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685E-D7A6-4F46-8C54-0611986D1F1C}"/>
              </a:ext>
            </a:extLst>
          </p:cNvPr>
          <p:cNvSpPr>
            <a:spLocks noGrp="1"/>
          </p:cNvSpPr>
          <p:nvPr>
            <p:ph type="title"/>
          </p:nvPr>
        </p:nvSpPr>
        <p:spPr/>
        <p:txBody>
          <a:bodyPr/>
          <a:lstStyle/>
          <a:p>
            <a:r>
              <a:rPr lang="de-DE"/>
              <a:t>Youtube Videos (veröffentlicht im Intervall, Nutzung bis zum Auswertungszeitpunkt) - Private Stats | 2 profiles - 1 of 22</a:t>
            </a:r>
            <a:endParaRPr lang="en-US"/>
          </a:p>
        </p:txBody>
      </p:sp>
      <p:graphicFrame>
        <p:nvGraphicFramePr>
          <p:cNvPr id="5" name="Table Placeholder 4">
            <a:extLst>
              <a:ext uri="{FF2B5EF4-FFF2-40B4-BE49-F238E27FC236}">
                <a16:creationId xmlns:a16="http://schemas.microsoft.com/office/drawing/2014/main" id="{B4BF88E3-62DB-41E5-B182-781A439B49A9}"/>
              </a:ext>
            </a:extLst>
          </p:cNvPr>
          <p:cNvGraphicFramePr>
            <a:graphicFrameLocks noGrp="1"/>
          </p:cNvGraphicFramePr>
          <p:nvPr>
            <p:ph type="tbl" sz="quarter" idx="13"/>
            <p:extLst>
              <p:ext uri="{D42A27DB-BD31-4B8C-83A1-F6EECF244321}">
                <p14:modId xmlns:p14="http://schemas.microsoft.com/office/powerpoint/2010/main" val="1326303062"/>
              </p:ext>
            </p:extLst>
          </p:nvPr>
        </p:nvGraphicFramePr>
        <p:xfrm>
          <a:off x="457200" y="1731963"/>
          <a:ext cx="7653530" cy="268732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79604713"/>
                    </a:ext>
                  </a:extLst>
                </a:gridCol>
                <a:gridCol w="905257">
                  <a:extLst>
                    <a:ext uri="{9D8B030D-6E8A-4147-A177-3AD203B41FA5}">
                      <a16:colId xmlns:a16="http://schemas.microsoft.com/office/drawing/2014/main" val="2735660775"/>
                    </a:ext>
                  </a:extLst>
                </a:gridCol>
                <a:gridCol w="411480">
                  <a:extLst>
                    <a:ext uri="{9D8B030D-6E8A-4147-A177-3AD203B41FA5}">
                      <a16:colId xmlns:a16="http://schemas.microsoft.com/office/drawing/2014/main" val="1023619420"/>
                    </a:ext>
                  </a:extLst>
                </a:gridCol>
                <a:gridCol w="411480">
                  <a:extLst>
                    <a:ext uri="{9D8B030D-6E8A-4147-A177-3AD203B41FA5}">
                      <a16:colId xmlns:a16="http://schemas.microsoft.com/office/drawing/2014/main" val="3537775068"/>
                    </a:ext>
                  </a:extLst>
                </a:gridCol>
                <a:gridCol w="411480">
                  <a:extLst>
                    <a:ext uri="{9D8B030D-6E8A-4147-A177-3AD203B41FA5}">
                      <a16:colId xmlns:a16="http://schemas.microsoft.com/office/drawing/2014/main" val="562846291"/>
                    </a:ext>
                  </a:extLst>
                </a:gridCol>
                <a:gridCol w="411480">
                  <a:extLst>
                    <a:ext uri="{9D8B030D-6E8A-4147-A177-3AD203B41FA5}">
                      <a16:colId xmlns:a16="http://schemas.microsoft.com/office/drawing/2014/main" val="882136169"/>
                    </a:ext>
                  </a:extLst>
                </a:gridCol>
                <a:gridCol w="411480">
                  <a:extLst>
                    <a:ext uri="{9D8B030D-6E8A-4147-A177-3AD203B41FA5}">
                      <a16:colId xmlns:a16="http://schemas.microsoft.com/office/drawing/2014/main" val="873804825"/>
                    </a:ext>
                  </a:extLst>
                </a:gridCol>
                <a:gridCol w="411480">
                  <a:extLst>
                    <a:ext uri="{9D8B030D-6E8A-4147-A177-3AD203B41FA5}">
                      <a16:colId xmlns:a16="http://schemas.microsoft.com/office/drawing/2014/main" val="2308472000"/>
                    </a:ext>
                  </a:extLst>
                </a:gridCol>
                <a:gridCol w="411480">
                  <a:extLst>
                    <a:ext uri="{9D8B030D-6E8A-4147-A177-3AD203B41FA5}">
                      <a16:colId xmlns:a16="http://schemas.microsoft.com/office/drawing/2014/main" val="641323953"/>
                    </a:ext>
                  </a:extLst>
                </a:gridCol>
                <a:gridCol w="411480">
                  <a:extLst>
                    <a:ext uri="{9D8B030D-6E8A-4147-A177-3AD203B41FA5}">
                      <a16:colId xmlns:a16="http://schemas.microsoft.com/office/drawing/2014/main" val="4043662793"/>
                    </a:ext>
                  </a:extLst>
                </a:gridCol>
                <a:gridCol w="411480">
                  <a:extLst>
                    <a:ext uri="{9D8B030D-6E8A-4147-A177-3AD203B41FA5}">
                      <a16:colId xmlns:a16="http://schemas.microsoft.com/office/drawing/2014/main" val="744818299"/>
                    </a:ext>
                  </a:extLst>
                </a:gridCol>
                <a:gridCol w="411480">
                  <a:extLst>
                    <a:ext uri="{9D8B030D-6E8A-4147-A177-3AD203B41FA5}">
                      <a16:colId xmlns:a16="http://schemas.microsoft.com/office/drawing/2014/main" val="4234584920"/>
                    </a:ext>
                  </a:extLst>
                </a:gridCol>
                <a:gridCol w="411480">
                  <a:extLst>
                    <a:ext uri="{9D8B030D-6E8A-4147-A177-3AD203B41FA5}">
                      <a16:colId xmlns:a16="http://schemas.microsoft.com/office/drawing/2014/main" val="10909990"/>
                    </a:ext>
                  </a:extLst>
                </a:gridCol>
                <a:gridCol w="411480">
                  <a:extLst>
                    <a:ext uri="{9D8B030D-6E8A-4147-A177-3AD203B41FA5}">
                      <a16:colId xmlns:a16="http://schemas.microsoft.com/office/drawing/2014/main" val="7427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18668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- 2024-08-03 19:43:44</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https://i.ytimg.com/vi/_HSNXW1yfRk/hqdefault.jpg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499790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Sportschau - 2024-08-30 16:25:19</a:t>
                      </a:r>
                      <a:r>
                        <a:rPr kumimoji="0" lang="fr-FR" sz="1000" b="0" i="0" u="none" strike="noStrike" kern="1200" cap="none" spc="0" normalizeH="0" baseline="0" noProof="0">
                          <a:ln>
                            <a:noFill/>
                          </a:ln>
                          <a:solidFill>
                            <a:prstClr val="black"/>
                          </a:solidFill>
                          <a:effectLst/>
                          <a:uLnTx/>
                          <a:uFillTx/>
                          <a:latin typeface="Calibri"/>
                          <a:ea typeface="+mn-ea"/>
                          <a:cs typeface="+mn-cs"/>
                        </a:rPr>
                        <a:t>
 #Paralympics #Paralympics2024 #Paris2024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https://i.ytimg.com/vi/I_MESM1ct8I/hqdefault.jpg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57825066"/>
                  </a:ext>
                </a:extLst>
              </a:tr>
            </a:tbl>
          </a:graphicData>
        </a:graphic>
      </p:graphicFrame>
      <p:sp>
        <p:nvSpPr>
          <p:cNvPr id="4" name="Text Placeholder 3">
            <a:extLst>
              <a:ext uri="{FF2B5EF4-FFF2-40B4-BE49-F238E27FC236}">
                <a16:creationId xmlns:a16="http://schemas.microsoft.com/office/drawing/2014/main" id="{E8FAB477-33EF-4DA7-87EB-EE43EAF86DC8}"/>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998698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BC153-2883-448E-87F6-5C19EA32662F}"/>
              </a:ext>
            </a:extLst>
          </p:cNvPr>
          <p:cNvSpPr>
            <a:spLocks noGrp="1"/>
          </p:cNvSpPr>
          <p:nvPr>
            <p:ph type="title"/>
          </p:nvPr>
        </p:nvSpPr>
        <p:spPr/>
        <p:txBody>
          <a:bodyPr/>
          <a:lstStyle/>
          <a:p>
            <a:r>
              <a:rPr lang="de-DE"/>
              <a:t>Youtube Videos (veröffentlicht im Intervall, Nutzung bis zum Auswertungszeitpunkt) - Private Stats | 2 profiles - 2 of 22</a:t>
            </a:r>
            <a:endParaRPr lang="en-US"/>
          </a:p>
        </p:txBody>
      </p:sp>
      <p:graphicFrame>
        <p:nvGraphicFramePr>
          <p:cNvPr id="5" name="Table Placeholder 4">
            <a:extLst>
              <a:ext uri="{FF2B5EF4-FFF2-40B4-BE49-F238E27FC236}">
                <a16:creationId xmlns:a16="http://schemas.microsoft.com/office/drawing/2014/main" id="{B6E0AEBC-4318-463F-A618-6904638C48E5}"/>
              </a:ext>
            </a:extLst>
          </p:cNvPr>
          <p:cNvGraphicFramePr>
            <a:graphicFrameLocks noGrp="1"/>
          </p:cNvGraphicFramePr>
          <p:nvPr>
            <p:ph type="tbl" sz="quarter" idx="13"/>
            <p:extLst>
              <p:ext uri="{D42A27DB-BD31-4B8C-83A1-F6EECF244321}">
                <p14:modId xmlns:p14="http://schemas.microsoft.com/office/powerpoint/2010/main" val="4131088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47840611"/>
                    </a:ext>
                  </a:extLst>
                </a:gridCol>
                <a:gridCol w="905257">
                  <a:extLst>
                    <a:ext uri="{9D8B030D-6E8A-4147-A177-3AD203B41FA5}">
                      <a16:colId xmlns:a16="http://schemas.microsoft.com/office/drawing/2014/main" val="2384390442"/>
                    </a:ext>
                  </a:extLst>
                </a:gridCol>
                <a:gridCol w="411480">
                  <a:extLst>
                    <a:ext uri="{9D8B030D-6E8A-4147-A177-3AD203B41FA5}">
                      <a16:colId xmlns:a16="http://schemas.microsoft.com/office/drawing/2014/main" val="3948782819"/>
                    </a:ext>
                  </a:extLst>
                </a:gridCol>
                <a:gridCol w="411480">
                  <a:extLst>
                    <a:ext uri="{9D8B030D-6E8A-4147-A177-3AD203B41FA5}">
                      <a16:colId xmlns:a16="http://schemas.microsoft.com/office/drawing/2014/main" val="3598358387"/>
                    </a:ext>
                  </a:extLst>
                </a:gridCol>
                <a:gridCol w="411480">
                  <a:extLst>
                    <a:ext uri="{9D8B030D-6E8A-4147-A177-3AD203B41FA5}">
                      <a16:colId xmlns:a16="http://schemas.microsoft.com/office/drawing/2014/main" val="4034792076"/>
                    </a:ext>
                  </a:extLst>
                </a:gridCol>
                <a:gridCol w="411480">
                  <a:extLst>
                    <a:ext uri="{9D8B030D-6E8A-4147-A177-3AD203B41FA5}">
                      <a16:colId xmlns:a16="http://schemas.microsoft.com/office/drawing/2014/main" val="3397905439"/>
                    </a:ext>
                  </a:extLst>
                </a:gridCol>
                <a:gridCol w="411480">
                  <a:extLst>
                    <a:ext uri="{9D8B030D-6E8A-4147-A177-3AD203B41FA5}">
                      <a16:colId xmlns:a16="http://schemas.microsoft.com/office/drawing/2014/main" val="3478092402"/>
                    </a:ext>
                  </a:extLst>
                </a:gridCol>
                <a:gridCol w="411480">
                  <a:extLst>
                    <a:ext uri="{9D8B030D-6E8A-4147-A177-3AD203B41FA5}">
                      <a16:colId xmlns:a16="http://schemas.microsoft.com/office/drawing/2014/main" val="3986145796"/>
                    </a:ext>
                  </a:extLst>
                </a:gridCol>
                <a:gridCol w="411480">
                  <a:extLst>
                    <a:ext uri="{9D8B030D-6E8A-4147-A177-3AD203B41FA5}">
                      <a16:colId xmlns:a16="http://schemas.microsoft.com/office/drawing/2014/main" val="1801866271"/>
                    </a:ext>
                  </a:extLst>
                </a:gridCol>
                <a:gridCol w="411480">
                  <a:extLst>
                    <a:ext uri="{9D8B030D-6E8A-4147-A177-3AD203B41FA5}">
                      <a16:colId xmlns:a16="http://schemas.microsoft.com/office/drawing/2014/main" val="320549870"/>
                    </a:ext>
                  </a:extLst>
                </a:gridCol>
                <a:gridCol w="411480">
                  <a:extLst>
                    <a:ext uri="{9D8B030D-6E8A-4147-A177-3AD203B41FA5}">
                      <a16:colId xmlns:a16="http://schemas.microsoft.com/office/drawing/2014/main" val="4294877126"/>
                    </a:ext>
                  </a:extLst>
                </a:gridCol>
                <a:gridCol w="411480">
                  <a:extLst>
                    <a:ext uri="{9D8B030D-6E8A-4147-A177-3AD203B41FA5}">
                      <a16:colId xmlns:a16="http://schemas.microsoft.com/office/drawing/2014/main" val="1161411436"/>
                    </a:ext>
                  </a:extLst>
                </a:gridCol>
                <a:gridCol w="411480">
                  <a:extLst>
                    <a:ext uri="{9D8B030D-6E8A-4147-A177-3AD203B41FA5}">
                      <a16:colId xmlns:a16="http://schemas.microsoft.com/office/drawing/2014/main" val="4247470802"/>
                    </a:ext>
                  </a:extLst>
                </a:gridCol>
                <a:gridCol w="411480">
                  <a:extLst>
                    <a:ext uri="{9D8B030D-6E8A-4147-A177-3AD203B41FA5}">
                      <a16:colId xmlns:a16="http://schemas.microsoft.com/office/drawing/2014/main" val="105066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047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- 2024-08-04 15:25:28</a:t>
                      </a:r>
                      <a:r>
                        <a:rPr kumimoji="0" lang="de-DE" sz="1000" b="0" i="0" u="none" strike="noStrike" kern="1200" cap="none" spc="0" normalizeH="0" baseline="0" noProof="0">
                          <a:ln>
                            <a:noFill/>
                          </a:ln>
                          <a:solidFill>
                            <a:prstClr val="black"/>
                          </a:solidFill>
                          <a:effectLst/>
                          <a:uLnTx/>
                          <a:uFillTx/>
                          <a:latin typeface="Calibri"/>
                          <a:ea typeface="+mn-ea"/>
                          <a:cs typeface="+mn-cs"/>
                        </a:rPr>
                        <a:t>
 Freddie Crittenden joggt im olympischen Vorlauf über 110 m Hürden im Schneckentempo bis ins Ziel.
Der bizarre Auftritt des US-amerikanischen Mitfavoriten hat allerdings einen Grund: Wegen einer leichten Verletzung setzt der 30-Jährige auf den Hoffnungslauf, der einen Tag später stattfindet. So erhofft er sich noch einen Tag mehr Regeneration, um die Chance auf das Halbfinale zu wahren.
#Olympics #Paris2024 #Olympia #Athletics #Sportschau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https://i.ytimg.com/vi/i7DgUVqaAiE/hqdefault.jpg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92606878"/>
                  </a:ext>
                </a:extLst>
              </a:tr>
            </a:tbl>
          </a:graphicData>
        </a:graphic>
      </p:graphicFrame>
      <p:sp>
        <p:nvSpPr>
          <p:cNvPr id="4" name="Text Placeholder 3">
            <a:extLst>
              <a:ext uri="{FF2B5EF4-FFF2-40B4-BE49-F238E27FC236}">
                <a16:creationId xmlns:a16="http://schemas.microsoft.com/office/drawing/2014/main" id="{378866E5-7079-44B8-98BC-8C5A7031F07B}"/>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517881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ADF87-E429-4F0D-A2E0-B9B109C29D9A}"/>
              </a:ext>
            </a:extLst>
          </p:cNvPr>
          <p:cNvSpPr>
            <a:spLocks noGrp="1"/>
          </p:cNvSpPr>
          <p:nvPr>
            <p:ph type="title"/>
          </p:nvPr>
        </p:nvSpPr>
        <p:spPr/>
        <p:txBody>
          <a:bodyPr/>
          <a:lstStyle/>
          <a:p>
            <a:r>
              <a:rPr lang="de-DE"/>
              <a:t>Youtube Videos (veröffentlicht im Intervall, Nutzung bis zum Auswertungszeitpunkt) - Private Stats | 2 profiles - 3 of 22</a:t>
            </a:r>
            <a:endParaRPr lang="en-US"/>
          </a:p>
        </p:txBody>
      </p:sp>
      <p:graphicFrame>
        <p:nvGraphicFramePr>
          <p:cNvPr id="5" name="Table Placeholder 4">
            <a:extLst>
              <a:ext uri="{FF2B5EF4-FFF2-40B4-BE49-F238E27FC236}">
                <a16:creationId xmlns:a16="http://schemas.microsoft.com/office/drawing/2014/main" id="{2D1A7541-D06A-4F07-A1F2-4BBA4552A60E}"/>
              </a:ext>
            </a:extLst>
          </p:cNvPr>
          <p:cNvGraphicFramePr>
            <a:graphicFrameLocks noGrp="1"/>
          </p:cNvGraphicFramePr>
          <p:nvPr>
            <p:ph type="tbl" sz="quarter" idx="13"/>
            <p:extLst>
              <p:ext uri="{D42A27DB-BD31-4B8C-83A1-F6EECF244321}">
                <p14:modId xmlns:p14="http://schemas.microsoft.com/office/powerpoint/2010/main" val="127933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88999405"/>
                    </a:ext>
                  </a:extLst>
                </a:gridCol>
                <a:gridCol w="905257">
                  <a:extLst>
                    <a:ext uri="{9D8B030D-6E8A-4147-A177-3AD203B41FA5}">
                      <a16:colId xmlns:a16="http://schemas.microsoft.com/office/drawing/2014/main" val="2099683304"/>
                    </a:ext>
                  </a:extLst>
                </a:gridCol>
                <a:gridCol w="411480">
                  <a:extLst>
                    <a:ext uri="{9D8B030D-6E8A-4147-A177-3AD203B41FA5}">
                      <a16:colId xmlns:a16="http://schemas.microsoft.com/office/drawing/2014/main" val="301329852"/>
                    </a:ext>
                  </a:extLst>
                </a:gridCol>
                <a:gridCol w="411480">
                  <a:extLst>
                    <a:ext uri="{9D8B030D-6E8A-4147-A177-3AD203B41FA5}">
                      <a16:colId xmlns:a16="http://schemas.microsoft.com/office/drawing/2014/main" val="1433830652"/>
                    </a:ext>
                  </a:extLst>
                </a:gridCol>
                <a:gridCol w="411480">
                  <a:extLst>
                    <a:ext uri="{9D8B030D-6E8A-4147-A177-3AD203B41FA5}">
                      <a16:colId xmlns:a16="http://schemas.microsoft.com/office/drawing/2014/main" val="950169124"/>
                    </a:ext>
                  </a:extLst>
                </a:gridCol>
                <a:gridCol w="411480">
                  <a:extLst>
                    <a:ext uri="{9D8B030D-6E8A-4147-A177-3AD203B41FA5}">
                      <a16:colId xmlns:a16="http://schemas.microsoft.com/office/drawing/2014/main" val="2849656583"/>
                    </a:ext>
                  </a:extLst>
                </a:gridCol>
                <a:gridCol w="411480">
                  <a:extLst>
                    <a:ext uri="{9D8B030D-6E8A-4147-A177-3AD203B41FA5}">
                      <a16:colId xmlns:a16="http://schemas.microsoft.com/office/drawing/2014/main" val="548724690"/>
                    </a:ext>
                  </a:extLst>
                </a:gridCol>
                <a:gridCol w="411480">
                  <a:extLst>
                    <a:ext uri="{9D8B030D-6E8A-4147-A177-3AD203B41FA5}">
                      <a16:colId xmlns:a16="http://schemas.microsoft.com/office/drawing/2014/main" val="389611161"/>
                    </a:ext>
                  </a:extLst>
                </a:gridCol>
                <a:gridCol w="411480">
                  <a:extLst>
                    <a:ext uri="{9D8B030D-6E8A-4147-A177-3AD203B41FA5}">
                      <a16:colId xmlns:a16="http://schemas.microsoft.com/office/drawing/2014/main" val="1482066161"/>
                    </a:ext>
                  </a:extLst>
                </a:gridCol>
                <a:gridCol w="411480">
                  <a:extLst>
                    <a:ext uri="{9D8B030D-6E8A-4147-A177-3AD203B41FA5}">
                      <a16:colId xmlns:a16="http://schemas.microsoft.com/office/drawing/2014/main" val="2608120722"/>
                    </a:ext>
                  </a:extLst>
                </a:gridCol>
                <a:gridCol w="411480">
                  <a:extLst>
                    <a:ext uri="{9D8B030D-6E8A-4147-A177-3AD203B41FA5}">
                      <a16:colId xmlns:a16="http://schemas.microsoft.com/office/drawing/2014/main" val="1600109590"/>
                    </a:ext>
                  </a:extLst>
                </a:gridCol>
                <a:gridCol w="411480">
                  <a:extLst>
                    <a:ext uri="{9D8B030D-6E8A-4147-A177-3AD203B41FA5}">
                      <a16:colId xmlns:a16="http://schemas.microsoft.com/office/drawing/2014/main" val="3926047659"/>
                    </a:ext>
                  </a:extLst>
                </a:gridCol>
                <a:gridCol w="411480">
                  <a:extLst>
                    <a:ext uri="{9D8B030D-6E8A-4147-A177-3AD203B41FA5}">
                      <a16:colId xmlns:a16="http://schemas.microsoft.com/office/drawing/2014/main" val="2567344348"/>
                    </a:ext>
                  </a:extLst>
                </a:gridCol>
                <a:gridCol w="411480">
                  <a:extLst>
                    <a:ext uri="{9D8B030D-6E8A-4147-A177-3AD203B41FA5}">
                      <a16:colId xmlns:a16="http://schemas.microsoft.com/office/drawing/2014/main" val="3351153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984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Sportschau - 2024-08-30 22:45:48</a:t>
                      </a:r>
                      <a:r>
                        <a:rPr kumimoji="0" lang="fr-FR" sz="1000" b="0" i="0" u="none" strike="noStrike" kern="1200" cap="none" spc="0" normalizeH="0" baseline="0" noProof="0">
                          <a:ln>
                            <a:noFill/>
                          </a:ln>
                          <a:solidFill>
                            <a:prstClr val="black"/>
                          </a:solidFill>
                          <a:effectLst/>
                          <a:uLnTx/>
                          <a:uFillTx/>
                          <a:latin typeface="Calibri"/>
                          <a:ea typeface="+mn-ea"/>
                          <a:cs typeface="+mn-cs"/>
                        </a:rPr>
                        <a:t>
 #paralympics #paralympics2024 #parasport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https://i.ytimg.com/vi/iuCb19cQPRA/hqdefault.jpg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18889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- 2024-09-06 12:23:20</a:t>
                      </a:r>
                      <a:r>
                        <a:rPr kumimoji="0" lang="en-US" sz="1000" b="0" i="0" u="none" strike="noStrike" kern="1200" cap="none" spc="0" normalizeH="0" baseline="0" noProof="0">
                          <a:ln>
                            <a:noFill/>
                          </a:ln>
                          <a:solidFill>
                            <a:prstClr val="black"/>
                          </a:solidFill>
                          <a:effectLst/>
                          <a:uLnTx/>
                          <a:uFillTx/>
                          <a:latin typeface="Calibri"/>
                          <a:ea typeface="+mn-ea"/>
                          <a:cs typeface="+mn-cs"/>
                        </a:rPr>
                        <a:t>
 #Paralympics #Paras #Paralympics2024 #Paris2024 #Parasport #Sportschau #HighJump #Hochspringen #Astacio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https://i.ytimg.com/vi/eEsb7-GC5JI/hqdefault.jpg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148173697"/>
                  </a:ext>
                </a:extLst>
              </a:tr>
            </a:tbl>
          </a:graphicData>
        </a:graphic>
      </p:graphicFrame>
      <p:sp>
        <p:nvSpPr>
          <p:cNvPr id="4" name="Text Placeholder 3">
            <a:extLst>
              <a:ext uri="{FF2B5EF4-FFF2-40B4-BE49-F238E27FC236}">
                <a16:creationId xmlns:a16="http://schemas.microsoft.com/office/drawing/2014/main" id="{4234067D-583D-4C85-A317-D0F3381D564D}"/>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60442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0B3BE-BFEC-4D28-8FA4-D4CC3FB2B599}"/>
              </a:ext>
            </a:extLst>
          </p:cNvPr>
          <p:cNvSpPr>
            <a:spLocks noGrp="1"/>
          </p:cNvSpPr>
          <p:nvPr>
            <p:ph type="title"/>
          </p:nvPr>
        </p:nvSpPr>
        <p:spPr/>
        <p:txBody>
          <a:bodyPr/>
          <a:lstStyle/>
          <a:p>
            <a:r>
              <a:rPr lang="de-DE"/>
              <a:t>Youtube Videos (veröffentlicht im Intervall, Nutzung bis zum Auswertungszeitpunkt) - Private Stats | 2 profiles - 4 of 22</a:t>
            </a:r>
            <a:endParaRPr lang="en-US"/>
          </a:p>
        </p:txBody>
      </p:sp>
      <p:graphicFrame>
        <p:nvGraphicFramePr>
          <p:cNvPr id="5" name="Table Placeholder 4">
            <a:extLst>
              <a:ext uri="{FF2B5EF4-FFF2-40B4-BE49-F238E27FC236}">
                <a16:creationId xmlns:a16="http://schemas.microsoft.com/office/drawing/2014/main" id="{F47CF87B-6586-41B8-AA97-0876081B3CB7}"/>
              </a:ext>
            </a:extLst>
          </p:cNvPr>
          <p:cNvGraphicFramePr>
            <a:graphicFrameLocks noGrp="1"/>
          </p:cNvGraphicFramePr>
          <p:nvPr>
            <p:ph type="tbl" sz="quarter" idx="13"/>
            <p:extLst>
              <p:ext uri="{D42A27DB-BD31-4B8C-83A1-F6EECF244321}">
                <p14:modId xmlns:p14="http://schemas.microsoft.com/office/powerpoint/2010/main" val="170437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82253927"/>
                    </a:ext>
                  </a:extLst>
                </a:gridCol>
                <a:gridCol w="905257">
                  <a:extLst>
                    <a:ext uri="{9D8B030D-6E8A-4147-A177-3AD203B41FA5}">
                      <a16:colId xmlns:a16="http://schemas.microsoft.com/office/drawing/2014/main" val="501447979"/>
                    </a:ext>
                  </a:extLst>
                </a:gridCol>
                <a:gridCol w="411480">
                  <a:extLst>
                    <a:ext uri="{9D8B030D-6E8A-4147-A177-3AD203B41FA5}">
                      <a16:colId xmlns:a16="http://schemas.microsoft.com/office/drawing/2014/main" val="3937246236"/>
                    </a:ext>
                  </a:extLst>
                </a:gridCol>
                <a:gridCol w="411480">
                  <a:extLst>
                    <a:ext uri="{9D8B030D-6E8A-4147-A177-3AD203B41FA5}">
                      <a16:colId xmlns:a16="http://schemas.microsoft.com/office/drawing/2014/main" val="2784527957"/>
                    </a:ext>
                  </a:extLst>
                </a:gridCol>
                <a:gridCol w="411480">
                  <a:extLst>
                    <a:ext uri="{9D8B030D-6E8A-4147-A177-3AD203B41FA5}">
                      <a16:colId xmlns:a16="http://schemas.microsoft.com/office/drawing/2014/main" val="853668706"/>
                    </a:ext>
                  </a:extLst>
                </a:gridCol>
                <a:gridCol w="411480">
                  <a:extLst>
                    <a:ext uri="{9D8B030D-6E8A-4147-A177-3AD203B41FA5}">
                      <a16:colId xmlns:a16="http://schemas.microsoft.com/office/drawing/2014/main" val="3136599944"/>
                    </a:ext>
                  </a:extLst>
                </a:gridCol>
                <a:gridCol w="411480">
                  <a:extLst>
                    <a:ext uri="{9D8B030D-6E8A-4147-A177-3AD203B41FA5}">
                      <a16:colId xmlns:a16="http://schemas.microsoft.com/office/drawing/2014/main" val="1488493943"/>
                    </a:ext>
                  </a:extLst>
                </a:gridCol>
                <a:gridCol w="411480">
                  <a:extLst>
                    <a:ext uri="{9D8B030D-6E8A-4147-A177-3AD203B41FA5}">
                      <a16:colId xmlns:a16="http://schemas.microsoft.com/office/drawing/2014/main" val="1208693793"/>
                    </a:ext>
                  </a:extLst>
                </a:gridCol>
                <a:gridCol w="411480">
                  <a:extLst>
                    <a:ext uri="{9D8B030D-6E8A-4147-A177-3AD203B41FA5}">
                      <a16:colId xmlns:a16="http://schemas.microsoft.com/office/drawing/2014/main" val="1068059538"/>
                    </a:ext>
                  </a:extLst>
                </a:gridCol>
                <a:gridCol w="411480">
                  <a:extLst>
                    <a:ext uri="{9D8B030D-6E8A-4147-A177-3AD203B41FA5}">
                      <a16:colId xmlns:a16="http://schemas.microsoft.com/office/drawing/2014/main" val="256889030"/>
                    </a:ext>
                  </a:extLst>
                </a:gridCol>
                <a:gridCol w="411480">
                  <a:extLst>
                    <a:ext uri="{9D8B030D-6E8A-4147-A177-3AD203B41FA5}">
                      <a16:colId xmlns:a16="http://schemas.microsoft.com/office/drawing/2014/main" val="2253330481"/>
                    </a:ext>
                  </a:extLst>
                </a:gridCol>
                <a:gridCol w="411480">
                  <a:extLst>
                    <a:ext uri="{9D8B030D-6E8A-4147-A177-3AD203B41FA5}">
                      <a16:colId xmlns:a16="http://schemas.microsoft.com/office/drawing/2014/main" val="3722337859"/>
                    </a:ext>
                  </a:extLst>
                </a:gridCol>
                <a:gridCol w="411480">
                  <a:extLst>
                    <a:ext uri="{9D8B030D-6E8A-4147-A177-3AD203B41FA5}">
                      <a16:colId xmlns:a16="http://schemas.microsoft.com/office/drawing/2014/main" val="1074065074"/>
                    </a:ext>
                  </a:extLst>
                </a:gridCol>
                <a:gridCol w="411480">
                  <a:extLst>
                    <a:ext uri="{9D8B030D-6E8A-4147-A177-3AD203B41FA5}">
                      <a16:colId xmlns:a16="http://schemas.microsoft.com/office/drawing/2014/main" val="410392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70052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- 2024-08-05 18:19:35</a:t>
                      </a:r>
                      <a:r>
                        <a:rPr kumimoji="0" lang="de-DE" sz="1000" b="0" i="0" u="none" strike="noStrike" kern="1200" cap="none" spc="0" normalizeH="0" baseline="0" noProof="0">
                          <a:ln>
                            <a:noFill/>
                          </a:ln>
                          <a:solidFill>
                            <a:prstClr val="black"/>
                          </a:solidFill>
                          <a:effectLst/>
                          <a:uLnTx/>
                          <a:uFillTx/>
                          <a:latin typeface="Calibri"/>
                          <a:ea typeface="+mn-ea"/>
                          <a:cs typeface="+mn-cs"/>
                        </a:rPr>
                        <a:t>
 Zwei Runs, zwei Weltrekorde: 
Die polnische Speedkletterin Aleksandra Miroslaw unterbietet in der Qualifikationsrunde erst ihren eigenen Weltrekord aus dem September um 0,05 Sekunden. Dann klettert sie nur wenige Minuten später zum Weltrekord in 6,06 Sekunden! #Olympics #OlympischeSpiele #Speedklettern #Sportschau #Paris2024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https://i.ytimg.com/vi/Q-Y6DtPUmF4/hqdefault.jpg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682162384"/>
                  </a:ext>
                </a:extLst>
              </a:tr>
            </a:tbl>
          </a:graphicData>
        </a:graphic>
      </p:graphicFrame>
      <p:sp>
        <p:nvSpPr>
          <p:cNvPr id="4" name="Text Placeholder 3">
            <a:extLst>
              <a:ext uri="{FF2B5EF4-FFF2-40B4-BE49-F238E27FC236}">
                <a16:creationId xmlns:a16="http://schemas.microsoft.com/office/drawing/2014/main" id="{1A44A932-6763-4EFA-A30F-3A588C3D8330}"/>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862537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9E52-0138-419B-93CA-5207F3B6F889}"/>
              </a:ext>
            </a:extLst>
          </p:cNvPr>
          <p:cNvSpPr>
            <a:spLocks noGrp="1"/>
          </p:cNvSpPr>
          <p:nvPr>
            <p:ph type="title"/>
          </p:nvPr>
        </p:nvSpPr>
        <p:spPr/>
        <p:txBody>
          <a:bodyPr/>
          <a:lstStyle/>
          <a:p>
            <a:r>
              <a:rPr lang="de-DE"/>
              <a:t>Youtube Videos (veröffentlicht im Intervall, Nutzung bis zum Auswertungszeitpunkt) - Private Stats | 2 profiles - 5 of 22</a:t>
            </a:r>
            <a:endParaRPr lang="en-US"/>
          </a:p>
        </p:txBody>
      </p:sp>
      <p:graphicFrame>
        <p:nvGraphicFramePr>
          <p:cNvPr id="5" name="Table Placeholder 4">
            <a:extLst>
              <a:ext uri="{FF2B5EF4-FFF2-40B4-BE49-F238E27FC236}">
                <a16:creationId xmlns:a16="http://schemas.microsoft.com/office/drawing/2014/main" id="{5DCEA9E8-40A3-415B-B8B9-1091681C6929}"/>
              </a:ext>
            </a:extLst>
          </p:cNvPr>
          <p:cNvGraphicFramePr>
            <a:graphicFrameLocks noGrp="1"/>
          </p:cNvGraphicFramePr>
          <p:nvPr>
            <p:ph type="tbl" sz="quarter" idx="13"/>
            <p:extLst>
              <p:ext uri="{D42A27DB-BD31-4B8C-83A1-F6EECF244321}">
                <p14:modId xmlns:p14="http://schemas.microsoft.com/office/powerpoint/2010/main" val="39201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8767062"/>
                    </a:ext>
                  </a:extLst>
                </a:gridCol>
                <a:gridCol w="905257">
                  <a:extLst>
                    <a:ext uri="{9D8B030D-6E8A-4147-A177-3AD203B41FA5}">
                      <a16:colId xmlns:a16="http://schemas.microsoft.com/office/drawing/2014/main" val="2866217113"/>
                    </a:ext>
                  </a:extLst>
                </a:gridCol>
                <a:gridCol w="411480">
                  <a:extLst>
                    <a:ext uri="{9D8B030D-6E8A-4147-A177-3AD203B41FA5}">
                      <a16:colId xmlns:a16="http://schemas.microsoft.com/office/drawing/2014/main" val="3985695893"/>
                    </a:ext>
                  </a:extLst>
                </a:gridCol>
                <a:gridCol w="411480">
                  <a:extLst>
                    <a:ext uri="{9D8B030D-6E8A-4147-A177-3AD203B41FA5}">
                      <a16:colId xmlns:a16="http://schemas.microsoft.com/office/drawing/2014/main" val="323243044"/>
                    </a:ext>
                  </a:extLst>
                </a:gridCol>
                <a:gridCol w="411480">
                  <a:extLst>
                    <a:ext uri="{9D8B030D-6E8A-4147-A177-3AD203B41FA5}">
                      <a16:colId xmlns:a16="http://schemas.microsoft.com/office/drawing/2014/main" val="1970022907"/>
                    </a:ext>
                  </a:extLst>
                </a:gridCol>
                <a:gridCol w="411480">
                  <a:extLst>
                    <a:ext uri="{9D8B030D-6E8A-4147-A177-3AD203B41FA5}">
                      <a16:colId xmlns:a16="http://schemas.microsoft.com/office/drawing/2014/main" val="1436336318"/>
                    </a:ext>
                  </a:extLst>
                </a:gridCol>
                <a:gridCol w="411480">
                  <a:extLst>
                    <a:ext uri="{9D8B030D-6E8A-4147-A177-3AD203B41FA5}">
                      <a16:colId xmlns:a16="http://schemas.microsoft.com/office/drawing/2014/main" val="3769536650"/>
                    </a:ext>
                  </a:extLst>
                </a:gridCol>
                <a:gridCol w="411480">
                  <a:extLst>
                    <a:ext uri="{9D8B030D-6E8A-4147-A177-3AD203B41FA5}">
                      <a16:colId xmlns:a16="http://schemas.microsoft.com/office/drawing/2014/main" val="1630125985"/>
                    </a:ext>
                  </a:extLst>
                </a:gridCol>
                <a:gridCol w="411480">
                  <a:extLst>
                    <a:ext uri="{9D8B030D-6E8A-4147-A177-3AD203B41FA5}">
                      <a16:colId xmlns:a16="http://schemas.microsoft.com/office/drawing/2014/main" val="780616448"/>
                    </a:ext>
                  </a:extLst>
                </a:gridCol>
                <a:gridCol w="411480">
                  <a:extLst>
                    <a:ext uri="{9D8B030D-6E8A-4147-A177-3AD203B41FA5}">
                      <a16:colId xmlns:a16="http://schemas.microsoft.com/office/drawing/2014/main" val="286819388"/>
                    </a:ext>
                  </a:extLst>
                </a:gridCol>
                <a:gridCol w="411480">
                  <a:extLst>
                    <a:ext uri="{9D8B030D-6E8A-4147-A177-3AD203B41FA5}">
                      <a16:colId xmlns:a16="http://schemas.microsoft.com/office/drawing/2014/main" val="2302207330"/>
                    </a:ext>
                  </a:extLst>
                </a:gridCol>
                <a:gridCol w="411480">
                  <a:extLst>
                    <a:ext uri="{9D8B030D-6E8A-4147-A177-3AD203B41FA5}">
                      <a16:colId xmlns:a16="http://schemas.microsoft.com/office/drawing/2014/main" val="1086962295"/>
                    </a:ext>
                  </a:extLst>
                </a:gridCol>
                <a:gridCol w="411480">
                  <a:extLst>
                    <a:ext uri="{9D8B030D-6E8A-4147-A177-3AD203B41FA5}">
                      <a16:colId xmlns:a16="http://schemas.microsoft.com/office/drawing/2014/main" val="1094056677"/>
                    </a:ext>
                  </a:extLst>
                </a:gridCol>
                <a:gridCol w="411480">
                  <a:extLst>
                    <a:ext uri="{9D8B030D-6E8A-4147-A177-3AD203B41FA5}">
                      <a16:colId xmlns:a16="http://schemas.microsoft.com/office/drawing/2014/main" val="1315811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63875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Sportschau - 2024-08-30 15:17:24</a:t>
                      </a:r>
                      <a:r>
                        <a:rPr kumimoji="0" lang="fr-FR" sz="1000" b="0" i="0" u="none" strike="noStrike" kern="1200" cap="none" spc="0" normalizeH="0" baseline="0" noProof="0">
                          <a:ln>
                            <a:noFill/>
                          </a:ln>
                          <a:solidFill>
                            <a:prstClr val="black"/>
                          </a:solidFill>
                          <a:effectLst/>
                          <a:uLnTx/>
                          <a:uFillTx/>
                          <a:latin typeface="Calibri"/>
                          <a:ea typeface="+mn-ea"/>
                          <a:cs typeface="+mn-cs"/>
                        </a:rPr>
                        <a:t>
 #paralympics #paralympics2024 #paris2024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https://i.ytimg.com/vi/95XNdqVKC9Q/hqdefault.jpg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622583386"/>
                  </a:ext>
                </a:extLst>
              </a:tr>
            </a:tbl>
          </a:graphicData>
        </a:graphic>
      </p:graphicFrame>
      <p:sp>
        <p:nvSpPr>
          <p:cNvPr id="4" name="Text Placeholder 3">
            <a:extLst>
              <a:ext uri="{FF2B5EF4-FFF2-40B4-BE49-F238E27FC236}">
                <a16:creationId xmlns:a16="http://schemas.microsoft.com/office/drawing/2014/main" id="{A370D822-2E45-4289-A572-838688C6C842}"/>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405563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9E85F-5A69-43C4-A10C-9C3E640518EC}"/>
              </a:ext>
            </a:extLst>
          </p:cNvPr>
          <p:cNvSpPr>
            <a:spLocks noGrp="1"/>
          </p:cNvSpPr>
          <p:nvPr>
            <p:ph type="title"/>
          </p:nvPr>
        </p:nvSpPr>
        <p:spPr/>
        <p:txBody>
          <a:bodyPr/>
          <a:lstStyle/>
          <a:p>
            <a:r>
              <a:rPr lang="de-DE"/>
              <a:t>Youtube Videos (veröffentlicht im Intervall, Nutzung bis zum Auswertungszeitpunkt) - Private Stats | 2 profiles - 6 of 22</a:t>
            </a:r>
            <a:endParaRPr lang="en-US"/>
          </a:p>
        </p:txBody>
      </p:sp>
      <p:graphicFrame>
        <p:nvGraphicFramePr>
          <p:cNvPr id="5" name="Table Placeholder 4">
            <a:extLst>
              <a:ext uri="{FF2B5EF4-FFF2-40B4-BE49-F238E27FC236}">
                <a16:creationId xmlns:a16="http://schemas.microsoft.com/office/drawing/2014/main" id="{DA0E139A-D8AA-4BF8-BFE4-0AB1045C03E8}"/>
              </a:ext>
            </a:extLst>
          </p:cNvPr>
          <p:cNvGraphicFramePr>
            <a:graphicFrameLocks noGrp="1"/>
          </p:cNvGraphicFramePr>
          <p:nvPr>
            <p:ph type="tbl" sz="quarter" idx="13"/>
            <p:extLst>
              <p:ext uri="{D42A27DB-BD31-4B8C-83A1-F6EECF244321}">
                <p14:modId xmlns:p14="http://schemas.microsoft.com/office/powerpoint/2010/main" val="2117941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10825917"/>
                    </a:ext>
                  </a:extLst>
                </a:gridCol>
                <a:gridCol w="905257">
                  <a:extLst>
                    <a:ext uri="{9D8B030D-6E8A-4147-A177-3AD203B41FA5}">
                      <a16:colId xmlns:a16="http://schemas.microsoft.com/office/drawing/2014/main" val="2652268851"/>
                    </a:ext>
                  </a:extLst>
                </a:gridCol>
                <a:gridCol w="411480">
                  <a:extLst>
                    <a:ext uri="{9D8B030D-6E8A-4147-A177-3AD203B41FA5}">
                      <a16:colId xmlns:a16="http://schemas.microsoft.com/office/drawing/2014/main" val="849562577"/>
                    </a:ext>
                  </a:extLst>
                </a:gridCol>
                <a:gridCol w="411480">
                  <a:extLst>
                    <a:ext uri="{9D8B030D-6E8A-4147-A177-3AD203B41FA5}">
                      <a16:colId xmlns:a16="http://schemas.microsoft.com/office/drawing/2014/main" val="704160193"/>
                    </a:ext>
                  </a:extLst>
                </a:gridCol>
                <a:gridCol w="411480">
                  <a:extLst>
                    <a:ext uri="{9D8B030D-6E8A-4147-A177-3AD203B41FA5}">
                      <a16:colId xmlns:a16="http://schemas.microsoft.com/office/drawing/2014/main" val="2687703593"/>
                    </a:ext>
                  </a:extLst>
                </a:gridCol>
                <a:gridCol w="411480">
                  <a:extLst>
                    <a:ext uri="{9D8B030D-6E8A-4147-A177-3AD203B41FA5}">
                      <a16:colId xmlns:a16="http://schemas.microsoft.com/office/drawing/2014/main" val="2426773891"/>
                    </a:ext>
                  </a:extLst>
                </a:gridCol>
                <a:gridCol w="411480">
                  <a:extLst>
                    <a:ext uri="{9D8B030D-6E8A-4147-A177-3AD203B41FA5}">
                      <a16:colId xmlns:a16="http://schemas.microsoft.com/office/drawing/2014/main" val="3966588529"/>
                    </a:ext>
                  </a:extLst>
                </a:gridCol>
                <a:gridCol w="411480">
                  <a:extLst>
                    <a:ext uri="{9D8B030D-6E8A-4147-A177-3AD203B41FA5}">
                      <a16:colId xmlns:a16="http://schemas.microsoft.com/office/drawing/2014/main" val="4115781662"/>
                    </a:ext>
                  </a:extLst>
                </a:gridCol>
                <a:gridCol w="411480">
                  <a:extLst>
                    <a:ext uri="{9D8B030D-6E8A-4147-A177-3AD203B41FA5}">
                      <a16:colId xmlns:a16="http://schemas.microsoft.com/office/drawing/2014/main" val="623343286"/>
                    </a:ext>
                  </a:extLst>
                </a:gridCol>
                <a:gridCol w="411480">
                  <a:extLst>
                    <a:ext uri="{9D8B030D-6E8A-4147-A177-3AD203B41FA5}">
                      <a16:colId xmlns:a16="http://schemas.microsoft.com/office/drawing/2014/main" val="2468917542"/>
                    </a:ext>
                  </a:extLst>
                </a:gridCol>
                <a:gridCol w="411480">
                  <a:extLst>
                    <a:ext uri="{9D8B030D-6E8A-4147-A177-3AD203B41FA5}">
                      <a16:colId xmlns:a16="http://schemas.microsoft.com/office/drawing/2014/main" val="2325558638"/>
                    </a:ext>
                  </a:extLst>
                </a:gridCol>
                <a:gridCol w="411480">
                  <a:extLst>
                    <a:ext uri="{9D8B030D-6E8A-4147-A177-3AD203B41FA5}">
                      <a16:colId xmlns:a16="http://schemas.microsoft.com/office/drawing/2014/main" val="1853896385"/>
                    </a:ext>
                  </a:extLst>
                </a:gridCol>
                <a:gridCol w="411480">
                  <a:extLst>
                    <a:ext uri="{9D8B030D-6E8A-4147-A177-3AD203B41FA5}">
                      <a16:colId xmlns:a16="http://schemas.microsoft.com/office/drawing/2014/main" val="1643070160"/>
                    </a:ext>
                  </a:extLst>
                </a:gridCol>
                <a:gridCol w="411480">
                  <a:extLst>
                    <a:ext uri="{9D8B030D-6E8A-4147-A177-3AD203B41FA5}">
                      <a16:colId xmlns:a16="http://schemas.microsoft.com/office/drawing/2014/main" val="184394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6780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- 2024-08-04 21:02:03</a:t>
                      </a:r>
                      <a:r>
                        <a:rPr kumimoji="0" lang="en-US" sz="1000" b="0" i="0" u="none" strike="noStrike" kern="1200" cap="none" spc="0" normalizeH="0" baseline="0" noProof="0">
                          <a:ln>
                            <a:noFill/>
                          </a:ln>
                          <a:solidFill>
                            <a:prstClr val="black"/>
                          </a:solidFill>
                          <a:effectLst/>
                          <a:uLnTx/>
                          <a:uFillTx/>
                          <a:latin typeface="Calibri"/>
                          <a:ea typeface="+mn-ea"/>
                          <a:cs typeface="+mn-cs"/>
                        </a:rPr>
                        <a:t>
 Wie cool willst du sein? 
Truls Möregårdh lässt seinen Gegner Fan Zhendong ordentlich auflaufen. Im Finale des olympischen Tischtennis-Turniers unterliegt der 22-jährige Schwede zwar seinem chinesischen Konkurrenten 1:4, doch diesen Moment kann ihm keiner mehr nehmen.
Möregårdh spielt sonst für den 1. FC Saarbrücken.
#Olympics #Paris2024 #Olympia #OlympicGames #OlympischeSpiele #Tischtennis #Trickshot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https://i.ytimg.com/vi/y6uJa7sb-tI/hqdefault.jpg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79670846"/>
                  </a:ext>
                </a:extLst>
              </a:tr>
            </a:tbl>
          </a:graphicData>
        </a:graphic>
      </p:graphicFrame>
      <p:sp>
        <p:nvSpPr>
          <p:cNvPr id="4" name="Text Placeholder 3">
            <a:extLst>
              <a:ext uri="{FF2B5EF4-FFF2-40B4-BE49-F238E27FC236}">
                <a16:creationId xmlns:a16="http://schemas.microsoft.com/office/drawing/2014/main" id="{0D432425-85F2-4F26-B0C7-D5C24DCAF8F9}"/>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985879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0681D-027F-4177-82AB-A74537B4E70A}"/>
              </a:ext>
            </a:extLst>
          </p:cNvPr>
          <p:cNvSpPr>
            <a:spLocks noGrp="1"/>
          </p:cNvSpPr>
          <p:nvPr>
            <p:ph type="title"/>
          </p:nvPr>
        </p:nvSpPr>
        <p:spPr/>
        <p:txBody>
          <a:bodyPr/>
          <a:lstStyle/>
          <a:p>
            <a:r>
              <a:rPr lang="de-DE"/>
              <a:t>Youtube Videos (veröffentlicht im Intervall, Nutzung bis zum Auswertungszeitpunkt) - Private Stats | 2 profiles - 7 of 22</a:t>
            </a:r>
            <a:endParaRPr lang="en-US"/>
          </a:p>
        </p:txBody>
      </p:sp>
      <p:graphicFrame>
        <p:nvGraphicFramePr>
          <p:cNvPr id="5" name="Table Placeholder 4">
            <a:extLst>
              <a:ext uri="{FF2B5EF4-FFF2-40B4-BE49-F238E27FC236}">
                <a16:creationId xmlns:a16="http://schemas.microsoft.com/office/drawing/2014/main" id="{E8F64BAC-9205-4D96-89FE-B1865BF56F10}"/>
              </a:ext>
            </a:extLst>
          </p:cNvPr>
          <p:cNvGraphicFramePr>
            <a:graphicFrameLocks noGrp="1"/>
          </p:cNvGraphicFramePr>
          <p:nvPr>
            <p:ph type="tbl" sz="quarter" idx="13"/>
            <p:extLst>
              <p:ext uri="{D42A27DB-BD31-4B8C-83A1-F6EECF244321}">
                <p14:modId xmlns:p14="http://schemas.microsoft.com/office/powerpoint/2010/main" val="426554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47308928"/>
                    </a:ext>
                  </a:extLst>
                </a:gridCol>
                <a:gridCol w="905257">
                  <a:extLst>
                    <a:ext uri="{9D8B030D-6E8A-4147-A177-3AD203B41FA5}">
                      <a16:colId xmlns:a16="http://schemas.microsoft.com/office/drawing/2014/main" val="447391838"/>
                    </a:ext>
                  </a:extLst>
                </a:gridCol>
                <a:gridCol w="411480">
                  <a:extLst>
                    <a:ext uri="{9D8B030D-6E8A-4147-A177-3AD203B41FA5}">
                      <a16:colId xmlns:a16="http://schemas.microsoft.com/office/drawing/2014/main" val="2082432062"/>
                    </a:ext>
                  </a:extLst>
                </a:gridCol>
                <a:gridCol w="411480">
                  <a:extLst>
                    <a:ext uri="{9D8B030D-6E8A-4147-A177-3AD203B41FA5}">
                      <a16:colId xmlns:a16="http://schemas.microsoft.com/office/drawing/2014/main" val="2694031399"/>
                    </a:ext>
                  </a:extLst>
                </a:gridCol>
                <a:gridCol w="411480">
                  <a:extLst>
                    <a:ext uri="{9D8B030D-6E8A-4147-A177-3AD203B41FA5}">
                      <a16:colId xmlns:a16="http://schemas.microsoft.com/office/drawing/2014/main" val="2730908979"/>
                    </a:ext>
                  </a:extLst>
                </a:gridCol>
                <a:gridCol w="411480">
                  <a:extLst>
                    <a:ext uri="{9D8B030D-6E8A-4147-A177-3AD203B41FA5}">
                      <a16:colId xmlns:a16="http://schemas.microsoft.com/office/drawing/2014/main" val="841225322"/>
                    </a:ext>
                  </a:extLst>
                </a:gridCol>
                <a:gridCol w="411480">
                  <a:extLst>
                    <a:ext uri="{9D8B030D-6E8A-4147-A177-3AD203B41FA5}">
                      <a16:colId xmlns:a16="http://schemas.microsoft.com/office/drawing/2014/main" val="2705288612"/>
                    </a:ext>
                  </a:extLst>
                </a:gridCol>
                <a:gridCol w="411480">
                  <a:extLst>
                    <a:ext uri="{9D8B030D-6E8A-4147-A177-3AD203B41FA5}">
                      <a16:colId xmlns:a16="http://schemas.microsoft.com/office/drawing/2014/main" val="2135691595"/>
                    </a:ext>
                  </a:extLst>
                </a:gridCol>
                <a:gridCol w="411480">
                  <a:extLst>
                    <a:ext uri="{9D8B030D-6E8A-4147-A177-3AD203B41FA5}">
                      <a16:colId xmlns:a16="http://schemas.microsoft.com/office/drawing/2014/main" val="1341553706"/>
                    </a:ext>
                  </a:extLst>
                </a:gridCol>
                <a:gridCol w="411480">
                  <a:extLst>
                    <a:ext uri="{9D8B030D-6E8A-4147-A177-3AD203B41FA5}">
                      <a16:colId xmlns:a16="http://schemas.microsoft.com/office/drawing/2014/main" val="1539449278"/>
                    </a:ext>
                  </a:extLst>
                </a:gridCol>
                <a:gridCol w="411480">
                  <a:extLst>
                    <a:ext uri="{9D8B030D-6E8A-4147-A177-3AD203B41FA5}">
                      <a16:colId xmlns:a16="http://schemas.microsoft.com/office/drawing/2014/main" val="126979670"/>
                    </a:ext>
                  </a:extLst>
                </a:gridCol>
                <a:gridCol w="411480">
                  <a:extLst>
                    <a:ext uri="{9D8B030D-6E8A-4147-A177-3AD203B41FA5}">
                      <a16:colId xmlns:a16="http://schemas.microsoft.com/office/drawing/2014/main" val="1754381610"/>
                    </a:ext>
                  </a:extLst>
                </a:gridCol>
                <a:gridCol w="411480">
                  <a:extLst>
                    <a:ext uri="{9D8B030D-6E8A-4147-A177-3AD203B41FA5}">
                      <a16:colId xmlns:a16="http://schemas.microsoft.com/office/drawing/2014/main" val="4161126003"/>
                    </a:ext>
                  </a:extLst>
                </a:gridCol>
                <a:gridCol w="411480">
                  <a:extLst>
                    <a:ext uri="{9D8B030D-6E8A-4147-A177-3AD203B41FA5}">
                      <a16:colId xmlns:a16="http://schemas.microsoft.com/office/drawing/2014/main" val="288462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953457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- 2024-09-06 19:21:20</a:t>
                      </a:r>
                      <a:r>
                        <a:rPr kumimoji="0" lang="en-US" sz="1000" b="0" i="0" u="none" strike="noStrike" kern="1200" cap="none" spc="0" normalizeH="0" baseline="0" noProof="0">
                          <a:ln>
                            <a:noFill/>
                          </a:ln>
                          <a:solidFill>
                            <a:prstClr val="black"/>
                          </a:solidFill>
                          <a:effectLst/>
                          <a:uLnTx/>
                          <a:uFillTx/>
                          <a:latin typeface="Calibri"/>
                          <a:ea typeface="+mn-ea"/>
                          <a:cs typeface="+mn-cs"/>
                        </a:rPr>
                        <a:t>
 #Paralympics #Paras #Paralympics2024 #Paris2024 #Parasport #ParaSchwimmen #JinchengGuo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https://i.ytimg.com/vi/QCyVa3C2REU/hqdefault.jpg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784174194"/>
                  </a:ext>
                </a:extLst>
              </a:tr>
            </a:tbl>
          </a:graphicData>
        </a:graphic>
      </p:graphicFrame>
      <p:sp>
        <p:nvSpPr>
          <p:cNvPr id="4" name="Text Placeholder 3">
            <a:extLst>
              <a:ext uri="{FF2B5EF4-FFF2-40B4-BE49-F238E27FC236}">
                <a16:creationId xmlns:a16="http://schemas.microsoft.com/office/drawing/2014/main" id="{64A2F37D-DF7D-4851-B456-792F5989AE79}"/>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1564904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98688-A0E0-467B-9958-2F75D1C7FB84}"/>
              </a:ext>
            </a:extLst>
          </p:cNvPr>
          <p:cNvSpPr>
            <a:spLocks noGrp="1"/>
          </p:cNvSpPr>
          <p:nvPr>
            <p:ph type="title"/>
          </p:nvPr>
        </p:nvSpPr>
        <p:spPr/>
        <p:txBody>
          <a:bodyPr/>
          <a:lstStyle/>
          <a:p>
            <a:r>
              <a:rPr lang="de-DE"/>
              <a:t>Youtube Videos (veröffentlicht im Intervall, Nutzung bis zum Auswertungszeitpunkt) - Private Stats | 2 profiles - 8 of 22</a:t>
            </a:r>
            <a:endParaRPr lang="en-US"/>
          </a:p>
        </p:txBody>
      </p:sp>
      <p:graphicFrame>
        <p:nvGraphicFramePr>
          <p:cNvPr id="5" name="Table Placeholder 4">
            <a:extLst>
              <a:ext uri="{FF2B5EF4-FFF2-40B4-BE49-F238E27FC236}">
                <a16:creationId xmlns:a16="http://schemas.microsoft.com/office/drawing/2014/main" id="{E5DB4DAE-3DFF-47CD-8915-90814158D5C0}"/>
              </a:ext>
            </a:extLst>
          </p:cNvPr>
          <p:cNvGraphicFramePr>
            <a:graphicFrameLocks noGrp="1"/>
          </p:cNvGraphicFramePr>
          <p:nvPr>
            <p:ph type="tbl" sz="quarter" idx="13"/>
            <p:extLst>
              <p:ext uri="{D42A27DB-BD31-4B8C-83A1-F6EECF244321}">
                <p14:modId xmlns:p14="http://schemas.microsoft.com/office/powerpoint/2010/main" val="2824044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64671143"/>
                    </a:ext>
                  </a:extLst>
                </a:gridCol>
                <a:gridCol w="905257">
                  <a:extLst>
                    <a:ext uri="{9D8B030D-6E8A-4147-A177-3AD203B41FA5}">
                      <a16:colId xmlns:a16="http://schemas.microsoft.com/office/drawing/2014/main" val="551476993"/>
                    </a:ext>
                  </a:extLst>
                </a:gridCol>
                <a:gridCol w="411480">
                  <a:extLst>
                    <a:ext uri="{9D8B030D-6E8A-4147-A177-3AD203B41FA5}">
                      <a16:colId xmlns:a16="http://schemas.microsoft.com/office/drawing/2014/main" val="1984229165"/>
                    </a:ext>
                  </a:extLst>
                </a:gridCol>
                <a:gridCol w="411480">
                  <a:extLst>
                    <a:ext uri="{9D8B030D-6E8A-4147-A177-3AD203B41FA5}">
                      <a16:colId xmlns:a16="http://schemas.microsoft.com/office/drawing/2014/main" val="1715998211"/>
                    </a:ext>
                  </a:extLst>
                </a:gridCol>
                <a:gridCol w="411480">
                  <a:extLst>
                    <a:ext uri="{9D8B030D-6E8A-4147-A177-3AD203B41FA5}">
                      <a16:colId xmlns:a16="http://schemas.microsoft.com/office/drawing/2014/main" val="518826749"/>
                    </a:ext>
                  </a:extLst>
                </a:gridCol>
                <a:gridCol w="411480">
                  <a:extLst>
                    <a:ext uri="{9D8B030D-6E8A-4147-A177-3AD203B41FA5}">
                      <a16:colId xmlns:a16="http://schemas.microsoft.com/office/drawing/2014/main" val="744234925"/>
                    </a:ext>
                  </a:extLst>
                </a:gridCol>
                <a:gridCol w="411480">
                  <a:extLst>
                    <a:ext uri="{9D8B030D-6E8A-4147-A177-3AD203B41FA5}">
                      <a16:colId xmlns:a16="http://schemas.microsoft.com/office/drawing/2014/main" val="2735353780"/>
                    </a:ext>
                  </a:extLst>
                </a:gridCol>
                <a:gridCol w="411480">
                  <a:extLst>
                    <a:ext uri="{9D8B030D-6E8A-4147-A177-3AD203B41FA5}">
                      <a16:colId xmlns:a16="http://schemas.microsoft.com/office/drawing/2014/main" val="3656620239"/>
                    </a:ext>
                  </a:extLst>
                </a:gridCol>
                <a:gridCol w="411480">
                  <a:extLst>
                    <a:ext uri="{9D8B030D-6E8A-4147-A177-3AD203B41FA5}">
                      <a16:colId xmlns:a16="http://schemas.microsoft.com/office/drawing/2014/main" val="2920500142"/>
                    </a:ext>
                  </a:extLst>
                </a:gridCol>
                <a:gridCol w="411480">
                  <a:extLst>
                    <a:ext uri="{9D8B030D-6E8A-4147-A177-3AD203B41FA5}">
                      <a16:colId xmlns:a16="http://schemas.microsoft.com/office/drawing/2014/main" val="3941598106"/>
                    </a:ext>
                  </a:extLst>
                </a:gridCol>
                <a:gridCol w="411480">
                  <a:extLst>
                    <a:ext uri="{9D8B030D-6E8A-4147-A177-3AD203B41FA5}">
                      <a16:colId xmlns:a16="http://schemas.microsoft.com/office/drawing/2014/main" val="1227420825"/>
                    </a:ext>
                  </a:extLst>
                </a:gridCol>
                <a:gridCol w="411480">
                  <a:extLst>
                    <a:ext uri="{9D8B030D-6E8A-4147-A177-3AD203B41FA5}">
                      <a16:colId xmlns:a16="http://schemas.microsoft.com/office/drawing/2014/main" val="737153777"/>
                    </a:ext>
                  </a:extLst>
                </a:gridCol>
                <a:gridCol w="411480">
                  <a:extLst>
                    <a:ext uri="{9D8B030D-6E8A-4147-A177-3AD203B41FA5}">
                      <a16:colId xmlns:a16="http://schemas.microsoft.com/office/drawing/2014/main" val="192742731"/>
                    </a:ext>
                  </a:extLst>
                </a:gridCol>
                <a:gridCol w="411480">
                  <a:extLst>
                    <a:ext uri="{9D8B030D-6E8A-4147-A177-3AD203B41FA5}">
                      <a16:colId xmlns:a16="http://schemas.microsoft.com/office/drawing/2014/main" val="1411249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16767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Fußball - 2024-10-03 07:30:19</a:t>
                      </a:r>
                      <a:r>
                        <a:rPr kumimoji="0" lang="de-DE" sz="1000" b="0" i="0" u="none" strike="noStrike" kern="1200" cap="none" spc="0" normalizeH="0" baseline="0" noProof="0">
                          <a:ln>
                            <a:noFill/>
                          </a:ln>
                          <a:solidFill>
                            <a:prstClr val="black"/>
                          </a:solidFill>
                          <a:effectLst/>
                          <a:uLnTx/>
                          <a:uFillTx/>
                          <a:latin typeface="Calibri"/>
                          <a:ea typeface="+mn-ea"/>
                          <a:cs typeface="+mn-cs"/>
                        </a:rPr>
                        <a:t>
 Ähm 😮 Beim Duell des SSV Ulm gegen Eintracht Braunschweig scheint die Braunschweiger Verteidigung mal kurz den Kopf und die Übersicht verloren zu haben. 
Nachdem das klassische taktische Foul vor dem Strafraum fehlschlug, wollte Niklas Tauer Ulms Maurice Krattenmacher nicht davonkommen lassen und riss ihn zu Boden – leider erst im Strafraum. Den nachfolgenden Strafstoß verwandelte Ulm zum entscheidenden 3:1.
#Sportschau #Fussball #Ulm #Bundesliga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https://i.ytimg.com/vi/vU8GUlU-OTE/hqdefault.jpg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08191100"/>
                  </a:ext>
                </a:extLst>
              </a:tr>
            </a:tbl>
          </a:graphicData>
        </a:graphic>
      </p:graphicFrame>
      <p:sp>
        <p:nvSpPr>
          <p:cNvPr id="4" name="Text Placeholder 3">
            <a:extLst>
              <a:ext uri="{FF2B5EF4-FFF2-40B4-BE49-F238E27FC236}">
                <a16:creationId xmlns:a16="http://schemas.microsoft.com/office/drawing/2014/main" id="{B38E3DB4-6A19-4AED-B6A8-5CC87F3B53CB}"/>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2249831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AD637-46D4-484D-8ADA-4FEE207008FE}"/>
              </a:ext>
            </a:extLst>
          </p:cNvPr>
          <p:cNvSpPr>
            <a:spLocks noGrp="1"/>
          </p:cNvSpPr>
          <p:nvPr>
            <p:ph type="title"/>
          </p:nvPr>
        </p:nvSpPr>
        <p:spPr/>
        <p:txBody>
          <a:bodyPr/>
          <a:lstStyle/>
          <a:p>
            <a:r>
              <a:rPr lang="de-DE"/>
              <a:t>Youtube Videos (veröffentlicht im Intervall, Nutzung bis zum Auswertungszeitpunkt) - Private Stats | 2 profiles - 9 of 22</a:t>
            </a:r>
            <a:endParaRPr lang="en-US"/>
          </a:p>
        </p:txBody>
      </p:sp>
      <p:graphicFrame>
        <p:nvGraphicFramePr>
          <p:cNvPr id="5" name="Table Placeholder 4">
            <a:extLst>
              <a:ext uri="{FF2B5EF4-FFF2-40B4-BE49-F238E27FC236}">
                <a16:creationId xmlns:a16="http://schemas.microsoft.com/office/drawing/2014/main" id="{F6FCD027-093F-4E6D-A1DF-DE524422AFE4}"/>
              </a:ext>
            </a:extLst>
          </p:cNvPr>
          <p:cNvGraphicFramePr>
            <a:graphicFrameLocks noGrp="1"/>
          </p:cNvGraphicFramePr>
          <p:nvPr>
            <p:ph type="tbl" sz="quarter" idx="13"/>
            <p:extLst>
              <p:ext uri="{D42A27DB-BD31-4B8C-83A1-F6EECF244321}">
                <p14:modId xmlns:p14="http://schemas.microsoft.com/office/powerpoint/2010/main" val="217045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1497170"/>
                    </a:ext>
                  </a:extLst>
                </a:gridCol>
                <a:gridCol w="905257">
                  <a:extLst>
                    <a:ext uri="{9D8B030D-6E8A-4147-A177-3AD203B41FA5}">
                      <a16:colId xmlns:a16="http://schemas.microsoft.com/office/drawing/2014/main" val="3332825721"/>
                    </a:ext>
                  </a:extLst>
                </a:gridCol>
                <a:gridCol w="411480">
                  <a:extLst>
                    <a:ext uri="{9D8B030D-6E8A-4147-A177-3AD203B41FA5}">
                      <a16:colId xmlns:a16="http://schemas.microsoft.com/office/drawing/2014/main" val="714128352"/>
                    </a:ext>
                  </a:extLst>
                </a:gridCol>
                <a:gridCol w="411480">
                  <a:extLst>
                    <a:ext uri="{9D8B030D-6E8A-4147-A177-3AD203B41FA5}">
                      <a16:colId xmlns:a16="http://schemas.microsoft.com/office/drawing/2014/main" val="3766307166"/>
                    </a:ext>
                  </a:extLst>
                </a:gridCol>
                <a:gridCol w="411480">
                  <a:extLst>
                    <a:ext uri="{9D8B030D-6E8A-4147-A177-3AD203B41FA5}">
                      <a16:colId xmlns:a16="http://schemas.microsoft.com/office/drawing/2014/main" val="3514174502"/>
                    </a:ext>
                  </a:extLst>
                </a:gridCol>
                <a:gridCol w="411480">
                  <a:extLst>
                    <a:ext uri="{9D8B030D-6E8A-4147-A177-3AD203B41FA5}">
                      <a16:colId xmlns:a16="http://schemas.microsoft.com/office/drawing/2014/main" val="688334262"/>
                    </a:ext>
                  </a:extLst>
                </a:gridCol>
                <a:gridCol w="411480">
                  <a:extLst>
                    <a:ext uri="{9D8B030D-6E8A-4147-A177-3AD203B41FA5}">
                      <a16:colId xmlns:a16="http://schemas.microsoft.com/office/drawing/2014/main" val="3788076592"/>
                    </a:ext>
                  </a:extLst>
                </a:gridCol>
                <a:gridCol w="411480">
                  <a:extLst>
                    <a:ext uri="{9D8B030D-6E8A-4147-A177-3AD203B41FA5}">
                      <a16:colId xmlns:a16="http://schemas.microsoft.com/office/drawing/2014/main" val="3811054367"/>
                    </a:ext>
                  </a:extLst>
                </a:gridCol>
                <a:gridCol w="411480">
                  <a:extLst>
                    <a:ext uri="{9D8B030D-6E8A-4147-A177-3AD203B41FA5}">
                      <a16:colId xmlns:a16="http://schemas.microsoft.com/office/drawing/2014/main" val="465983031"/>
                    </a:ext>
                  </a:extLst>
                </a:gridCol>
                <a:gridCol w="411480">
                  <a:extLst>
                    <a:ext uri="{9D8B030D-6E8A-4147-A177-3AD203B41FA5}">
                      <a16:colId xmlns:a16="http://schemas.microsoft.com/office/drawing/2014/main" val="566002564"/>
                    </a:ext>
                  </a:extLst>
                </a:gridCol>
                <a:gridCol w="411480">
                  <a:extLst>
                    <a:ext uri="{9D8B030D-6E8A-4147-A177-3AD203B41FA5}">
                      <a16:colId xmlns:a16="http://schemas.microsoft.com/office/drawing/2014/main" val="980273319"/>
                    </a:ext>
                  </a:extLst>
                </a:gridCol>
                <a:gridCol w="411480">
                  <a:extLst>
                    <a:ext uri="{9D8B030D-6E8A-4147-A177-3AD203B41FA5}">
                      <a16:colId xmlns:a16="http://schemas.microsoft.com/office/drawing/2014/main" val="2408890067"/>
                    </a:ext>
                  </a:extLst>
                </a:gridCol>
                <a:gridCol w="411480">
                  <a:extLst>
                    <a:ext uri="{9D8B030D-6E8A-4147-A177-3AD203B41FA5}">
                      <a16:colId xmlns:a16="http://schemas.microsoft.com/office/drawing/2014/main" val="1058910599"/>
                    </a:ext>
                  </a:extLst>
                </a:gridCol>
                <a:gridCol w="411480">
                  <a:extLst>
                    <a:ext uri="{9D8B030D-6E8A-4147-A177-3AD203B41FA5}">
                      <a16:colId xmlns:a16="http://schemas.microsoft.com/office/drawing/2014/main" val="2830661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7467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- 2024-08-05 10:36:02</a:t>
                      </a:r>
                      <a:r>
                        <a:rPr kumimoji="0" lang="en-US" sz="1000" b="0" i="0" u="none" strike="noStrike" kern="1200" cap="none" spc="0" normalizeH="0" baseline="0" noProof="0">
                          <a:ln>
                            <a:noFill/>
                          </a:ln>
                          <a:solidFill>
                            <a:prstClr val="black"/>
                          </a:solidFill>
                          <a:effectLst/>
                          <a:uLnTx/>
                          <a:uFillTx/>
                          <a:latin typeface="Calibri"/>
                          <a:ea typeface="+mn-ea"/>
                          <a:cs typeface="+mn-cs"/>
                        </a:rPr>
                        <a:t>
 Laura Lindemann sichert kurz vor der Ziellinie die Goldmedaille für die deutsche Mixed-Staffel im Triathlon. 
#Paris2024 #Sportschau #Olympics #Olympics2024 #Triathlon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https://i.ytimg.com/vi/UK1pM0qJoq4/hqdefault.jpg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253993281"/>
                  </a:ext>
                </a:extLst>
              </a:tr>
            </a:tbl>
          </a:graphicData>
        </a:graphic>
      </p:graphicFrame>
      <p:sp>
        <p:nvSpPr>
          <p:cNvPr id="4" name="Text Placeholder 3">
            <a:extLst>
              <a:ext uri="{FF2B5EF4-FFF2-40B4-BE49-F238E27FC236}">
                <a16:creationId xmlns:a16="http://schemas.microsoft.com/office/drawing/2014/main" id="{D03271C8-75F0-470F-A7B7-DB246E3BA4A8}"/>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2668601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33131-B106-40F9-A9A4-61B5E9610838}"/>
              </a:ext>
            </a:extLst>
          </p:cNvPr>
          <p:cNvSpPr>
            <a:spLocks noGrp="1"/>
          </p:cNvSpPr>
          <p:nvPr>
            <p:ph type="title"/>
          </p:nvPr>
        </p:nvSpPr>
        <p:spPr/>
        <p:txBody>
          <a:bodyPr/>
          <a:lstStyle/>
          <a:p>
            <a:r>
              <a:rPr lang="de-DE"/>
              <a:t>Youtube Videos (veröffentlicht im Intervall, Nutzung bis zum Auswertungszeitpunkt) - Private Stats | 2 profiles - 10 of 22</a:t>
            </a:r>
            <a:endParaRPr lang="en-US"/>
          </a:p>
        </p:txBody>
      </p:sp>
      <p:graphicFrame>
        <p:nvGraphicFramePr>
          <p:cNvPr id="5" name="Table Placeholder 4">
            <a:extLst>
              <a:ext uri="{FF2B5EF4-FFF2-40B4-BE49-F238E27FC236}">
                <a16:creationId xmlns:a16="http://schemas.microsoft.com/office/drawing/2014/main" id="{54DC060E-8D43-47AD-81A5-39B531FE313F}"/>
              </a:ext>
            </a:extLst>
          </p:cNvPr>
          <p:cNvGraphicFramePr>
            <a:graphicFrameLocks noGrp="1"/>
          </p:cNvGraphicFramePr>
          <p:nvPr>
            <p:ph type="tbl" sz="quarter" idx="13"/>
            <p:extLst>
              <p:ext uri="{D42A27DB-BD31-4B8C-83A1-F6EECF244321}">
                <p14:modId xmlns:p14="http://schemas.microsoft.com/office/powerpoint/2010/main" val="47014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18811610"/>
                    </a:ext>
                  </a:extLst>
                </a:gridCol>
                <a:gridCol w="905257">
                  <a:extLst>
                    <a:ext uri="{9D8B030D-6E8A-4147-A177-3AD203B41FA5}">
                      <a16:colId xmlns:a16="http://schemas.microsoft.com/office/drawing/2014/main" val="2618918414"/>
                    </a:ext>
                  </a:extLst>
                </a:gridCol>
                <a:gridCol w="411480">
                  <a:extLst>
                    <a:ext uri="{9D8B030D-6E8A-4147-A177-3AD203B41FA5}">
                      <a16:colId xmlns:a16="http://schemas.microsoft.com/office/drawing/2014/main" val="100691664"/>
                    </a:ext>
                  </a:extLst>
                </a:gridCol>
                <a:gridCol w="411480">
                  <a:extLst>
                    <a:ext uri="{9D8B030D-6E8A-4147-A177-3AD203B41FA5}">
                      <a16:colId xmlns:a16="http://schemas.microsoft.com/office/drawing/2014/main" val="1430865399"/>
                    </a:ext>
                  </a:extLst>
                </a:gridCol>
                <a:gridCol w="411480">
                  <a:extLst>
                    <a:ext uri="{9D8B030D-6E8A-4147-A177-3AD203B41FA5}">
                      <a16:colId xmlns:a16="http://schemas.microsoft.com/office/drawing/2014/main" val="1379008646"/>
                    </a:ext>
                  </a:extLst>
                </a:gridCol>
                <a:gridCol w="411480">
                  <a:extLst>
                    <a:ext uri="{9D8B030D-6E8A-4147-A177-3AD203B41FA5}">
                      <a16:colId xmlns:a16="http://schemas.microsoft.com/office/drawing/2014/main" val="3985260214"/>
                    </a:ext>
                  </a:extLst>
                </a:gridCol>
                <a:gridCol w="411480">
                  <a:extLst>
                    <a:ext uri="{9D8B030D-6E8A-4147-A177-3AD203B41FA5}">
                      <a16:colId xmlns:a16="http://schemas.microsoft.com/office/drawing/2014/main" val="1466128367"/>
                    </a:ext>
                  </a:extLst>
                </a:gridCol>
                <a:gridCol w="411480">
                  <a:extLst>
                    <a:ext uri="{9D8B030D-6E8A-4147-A177-3AD203B41FA5}">
                      <a16:colId xmlns:a16="http://schemas.microsoft.com/office/drawing/2014/main" val="2791104375"/>
                    </a:ext>
                  </a:extLst>
                </a:gridCol>
                <a:gridCol w="411480">
                  <a:extLst>
                    <a:ext uri="{9D8B030D-6E8A-4147-A177-3AD203B41FA5}">
                      <a16:colId xmlns:a16="http://schemas.microsoft.com/office/drawing/2014/main" val="4220519309"/>
                    </a:ext>
                  </a:extLst>
                </a:gridCol>
                <a:gridCol w="411480">
                  <a:extLst>
                    <a:ext uri="{9D8B030D-6E8A-4147-A177-3AD203B41FA5}">
                      <a16:colId xmlns:a16="http://schemas.microsoft.com/office/drawing/2014/main" val="3109875535"/>
                    </a:ext>
                  </a:extLst>
                </a:gridCol>
                <a:gridCol w="411480">
                  <a:extLst>
                    <a:ext uri="{9D8B030D-6E8A-4147-A177-3AD203B41FA5}">
                      <a16:colId xmlns:a16="http://schemas.microsoft.com/office/drawing/2014/main" val="3306062810"/>
                    </a:ext>
                  </a:extLst>
                </a:gridCol>
                <a:gridCol w="411480">
                  <a:extLst>
                    <a:ext uri="{9D8B030D-6E8A-4147-A177-3AD203B41FA5}">
                      <a16:colId xmlns:a16="http://schemas.microsoft.com/office/drawing/2014/main" val="2553030383"/>
                    </a:ext>
                  </a:extLst>
                </a:gridCol>
                <a:gridCol w="411480">
                  <a:extLst>
                    <a:ext uri="{9D8B030D-6E8A-4147-A177-3AD203B41FA5}">
                      <a16:colId xmlns:a16="http://schemas.microsoft.com/office/drawing/2014/main" val="3498221813"/>
                    </a:ext>
                  </a:extLst>
                </a:gridCol>
                <a:gridCol w="411480">
                  <a:extLst>
                    <a:ext uri="{9D8B030D-6E8A-4147-A177-3AD203B41FA5}">
                      <a16:colId xmlns:a16="http://schemas.microsoft.com/office/drawing/2014/main" val="2432692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41070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Fußball - 2024-10-10 08:00:23</a:t>
                      </a:r>
                      <a:r>
                        <a:rPr kumimoji="0" lang="de-DE" sz="1000" b="0" i="0" u="none" strike="noStrike" kern="1200" cap="none" spc="0" normalizeH="0" baseline="0" noProof="0">
                          <a:ln>
                            <a:noFill/>
                          </a:ln>
                          <a:solidFill>
                            <a:prstClr val="black"/>
                          </a:solidFill>
                          <a:effectLst/>
                          <a:uLnTx/>
                          <a:uFillTx/>
                          <a:latin typeface="Calibri"/>
                          <a:ea typeface="+mn-ea"/>
                          <a:cs typeface="+mn-cs"/>
                        </a:rPr>
                        <a:t>
 🫠 Stell dir vor, es ist Konter und keiner macht mit! 
Im Spitzenspiel zwischen dem HSV und Fortuna Düsseldorf zeigte Jean-Luc Dompé bereits zu Beginn, wie das Spiel verlaufen wird: In der 8. Spielminute läuft er komplett frei über drei Viertel des Spielfeldes und knallt die Kugel ins Netz. Die Düsseldorfer kamen auch im Rest des Spiels nicht mehr zu einer vernünftigen Gegenwehr und verloren mit 0:3. 
#F95HSV #F95 #HSV #Dompe #2Liga #SportschauFußball #Fußball #Fussball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https://i.ytimg.com/vi/m3k8WjVng5A/hqdefault.jpg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946152539"/>
                  </a:ext>
                </a:extLst>
              </a:tr>
            </a:tbl>
          </a:graphicData>
        </a:graphic>
      </p:graphicFrame>
      <p:sp>
        <p:nvSpPr>
          <p:cNvPr id="4" name="Text Placeholder 3">
            <a:extLst>
              <a:ext uri="{FF2B5EF4-FFF2-40B4-BE49-F238E27FC236}">
                <a16:creationId xmlns:a16="http://schemas.microsoft.com/office/drawing/2014/main" id="{A4E106F7-F5C1-4378-8D3E-8F68B2D5F76B}"/>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40094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18FF-D3C4-4470-A2F2-F7386677E2D1}"/>
              </a:ext>
            </a:extLst>
          </p:cNvPr>
          <p:cNvSpPr>
            <a:spLocks noGrp="1"/>
          </p:cNvSpPr>
          <p:nvPr>
            <p:ph type="title"/>
          </p:nvPr>
        </p:nvSpPr>
        <p:spPr/>
        <p:txBody>
          <a:bodyPr/>
          <a:lstStyle/>
          <a:p>
            <a:r>
              <a:rPr lang="de-DE"/>
              <a:t>Youtube Videos (veröffentlicht im Intervall, Nutzung bis zum Auswertungszeitpunkt) - Private Stats | 2 profiles - 11 of 22</a:t>
            </a:r>
            <a:endParaRPr lang="en-US"/>
          </a:p>
        </p:txBody>
      </p:sp>
      <p:graphicFrame>
        <p:nvGraphicFramePr>
          <p:cNvPr id="5" name="Table Placeholder 4">
            <a:extLst>
              <a:ext uri="{FF2B5EF4-FFF2-40B4-BE49-F238E27FC236}">
                <a16:creationId xmlns:a16="http://schemas.microsoft.com/office/drawing/2014/main" id="{8E6294C4-7AB7-4C79-83C8-2CA50919DC33}"/>
              </a:ext>
            </a:extLst>
          </p:cNvPr>
          <p:cNvGraphicFramePr>
            <a:graphicFrameLocks noGrp="1"/>
          </p:cNvGraphicFramePr>
          <p:nvPr>
            <p:ph type="tbl" sz="quarter" idx="13"/>
            <p:extLst>
              <p:ext uri="{D42A27DB-BD31-4B8C-83A1-F6EECF244321}">
                <p14:modId xmlns:p14="http://schemas.microsoft.com/office/powerpoint/2010/main" val="234254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51076903"/>
                    </a:ext>
                  </a:extLst>
                </a:gridCol>
                <a:gridCol w="905257">
                  <a:extLst>
                    <a:ext uri="{9D8B030D-6E8A-4147-A177-3AD203B41FA5}">
                      <a16:colId xmlns:a16="http://schemas.microsoft.com/office/drawing/2014/main" val="2841842632"/>
                    </a:ext>
                  </a:extLst>
                </a:gridCol>
                <a:gridCol w="411480">
                  <a:extLst>
                    <a:ext uri="{9D8B030D-6E8A-4147-A177-3AD203B41FA5}">
                      <a16:colId xmlns:a16="http://schemas.microsoft.com/office/drawing/2014/main" val="2205741799"/>
                    </a:ext>
                  </a:extLst>
                </a:gridCol>
                <a:gridCol w="411480">
                  <a:extLst>
                    <a:ext uri="{9D8B030D-6E8A-4147-A177-3AD203B41FA5}">
                      <a16:colId xmlns:a16="http://schemas.microsoft.com/office/drawing/2014/main" val="1115741692"/>
                    </a:ext>
                  </a:extLst>
                </a:gridCol>
                <a:gridCol w="411480">
                  <a:extLst>
                    <a:ext uri="{9D8B030D-6E8A-4147-A177-3AD203B41FA5}">
                      <a16:colId xmlns:a16="http://schemas.microsoft.com/office/drawing/2014/main" val="467915018"/>
                    </a:ext>
                  </a:extLst>
                </a:gridCol>
                <a:gridCol w="411480">
                  <a:extLst>
                    <a:ext uri="{9D8B030D-6E8A-4147-A177-3AD203B41FA5}">
                      <a16:colId xmlns:a16="http://schemas.microsoft.com/office/drawing/2014/main" val="1358050338"/>
                    </a:ext>
                  </a:extLst>
                </a:gridCol>
                <a:gridCol w="411480">
                  <a:extLst>
                    <a:ext uri="{9D8B030D-6E8A-4147-A177-3AD203B41FA5}">
                      <a16:colId xmlns:a16="http://schemas.microsoft.com/office/drawing/2014/main" val="3025968062"/>
                    </a:ext>
                  </a:extLst>
                </a:gridCol>
                <a:gridCol w="411480">
                  <a:extLst>
                    <a:ext uri="{9D8B030D-6E8A-4147-A177-3AD203B41FA5}">
                      <a16:colId xmlns:a16="http://schemas.microsoft.com/office/drawing/2014/main" val="4106892094"/>
                    </a:ext>
                  </a:extLst>
                </a:gridCol>
                <a:gridCol w="411480">
                  <a:extLst>
                    <a:ext uri="{9D8B030D-6E8A-4147-A177-3AD203B41FA5}">
                      <a16:colId xmlns:a16="http://schemas.microsoft.com/office/drawing/2014/main" val="2026399844"/>
                    </a:ext>
                  </a:extLst>
                </a:gridCol>
                <a:gridCol w="411480">
                  <a:extLst>
                    <a:ext uri="{9D8B030D-6E8A-4147-A177-3AD203B41FA5}">
                      <a16:colId xmlns:a16="http://schemas.microsoft.com/office/drawing/2014/main" val="2132632452"/>
                    </a:ext>
                  </a:extLst>
                </a:gridCol>
                <a:gridCol w="411480">
                  <a:extLst>
                    <a:ext uri="{9D8B030D-6E8A-4147-A177-3AD203B41FA5}">
                      <a16:colId xmlns:a16="http://schemas.microsoft.com/office/drawing/2014/main" val="858390617"/>
                    </a:ext>
                  </a:extLst>
                </a:gridCol>
                <a:gridCol w="411480">
                  <a:extLst>
                    <a:ext uri="{9D8B030D-6E8A-4147-A177-3AD203B41FA5}">
                      <a16:colId xmlns:a16="http://schemas.microsoft.com/office/drawing/2014/main" val="707244418"/>
                    </a:ext>
                  </a:extLst>
                </a:gridCol>
                <a:gridCol w="411480">
                  <a:extLst>
                    <a:ext uri="{9D8B030D-6E8A-4147-A177-3AD203B41FA5}">
                      <a16:colId xmlns:a16="http://schemas.microsoft.com/office/drawing/2014/main" val="150883845"/>
                    </a:ext>
                  </a:extLst>
                </a:gridCol>
                <a:gridCol w="411480">
                  <a:extLst>
                    <a:ext uri="{9D8B030D-6E8A-4147-A177-3AD203B41FA5}">
                      <a16:colId xmlns:a16="http://schemas.microsoft.com/office/drawing/2014/main" val="1304931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0039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- 2024-08-07 19:36:57</a:t>
                      </a:r>
                      <a:r>
                        <a:rPr kumimoji="0" lang="en-US" sz="1000" b="0" i="0" u="none" strike="noStrike" kern="1200" cap="none" spc="0" normalizeH="0" baseline="0" noProof="0">
                          <a:ln>
                            <a:noFill/>
                          </a:ln>
                          <a:solidFill>
                            <a:prstClr val="black"/>
                          </a:solidFill>
                          <a:effectLst/>
                          <a:uLnTx/>
                          <a:uFillTx/>
                          <a:latin typeface="Calibri"/>
                          <a:ea typeface="+mn-ea"/>
                          <a:cs typeface="+mn-cs"/>
                        </a:rPr>
                        <a:t>
 Wie gut, dass Handball-Bundestrainer Alfred Gislason seine Spieler hat.
#Handball #Olympics #Olympia2024 #Paris2024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https://i.ytimg.com/vi/obq-am-xIBw/hqdefault.jpg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870963836"/>
                  </a:ext>
                </a:extLst>
              </a:tr>
            </a:tbl>
          </a:graphicData>
        </a:graphic>
      </p:graphicFrame>
      <p:sp>
        <p:nvSpPr>
          <p:cNvPr id="4" name="Text Placeholder 3">
            <a:extLst>
              <a:ext uri="{FF2B5EF4-FFF2-40B4-BE49-F238E27FC236}">
                <a16:creationId xmlns:a16="http://schemas.microsoft.com/office/drawing/2014/main" id="{958BCCB6-87EC-4D81-B039-03BE81DA56DA}"/>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229162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F7CE1-4ED6-43DF-B880-8EF02E4A85E3}"/>
              </a:ext>
            </a:extLst>
          </p:cNvPr>
          <p:cNvSpPr>
            <a:spLocks noGrp="1"/>
          </p:cNvSpPr>
          <p:nvPr>
            <p:ph type="title"/>
          </p:nvPr>
        </p:nvSpPr>
        <p:spPr/>
        <p:txBody>
          <a:bodyPr/>
          <a:lstStyle/>
          <a:p>
            <a:r>
              <a:rPr lang="de-DE"/>
              <a:t>Youtube Videos (veröffentlicht im Intervall, Nutzung bis zum Auswertungszeitpunkt) - Private Stats | 2 profiles - 12 of 22</a:t>
            </a:r>
            <a:endParaRPr lang="en-US"/>
          </a:p>
        </p:txBody>
      </p:sp>
      <p:graphicFrame>
        <p:nvGraphicFramePr>
          <p:cNvPr id="5" name="Table Placeholder 4">
            <a:extLst>
              <a:ext uri="{FF2B5EF4-FFF2-40B4-BE49-F238E27FC236}">
                <a16:creationId xmlns:a16="http://schemas.microsoft.com/office/drawing/2014/main" id="{2DAFDA23-0992-4588-A23D-AD8FC836456C}"/>
              </a:ext>
            </a:extLst>
          </p:cNvPr>
          <p:cNvGraphicFramePr>
            <a:graphicFrameLocks noGrp="1"/>
          </p:cNvGraphicFramePr>
          <p:nvPr>
            <p:ph type="tbl" sz="quarter" idx="13"/>
            <p:extLst>
              <p:ext uri="{D42A27DB-BD31-4B8C-83A1-F6EECF244321}">
                <p14:modId xmlns:p14="http://schemas.microsoft.com/office/powerpoint/2010/main" val="57857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44720911"/>
                    </a:ext>
                  </a:extLst>
                </a:gridCol>
                <a:gridCol w="905257">
                  <a:extLst>
                    <a:ext uri="{9D8B030D-6E8A-4147-A177-3AD203B41FA5}">
                      <a16:colId xmlns:a16="http://schemas.microsoft.com/office/drawing/2014/main" val="2096402194"/>
                    </a:ext>
                  </a:extLst>
                </a:gridCol>
                <a:gridCol w="411480">
                  <a:extLst>
                    <a:ext uri="{9D8B030D-6E8A-4147-A177-3AD203B41FA5}">
                      <a16:colId xmlns:a16="http://schemas.microsoft.com/office/drawing/2014/main" val="2341533493"/>
                    </a:ext>
                  </a:extLst>
                </a:gridCol>
                <a:gridCol w="411480">
                  <a:extLst>
                    <a:ext uri="{9D8B030D-6E8A-4147-A177-3AD203B41FA5}">
                      <a16:colId xmlns:a16="http://schemas.microsoft.com/office/drawing/2014/main" val="2522562256"/>
                    </a:ext>
                  </a:extLst>
                </a:gridCol>
                <a:gridCol w="411480">
                  <a:extLst>
                    <a:ext uri="{9D8B030D-6E8A-4147-A177-3AD203B41FA5}">
                      <a16:colId xmlns:a16="http://schemas.microsoft.com/office/drawing/2014/main" val="3660520950"/>
                    </a:ext>
                  </a:extLst>
                </a:gridCol>
                <a:gridCol w="411480">
                  <a:extLst>
                    <a:ext uri="{9D8B030D-6E8A-4147-A177-3AD203B41FA5}">
                      <a16:colId xmlns:a16="http://schemas.microsoft.com/office/drawing/2014/main" val="3318529506"/>
                    </a:ext>
                  </a:extLst>
                </a:gridCol>
                <a:gridCol w="411480">
                  <a:extLst>
                    <a:ext uri="{9D8B030D-6E8A-4147-A177-3AD203B41FA5}">
                      <a16:colId xmlns:a16="http://schemas.microsoft.com/office/drawing/2014/main" val="1095089845"/>
                    </a:ext>
                  </a:extLst>
                </a:gridCol>
                <a:gridCol w="411480">
                  <a:extLst>
                    <a:ext uri="{9D8B030D-6E8A-4147-A177-3AD203B41FA5}">
                      <a16:colId xmlns:a16="http://schemas.microsoft.com/office/drawing/2014/main" val="2161865569"/>
                    </a:ext>
                  </a:extLst>
                </a:gridCol>
                <a:gridCol w="411480">
                  <a:extLst>
                    <a:ext uri="{9D8B030D-6E8A-4147-A177-3AD203B41FA5}">
                      <a16:colId xmlns:a16="http://schemas.microsoft.com/office/drawing/2014/main" val="3897326698"/>
                    </a:ext>
                  </a:extLst>
                </a:gridCol>
                <a:gridCol w="411480">
                  <a:extLst>
                    <a:ext uri="{9D8B030D-6E8A-4147-A177-3AD203B41FA5}">
                      <a16:colId xmlns:a16="http://schemas.microsoft.com/office/drawing/2014/main" val="1133791304"/>
                    </a:ext>
                  </a:extLst>
                </a:gridCol>
                <a:gridCol w="411480">
                  <a:extLst>
                    <a:ext uri="{9D8B030D-6E8A-4147-A177-3AD203B41FA5}">
                      <a16:colId xmlns:a16="http://schemas.microsoft.com/office/drawing/2014/main" val="2640213664"/>
                    </a:ext>
                  </a:extLst>
                </a:gridCol>
                <a:gridCol w="411480">
                  <a:extLst>
                    <a:ext uri="{9D8B030D-6E8A-4147-A177-3AD203B41FA5}">
                      <a16:colId xmlns:a16="http://schemas.microsoft.com/office/drawing/2014/main" val="2835048941"/>
                    </a:ext>
                  </a:extLst>
                </a:gridCol>
                <a:gridCol w="411480">
                  <a:extLst>
                    <a:ext uri="{9D8B030D-6E8A-4147-A177-3AD203B41FA5}">
                      <a16:colId xmlns:a16="http://schemas.microsoft.com/office/drawing/2014/main" val="514839373"/>
                    </a:ext>
                  </a:extLst>
                </a:gridCol>
                <a:gridCol w="411480">
                  <a:extLst>
                    <a:ext uri="{9D8B030D-6E8A-4147-A177-3AD203B41FA5}">
                      <a16:colId xmlns:a16="http://schemas.microsoft.com/office/drawing/2014/main" val="2988074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11637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- 2024-08-01 21:26:32</a:t>
                      </a:r>
                      <a:r>
                        <a:rPr kumimoji="0" lang="en-US" sz="1000" b="0" i="0" u="none" strike="noStrike" kern="1200" cap="none" spc="0" normalizeH="0" baseline="0" noProof="0">
                          <a:ln>
                            <a:noFill/>
                          </a:ln>
                          <a:solidFill>
                            <a:prstClr val="black"/>
                          </a:solidFill>
                          <a:effectLst/>
                          <a:uLnTx/>
                          <a:uFillTx/>
                          <a:latin typeface="Calibri"/>
                          <a:ea typeface="+mn-ea"/>
                          <a:cs typeface="+mn-cs"/>
                        </a:rPr>
                        <a:t>
 Nächste Goldmedaille für Turn-Star Simone Biles: Im Mehrkampf-Finale wurde die 27-jährige US-Amerikanerin ihrer Favoritenrolle gerecht und gewann mit einer Wertung von 59.131 Punkten ihr sechstes olympisches Gold. Das Podest komplettierten Rebeca Andrade aus Brasilien (57.932) und Sunisa Lee aus den USA (56.465). Die Stuttgarterin Helen Kevric landete auf Platz acht, Sarah Voss wurde 24.
Den Wettbewerb in voller Länge gibt es in der ARD Mediathek: https://1.ard.de/YT_OLY24_0801_Turnen
Wir freuen uns auf euer Abo bei Instagram:
https://www.instagram.com/sportschau
Checkt unsere Website aus:
https://www.sportschau.de
Unsere Sportschau-Themenwelt in der Mediathek:
https://www.ardmediathek.de/sport/
#turnen #simonebiles #biles #mehrkampf #usa #turnerin #paris2024 #olympia2024 #olympics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https://i.ytimg.com/vi/pgfgvHlNDho/hqdefault.jpg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532098552"/>
                  </a:ext>
                </a:extLst>
              </a:tr>
            </a:tbl>
          </a:graphicData>
        </a:graphic>
      </p:graphicFrame>
      <p:sp>
        <p:nvSpPr>
          <p:cNvPr id="4" name="Text Placeholder 3">
            <a:extLst>
              <a:ext uri="{FF2B5EF4-FFF2-40B4-BE49-F238E27FC236}">
                <a16:creationId xmlns:a16="http://schemas.microsoft.com/office/drawing/2014/main" id="{BA98AF64-4316-49F4-AC1E-F73DEE83F047}"/>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2901600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9EAF-71FF-4869-AEA5-D5E042A2D914}"/>
              </a:ext>
            </a:extLst>
          </p:cNvPr>
          <p:cNvSpPr>
            <a:spLocks noGrp="1"/>
          </p:cNvSpPr>
          <p:nvPr>
            <p:ph type="title"/>
          </p:nvPr>
        </p:nvSpPr>
        <p:spPr/>
        <p:txBody>
          <a:bodyPr/>
          <a:lstStyle/>
          <a:p>
            <a:r>
              <a:rPr lang="de-DE"/>
              <a:t>Youtube Videos (veröffentlicht im Intervall, Nutzung bis zum Auswertungszeitpunkt) - Private Stats | 2 profiles - 13 of 22</a:t>
            </a:r>
            <a:endParaRPr lang="en-US"/>
          </a:p>
        </p:txBody>
      </p:sp>
      <p:graphicFrame>
        <p:nvGraphicFramePr>
          <p:cNvPr id="5" name="Table Placeholder 4">
            <a:extLst>
              <a:ext uri="{FF2B5EF4-FFF2-40B4-BE49-F238E27FC236}">
                <a16:creationId xmlns:a16="http://schemas.microsoft.com/office/drawing/2014/main" id="{3A09C5EF-A0CC-4419-90DA-08F9D386C0C3}"/>
              </a:ext>
            </a:extLst>
          </p:cNvPr>
          <p:cNvGraphicFramePr>
            <a:graphicFrameLocks noGrp="1"/>
          </p:cNvGraphicFramePr>
          <p:nvPr>
            <p:ph type="tbl" sz="quarter" idx="13"/>
            <p:extLst>
              <p:ext uri="{D42A27DB-BD31-4B8C-83A1-F6EECF244321}">
                <p14:modId xmlns:p14="http://schemas.microsoft.com/office/powerpoint/2010/main" val="3877057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87810930"/>
                    </a:ext>
                  </a:extLst>
                </a:gridCol>
                <a:gridCol w="905257">
                  <a:extLst>
                    <a:ext uri="{9D8B030D-6E8A-4147-A177-3AD203B41FA5}">
                      <a16:colId xmlns:a16="http://schemas.microsoft.com/office/drawing/2014/main" val="4212496106"/>
                    </a:ext>
                  </a:extLst>
                </a:gridCol>
                <a:gridCol w="411480">
                  <a:extLst>
                    <a:ext uri="{9D8B030D-6E8A-4147-A177-3AD203B41FA5}">
                      <a16:colId xmlns:a16="http://schemas.microsoft.com/office/drawing/2014/main" val="445061338"/>
                    </a:ext>
                  </a:extLst>
                </a:gridCol>
                <a:gridCol w="411480">
                  <a:extLst>
                    <a:ext uri="{9D8B030D-6E8A-4147-A177-3AD203B41FA5}">
                      <a16:colId xmlns:a16="http://schemas.microsoft.com/office/drawing/2014/main" val="2629302752"/>
                    </a:ext>
                  </a:extLst>
                </a:gridCol>
                <a:gridCol w="411480">
                  <a:extLst>
                    <a:ext uri="{9D8B030D-6E8A-4147-A177-3AD203B41FA5}">
                      <a16:colId xmlns:a16="http://schemas.microsoft.com/office/drawing/2014/main" val="3804749479"/>
                    </a:ext>
                  </a:extLst>
                </a:gridCol>
                <a:gridCol w="411480">
                  <a:extLst>
                    <a:ext uri="{9D8B030D-6E8A-4147-A177-3AD203B41FA5}">
                      <a16:colId xmlns:a16="http://schemas.microsoft.com/office/drawing/2014/main" val="341971613"/>
                    </a:ext>
                  </a:extLst>
                </a:gridCol>
                <a:gridCol w="411480">
                  <a:extLst>
                    <a:ext uri="{9D8B030D-6E8A-4147-A177-3AD203B41FA5}">
                      <a16:colId xmlns:a16="http://schemas.microsoft.com/office/drawing/2014/main" val="3534296581"/>
                    </a:ext>
                  </a:extLst>
                </a:gridCol>
                <a:gridCol w="411480">
                  <a:extLst>
                    <a:ext uri="{9D8B030D-6E8A-4147-A177-3AD203B41FA5}">
                      <a16:colId xmlns:a16="http://schemas.microsoft.com/office/drawing/2014/main" val="3036309328"/>
                    </a:ext>
                  </a:extLst>
                </a:gridCol>
                <a:gridCol w="411480">
                  <a:extLst>
                    <a:ext uri="{9D8B030D-6E8A-4147-A177-3AD203B41FA5}">
                      <a16:colId xmlns:a16="http://schemas.microsoft.com/office/drawing/2014/main" val="2984743336"/>
                    </a:ext>
                  </a:extLst>
                </a:gridCol>
                <a:gridCol w="411480">
                  <a:extLst>
                    <a:ext uri="{9D8B030D-6E8A-4147-A177-3AD203B41FA5}">
                      <a16:colId xmlns:a16="http://schemas.microsoft.com/office/drawing/2014/main" val="3064844609"/>
                    </a:ext>
                  </a:extLst>
                </a:gridCol>
                <a:gridCol w="411480">
                  <a:extLst>
                    <a:ext uri="{9D8B030D-6E8A-4147-A177-3AD203B41FA5}">
                      <a16:colId xmlns:a16="http://schemas.microsoft.com/office/drawing/2014/main" val="2366145772"/>
                    </a:ext>
                  </a:extLst>
                </a:gridCol>
                <a:gridCol w="411480">
                  <a:extLst>
                    <a:ext uri="{9D8B030D-6E8A-4147-A177-3AD203B41FA5}">
                      <a16:colId xmlns:a16="http://schemas.microsoft.com/office/drawing/2014/main" val="3969137520"/>
                    </a:ext>
                  </a:extLst>
                </a:gridCol>
                <a:gridCol w="411480">
                  <a:extLst>
                    <a:ext uri="{9D8B030D-6E8A-4147-A177-3AD203B41FA5}">
                      <a16:colId xmlns:a16="http://schemas.microsoft.com/office/drawing/2014/main" val="1076017"/>
                    </a:ext>
                  </a:extLst>
                </a:gridCol>
                <a:gridCol w="411480">
                  <a:extLst>
                    <a:ext uri="{9D8B030D-6E8A-4147-A177-3AD203B41FA5}">
                      <a16:colId xmlns:a16="http://schemas.microsoft.com/office/drawing/2014/main" val="1848392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89536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- 2024-09-02 11:38:51</a:t>
                      </a:r>
                      <a:r>
                        <a:rPr kumimoji="0" lang="en-US" sz="1000" b="0" i="0" u="none" strike="noStrike" kern="1200" cap="none" spc="0" normalizeH="0" baseline="0" noProof="0">
                          <a:ln>
                            <a:noFill/>
                          </a:ln>
                          <a:solidFill>
                            <a:prstClr val="black"/>
                          </a:solidFill>
                          <a:effectLst/>
                          <a:uLnTx/>
                          <a:uFillTx/>
                          <a:latin typeface="Calibri"/>
                          <a:ea typeface="+mn-ea"/>
                          <a:cs typeface="+mn-cs"/>
                        </a:rPr>
                        <a:t>
 #Paralympics #Paras #Paralympics2024 #Paris2024 #Parasport #ParaSchwimmen #Topf #JosiaTopf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https://i.ytimg.com/vi/8FqBwNGuWhY/hqdefault.jpg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485469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- 2024-08-10 10:54:29</a:t>
                      </a:r>
                      <a:r>
                        <a:rPr kumimoji="0" lang="de-DE" sz="1000" b="0" i="0" u="none" strike="noStrike" kern="1200" cap="none" spc="0" normalizeH="0" baseline="0" noProof="0">
                          <a:ln>
                            <a:noFill/>
                          </a:ln>
                          <a:solidFill>
                            <a:prstClr val="black"/>
                          </a:solidFill>
                          <a:effectLst/>
                          <a:uLnTx/>
                          <a:uFillTx/>
                          <a:latin typeface="Calibri"/>
                          <a:ea typeface="+mn-ea"/>
                          <a:cs typeface="+mn-cs"/>
                        </a:rPr>
                        <a:t>
 Wenn jemand einen Witz mitten im Streit macht - nur schöner halt  
#Imagine #Olympics #Paris2024 #Sportschau #Beachvolleyball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https://i.ytimg.com/vi/N0IEYTLgACA/hqdefault.jpg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48734901"/>
                  </a:ext>
                </a:extLst>
              </a:tr>
            </a:tbl>
          </a:graphicData>
        </a:graphic>
      </p:graphicFrame>
      <p:sp>
        <p:nvSpPr>
          <p:cNvPr id="4" name="Text Placeholder 3">
            <a:extLst>
              <a:ext uri="{FF2B5EF4-FFF2-40B4-BE49-F238E27FC236}">
                <a16:creationId xmlns:a16="http://schemas.microsoft.com/office/drawing/2014/main" id="{8D655CCA-CE81-4680-8F2B-7D14BC321C88}"/>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4079856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B39C-B2D8-47F7-B9BD-8FD7CAC1B93D}"/>
              </a:ext>
            </a:extLst>
          </p:cNvPr>
          <p:cNvSpPr>
            <a:spLocks noGrp="1"/>
          </p:cNvSpPr>
          <p:nvPr>
            <p:ph type="title"/>
          </p:nvPr>
        </p:nvSpPr>
        <p:spPr/>
        <p:txBody>
          <a:bodyPr/>
          <a:lstStyle/>
          <a:p>
            <a:r>
              <a:rPr lang="de-DE"/>
              <a:t>Youtube Videos (veröffentlicht im Intervall, Nutzung bis zum Auswertungszeitpunkt) - Private Stats | 2 profiles - 14 of 22</a:t>
            </a:r>
            <a:endParaRPr lang="en-US"/>
          </a:p>
        </p:txBody>
      </p:sp>
      <p:graphicFrame>
        <p:nvGraphicFramePr>
          <p:cNvPr id="5" name="Table Placeholder 4">
            <a:extLst>
              <a:ext uri="{FF2B5EF4-FFF2-40B4-BE49-F238E27FC236}">
                <a16:creationId xmlns:a16="http://schemas.microsoft.com/office/drawing/2014/main" id="{F87FA158-C46A-426A-96D3-D6E5FBE3375D}"/>
              </a:ext>
            </a:extLst>
          </p:cNvPr>
          <p:cNvGraphicFramePr>
            <a:graphicFrameLocks noGrp="1"/>
          </p:cNvGraphicFramePr>
          <p:nvPr>
            <p:ph type="tbl" sz="quarter" idx="13"/>
            <p:extLst>
              <p:ext uri="{D42A27DB-BD31-4B8C-83A1-F6EECF244321}">
                <p14:modId xmlns:p14="http://schemas.microsoft.com/office/powerpoint/2010/main" val="321764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13471382"/>
                    </a:ext>
                  </a:extLst>
                </a:gridCol>
                <a:gridCol w="905257">
                  <a:extLst>
                    <a:ext uri="{9D8B030D-6E8A-4147-A177-3AD203B41FA5}">
                      <a16:colId xmlns:a16="http://schemas.microsoft.com/office/drawing/2014/main" val="3741861768"/>
                    </a:ext>
                  </a:extLst>
                </a:gridCol>
                <a:gridCol w="411480">
                  <a:extLst>
                    <a:ext uri="{9D8B030D-6E8A-4147-A177-3AD203B41FA5}">
                      <a16:colId xmlns:a16="http://schemas.microsoft.com/office/drawing/2014/main" val="2831420458"/>
                    </a:ext>
                  </a:extLst>
                </a:gridCol>
                <a:gridCol w="411480">
                  <a:extLst>
                    <a:ext uri="{9D8B030D-6E8A-4147-A177-3AD203B41FA5}">
                      <a16:colId xmlns:a16="http://schemas.microsoft.com/office/drawing/2014/main" val="598616736"/>
                    </a:ext>
                  </a:extLst>
                </a:gridCol>
                <a:gridCol w="411480">
                  <a:extLst>
                    <a:ext uri="{9D8B030D-6E8A-4147-A177-3AD203B41FA5}">
                      <a16:colId xmlns:a16="http://schemas.microsoft.com/office/drawing/2014/main" val="858749957"/>
                    </a:ext>
                  </a:extLst>
                </a:gridCol>
                <a:gridCol w="411480">
                  <a:extLst>
                    <a:ext uri="{9D8B030D-6E8A-4147-A177-3AD203B41FA5}">
                      <a16:colId xmlns:a16="http://schemas.microsoft.com/office/drawing/2014/main" val="1664067508"/>
                    </a:ext>
                  </a:extLst>
                </a:gridCol>
                <a:gridCol w="411480">
                  <a:extLst>
                    <a:ext uri="{9D8B030D-6E8A-4147-A177-3AD203B41FA5}">
                      <a16:colId xmlns:a16="http://schemas.microsoft.com/office/drawing/2014/main" val="4279028415"/>
                    </a:ext>
                  </a:extLst>
                </a:gridCol>
                <a:gridCol w="411480">
                  <a:extLst>
                    <a:ext uri="{9D8B030D-6E8A-4147-A177-3AD203B41FA5}">
                      <a16:colId xmlns:a16="http://schemas.microsoft.com/office/drawing/2014/main" val="1963363325"/>
                    </a:ext>
                  </a:extLst>
                </a:gridCol>
                <a:gridCol w="411480">
                  <a:extLst>
                    <a:ext uri="{9D8B030D-6E8A-4147-A177-3AD203B41FA5}">
                      <a16:colId xmlns:a16="http://schemas.microsoft.com/office/drawing/2014/main" val="1446832754"/>
                    </a:ext>
                  </a:extLst>
                </a:gridCol>
                <a:gridCol w="411480">
                  <a:extLst>
                    <a:ext uri="{9D8B030D-6E8A-4147-A177-3AD203B41FA5}">
                      <a16:colId xmlns:a16="http://schemas.microsoft.com/office/drawing/2014/main" val="152345735"/>
                    </a:ext>
                  </a:extLst>
                </a:gridCol>
                <a:gridCol w="411480">
                  <a:extLst>
                    <a:ext uri="{9D8B030D-6E8A-4147-A177-3AD203B41FA5}">
                      <a16:colId xmlns:a16="http://schemas.microsoft.com/office/drawing/2014/main" val="1774621974"/>
                    </a:ext>
                  </a:extLst>
                </a:gridCol>
                <a:gridCol w="411480">
                  <a:extLst>
                    <a:ext uri="{9D8B030D-6E8A-4147-A177-3AD203B41FA5}">
                      <a16:colId xmlns:a16="http://schemas.microsoft.com/office/drawing/2014/main" val="1861606348"/>
                    </a:ext>
                  </a:extLst>
                </a:gridCol>
                <a:gridCol w="411480">
                  <a:extLst>
                    <a:ext uri="{9D8B030D-6E8A-4147-A177-3AD203B41FA5}">
                      <a16:colId xmlns:a16="http://schemas.microsoft.com/office/drawing/2014/main" val="2293041234"/>
                    </a:ext>
                  </a:extLst>
                </a:gridCol>
                <a:gridCol w="411480">
                  <a:extLst>
                    <a:ext uri="{9D8B030D-6E8A-4147-A177-3AD203B41FA5}">
                      <a16:colId xmlns:a16="http://schemas.microsoft.com/office/drawing/2014/main" val="242658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2646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- 2024-08-08 22:26:22</a:t>
                      </a:r>
                      <a:r>
                        <a:rPr kumimoji="0" lang="en-US" sz="1000" b="0" i="0" u="none" strike="noStrike" kern="1200" cap="none" spc="0" normalizeH="0" baseline="0" noProof="0">
                          <a:ln>
                            <a:noFill/>
                          </a:ln>
                          <a:solidFill>
                            <a:prstClr val="black"/>
                          </a:solidFill>
                          <a:effectLst/>
                          <a:uLnTx/>
                          <a:uFillTx/>
                          <a:latin typeface="Calibri"/>
                          <a:ea typeface="+mn-ea"/>
                          <a:cs typeface="+mn-cs"/>
                        </a:rPr>
                        <a:t>
 Unschöne Szenen nach einem spannenden Hockey-Finale bei Olympia. Duco Telgenkamp hat nach seinem entscheidenden Penalty zum Sieg für die Niederlande den deutschen Torwart Jean-Paul Danneberg provoziert und damit eine kleine Rudelbildung ausgelöst. Danneberg hatte vor dem Finale behauptet: „die Holländer haben richtig Angst.“
#Olympics #Olympicgames #Telgenkamp #Paris2024 #Paris #Olympia2024 #TeamDeutschland #Hockey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https://i.ytimg.com/vi/DxaE1QpXyns/hqdefault.jpg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26949118"/>
                  </a:ext>
                </a:extLst>
              </a:tr>
            </a:tbl>
          </a:graphicData>
        </a:graphic>
      </p:graphicFrame>
      <p:sp>
        <p:nvSpPr>
          <p:cNvPr id="4" name="Text Placeholder 3">
            <a:extLst>
              <a:ext uri="{FF2B5EF4-FFF2-40B4-BE49-F238E27FC236}">
                <a16:creationId xmlns:a16="http://schemas.microsoft.com/office/drawing/2014/main" id="{6B346A97-8C7A-41A4-8BF9-E9207300945B}"/>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2595423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5390-BACE-4D26-A3E4-666E575E01DE}"/>
              </a:ext>
            </a:extLst>
          </p:cNvPr>
          <p:cNvSpPr>
            <a:spLocks noGrp="1"/>
          </p:cNvSpPr>
          <p:nvPr>
            <p:ph type="title"/>
          </p:nvPr>
        </p:nvSpPr>
        <p:spPr/>
        <p:txBody>
          <a:bodyPr/>
          <a:lstStyle/>
          <a:p>
            <a:r>
              <a:rPr lang="de-DE"/>
              <a:t>Youtube Videos (veröffentlicht im Intervall, Nutzung bis zum Auswertungszeitpunkt) - Private Stats | 2 profiles - 15 of 22</a:t>
            </a:r>
            <a:endParaRPr lang="en-US"/>
          </a:p>
        </p:txBody>
      </p:sp>
      <p:graphicFrame>
        <p:nvGraphicFramePr>
          <p:cNvPr id="5" name="Table Placeholder 4">
            <a:extLst>
              <a:ext uri="{FF2B5EF4-FFF2-40B4-BE49-F238E27FC236}">
                <a16:creationId xmlns:a16="http://schemas.microsoft.com/office/drawing/2014/main" id="{3E5567F4-E9EA-4E2F-8EF9-D5086FB67675}"/>
              </a:ext>
            </a:extLst>
          </p:cNvPr>
          <p:cNvGraphicFramePr>
            <a:graphicFrameLocks noGrp="1"/>
          </p:cNvGraphicFramePr>
          <p:nvPr>
            <p:ph type="tbl" sz="quarter" idx="13"/>
            <p:extLst>
              <p:ext uri="{D42A27DB-BD31-4B8C-83A1-F6EECF244321}">
                <p14:modId xmlns:p14="http://schemas.microsoft.com/office/powerpoint/2010/main" val="125971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12181000"/>
                    </a:ext>
                  </a:extLst>
                </a:gridCol>
                <a:gridCol w="905257">
                  <a:extLst>
                    <a:ext uri="{9D8B030D-6E8A-4147-A177-3AD203B41FA5}">
                      <a16:colId xmlns:a16="http://schemas.microsoft.com/office/drawing/2014/main" val="3790243833"/>
                    </a:ext>
                  </a:extLst>
                </a:gridCol>
                <a:gridCol w="411480">
                  <a:extLst>
                    <a:ext uri="{9D8B030D-6E8A-4147-A177-3AD203B41FA5}">
                      <a16:colId xmlns:a16="http://schemas.microsoft.com/office/drawing/2014/main" val="1867197632"/>
                    </a:ext>
                  </a:extLst>
                </a:gridCol>
                <a:gridCol w="411480">
                  <a:extLst>
                    <a:ext uri="{9D8B030D-6E8A-4147-A177-3AD203B41FA5}">
                      <a16:colId xmlns:a16="http://schemas.microsoft.com/office/drawing/2014/main" val="3521276689"/>
                    </a:ext>
                  </a:extLst>
                </a:gridCol>
                <a:gridCol w="411480">
                  <a:extLst>
                    <a:ext uri="{9D8B030D-6E8A-4147-A177-3AD203B41FA5}">
                      <a16:colId xmlns:a16="http://schemas.microsoft.com/office/drawing/2014/main" val="3602927876"/>
                    </a:ext>
                  </a:extLst>
                </a:gridCol>
                <a:gridCol w="411480">
                  <a:extLst>
                    <a:ext uri="{9D8B030D-6E8A-4147-A177-3AD203B41FA5}">
                      <a16:colId xmlns:a16="http://schemas.microsoft.com/office/drawing/2014/main" val="1103849134"/>
                    </a:ext>
                  </a:extLst>
                </a:gridCol>
                <a:gridCol w="411480">
                  <a:extLst>
                    <a:ext uri="{9D8B030D-6E8A-4147-A177-3AD203B41FA5}">
                      <a16:colId xmlns:a16="http://schemas.microsoft.com/office/drawing/2014/main" val="847798731"/>
                    </a:ext>
                  </a:extLst>
                </a:gridCol>
                <a:gridCol w="411480">
                  <a:extLst>
                    <a:ext uri="{9D8B030D-6E8A-4147-A177-3AD203B41FA5}">
                      <a16:colId xmlns:a16="http://schemas.microsoft.com/office/drawing/2014/main" val="995386953"/>
                    </a:ext>
                  </a:extLst>
                </a:gridCol>
                <a:gridCol w="411480">
                  <a:extLst>
                    <a:ext uri="{9D8B030D-6E8A-4147-A177-3AD203B41FA5}">
                      <a16:colId xmlns:a16="http://schemas.microsoft.com/office/drawing/2014/main" val="182694562"/>
                    </a:ext>
                  </a:extLst>
                </a:gridCol>
                <a:gridCol w="411480">
                  <a:extLst>
                    <a:ext uri="{9D8B030D-6E8A-4147-A177-3AD203B41FA5}">
                      <a16:colId xmlns:a16="http://schemas.microsoft.com/office/drawing/2014/main" val="2736736944"/>
                    </a:ext>
                  </a:extLst>
                </a:gridCol>
                <a:gridCol w="411480">
                  <a:extLst>
                    <a:ext uri="{9D8B030D-6E8A-4147-A177-3AD203B41FA5}">
                      <a16:colId xmlns:a16="http://schemas.microsoft.com/office/drawing/2014/main" val="1429567152"/>
                    </a:ext>
                  </a:extLst>
                </a:gridCol>
                <a:gridCol w="411480">
                  <a:extLst>
                    <a:ext uri="{9D8B030D-6E8A-4147-A177-3AD203B41FA5}">
                      <a16:colId xmlns:a16="http://schemas.microsoft.com/office/drawing/2014/main" val="4018119192"/>
                    </a:ext>
                  </a:extLst>
                </a:gridCol>
                <a:gridCol w="411480">
                  <a:extLst>
                    <a:ext uri="{9D8B030D-6E8A-4147-A177-3AD203B41FA5}">
                      <a16:colId xmlns:a16="http://schemas.microsoft.com/office/drawing/2014/main" val="3193612062"/>
                    </a:ext>
                  </a:extLst>
                </a:gridCol>
                <a:gridCol w="411480">
                  <a:extLst>
                    <a:ext uri="{9D8B030D-6E8A-4147-A177-3AD203B41FA5}">
                      <a16:colId xmlns:a16="http://schemas.microsoft.com/office/drawing/2014/main" val="2924215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9602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- 2024-08-08 21:01:23</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wollten die deutschen Kanu-Frauen ein Interview über ihre frisch gewonnene Silbermedaille geben. Doch dann kam der Schlusssprint ihrer männlichen Kollegen dazwischen. Fazit der Party: Silber und Gold für Deutschland im Kajak-Vierer! 
#Kanu #Interview #TeamD #TeamDeutschland #Sportschau #Paris2024 #Olympics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https://i.ytimg.com/vi/hM568V30u1c/hqdefault.jpg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665999863"/>
                  </a:ext>
                </a:extLst>
              </a:tr>
            </a:tbl>
          </a:graphicData>
        </a:graphic>
      </p:graphicFrame>
      <p:sp>
        <p:nvSpPr>
          <p:cNvPr id="4" name="Text Placeholder 3">
            <a:extLst>
              <a:ext uri="{FF2B5EF4-FFF2-40B4-BE49-F238E27FC236}">
                <a16:creationId xmlns:a16="http://schemas.microsoft.com/office/drawing/2014/main" id="{743D51FF-B5B8-4A5F-A4FB-1CF5FCA6CB9E}"/>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846351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E01CF-C26F-409C-B547-98460D515CC8}"/>
              </a:ext>
            </a:extLst>
          </p:cNvPr>
          <p:cNvSpPr>
            <a:spLocks noGrp="1"/>
          </p:cNvSpPr>
          <p:nvPr>
            <p:ph type="title"/>
          </p:nvPr>
        </p:nvSpPr>
        <p:spPr/>
        <p:txBody>
          <a:bodyPr/>
          <a:lstStyle/>
          <a:p>
            <a:r>
              <a:rPr lang="de-DE"/>
              <a:t>Youtube Videos (veröffentlicht im Intervall, Nutzung bis zum Auswertungszeitpunkt) - Private Stats | 2 profiles - 16 of 22</a:t>
            </a:r>
            <a:endParaRPr lang="en-US"/>
          </a:p>
        </p:txBody>
      </p:sp>
      <p:graphicFrame>
        <p:nvGraphicFramePr>
          <p:cNvPr id="5" name="Table Placeholder 4">
            <a:extLst>
              <a:ext uri="{FF2B5EF4-FFF2-40B4-BE49-F238E27FC236}">
                <a16:creationId xmlns:a16="http://schemas.microsoft.com/office/drawing/2014/main" id="{9BE2CD4F-4172-41D1-A63C-05D35BD57704}"/>
              </a:ext>
            </a:extLst>
          </p:cNvPr>
          <p:cNvGraphicFramePr>
            <a:graphicFrameLocks noGrp="1"/>
          </p:cNvGraphicFramePr>
          <p:nvPr>
            <p:ph type="tbl" sz="quarter" idx="13"/>
            <p:extLst>
              <p:ext uri="{D42A27DB-BD31-4B8C-83A1-F6EECF244321}">
                <p14:modId xmlns:p14="http://schemas.microsoft.com/office/powerpoint/2010/main" val="2568243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25428401"/>
                    </a:ext>
                  </a:extLst>
                </a:gridCol>
                <a:gridCol w="905257">
                  <a:extLst>
                    <a:ext uri="{9D8B030D-6E8A-4147-A177-3AD203B41FA5}">
                      <a16:colId xmlns:a16="http://schemas.microsoft.com/office/drawing/2014/main" val="2498629553"/>
                    </a:ext>
                  </a:extLst>
                </a:gridCol>
                <a:gridCol w="411480">
                  <a:extLst>
                    <a:ext uri="{9D8B030D-6E8A-4147-A177-3AD203B41FA5}">
                      <a16:colId xmlns:a16="http://schemas.microsoft.com/office/drawing/2014/main" val="4246449588"/>
                    </a:ext>
                  </a:extLst>
                </a:gridCol>
                <a:gridCol w="411480">
                  <a:extLst>
                    <a:ext uri="{9D8B030D-6E8A-4147-A177-3AD203B41FA5}">
                      <a16:colId xmlns:a16="http://schemas.microsoft.com/office/drawing/2014/main" val="1534399383"/>
                    </a:ext>
                  </a:extLst>
                </a:gridCol>
                <a:gridCol w="411480">
                  <a:extLst>
                    <a:ext uri="{9D8B030D-6E8A-4147-A177-3AD203B41FA5}">
                      <a16:colId xmlns:a16="http://schemas.microsoft.com/office/drawing/2014/main" val="310497840"/>
                    </a:ext>
                  </a:extLst>
                </a:gridCol>
                <a:gridCol w="411480">
                  <a:extLst>
                    <a:ext uri="{9D8B030D-6E8A-4147-A177-3AD203B41FA5}">
                      <a16:colId xmlns:a16="http://schemas.microsoft.com/office/drawing/2014/main" val="813378782"/>
                    </a:ext>
                  </a:extLst>
                </a:gridCol>
                <a:gridCol w="411480">
                  <a:extLst>
                    <a:ext uri="{9D8B030D-6E8A-4147-A177-3AD203B41FA5}">
                      <a16:colId xmlns:a16="http://schemas.microsoft.com/office/drawing/2014/main" val="2604885538"/>
                    </a:ext>
                  </a:extLst>
                </a:gridCol>
                <a:gridCol w="411480">
                  <a:extLst>
                    <a:ext uri="{9D8B030D-6E8A-4147-A177-3AD203B41FA5}">
                      <a16:colId xmlns:a16="http://schemas.microsoft.com/office/drawing/2014/main" val="2900163164"/>
                    </a:ext>
                  </a:extLst>
                </a:gridCol>
                <a:gridCol w="411480">
                  <a:extLst>
                    <a:ext uri="{9D8B030D-6E8A-4147-A177-3AD203B41FA5}">
                      <a16:colId xmlns:a16="http://schemas.microsoft.com/office/drawing/2014/main" val="2050099371"/>
                    </a:ext>
                  </a:extLst>
                </a:gridCol>
                <a:gridCol w="411480">
                  <a:extLst>
                    <a:ext uri="{9D8B030D-6E8A-4147-A177-3AD203B41FA5}">
                      <a16:colId xmlns:a16="http://schemas.microsoft.com/office/drawing/2014/main" val="4189863259"/>
                    </a:ext>
                  </a:extLst>
                </a:gridCol>
                <a:gridCol w="411480">
                  <a:extLst>
                    <a:ext uri="{9D8B030D-6E8A-4147-A177-3AD203B41FA5}">
                      <a16:colId xmlns:a16="http://schemas.microsoft.com/office/drawing/2014/main" val="1986100888"/>
                    </a:ext>
                  </a:extLst>
                </a:gridCol>
                <a:gridCol w="411480">
                  <a:extLst>
                    <a:ext uri="{9D8B030D-6E8A-4147-A177-3AD203B41FA5}">
                      <a16:colId xmlns:a16="http://schemas.microsoft.com/office/drawing/2014/main" val="1662148605"/>
                    </a:ext>
                  </a:extLst>
                </a:gridCol>
                <a:gridCol w="411480">
                  <a:extLst>
                    <a:ext uri="{9D8B030D-6E8A-4147-A177-3AD203B41FA5}">
                      <a16:colId xmlns:a16="http://schemas.microsoft.com/office/drawing/2014/main" val="4016762706"/>
                    </a:ext>
                  </a:extLst>
                </a:gridCol>
                <a:gridCol w="411480">
                  <a:extLst>
                    <a:ext uri="{9D8B030D-6E8A-4147-A177-3AD203B41FA5}">
                      <a16:colId xmlns:a16="http://schemas.microsoft.com/office/drawing/2014/main" val="13307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12610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Sportschau - 2024-09-08 18:25:25</a:t>
                      </a:r>
                      <a:r>
                        <a:rPr kumimoji="0" lang="fr-FR" sz="1000" b="0" i="0" u="none" strike="noStrike" kern="1200" cap="none" spc="0" normalizeH="0" baseline="0" noProof="0">
                          <a:ln>
                            <a:noFill/>
                          </a:ln>
                          <a:solidFill>
                            <a:prstClr val="black"/>
                          </a:solidFill>
                          <a:effectLst/>
                          <a:uLnTx/>
                          <a:uFillTx/>
                          <a:latin typeface="Calibri"/>
                          <a:ea typeface="+mn-ea"/>
                          <a:cs typeface="+mn-cs"/>
                        </a:rPr>
                        <a:t>
 #paris2024 #paralympics #paralympics2024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https://i.ytimg.com/vi/44bfFx8FWvQ/hqdefault.jpg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693213887"/>
                  </a:ext>
                </a:extLst>
              </a:tr>
            </a:tbl>
          </a:graphicData>
        </a:graphic>
      </p:graphicFrame>
      <p:sp>
        <p:nvSpPr>
          <p:cNvPr id="4" name="Text Placeholder 3">
            <a:extLst>
              <a:ext uri="{FF2B5EF4-FFF2-40B4-BE49-F238E27FC236}">
                <a16:creationId xmlns:a16="http://schemas.microsoft.com/office/drawing/2014/main" id="{57FD182A-EF44-4EE6-BEB7-2E5BC1ACD616}"/>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961331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8097-945C-47C8-94D3-68677A3B5A77}"/>
              </a:ext>
            </a:extLst>
          </p:cNvPr>
          <p:cNvSpPr>
            <a:spLocks noGrp="1"/>
          </p:cNvSpPr>
          <p:nvPr>
            <p:ph type="title"/>
          </p:nvPr>
        </p:nvSpPr>
        <p:spPr/>
        <p:txBody>
          <a:bodyPr/>
          <a:lstStyle/>
          <a:p>
            <a:r>
              <a:rPr lang="de-DE"/>
              <a:t>Youtube Videos (veröffentlicht im Intervall, Nutzung bis zum Auswertungszeitpunkt) - Private Stats | 2 profiles - 17 of 22</a:t>
            </a:r>
            <a:endParaRPr lang="en-US"/>
          </a:p>
        </p:txBody>
      </p:sp>
      <p:graphicFrame>
        <p:nvGraphicFramePr>
          <p:cNvPr id="5" name="Table Placeholder 4">
            <a:extLst>
              <a:ext uri="{FF2B5EF4-FFF2-40B4-BE49-F238E27FC236}">
                <a16:creationId xmlns:a16="http://schemas.microsoft.com/office/drawing/2014/main" id="{C0A018F2-C6D1-46AE-9712-10BED68ADF1A}"/>
              </a:ext>
            </a:extLst>
          </p:cNvPr>
          <p:cNvGraphicFramePr>
            <a:graphicFrameLocks noGrp="1"/>
          </p:cNvGraphicFramePr>
          <p:nvPr>
            <p:ph type="tbl" sz="quarter" idx="13"/>
            <p:extLst>
              <p:ext uri="{D42A27DB-BD31-4B8C-83A1-F6EECF244321}">
                <p14:modId xmlns:p14="http://schemas.microsoft.com/office/powerpoint/2010/main" val="2850000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31431637"/>
                    </a:ext>
                  </a:extLst>
                </a:gridCol>
                <a:gridCol w="905257">
                  <a:extLst>
                    <a:ext uri="{9D8B030D-6E8A-4147-A177-3AD203B41FA5}">
                      <a16:colId xmlns:a16="http://schemas.microsoft.com/office/drawing/2014/main" val="375072159"/>
                    </a:ext>
                  </a:extLst>
                </a:gridCol>
                <a:gridCol w="411480">
                  <a:extLst>
                    <a:ext uri="{9D8B030D-6E8A-4147-A177-3AD203B41FA5}">
                      <a16:colId xmlns:a16="http://schemas.microsoft.com/office/drawing/2014/main" val="1261393698"/>
                    </a:ext>
                  </a:extLst>
                </a:gridCol>
                <a:gridCol w="411480">
                  <a:extLst>
                    <a:ext uri="{9D8B030D-6E8A-4147-A177-3AD203B41FA5}">
                      <a16:colId xmlns:a16="http://schemas.microsoft.com/office/drawing/2014/main" val="652700582"/>
                    </a:ext>
                  </a:extLst>
                </a:gridCol>
                <a:gridCol w="411480">
                  <a:extLst>
                    <a:ext uri="{9D8B030D-6E8A-4147-A177-3AD203B41FA5}">
                      <a16:colId xmlns:a16="http://schemas.microsoft.com/office/drawing/2014/main" val="1575273023"/>
                    </a:ext>
                  </a:extLst>
                </a:gridCol>
                <a:gridCol w="411480">
                  <a:extLst>
                    <a:ext uri="{9D8B030D-6E8A-4147-A177-3AD203B41FA5}">
                      <a16:colId xmlns:a16="http://schemas.microsoft.com/office/drawing/2014/main" val="1039190104"/>
                    </a:ext>
                  </a:extLst>
                </a:gridCol>
                <a:gridCol w="411480">
                  <a:extLst>
                    <a:ext uri="{9D8B030D-6E8A-4147-A177-3AD203B41FA5}">
                      <a16:colId xmlns:a16="http://schemas.microsoft.com/office/drawing/2014/main" val="1718454178"/>
                    </a:ext>
                  </a:extLst>
                </a:gridCol>
                <a:gridCol w="411480">
                  <a:extLst>
                    <a:ext uri="{9D8B030D-6E8A-4147-A177-3AD203B41FA5}">
                      <a16:colId xmlns:a16="http://schemas.microsoft.com/office/drawing/2014/main" val="4130837385"/>
                    </a:ext>
                  </a:extLst>
                </a:gridCol>
                <a:gridCol w="411480">
                  <a:extLst>
                    <a:ext uri="{9D8B030D-6E8A-4147-A177-3AD203B41FA5}">
                      <a16:colId xmlns:a16="http://schemas.microsoft.com/office/drawing/2014/main" val="1493603116"/>
                    </a:ext>
                  </a:extLst>
                </a:gridCol>
                <a:gridCol w="411480">
                  <a:extLst>
                    <a:ext uri="{9D8B030D-6E8A-4147-A177-3AD203B41FA5}">
                      <a16:colId xmlns:a16="http://schemas.microsoft.com/office/drawing/2014/main" val="178596974"/>
                    </a:ext>
                  </a:extLst>
                </a:gridCol>
                <a:gridCol w="411480">
                  <a:extLst>
                    <a:ext uri="{9D8B030D-6E8A-4147-A177-3AD203B41FA5}">
                      <a16:colId xmlns:a16="http://schemas.microsoft.com/office/drawing/2014/main" val="3575655498"/>
                    </a:ext>
                  </a:extLst>
                </a:gridCol>
                <a:gridCol w="411480">
                  <a:extLst>
                    <a:ext uri="{9D8B030D-6E8A-4147-A177-3AD203B41FA5}">
                      <a16:colId xmlns:a16="http://schemas.microsoft.com/office/drawing/2014/main" val="1956799417"/>
                    </a:ext>
                  </a:extLst>
                </a:gridCol>
                <a:gridCol w="411480">
                  <a:extLst>
                    <a:ext uri="{9D8B030D-6E8A-4147-A177-3AD203B41FA5}">
                      <a16:colId xmlns:a16="http://schemas.microsoft.com/office/drawing/2014/main" val="3890884684"/>
                    </a:ext>
                  </a:extLst>
                </a:gridCol>
                <a:gridCol w="411480">
                  <a:extLst>
                    <a:ext uri="{9D8B030D-6E8A-4147-A177-3AD203B41FA5}">
                      <a16:colId xmlns:a16="http://schemas.microsoft.com/office/drawing/2014/main" val="31410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49376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- 2024-08-04 20:58:32</a:t>
                      </a:r>
                      <a:r>
                        <a:rPr kumimoji="0" lang="de-DE" sz="1000" b="0" i="0" u="none" strike="noStrike" kern="1200" cap="none" spc="0" normalizeH="0" baseline="0" noProof="0">
                          <a:ln>
                            <a:noFill/>
                          </a:ln>
                          <a:solidFill>
                            <a:prstClr val="black"/>
                          </a:solidFill>
                          <a:effectLst/>
                          <a:uLnTx/>
                          <a:uFillTx/>
                          <a:latin typeface="Calibri"/>
                          <a:ea typeface="+mn-ea"/>
                          <a:cs typeface="+mn-cs"/>
                        </a:rPr>
                        <a:t>
 Dieses Gold am Stufenbarren ist historisch!
Turnerin Kaylia Nemour ist gebürtige Französin. Schon früh gilt sie als großes Talent. Doch 2021 wird die damals 14-Jährige an beiden Knien operiert. Während ihr Klub-Arzt sie nach der Reha gesund schreibt, stellt sich der Verband quer. Der Arzt der Nationalmannschaft gibt ihr keine Freigabe. Nemour trainiert trotzdem weiter. Zwischendurch wird sie sogar vom Verband gesperrt, der mit den Trainingsmethoden ihres Trainers nicht einverstanden ist. Nemour beantragt einen Nationenwechsel. Sie will für Algerien starten, das Heimatland ihres Vaters. Fast ein Jahr später erteilt Frankreich die nötige Freigabe. Die 17-Jährige schafft die Olympia-Qualifikation und tritt in Paris für Algerien an.
Am Stufenbarren erturnt sie überragende 15.700 Punkte und sichert sich Gold. Es ist die erste Goldmedaille im Turnen für ein afrikanisches Land.
#Olympics #Paris2024 #Olympia #OlympicGames #OlympischeSpiele #Turnen #Stufenbarren #KayliaNemour #Sportschau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https://i.ytimg.com/vi/5PNL9LQM1gw/hqdefault.jpg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915134236"/>
                  </a:ext>
                </a:extLst>
              </a:tr>
            </a:tbl>
          </a:graphicData>
        </a:graphic>
      </p:graphicFrame>
      <p:sp>
        <p:nvSpPr>
          <p:cNvPr id="4" name="Text Placeholder 3">
            <a:extLst>
              <a:ext uri="{FF2B5EF4-FFF2-40B4-BE49-F238E27FC236}">
                <a16:creationId xmlns:a16="http://schemas.microsoft.com/office/drawing/2014/main" id="{66F9B2D1-2CFB-47AA-8112-A87BA5BBEC2E}"/>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2070932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FAE09-FC4B-496D-BC14-2838196BC0FF}"/>
              </a:ext>
            </a:extLst>
          </p:cNvPr>
          <p:cNvSpPr>
            <a:spLocks noGrp="1"/>
          </p:cNvSpPr>
          <p:nvPr>
            <p:ph type="title"/>
          </p:nvPr>
        </p:nvSpPr>
        <p:spPr/>
        <p:txBody>
          <a:bodyPr/>
          <a:lstStyle/>
          <a:p>
            <a:r>
              <a:rPr lang="de-DE"/>
              <a:t>Youtube Videos (veröffentlicht im Intervall, Nutzung bis zum Auswertungszeitpunkt) - Private Stats | 2 profiles - 18 of 22</a:t>
            </a:r>
            <a:endParaRPr lang="en-US"/>
          </a:p>
        </p:txBody>
      </p:sp>
      <p:graphicFrame>
        <p:nvGraphicFramePr>
          <p:cNvPr id="5" name="Table Placeholder 4">
            <a:extLst>
              <a:ext uri="{FF2B5EF4-FFF2-40B4-BE49-F238E27FC236}">
                <a16:creationId xmlns:a16="http://schemas.microsoft.com/office/drawing/2014/main" id="{FAB45D95-549E-45BD-A487-725640992183}"/>
              </a:ext>
            </a:extLst>
          </p:cNvPr>
          <p:cNvGraphicFramePr>
            <a:graphicFrameLocks noGrp="1"/>
          </p:cNvGraphicFramePr>
          <p:nvPr>
            <p:ph type="tbl" sz="quarter" idx="13"/>
            <p:extLst>
              <p:ext uri="{D42A27DB-BD31-4B8C-83A1-F6EECF244321}">
                <p14:modId xmlns:p14="http://schemas.microsoft.com/office/powerpoint/2010/main" val="110562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28148072"/>
                    </a:ext>
                  </a:extLst>
                </a:gridCol>
                <a:gridCol w="905257">
                  <a:extLst>
                    <a:ext uri="{9D8B030D-6E8A-4147-A177-3AD203B41FA5}">
                      <a16:colId xmlns:a16="http://schemas.microsoft.com/office/drawing/2014/main" val="3358241649"/>
                    </a:ext>
                  </a:extLst>
                </a:gridCol>
                <a:gridCol w="411480">
                  <a:extLst>
                    <a:ext uri="{9D8B030D-6E8A-4147-A177-3AD203B41FA5}">
                      <a16:colId xmlns:a16="http://schemas.microsoft.com/office/drawing/2014/main" val="3247000880"/>
                    </a:ext>
                  </a:extLst>
                </a:gridCol>
                <a:gridCol w="411480">
                  <a:extLst>
                    <a:ext uri="{9D8B030D-6E8A-4147-A177-3AD203B41FA5}">
                      <a16:colId xmlns:a16="http://schemas.microsoft.com/office/drawing/2014/main" val="2948045055"/>
                    </a:ext>
                  </a:extLst>
                </a:gridCol>
                <a:gridCol w="411480">
                  <a:extLst>
                    <a:ext uri="{9D8B030D-6E8A-4147-A177-3AD203B41FA5}">
                      <a16:colId xmlns:a16="http://schemas.microsoft.com/office/drawing/2014/main" val="577002644"/>
                    </a:ext>
                  </a:extLst>
                </a:gridCol>
                <a:gridCol w="411480">
                  <a:extLst>
                    <a:ext uri="{9D8B030D-6E8A-4147-A177-3AD203B41FA5}">
                      <a16:colId xmlns:a16="http://schemas.microsoft.com/office/drawing/2014/main" val="925616695"/>
                    </a:ext>
                  </a:extLst>
                </a:gridCol>
                <a:gridCol w="411480">
                  <a:extLst>
                    <a:ext uri="{9D8B030D-6E8A-4147-A177-3AD203B41FA5}">
                      <a16:colId xmlns:a16="http://schemas.microsoft.com/office/drawing/2014/main" val="89010376"/>
                    </a:ext>
                  </a:extLst>
                </a:gridCol>
                <a:gridCol w="411480">
                  <a:extLst>
                    <a:ext uri="{9D8B030D-6E8A-4147-A177-3AD203B41FA5}">
                      <a16:colId xmlns:a16="http://schemas.microsoft.com/office/drawing/2014/main" val="1225695816"/>
                    </a:ext>
                  </a:extLst>
                </a:gridCol>
                <a:gridCol w="411480">
                  <a:extLst>
                    <a:ext uri="{9D8B030D-6E8A-4147-A177-3AD203B41FA5}">
                      <a16:colId xmlns:a16="http://schemas.microsoft.com/office/drawing/2014/main" val="9604108"/>
                    </a:ext>
                  </a:extLst>
                </a:gridCol>
                <a:gridCol w="411480">
                  <a:extLst>
                    <a:ext uri="{9D8B030D-6E8A-4147-A177-3AD203B41FA5}">
                      <a16:colId xmlns:a16="http://schemas.microsoft.com/office/drawing/2014/main" val="1477830100"/>
                    </a:ext>
                  </a:extLst>
                </a:gridCol>
                <a:gridCol w="411480">
                  <a:extLst>
                    <a:ext uri="{9D8B030D-6E8A-4147-A177-3AD203B41FA5}">
                      <a16:colId xmlns:a16="http://schemas.microsoft.com/office/drawing/2014/main" val="3458089614"/>
                    </a:ext>
                  </a:extLst>
                </a:gridCol>
                <a:gridCol w="411480">
                  <a:extLst>
                    <a:ext uri="{9D8B030D-6E8A-4147-A177-3AD203B41FA5}">
                      <a16:colId xmlns:a16="http://schemas.microsoft.com/office/drawing/2014/main" val="2516726766"/>
                    </a:ext>
                  </a:extLst>
                </a:gridCol>
                <a:gridCol w="411480">
                  <a:extLst>
                    <a:ext uri="{9D8B030D-6E8A-4147-A177-3AD203B41FA5}">
                      <a16:colId xmlns:a16="http://schemas.microsoft.com/office/drawing/2014/main" val="1169188833"/>
                    </a:ext>
                  </a:extLst>
                </a:gridCol>
                <a:gridCol w="411480">
                  <a:extLst>
                    <a:ext uri="{9D8B030D-6E8A-4147-A177-3AD203B41FA5}">
                      <a16:colId xmlns:a16="http://schemas.microsoft.com/office/drawing/2014/main" val="327489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49669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Sportschau - 2024-08-02 09:31:06</a:t>
                      </a:r>
                      <a:r>
                        <a:rPr kumimoji="0" lang="en-US" sz="1000" b="0" i="0" u="none" strike="noStrike" kern="1200" cap="none" spc="0" normalizeH="0" baseline="0" noProof="0">
                          <a:ln>
                            <a:noFill/>
                          </a:ln>
                          <a:solidFill>
                            <a:prstClr val="black"/>
                          </a:solidFill>
                          <a:effectLst/>
                          <a:uLnTx/>
                          <a:uFillTx/>
                          <a:latin typeface="Calibri"/>
                          <a:ea typeface="+mn-ea"/>
                          <a:cs typeface="+mn-cs"/>
                        </a:rPr>
                        <a:t>
 Die Chinesinnen Chen Yuxi und Quan Hongchan verschmelzen beim Auerbachkopfsprung. Später gewinnen sie mit großem Abstand Gold beim Synchronspringen der Frauen vom 10-Meter-Turm. Die Zweitplatzierten lassen sie satte 43,2 Punkte hinter sich.
#Olympia2024 #Olympia #Olympics #Paris #Paris2024 #Synchronspringen #Wasserspringen #Sportschau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https://i.ytimg.com/vi/mCMOD3hVLlo/hqdefault.jpg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251322089"/>
                  </a:ext>
                </a:extLst>
              </a:tr>
            </a:tbl>
          </a:graphicData>
        </a:graphic>
      </p:graphicFrame>
      <p:sp>
        <p:nvSpPr>
          <p:cNvPr id="4" name="Text Placeholder 3">
            <a:extLst>
              <a:ext uri="{FF2B5EF4-FFF2-40B4-BE49-F238E27FC236}">
                <a16:creationId xmlns:a16="http://schemas.microsoft.com/office/drawing/2014/main" id="{3735A8BA-C672-48F4-BB28-3E1A48038F1B}"/>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298135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9F81-7FE7-4877-9A6E-85559F63410C}"/>
              </a:ext>
            </a:extLst>
          </p:cNvPr>
          <p:cNvSpPr>
            <a:spLocks noGrp="1"/>
          </p:cNvSpPr>
          <p:nvPr>
            <p:ph type="title"/>
          </p:nvPr>
        </p:nvSpPr>
        <p:spPr/>
        <p:txBody>
          <a:bodyPr/>
          <a:lstStyle/>
          <a:p>
            <a:r>
              <a:rPr lang="de-DE"/>
              <a:t>Youtube Videos (veröffentlicht im Intervall, Nutzung bis zum Auswertungszeitpunkt) - Private Stats | 2 profiles - 19 of 22</a:t>
            </a:r>
            <a:endParaRPr lang="en-US"/>
          </a:p>
        </p:txBody>
      </p:sp>
      <p:graphicFrame>
        <p:nvGraphicFramePr>
          <p:cNvPr id="5" name="Table Placeholder 4">
            <a:extLst>
              <a:ext uri="{FF2B5EF4-FFF2-40B4-BE49-F238E27FC236}">
                <a16:creationId xmlns:a16="http://schemas.microsoft.com/office/drawing/2014/main" id="{627912CB-4468-445B-8B51-AD01E8E4A36C}"/>
              </a:ext>
            </a:extLst>
          </p:cNvPr>
          <p:cNvGraphicFramePr>
            <a:graphicFrameLocks noGrp="1"/>
          </p:cNvGraphicFramePr>
          <p:nvPr>
            <p:ph type="tbl" sz="quarter" idx="13"/>
            <p:extLst>
              <p:ext uri="{D42A27DB-BD31-4B8C-83A1-F6EECF244321}">
                <p14:modId xmlns:p14="http://schemas.microsoft.com/office/powerpoint/2010/main" val="52998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13937259"/>
                    </a:ext>
                  </a:extLst>
                </a:gridCol>
                <a:gridCol w="905257">
                  <a:extLst>
                    <a:ext uri="{9D8B030D-6E8A-4147-A177-3AD203B41FA5}">
                      <a16:colId xmlns:a16="http://schemas.microsoft.com/office/drawing/2014/main" val="1183038575"/>
                    </a:ext>
                  </a:extLst>
                </a:gridCol>
                <a:gridCol w="411480">
                  <a:extLst>
                    <a:ext uri="{9D8B030D-6E8A-4147-A177-3AD203B41FA5}">
                      <a16:colId xmlns:a16="http://schemas.microsoft.com/office/drawing/2014/main" val="2123988134"/>
                    </a:ext>
                  </a:extLst>
                </a:gridCol>
                <a:gridCol w="411480">
                  <a:extLst>
                    <a:ext uri="{9D8B030D-6E8A-4147-A177-3AD203B41FA5}">
                      <a16:colId xmlns:a16="http://schemas.microsoft.com/office/drawing/2014/main" val="72363458"/>
                    </a:ext>
                  </a:extLst>
                </a:gridCol>
                <a:gridCol w="411480">
                  <a:extLst>
                    <a:ext uri="{9D8B030D-6E8A-4147-A177-3AD203B41FA5}">
                      <a16:colId xmlns:a16="http://schemas.microsoft.com/office/drawing/2014/main" val="1796682331"/>
                    </a:ext>
                  </a:extLst>
                </a:gridCol>
                <a:gridCol w="411480">
                  <a:extLst>
                    <a:ext uri="{9D8B030D-6E8A-4147-A177-3AD203B41FA5}">
                      <a16:colId xmlns:a16="http://schemas.microsoft.com/office/drawing/2014/main" val="268841992"/>
                    </a:ext>
                  </a:extLst>
                </a:gridCol>
                <a:gridCol w="411480">
                  <a:extLst>
                    <a:ext uri="{9D8B030D-6E8A-4147-A177-3AD203B41FA5}">
                      <a16:colId xmlns:a16="http://schemas.microsoft.com/office/drawing/2014/main" val="3742678607"/>
                    </a:ext>
                  </a:extLst>
                </a:gridCol>
                <a:gridCol w="411480">
                  <a:extLst>
                    <a:ext uri="{9D8B030D-6E8A-4147-A177-3AD203B41FA5}">
                      <a16:colId xmlns:a16="http://schemas.microsoft.com/office/drawing/2014/main" val="814926303"/>
                    </a:ext>
                  </a:extLst>
                </a:gridCol>
                <a:gridCol w="411480">
                  <a:extLst>
                    <a:ext uri="{9D8B030D-6E8A-4147-A177-3AD203B41FA5}">
                      <a16:colId xmlns:a16="http://schemas.microsoft.com/office/drawing/2014/main" val="3737704120"/>
                    </a:ext>
                  </a:extLst>
                </a:gridCol>
                <a:gridCol w="411480">
                  <a:extLst>
                    <a:ext uri="{9D8B030D-6E8A-4147-A177-3AD203B41FA5}">
                      <a16:colId xmlns:a16="http://schemas.microsoft.com/office/drawing/2014/main" val="2625408414"/>
                    </a:ext>
                  </a:extLst>
                </a:gridCol>
                <a:gridCol w="411480">
                  <a:extLst>
                    <a:ext uri="{9D8B030D-6E8A-4147-A177-3AD203B41FA5}">
                      <a16:colId xmlns:a16="http://schemas.microsoft.com/office/drawing/2014/main" val="1834550982"/>
                    </a:ext>
                  </a:extLst>
                </a:gridCol>
                <a:gridCol w="411480">
                  <a:extLst>
                    <a:ext uri="{9D8B030D-6E8A-4147-A177-3AD203B41FA5}">
                      <a16:colId xmlns:a16="http://schemas.microsoft.com/office/drawing/2014/main" val="2508926580"/>
                    </a:ext>
                  </a:extLst>
                </a:gridCol>
                <a:gridCol w="411480">
                  <a:extLst>
                    <a:ext uri="{9D8B030D-6E8A-4147-A177-3AD203B41FA5}">
                      <a16:colId xmlns:a16="http://schemas.microsoft.com/office/drawing/2014/main" val="1254076892"/>
                    </a:ext>
                  </a:extLst>
                </a:gridCol>
                <a:gridCol w="411480">
                  <a:extLst>
                    <a:ext uri="{9D8B030D-6E8A-4147-A177-3AD203B41FA5}">
                      <a16:colId xmlns:a16="http://schemas.microsoft.com/office/drawing/2014/main" val="2355803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418549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Sportschau - 2024-09-01 15:23:37</a:t>
                      </a:r>
                      <a:r>
                        <a:rPr kumimoji="0" lang="fr-FR" sz="1000" b="0" i="0" u="none" strike="noStrike" kern="1200" cap="none" spc="0" normalizeH="0" baseline="0" noProof="0">
                          <a:ln>
                            <a:noFill/>
                          </a:ln>
                          <a:solidFill>
                            <a:prstClr val="black"/>
                          </a:solidFill>
                          <a:effectLst/>
                          <a:uLnTx/>
                          <a:uFillTx/>
                          <a:latin typeface="Calibri"/>
                          <a:ea typeface="+mn-ea"/>
                          <a:cs typeface="+mn-cs"/>
                        </a:rPr>
                        <a:t>
 #paralympics #paris2024 #paralympics2024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https://i.ytimg.com/vi/ZjWzjL8yvE8/hqdefault.jpg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2203462642"/>
                  </a:ext>
                </a:extLst>
              </a:tr>
            </a:tbl>
          </a:graphicData>
        </a:graphic>
      </p:graphicFrame>
      <p:sp>
        <p:nvSpPr>
          <p:cNvPr id="4" name="Text Placeholder 3">
            <a:extLst>
              <a:ext uri="{FF2B5EF4-FFF2-40B4-BE49-F238E27FC236}">
                <a16:creationId xmlns:a16="http://schemas.microsoft.com/office/drawing/2014/main" id="{98B37F8A-70C9-4065-B324-1B33056D3792}"/>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1036247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B4312-8AA1-46DA-8D23-1230E3FA2DB4}"/>
              </a:ext>
            </a:extLst>
          </p:cNvPr>
          <p:cNvSpPr>
            <a:spLocks noGrp="1"/>
          </p:cNvSpPr>
          <p:nvPr>
            <p:ph type="title"/>
          </p:nvPr>
        </p:nvSpPr>
        <p:spPr/>
        <p:txBody>
          <a:bodyPr/>
          <a:lstStyle/>
          <a:p>
            <a:r>
              <a:rPr lang="de-DE"/>
              <a:t>Youtube Videos (veröffentlicht im Intervall, Nutzung bis zum Auswertungszeitpunkt) - Private Stats | 2 profiles - 20 of 22</a:t>
            </a:r>
            <a:endParaRPr lang="en-US"/>
          </a:p>
        </p:txBody>
      </p:sp>
      <p:graphicFrame>
        <p:nvGraphicFramePr>
          <p:cNvPr id="5" name="Table Placeholder 4">
            <a:extLst>
              <a:ext uri="{FF2B5EF4-FFF2-40B4-BE49-F238E27FC236}">
                <a16:creationId xmlns:a16="http://schemas.microsoft.com/office/drawing/2014/main" id="{0562F351-E139-4E7A-BBB5-5EE93B1A1527}"/>
              </a:ext>
            </a:extLst>
          </p:cNvPr>
          <p:cNvGraphicFramePr>
            <a:graphicFrameLocks noGrp="1"/>
          </p:cNvGraphicFramePr>
          <p:nvPr>
            <p:ph type="tbl" sz="quarter" idx="13"/>
            <p:extLst>
              <p:ext uri="{D42A27DB-BD31-4B8C-83A1-F6EECF244321}">
                <p14:modId xmlns:p14="http://schemas.microsoft.com/office/powerpoint/2010/main" val="604186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98518029"/>
                    </a:ext>
                  </a:extLst>
                </a:gridCol>
                <a:gridCol w="905257">
                  <a:extLst>
                    <a:ext uri="{9D8B030D-6E8A-4147-A177-3AD203B41FA5}">
                      <a16:colId xmlns:a16="http://schemas.microsoft.com/office/drawing/2014/main" val="1184749564"/>
                    </a:ext>
                  </a:extLst>
                </a:gridCol>
                <a:gridCol w="411480">
                  <a:extLst>
                    <a:ext uri="{9D8B030D-6E8A-4147-A177-3AD203B41FA5}">
                      <a16:colId xmlns:a16="http://schemas.microsoft.com/office/drawing/2014/main" val="3050831071"/>
                    </a:ext>
                  </a:extLst>
                </a:gridCol>
                <a:gridCol w="411480">
                  <a:extLst>
                    <a:ext uri="{9D8B030D-6E8A-4147-A177-3AD203B41FA5}">
                      <a16:colId xmlns:a16="http://schemas.microsoft.com/office/drawing/2014/main" val="2338547342"/>
                    </a:ext>
                  </a:extLst>
                </a:gridCol>
                <a:gridCol w="411480">
                  <a:extLst>
                    <a:ext uri="{9D8B030D-6E8A-4147-A177-3AD203B41FA5}">
                      <a16:colId xmlns:a16="http://schemas.microsoft.com/office/drawing/2014/main" val="822608701"/>
                    </a:ext>
                  </a:extLst>
                </a:gridCol>
                <a:gridCol w="411480">
                  <a:extLst>
                    <a:ext uri="{9D8B030D-6E8A-4147-A177-3AD203B41FA5}">
                      <a16:colId xmlns:a16="http://schemas.microsoft.com/office/drawing/2014/main" val="1855271319"/>
                    </a:ext>
                  </a:extLst>
                </a:gridCol>
                <a:gridCol w="411480">
                  <a:extLst>
                    <a:ext uri="{9D8B030D-6E8A-4147-A177-3AD203B41FA5}">
                      <a16:colId xmlns:a16="http://schemas.microsoft.com/office/drawing/2014/main" val="1139088362"/>
                    </a:ext>
                  </a:extLst>
                </a:gridCol>
                <a:gridCol w="411480">
                  <a:extLst>
                    <a:ext uri="{9D8B030D-6E8A-4147-A177-3AD203B41FA5}">
                      <a16:colId xmlns:a16="http://schemas.microsoft.com/office/drawing/2014/main" val="2176372013"/>
                    </a:ext>
                  </a:extLst>
                </a:gridCol>
                <a:gridCol w="411480">
                  <a:extLst>
                    <a:ext uri="{9D8B030D-6E8A-4147-A177-3AD203B41FA5}">
                      <a16:colId xmlns:a16="http://schemas.microsoft.com/office/drawing/2014/main" val="90136444"/>
                    </a:ext>
                  </a:extLst>
                </a:gridCol>
                <a:gridCol w="411480">
                  <a:extLst>
                    <a:ext uri="{9D8B030D-6E8A-4147-A177-3AD203B41FA5}">
                      <a16:colId xmlns:a16="http://schemas.microsoft.com/office/drawing/2014/main" val="1330246498"/>
                    </a:ext>
                  </a:extLst>
                </a:gridCol>
                <a:gridCol w="411480">
                  <a:extLst>
                    <a:ext uri="{9D8B030D-6E8A-4147-A177-3AD203B41FA5}">
                      <a16:colId xmlns:a16="http://schemas.microsoft.com/office/drawing/2014/main" val="341713459"/>
                    </a:ext>
                  </a:extLst>
                </a:gridCol>
                <a:gridCol w="411480">
                  <a:extLst>
                    <a:ext uri="{9D8B030D-6E8A-4147-A177-3AD203B41FA5}">
                      <a16:colId xmlns:a16="http://schemas.microsoft.com/office/drawing/2014/main" val="1401462514"/>
                    </a:ext>
                  </a:extLst>
                </a:gridCol>
                <a:gridCol w="411480">
                  <a:extLst>
                    <a:ext uri="{9D8B030D-6E8A-4147-A177-3AD203B41FA5}">
                      <a16:colId xmlns:a16="http://schemas.microsoft.com/office/drawing/2014/main" val="2373330751"/>
                    </a:ext>
                  </a:extLst>
                </a:gridCol>
                <a:gridCol w="411480">
                  <a:extLst>
                    <a:ext uri="{9D8B030D-6E8A-4147-A177-3AD203B41FA5}">
                      <a16:colId xmlns:a16="http://schemas.microsoft.com/office/drawing/2014/main" val="159578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83242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- 2024-11-23 21:46:25</a:t>
                      </a:r>
                      <a:r>
                        <a:rPr kumimoji="0" lang="de-DE" sz="1000" b="0" i="0" u="none" strike="noStrike" kern="1200" cap="none" spc="0" normalizeH="0" baseline="0" noProof="0">
                          <a:ln>
                            <a:noFill/>
                          </a:ln>
                          <a:solidFill>
                            <a:prstClr val="black"/>
                          </a:solidFill>
                          <a:effectLst/>
                          <a:uLnTx/>
                          <a:uFillTx/>
                          <a:latin typeface="Calibri"/>
                          <a:ea typeface="+mn-ea"/>
                          <a:cs typeface="+mn-cs"/>
                        </a:rPr>
                        <a:t>
 Huch! Was ist denn hier passiert? Der Norweger Kristoffer Eriksen Sundal macht sich gerade für seinen Qualifikationssprung bereit, da wird er unsanft vom Balken geschubst. Sobald er los ist, gibt es kein Zurück mehr - aber kein Problem: Sundal springt trotzdem 132 Meter und schafft die Qualifikation. An diesen Schreckmoment wird er sich auf der Schanze aber wohl noch oft erinnern.
 #Wintersport #SportschauWintersport #Skispringen #Lillehammer #Sportschau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https://i.ytimg.com/vi/C1CTXgaVEao/hqdefault.jpg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168214462"/>
                  </a:ext>
                </a:extLst>
              </a:tr>
            </a:tbl>
          </a:graphicData>
        </a:graphic>
      </p:graphicFrame>
      <p:sp>
        <p:nvSpPr>
          <p:cNvPr id="4" name="Text Placeholder 3">
            <a:extLst>
              <a:ext uri="{FF2B5EF4-FFF2-40B4-BE49-F238E27FC236}">
                <a16:creationId xmlns:a16="http://schemas.microsoft.com/office/drawing/2014/main" id="{C5640CDE-3B72-4967-98A2-7267E5C525E4}"/>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777632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9294C-6BB4-48E7-B023-13AC8A198CD3}"/>
              </a:ext>
            </a:extLst>
          </p:cNvPr>
          <p:cNvSpPr>
            <a:spLocks noGrp="1"/>
          </p:cNvSpPr>
          <p:nvPr>
            <p:ph type="title"/>
          </p:nvPr>
        </p:nvSpPr>
        <p:spPr/>
        <p:txBody>
          <a:bodyPr/>
          <a:lstStyle/>
          <a:p>
            <a:r>
              <a:rPr lang="de-DE"/>
              <a:t>Youtube Videos (veröffentlicht im Intervall, Nutzung bis zum Auswertungszeitpunkt) - Private Stats | 2 profiles - 21 of 22</a:t>
            </a:r>
            <a:endParaRPr lang="en-US"/>
          </a:p>
        </p:txBody>
      </p:sp>
      <p:graphicFrame>
        <p:nvGraphicFramePr>
          <p:cNvPr id="5" name="Table Placeholder 4">
            <a:extLst>
              <a:ext uri="{FF2B5EF4-FFF2-40B4-BE49-F238E27FC236}">
                <a16:creationId xmlns:a16="http://schemas.microsoft.com/office/drawing/2014/main" id="{9BA0A143-F54B-407A-8F8A-60CCAA4D95C9}"/>
              </a:ext>
            </a:extLst>
          </p:cNvPr>
          <p:cNvGraphicFramePr>
            <a:graphicFrameLocks noGrp="1"/>
          </p:cNvGraphicFramePr>
          <p:nvPr>
            <p:ph type="tbl" sz="quarter" idx="13"/>
            <p:extLst>
              <p:ext uri="{D42A27DB-BD31-4B8C-83A1-F6EECF244321}">
                <p14:modId xmlns:p14="http://schemas.microsoft.com/office/powerpoint/2010/main" val="280482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54291799"/>
                    </a:ext>
                  </a:extLst>
                </a:gridCol>
                <a:gridCol w="905257">
                  <a:extLst>
                    <a:ext uri="{9D8B030D-6E8A-4147-A177-3AD203B41FA5}">
                      <a16:colId xmlns:a16="http://schemas.microsoft.com/office/drawing/2014/main" val="2355660050"/>
                    </a:ext>
                  </a:extLst>
                </a:gridCol>
                <a:gridCol w="411480">
                  <a:extLst>
                    <a:ext uri="{9D8B030D-6E8A-4147-A177-3AD203B41FA5}">
                      <a16:colId xmlns:a16="http://schemas.microsoft.com/office/drawing/2014/main" val="773408203"/>
                    </a:ext>
                  </a:extLst>
                </a:gridCol>
                <a:gridCol w="411480">
                  <a:extLst>
                    <a:ext uri="{9D8B030D-6E8A-4147-A177-3AD203B41FA5}">
                      <a16:colId xmlns:a16="http://schemas.microsoft.com/office/drawing/2014/main" val="3322100363"/>
                    </a:ext>
                  </a:extLst>
                </a:gridCol>
                <a:gridCol w="411480">
                  <a:extLst>
                    <a:ext uri="{9D8B030D-6E8A-4147-A177-3AD203B41FA5}">
                      <a16:colId xmlns:a16="http://schemas.microsoft.com/office/drawing/2014/main" val="1035659454"/>
                    </a:ext>
                  </a:extLst>
                </a:gridCol>
                <a:gridCol w="411480">
                  <a:extLst>
                    <a:ext uri="{9D8B030D-6E8A-4147-A177-3AD203B41FA5}">
                      <a16:colId xmlns:a16="http://schemas.microsoft.com/office/drawing/2014/main" val="882193806"/>
                    </a:ext>
                  </a:extLst>
                </a:gridCol>
                <a:gridCol w="411480">
                  <a:extLst>
                    <a:ext uri="{9D8B030D-6E8A-4147-A177-3AD203B41FA5}">
                      <a16:colId xmlns:a16="http://schemas.microsoft.com/office/drawing/2014/main" val="3597855301"/>
                    </a:ext>
                  </a:extLst>
                </a:gridCol>
                <a:gridCol w="411480">
                  <a:extLst>
                    <a:ext uri="{9D8B030D-6E8A-4147-A177-3AD203B41FA5}">
                      <a16:colId xmlns:a16="http://schemas.microsoft.com/office/drawing/2014/main" val="3506830261"/>
                    </a:ext>
                  </a:extLst>
                </a:gridCol>
                <a:gridCol w="411480">
                  <a:extLst>
                    <a:ext uri="{9D8B030D-6E8A-4147-A177-3AD203B41FA5}">
                      <a16:colId xmlns:a16="http://schemas.microsoft.com/office/drawing/2014/main" val="1359343939"/>
                    </a:ext>
                  </a:extLst>
                </a:gridCol>
                <a:gridCol w="411480">
                  <a:extLst>
                    <a:ext uri="{9D8B030D-6E8A-4147-A177-3AD203B41FA5}">
                      <a16:colId xmlns:a16="http://schemas.microsoft.com/office/drawing/2014/main" val="4193143080"/>
                    </a:ext>
                  </a:extLst>
                </a:gridCol>
                <a:gridCol w="411480">
                  <a:extLst>
                    <a:ext uri="{9D8B030D-6E8A-4147-A177-3AD203B41FA5}">
                      <a16:colId xmlns:a16="http://schemas.microsoft.com/office/drawing/2014/main" val="1778783335"/>
                    </a:ext>
                  </a:extLst>
                </a:gridCol>
                <a:gridCol w="411480">
                  <a:extLst>
                    <a:ext uri="{9D8B030D-6E8A-4147-A177-3AD203B41FA5}">
                      <a16:colId xmlns:a16="http://schemas.microsoft.com/office/drawing/2014/main" val="1285792860"/>
                    </a:ext>
                  </a:extLst>
                </a:gridCol>
                <a:gridCol w="411480">
                  <a:extLst>
                    <a:ext uri="{9D8B030D-6E8A-4147-A177-3AD203B41FA5}">
                      <a16:colId xmlns:a16="http://schemas.microsoft.com/office/drawing/2014/main" val="6071668"/>
                    </a:ext>
                  </a:extLst>
                </a:gridCol>
                <a:gridCol w="411480">
                  <a:extLst>
                    <a:ext uri="{9D8B030D-6E8A-4147-A177-3AD203B41FA5}">
                      <a16:colId xmlns:a16="http://schemas.microsoft.com/office/drawing/2014/main" val="110977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31075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- 2024-08-29 17:56:05</a:t>
                      </a:r>
                      <a:r>
                        <a:rPr kumimoji="0" lang="de-DE" sz="1000" b="0" i="0" u="none" strike="noStrike" kern="1200" cap="none" spc="0" normalizeH="0" baseline="0" noProof="0">
                          <a:ln>
                            <a:noFill/>
                          </a:ln>
                          <a:solidFill>
                            <a:prstClr val="black"/>
                          </a:solidFill>
                          <a:effectLst/>
                          <a:uLnTx/>
                          <a:uFillTx/>
                          <a:latin typeface="Calibri"/>
                          <a:ea typeface="+mn-ea"/>
                          <a:cs typeface="+mn-cs"/>
                        </a:rPr>
                        <a:t>
 #Paralympics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https://i.ytimg.com/vi/1qs2Hws0xx4/hqdefault.jpg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496549894"/>
                  </a:ext>
                </a:extLst>
              </a:tr>
            </a:tbl>
          </a:graphicData>
        </a:graphic>
      </p:graphicFrame>
      <p:sp>
        <p:nvSpPr>
          <p:cNvPr id="4" name="Text Placeholder 3">
            <a:extLst>
              <a:ext uri="{FF2B5EF4-FFF2-40B4-BE49-F238E27FC236}">
                <a16:creationId xmlns:a16="http://schemas.microsoft.com/office/drawing/2014/main" id="{5D81D4DB-E3FD-4180-9D5D-51D76743D51B}"/>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3215369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77D8-1753-4219-97FD-56826A30C38A}"/>
              </a:ext>
            </a:extLst>
          </p:cNvPr>
          <p:cNvSpPr>
            <a:spLocks noGrp="1"/>
          </p:cNvSpPr>
          <p:nvPr>
            <p:ph type="title"/>
          </p:nvPr>
        </p:nvSpPr>
        <p:spPr/>
        <p:txBody>
          <a:bodyPr/>
          <a:lstStyle/>
          <a:p>
            <a:r>
              <a:rPr lang="de-DE"/>
              <a:t>Youtube Videos (veröffentlicht im Intervall, Nutzung bis zum Auswertungszeitpunkt) - Private Stats | 2 profiles - 22 of 22</a:t>
            </a:r>
            <a:endParaRPr lang="en-US"/>
          </a:p>
        </p:txBody>
      </p:sp>
      <p:graphicFrame>
        <p:nvGraphicFramePr>
          <p:cNvPr id="5" name="Table Placeholder 4">
            <a:extLst>
              <a:ext uri="{FF2B5EF4-FFF2-40B4-BE49-F238E27FC236}">
                <a16:creationId xmlns:a16="http://schemas.microsoft.com/office/drawing/2014/main" id="{51DBDB6C-73FB-4123-A29E-4EE2777E036A}"/>
              </a:ext>
            </a:extLst>
          </p:cNvPr>
          <p:cNvGraphicFramePr>
            <a:graphicFrameLocks noGrp="1"/>
          </p:cNvGraphicFramePr>
          <p:nvPr>
            <p:ph type="tbl" sz="quarter" idx="13"/>
            <p:extLst>
              <p:ext uri="{D42A27DB-BD31-4B8C-83A1-F6EECF244321}">
                <p14:modId xmlns:p14="http://schemas.microsoft.com/office/powerpoint/2010/main" val="257243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87987435"/>
                    </a:ext>
                  </a:extLst>
                </a:gridCol>
                <a:gridCol w="905257">
                  <a:extLst>
                    <a:ext uri="{9D8B030D-6E8A-4147-A177-3AD203B41FA5}">
                      <a16:colId xmlns:a16="http://schemas.microsoft.com/office/drawing/2014/main" val="2001212756"/>
                    </a:ext>
                  </a:extLst>
                </a:gridCol>
                <a:gridCol w="411480">
                  <a:extLst>
                    <a:ext uri="{9D8B030D-6E8A-4147-A177-3AD203B41FA5}">
                      <a16:colId xmlns:a16="http://schemas.microsoft.com/office/drawing/2014/main" val="3748689814"/>
                    </a:ext>
                  </a:extLst>
                </a:gridCol>
                <a:gridCol w="411480">
                  <a:extLst>
                    <a:ext uri="{9D8B030D-6E8A-4147-A177-3AD203B41FA5}">
                      <a16:colId xmlns:a16="http://schemas.microsoft.com/office/drawing/2014/main" val="3823840851"/>
                    </a:ext>
                  </a:extLst>
                </a:gridCol>
                <a:gridCol w="411480">
                  <a:extLst>
                    <a:ext uri="{9D8B030D-6E8A-4147-A177-3AD203B41FA5}">
                      <a16:colId xmlns:a16="http://schemas.microsoft.com/office/drawing/2014/main" val="3436817705"/>
                    </a:ext>
                  </a:extLst>
                </a:gridCol>
                <a:gridCol w="411480">
                  <a:extLst>
                    <a:ext uri="{9D8B030D-6E8A-4147-A177-3AD203B41FA5}">
                      <a16:colId xmlns:a16="http://schemas.microsoft.com/office/drawing/2014/main" val="3805415324"/>
                    </a:ext>
                  </a:extLst>
                </a:gridCol>
                <a:gridCol w="411480">
                  <a:extLst>
                    <a:ext uri="{9D8B030D-6E8A-4147-A177-3AD203B41FA5}">
                      <a16:colId xmlns:a16="http://schemas.microsoft.com/office/drawing/2014/main" val="1308580608"/>
                    </a:ext>
                  </a:extLst>
                </a:gridCol>
                <a:gridCol w="411480">
                  <a:extLst>
                    <a:ext uri="{9D8B030D-6E8A-4147-A177-3AD203B41FA5}">
                      <a16:colId xmlns:a16="http://schemas.microsoft.com/office/drawing/2014/main" val="1978131995"/>
                    </a:ext>
                  </a:extLst>
                </a:gridCol>
                <a:gridCol w="411480">
                  <a:extLst>
                    <a:ext uri="{9D8B030D-6E8A-4147-A177-3AD203B41FA5}">
                      <a16:colId xmlns:a16="http://schemas.microsoft.com/office/drawing/2014/main" val="983368972"/>
                    </a:ext>
                  </a:extLst>
                </a:gridCol>
                <a:gridCol w="411480">
                  <a:extLst>
                    <a:ext uri="{9D8B030D-6E8A-4147-A177-3AD203B41FA5}">
                      <a16:colId xmlns:a16="http://schemas.microsoft.com/office/drawing/2014/main" val="757112227"/>
                    </a:ext>
                  </a:extLst>
                </a:gridCol>
                <a:gridCol w="411480">
                  <a:extLst>
                    <a:ext uri="{9D8B030D-6E8A-4147-A177-3AD203B41FA5}">
                      <a16:colId xmlns:a16="http://schemas.microsoft.com/office/drawing/2014/main" val="653346788"/>
                    </a:ext>
                  </a:extLst>
                </a:gridCol>
                <a:gridCol w="411480">
                  <a:extLst>
                    <a:ext uri="{9D8B030D-6E8A-4147-A177-3AD203B41FA5}">
                      <a16:colId xmlns:a16="http://schemas.microsoft.com/office/drawing/2014/main" val="1455160584"/>
                    </a:ext>
                  </a:extLst>
                </a:gridCol>
                <a:gridCol w="411480">
                  <a:extLst>
                    <a:ext uri="{9D8B030D-6E8A-4147-A177-3AD203B41FA5}">
                      <a16:colId xmlns:a16="http://schemas.microsoft.com/office/drawing/2014/main" val="3385099335"/>
                    </a:ext>
                  </a:extLst>
                </a:gridCol>
                <a:gridCol w="411480">
                  <a:extLst>
                    <a:ext uri="{9D8B030D-6E8A-4147-A177-3AD203B41FA5}">
                      <a16:colId xmlns:a16="http://schemas.microsoft.com/office/drawing/2014/main" val="174682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9307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Sportschau - 2024-08-18 14:43:41</a:t>
                      </a:r>
                      <a:r>
                        <a:rPr kumimoji="0" lang="de-DE" sz="1000" b="0" i="0" u="none" strike="noStrike" kern="1200" cap="none" spc="0" normalizeH="0" baseline="0" noProof="0">
                          <a:ln>
                            <a:noFill/>
                          </a:ln>
                          <a:solidFill>
                            <a:prstClr val="black"/>
                          </a:solidFill>
                          <a:effectLst/>
                          <a:uLnTx/>
                          <a:uFillTx/>
                          <a:latin typeface="Calibri"/>
                          <a:ea typeface="+mn-ea"/>
                          <a:cs typeface="+mn-cs"/>
                        </a:rPr>
                        <a:t>
 +++ Triggerwarnung +++
Kristian Blummenfelt gewinnt den Ironman-Triathlon in Frankfurt. Während seines Marathons musste der Norweger aber zwischenzeitlich ein wenig "Ballast" loswerden, ging mehrfach auf die Toilette und musste sich auch übergeben. Doch am Ende hielt er durch und feierte seinen ersten Sieg beim "Ironman Germany" in Frankfurt.
#Ironman #IronmanGermany #IronmanFrankfurt #Triathlon #TriathlonFrankfurt #Blummenfelt #KristianBlummenfelt #Sportschau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https://i.ytimg.com/vi/K1unFszI3m8/hqdefault.jpg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1697538852"/>
                  </a:ext>
                </a:extLst>
              </a:tr>
            </a:tbl>
          </a:graphicData>
        </a:graphic>
      </p:graphicFrame>
      <p:sp>
        <p:nvSpPr>
          <p:cNvPr id="4" name="Text Placeholder 3">
            <a:extLst>
              <a:ext uri="{FF2B5EF4-FFF2-40B4-BE49-F238E27FC236}">
                <a16:creationId xmlns:a16="http://schemas.microsoft.com/office/drawing/2014/main" id="{D7384878-2ED5-4E22-B433-C64559E4CCC3}"/>
              </a:ext>
            </a:extLst>
          </p:cNvPr>
          <p:cNvSpPr>
            <a:spLocks noGrp="1"/>
          </p:cNvSpPr>
          <p:nvPr>
            <p:ph type="body" sz="quarter" idx="14"/>
          </p:nvPr>
        </p:nvSpPr>
        <p:spPr/>
        <p:txBody>
          <a:bodyPr/>
          <a:lstStyle/>
          <a:p>
            <a:r>
              <a:rPr lang="en-US"/>
              <a:t>01.08.2024 - 29.01.2025</a:t>
            </a:r>
          </a:p>
        </p:txBody>
      </p:sp>
    </p:spTree>
    <p:extLst>
      <p:ext uri="{BB962C8B-B14F-4D97-AF65-F5344CB8AC3E}">
        <p14:creationId xmlns:p14="http://schemas.microsoft.com/office/powerpoint/2010/main" val="26255195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3290</Words>
  <Application>Microsoft Office PowerPoint</Application>
  <PresentationFormat>On-screen Show (4:3)</PresentationFormat>
  <Paragraphs>702</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Youtube Videos (veröffentlicht im Intervall, Nutzung bis zum Auswertungszeitpunkt) - Private Stats | 2 profiles - 1 of 22</vt:lpstr>
      <vt:lpstr>Youtube Videos (veröffentlicht im Intervall, Nutzung bis zum Auswertungszeitpunkt) - Private Stats | 2 profiles - 2 of 22</vt:lpstr>
      <vt:lpstr>Youtube Videos (veröffentlicht im Intervall, Nutzung bis zum Auswertungszeitpunkt) - Private Stats | 2 profiles - 3 of 22</vt:lpstr>
      <vt:lpstr>Youtube Videos (veröffentlicht im Intervall, Nutzung bis zum Auswertungszeitpunkt) - Private Stats | 2 profiles - 4 of 22</vt:lpstr>
      <vt:lpstr>Youtube Videos (veröffentlicht im Intervall, Nutzung bis zum Auswertungszeitpunkt) - Private Stats | 2 profiles - 5 of 22</vt:lpstr>
      <vt:lpstr>Youtube Videos (veröffentlicht im Intervall, Nutzung bis zum Auswertungszeitpunkt) - Private Stats | 2 profiles - 6 of 22</vt:lpstr>
      <vt:lpstr>Youtube Videos (veröffentlicht im Intervall, Nutzung bis zum Auswertungszeitpunkt) - Private Stats | 2 profiles - 7 of 22</vt:lpstr>
      <vt:lpstr>Youtube Videos (veröffentlicht im Intervall, Nutzung bis zum Auswertungszeitpunkt) - Private Stats | 2 profiles - 8 of 22</vt:lpstr>
      <vt:lpstr>Youtube Videos (veröffentlicht im Intervall, Nutzung bis zum Auswertungszeitpunkt) - Private Stats | 2 profiles - 9 of 22</vt:lpstr>
      <vt:lpstr>Youtube Videos (veröffentlicht im Intervall, Nutzung bis zum Auswertungszeitpunkt) - Private Stats | 2 profiles - 10 of 22</vt:lpstr>
      <vt:lpstr>Youtube Videos (veröffentlicht im Intervall, Nutzung bis zum Auswertungszeitpunkt) - Private Stats | 2 profiles - 11 of 22</vt:lpstr>
      <vt:lpstr>Youtube Videos (veröffentlicht im Intervall, Nutzung bis zum Auswertungszeitpunkt) - Private Stats | 2 profiles - 12 of 22</vt:lpstr>
      <vt:lpstr>Youtube Videos (veröffentlicht im Intervall, Nutzung bis zum Auswertungszeitpunkt) - Private Stats | 2 profiles - 13 of 22</vt:lpstr>
      <vt:lpstr>Youtube Videos (veröffentlicht im Intervall, Nutzung bis zum Auswertungszeitpunkt) - Private Stats | 2 profiles - 14 of 22</vt:lpstr>
      <vt:lpstr>Youtube Videos (veröffentlicht im Intervall, Nutzung bis zum Auswertungszeitpunkt) - Private Stats | 2 profiles - 15 of 22</vt:lpstr>
      <vt:lpstr>Youtube Videos (veröffentlicht im Intervall, Nutzung bis zum Auswertungszeitpunkt) - Private Stats | 2 profiles - 16 of 22</vt:lpstr>
      <vt:lpstr>Youtube Videos (veröffentlicht im Intervall, Nutzung bis zum Auswertungszeitpunkt) - Private Stats | 2 profiles - 17 of 22</vt:lpstr>
      <vt:lpstr>Youtube Videos (veröffentlicht im Intervall, Nutzung bis zum Auswertungszeitpunkt) - Private Stats | 2 profiles - 18 of 22</vt:lpstr>
      <vt:lpstr>Youtube Videos (veröffentlicht im Intervall, Nutzung bis zum Auswertungszeitpunkt) - Private Stats | 2 profiles - 19 of 22</vt:lpstr>
      <vt:lpstr>Youtube Videos (veröffentlicht im Intervall, Nutzung bis zum Auswertungszeitpunkt) - Private Stats | 2 profiles - 20 of 22</vt:lpstr>
      <vt:lpstr>Youtube Videos (veröffentlicht im Intervall, Nutzung bis zum Auswertungszeitpunkt) - Private Stats | 2 profiles - 21 of 22</vt:lpstr>
      <vt:lpstr>Youtube Videos (veröffentlicht im Intervall, Nutzung bis zum Auswertungszeitpunkt) - Private Stats | 2 profiles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Videos (veröffentlicht im Intervall, Nutzung bis zum Auswertungszeitpunkt) - Private Stats | 2 profiles - 1 of 22</dc:title>
  <dc:creator>Frederik Born</dc:creator>
  <cp:lastModifiedBy>Frederik Born</cp:lastModifiedBy>
  <cp:revision>1</cp:revision>
  <dcterms:created xsi:type="dcterms:W3CDTF">2025-01-29T08:26:16Z</dcterms:created>
  <dcterms:modified xsi:type="dcterms:W3CDTF">2025-01-29T08:30:59Z</dcterms:modified>
</cp:coreProperties>
</file>