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E9D0-B3F1-4D14-9AC3-1C375B402DDB}"/>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2D9821D6-3AA8-4421-ADAE-38A911471E88}"/>
              </a:ext>
            </a:extLst>
          </p:cNvPr>
          <p:cNvGraphicFramePr>
            <a:graphicFrameLocks noGrp="1"/>
          </p:cNvGraphicFramePr>
          <p:nvPr>
            <p:ph type="tbl" sz="quarter" idx="13"/>
            <p:extLst>
              <p:ext uri="{D42A27DB-BD31-4B8C-83A1-F6EECF244321}">
                <p14:modId xmlns:p14="http://schemas.microsoft.com/office/powerpoint/2010/main" val="1618466691"/>
              </p:ext>
            </p:extLst>
          </p:nvPr>
        </p:nvGraphicFramePr>
        <p:xfrm>
          <a:off x="457200" y="1731963"/>
          <a:ext cx="8147304" cy="7416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1056372"/>
                    </a:ext>
                  </a:extLst>
                </a:gridCol>
                <a:gridCol w="1810512">
                  <a:extLst>
                    <a:ext uri="{9D8B030D-6E8A-4147-A177-3AD203B41FA5}">
                      <a16:colId xmlns:a16="http://schemas.microsoft.com/office/drawing/2014/main" val="564500818"/>
                    </a:ext>
                  </a:extLst>
                </a:gridCol>
                <a:gridCol w="905256">
                  <a:extLst>
                    <a:ext uri="{9D8B030D-6E8A-4147-A177-3AD203B41FA5}">
                      <a16:colId xmlns:a16="http://schemas.microsoft.com/office/drawing/2014/main" val="304140284"/>
                    </a:ext>
                  </a:extLst>
                </a:gridCol>
                <a:gridCol w="905256">
                  <a:extLst>
                    <a:ext uri="{9D8B030D-6E8A-4147-A177-3AD203B41FA5}">
                      <a16:colId xmlns:a16="http://schemas.microsoft.com/office/drawing/2014/main" val="524692914"/>
                    </a:ext>
                  </a:extLst>
                </a:gridCol>
                <a:gridCol w="905256">
                  <a:extLst>
                    <a:ext uri="{9D8B030D-6E8A-4147-A177-3AD203B41FA5}">
                      <a16:colId xmlns:a16="http://schemas.microsoft.com/office/drawing/2014/main" val="816970423"/>
                    </a:ext>
                  </a:extLst>
                </a:gridCol>
                <a:gridCol w="905256">
                  <a:extLst>
                    <a:ext uri="{9D8B030D-6E8A-4147-A177-3AD203B41FA5}">
                      <a16:colId xmlns:a16="http://schemas.microsoft.com/office/drawing/2014/main" val="1529709385"/>
                    </a:ext>
                  </a:extLst>
                </a:gridCol>
                <a:gridCol w="905256">
                  <a:extLst>
                    <a:ext uri="{9D8B030D-6E8A-4147-A177-3AD203B41FA5}">
                      <a16:colId xmlns:a16="http://schemas.microsoft.com/office/drawing/2014/main" val="1649947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5237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- 2025-01-26 14:45:00</a:t>
                      </a:r>
                      <a:r>
                        <a:rPr kumimoji="0" lang="de-DE" sz="1000" b="0" i="0" u="none" strike="noStrike" kern="1200" cap="none" spc="0" normalizeH="0" baseline="0" noProof="0">
                          <a:ln>
                            <a:noFill/>
                          </a:ln>
                          <a:solidFill>
                            <a:prstClr val="black"/>
                          </a:solidFill>
                          <a:effectLst/>
                          <a:uLnTx/>
                          <a:uFillTx/>
                          <a:latin typeface="Calibri"/>
                          <a:ea typeface="+mn-ea"/>
                          <a:cs typeface="+mn-cs"/>
                        </a:rPr>
                        <a:t>
 Beerdigt mit der besten Freundin? 😱
Heidi und Hanne aus Bad Godesberg ziehen es durch. 🫶🫶 Sie lassen sich in einem Freundschaftsgrab beerdigen. Bis es so weit ist, werden aber noch einige Sektflaschen am Grabstein geköpft. 🪦 In der Gruft warten schließlich schon sechs gute Freunde auf sie – und deren Geburtstage müssen gefeiert werden! 🥂🍾
#Freundschaft #Besties #Freundschaftsgrab #Trauer #Bonn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https://quintly-eu-image-storage.s3.amazonaws.com/5f3fce195d3d3dd014ed263e528e0d75/42beef2c49e539a80e199df96772614e.jpg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1096056</a:t>
                      </a:r>
                    </a:p>
                  </a:txBody>
                  <a:tcPr/>
                </a:tc>
                <a:extLst>
                  <a:ext uri="{0D108BD9-81ED-4DB2-BD59-A6C34878D82A}">
                    <a16:rowId xmlns:a16="http://schemas.microsoft.com/office/drawing/2014/main" val="1450385977"/>
                  </a:ext>
                </a:extLst>
              </a:tr>
            </a:tbl>
          </a:graphicData>
        </a:graphic>
      </p:graphicFrame>
      <p:sp>
        <p:nvSpPr>
          <p:cNvPr id="4" name="Text Placeholder 3">
            <a:extLst>
              <a:ext uri="{FF2B5EF4-FFF2-40B4-BE49-F238E27FC236}">
                <a16:creationId xmlns:a16="http://schemas.microsoft.com/office/drawing/2014/main" id="{69746062-5477-4B45-B04C-85BA45703A0D}"/>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321084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999BE-EAA5-4B20-99C3-86827730BF21}"/>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8071A0FF-64A2-4453-98D9-74D976434AE2}"/>
              </a:ext>
            </a:extLst>
          </p:cNvPr>
          <p:cNvGraphicFramePr>
            <a:graphicFrameLocks noGrp="1"/>
          </p:cNvGraphicFramePr>
          <p:nvPr>
            <p:ph type="tbl" sz="quarter" idx="13"/>
            <p:extLst>
              <p:ext uri="{D42A27DB-BD31-4B8C-83A1-F6EECF244321}">
                <p14:modId xmlns:p14="http://schemas.microsoft.com/office/powerpoint/2010/main" val="208486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1594230"/>
                    </a:ext>
                  </a:extLst>
                </a:gridCol>
                <a:gridCol w="1810512">
                  <a:extLst>
                    <a:ext uri="{9D8B030D-6E8A-4147-A177-3AD203B41FA5}">
                      <a16:colId xmlns:a16="http://schemas.microsoft.com/office/drawing/2014/main" val="3915665206"/>
                    </a:ext>
                  </a:extLst>
                </a:gridCol>
                <a:gridCol w="905256">
                  <a:extLst>
                    <a:ext uri="{9D8B030D-6E8A-4147-A177-3AD203B41FA5}">
                      <a16:colId xmlns:a16="http://schemas.microsoft.com/office/drawing/2014/main" val="745236867"/>
                    </a:ext>
                  </a:extLst>
                </a:gridCol>
                <a:gridCol w="905256">
                  <a:extLst>
                    <a:ext uri="{9D8B030D-6E8A-4147-A177-3AD203B41FA5}">
                      <a16:colId xmlns:a16="http://schemas.microsoft.com/office/drawing/2014/main" val="4073505188"/>
                    </a:ext>
                  </a:extLst>
                </a:gridCol>
                <a:gridCol w="905256">
                  <a:extLst>
                    <a:ext uri="{9D8B030D-6E8A-4147-A177-3AD203B41FA5}">
                      <a16:colId xmlns:a16="http://schemas.microsoft.com/office/drawing/2014/main" val="385133430"/>
                    </a:ext>
                  </a:extLst>
                </a:gridCol>
                <a:gridCol w="905256">
                  <a:extLst>
                    <a:ext uri="{9D8B030D-6E8A-4147-A177-3AD203B41FA5}">
                      <a16:colId xmlns:a16="http://schemas.microsoft.com/office/drawing/2014/main" val="3974186534"/>
                    </a:ext>
                  </a:extLst>
                </a:gridCol>
                <a:gridCol w="905256">
                  <a:extLst>
                    <a:ext uri="{9D8B030D-6E8A-4147-A177-3AD203B41FA5}">
                      <a16:colId xmlns:a16="http://schemas.microsoft.com/office/drawing/2014/main" val="293781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4282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- 2025-01-22 11:40:00</a:t>
                      </a:r>
                      <a:r>
                        <a:rPr kumimoji="0" lang="de-DE" sz="1000" b="0" i="0" u="none" strike="noStrike" kern="1200" cap="none" spc="0" normalizeH="0" baseline="0" noProof="0">
                          <a:ln>
                            <a:noFill/>
                          </a:ln>
                          <a:solidFill>
                            <a:prstClr val="black"/>
                          </a:solidFill>
                          <a:effectLst/>
                          <a:uLnTx/>
                          <a:uFillTx/>
                          <a:latin typeface="Calibri"/>
                          <a:ea typeface="+mn-ea"/>
                          <a:cs typeface="+mn-cs"/>
                        </a:rPr>
                        <a:t>
 Nicht alle Helden tragen Umhänge – einige halten kleine Hände. 🧡 Nicole und Wolfgang schenken Pflegekindern nicht nur ein Dach über dem Kopf, sondern ein Zuhause voller Liebe und Hoffnung.
#WDR #Lokalzeit #Duisburg #KinderInNot #Pflegekinder #Kinderschutz #Jugendhilfe
#Pflegefamilie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https://quintly-eu-image-storage.s3.amazonaws.com/5f3fce195d3d3dd014ed263e528e0d75/964e99c33035624efbe32fd6ee9ded62.jpg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1093624</a:t>
                      </a:r>
                    </a:p>
                  </a:txBody>
                  <a:tcPr/>
                </a:tc>
                <a:extLst>
                  <a:ext uri="{0D108BD9-81ED-4DB2-BD59-A6C34878D82A}">
                    <a16:rowId xmlns:a16="http://schemas.microsoft.com/office/drawing/2014/main" val="2858371370"/>
                  </a:ext>
                </a:extLst>
              </a:tr>
            </a:tbl>
          </a:graphicData>
        </a:graphic>
      </p:graphicFrame>
      <p:sp>
        <p:nvSpPr>
          <p:cNvPr id="4" name="Text Placeholder 3">
            <a:extLst>
              <a:ext uri="{FF2B5EF4-FFF2-40B4-BE49-F238E27FC236}">
                <a16:creationId xmlns:a16="http://schemas.microsoft.com/office/drawing/2014/main" id="{AA9D7708-3CC4-4A95-A8C5-93E788E7D366}"/>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146257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98E17-45EC-4736-AD6C-6DB8294ADB07}"/>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EA9FB475-259D-4598-BC18-05FDF490296C}"/>
              </a:ext>
            </a:extLst>
          </p:cNvPr>
          <p:cNvGraphicFramePr>
            <a:graphicFrameLocks noGrp="1"/>
          </p:cNvGraphicFramePr>
          <p:nvPr>
            <p:ph type="tbl" sz="quarter" idx="13"/>
            <p:extLst>
              <p:ext uri="{D42A27DB-BD31-4B8C-83A1-F6EECF244321}">
                <p14:modId xmlns:p14="http://schemas.microsoft.com/office/powerpoint/2010/main" val="178438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3636740"/>
                    </a:ext>
                  </a:extLst>
                </a:gridCol>
                <a:gridCol w="1810512">
                  <a:extLst>
                    <a:ext uri="{9D8B030D-6E8A-4147-A177-3AD203B41FA5}">
                      <a16:colId xmlns:a16="http://schemas.microsoft.com/office/drawing/2014/main" val="546782126"/>
                    </a:ext>
                  </a:extLst>
                </a:gridCol>
                <a:gridCol w="905256">
                  <a:extLst>
                    <a:ext uri="{9D8B030D-6E8A-4147-A177-3AD203B41FA5}">
                      <a16:colId xmlns:a16="http://schemas.microsoft.com/office/drawing/2014/main" val="4289133804"/>
                    </a:ext>
                  </a:extLst>
                </a:gridCol>
                <a:gridCol w="905256">
                  <a:extLst>
                    <a:ext uri="{9D8B030D-6E8A-4147-A177-3AD203B41FA5}">
                      <a16:colId xmlns:a16="http://schemas.microsoft.com/office/drawing/2014/main" val="1525368907"/>
                    </a:ext>
                  </a:extLst>
                </a:gridCol>
                <a:gridCol w="905256">
                  <a:extLst>
                    <a:ext uri="{9D8B030D-6E8A-4147-A177-3AD203B41FA5}">
                      <a16:colId xmlns:a16="http://schemas.microsoft.com/office/drawing/2014/main" val="2692504748"/>
                    </a:ext>
                  </a:extLst>
                </a:gridCol>
                <a:gridCol w="905256">
                  <a:extLst>
                    <a:ext uri="{9D8B030D-6E8A-4147-A177-3AD203B41FA5}">
                      <a16:colId xmlns:a16="http://schemas.microsoft.com/office/drawing/2014/main" val="2003683184"/>
                    </a:ext>
                  </a:extLst>
                </a:gridCol>
                <a:gridCol w="905256">
                  <a:extLst>
                    <a:ext uri="{9D8B030D-6E8A-4147-A177-3AD203B41FA5}">
                      <a16:colId xmlns:a16="http://schemas.microsoft.com/office/drawing/2014/main" val="231114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3302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- 2025-01-22 17:11:28</a:t>
                      </a:r>
                      <a:r>
                        <a:rPr kumimoji="0" lang="de-DE" sz="1000" b="0" i="0" u="none" strike="noStrike" kern="1200" cap="none" spc="0" normalizeH="0" baseline="0" noProof="0">
                          <a:ln>
                            <a:noFill/>
                          </a:ln>
                          <a:solidFill>
                            <a:prstClr val="black"/>
                          </a:solidFill>
                          <a:effectLst/>
                          <a:uLnTx/>
                          <a:uFillTx/>
                          <a:latin typeface="Calibri"/>
                          <a:ea typeface="+mn-ea"/>
                          <a:cs typeface="+mn-cs"/>
                        </a:rPr>
                        <a:t>
 Milan fehlt seinen Freunden und Erziehern in der Essener Kita. 😢 Der 3-Jährige ist in Polen am RS-Virus erkrankt. Seine Mama möchte ihn dringend zurück nach Essen bringen. Denn hier kennen ihn die Ärzte seit seiner Geburt. 🩺🥼
Seine Kita-Gruppe vermisst Milan so sehr, dass sie eine Spendenaktion für den Rücktransport ins Leben gerufen hat. ❤️💪🏼
#Gemeinschaft #RSVirus #Kita #Essen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https://quintly-eu-image-storage.s3.amazonaws.com/5f3fce195d3d3dd014ed263e528e0d75/19f50b5b0bfa29cbe0fd3f406696597b.jpg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418531</a:t>
                      </a:r>
                    </a:p>
                  </a:txBody>
                  <a:tcPr/>
                </a:tc>
                <a:extLst>
                  <a:ext uri="{0D108BD9-81ED-4DB2-BD59-A6C34878D82A}">
                    <a16:rowId xmlns:a16="http://schemas.microsoft.com/office/drawing/2014/main" val="4133438309"/>
                  </a:ext>
                </a:extLst>
              </a:tr>
            </a:tbl>
          </a:graphicData>
        </a:graphic>
      </p:graphicFrame>
      <p:sp>
        <p:nvSpPr>
          <p:cNvPr id="4" name="Text Placeholder 3">
            <a:extLst>
              <a:ext uri="{FF2B5EF4-FFF2-40B4-BE49-F238E27FC236}">
                <a16:creationId xmlns:a16="http://schemas.microsoft.com/office/drawing/2014/main" id="{3AA36BAD-3828-4641-8AD4-89D6F2F8A31D}"/>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3585587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1C4E6-BFD4-4FBC-9E6F-520EC1944D68}"/>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A2C87CFC-CB67-4249-AAF9-8CE8121390BB}"/>
              </a:ext>
            </a:extLst>
          </p:cNvPr>
          <p:cNvGraphicFramePr>
            <a:graphicFrameLocks noGrp="1"/>
          </p:cNvGraphicFramePr>
          <p:nvPr>
            <p:ph type="tbl" sz="quarter" idx="13"/>
            <p:extLst>
              <p:ext uri="{D42A27DB-BD31-4B8C-83A1-F6EECF244321}">
                <p14:modId xmlns:p14="http://schemas.microsoft.com/office/powerpoint/2010/main" val="213974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4901393"/>
                    </a:ext>
                  </a:extLst>
                </a:gridCol>
                <a:gridCol w="1810512">
                  <a:extLst>
                    <a:ext uri="{9D8B030D-6E8A-4147-A177-3AD203B41FA5}">
                      <a16:colId xmlns:a16="http://schemas.microsoft.com/office/drawing/2014/main" val="4016289653"/>
                    </a:ext>
                  </a:extLst>
                </a:gridCol>
                <a:gridCol w="905256">
                  <a:extLst>
                    <a:ext uri="{9D8B030D-6E8A-4147-A177-3AD203B41FA5}">
                      <a16:colId xmlns:a16="http://schemas.microsoft.com/office/drawing/2014/main" val="1101304074"/>
                    </a:ext>
                  </a:extLst>
                </a:gridCol>
                <a:gridCol w="905256">
                  <a:extLst>
                    <a:ext uri="{9D8B030D-6E8A-4147-A177-3AD203B41FA5}">
                      <a16:colId xmlns:a16="http://schemas.microsoft.com/office/drawing/2014/main" val="991247543"/>
                    </a:ext>
                  </a:extLst>
                </a:gridCol>
                <a:gridCol w="905256">
                  <a:extLst>
                    <a:ext uri="{9D8B030D-6E8A-4147-A177-3AD203B41FA5}">
                      <a16:colId xmlns:a16="http://schemas.microsoft.com/office/drawing/2014/main" val="1664191905"/>
                    </a:ext>
                  </a:extLst>
                </a:gridCol>
                <a:gridCol w="905256">
                  <a:extLst>
                    <a:ext uri="{9D8B030D-6E8A-4147-A177-3AD203B41FA5}">
                      <a16:colId xmlns:a16="http://schemas.microsoft.com/office/drawing/2014/main" val="2474688361"/>
                    </a:ext>
                  </a:extLst>
                </a:gridCol>
                <a:gridCol w="905256">
                  <a:extLst>
                    <a:ext uri="{9D8B030D-6E8A-4147-A177-3AD203B41FA5}">
                      <a16:colId xmlns:a16="http://schemas.microsoft.com/office/drawing/2014/main" val="256578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6861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- 2025-01-20 16:13:48</a:t>
                      </a:r>
                      <a:r>
                        <a:rPr kumimoji="0" lang="de-DE" sz="1000" b="0" i="0" u="none" strike="noStrike" kern="1200" cap="none" spc="0" normalizeH="0" baseline="0" noProof="0">
                          <a:ln>
                            <a:noFill/>
                          </a:ln>
                          <a:solidFill>
                            <a:prstClr val="black"/>
                          </a:solidFill>
                          <a:effectLst/>
                          <a:uLnTx/>
                          <a:uFillTx/>
                          <a:latin typeface="Calibri"/>
                          <a:ea typeface="+mn-ea"/>
                          <a:cs typeface="+mn-cs"/>
                        </a:rPr>
                        <a:t>
 🎯 Durchs Kanufahren hat Leon noch mal die Kurve gekratzt! 👇🏼
Früher galt er als sogenannter ‚Systemsprenger‘ – ein Problemkind, das regelmäßig an die Grenzen von Betreuungssystemen stieß. Doch der Kanusport bei den werrepiraten hat alles verändert: Heute nimmt Leon sein Leben selbst in die Hand! 🛶
Jetzt gibt er als Peer-Trainer im Verein benachteiligten Jugendlichen neuen Halt. Weil er ihre Probleme kennt, begegnet er ihnen auf Augenhöhe – und zeigt, dass Veränderung immer möglich ist. 💪🏼
Und Glückwunsch: Der Kanuverein ist am Montag (20.01.) mit einem der bedeutendsten Preise für gesellschaftliches Engagement ausgezeichnet worden. Beim Bundeswettbewerb „Sterne des Sports“ gewannem die Werrepiraten den zweiten Platz. 🏆
#Kanusport #Systemsprenger #Jugendhilfe #Hiddenhausen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https://quintly-eu-image-storage.s3.amazonaws.com/5f3fce195d3d3dd014ed263e528e0d75/937752e79d6865dce1d73e74382a6514.jpg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187508</a:t>
                      </a:r>
                    </a:p>
                  </a:txBody>
                  <a:tcPr/>
                </a:tc>
                <a:extLst>
                  <a:ext uri="{0D108BD9-81ED-4DB2-BD59-A6C34878D82A}">
                    <a16:rowId xmlns:a16="http://schemas.microsoft.com/office/drawing/2014/main" val="1707838664"/>
                  </a:ext>
                </a:extLst>
              </a:tr>
            </a:tbl>
          </a:graphicData>
        </a:graphic>
      </p:graphicFrame>
      <p:sp>
        <p:nvSpPr>
          <p:cNvPr id="4" name="Text Placeholder 3">
            <a:extLst>
              <a:ext uri="{FF2B5EF4-FFF2-40B4-BE49-F238E27FC236}">
                <a16:creationId xmlns:a16="http://schemas.microsoft.com/office/drawing/2014/main" id="{9737981A-4AEC-4C93-9B05-8D81D8E07550}"/>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617964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EC98-B05D-4E97-A874-649EC1D97595}"/>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DB497709-3A7E-4303-85CC-D9B2135F18BB}"/>
              </a:ext>
            </a:extLst>
          </p:cNvPr>
          <p:cNvGraphicFramePr>
            <a:graphicFrameLocks noGrp="1"/>
          </p:cNvGraphicFramePr>
          <p:nvPr>
            <p:ph type="tbl" sz="quarter" idx="13"/>
            <p:extLst>
              <p:ext uri="{D42A27DB-BD31-4B8C-83A1-F6EECF244321}">
                <p14:modId xmlns:p14="http://schemas.microsoft.com/office/powerpoint/2010/main" val="85831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8272185"/>
                    </a:ext>
                  </a:extLst>
                </a:gridCol>
                <a:gridCol w="1810512">
                  <a:extLst>
                    <a:ext uri="{9D8B030D-6E8A-4147-A177-3AD203B41FA5}">
                      <a16:colId xmlns:a16="http://schemas.microsoft.com/office/drawing/2014/main" val="314157335"/>
                    </a:ext>
                  </a:extLst>
                </a:gridCol>
                <a:gridCol w="905256">
                  <a:extLst>
                    <a:ext uri="{9D8B030D-6E8A-4147-A177-3AD203B41FA5}">
                      <a16:colId xmlns:a16="http://schemas.microsoft.com/office/drawing/2014/main" val="1823597588"/>
                    </a:ext>
                  </a:extLst>
                </a:gridCol>
                <a:gridCol w="905256">
                  <a:extLst>
                    <a:ext uri="{9D8B030D-6E8A-4147-A177-3AD203B41FA5}">
                      <a16:colId xmlns:a16="http://schemas.microsoft.com/office/drawing/2014/main" val="3135935814"/>
                    </a:ext>
                  </a:extLst>
                </a:gridCol>
                <a:gridCol w="905256">
                  <a:extLst>
                    <a:ext uri="{9D8B030D-6E8A-4147-A177-3AD203B41FA5}">
                      <a16:colId xmlns:a16="http://schemas.microsoft.com/office/drawing/2014/main" val="42423254"/>
                    </a:ext>
                  </a:extLst>
                </a:gridCol>
                <a:gridCol w="905256">
                  <a:extLst>
                    <a:ext uri="{9D8B030D-6E8A-4147-A177-3AD203B41FA5}">
                      <a16:colId xmlns:a16="http://schemas.microsoft.com/office/drawing/2014/main" val="180768266"/>
                    </a:ext>
                  </a:extLst>
                </a:gridCol>
                <a:gridCol w="905256">
                  <a:extLst>
                    <a:ext uri="{9D8B030D-6E8A-4147-A177-3AD203B41FA5}">
                      <a16:colId xmlns:a16="http://schemas.microsoft.com/office/drawing/2014/main" val="4055796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2046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- 2025-01-20 11:03:11</a:t>
                      </a:r>
                      <a:r>
                        <a:rPr kumimoji="0" lang="de-DE" sz="1000" b="0" i="0" u="none" strike="noStrike" kern="1200" cap="none" spc="0" normalizeH="0" baseline="0" noProof="0">
                          <a:ln>
                            <a:noFill/>
                          </a:ln>
                          <a:solidFill>
                            <a:prstClr val="black"/>
                          </a:solidFill>
                          <a:effectLst/>
                          <a:uLnTx/>
                          <a:uFillTx/>
                          <a:latin typeface="Calibri"/>
                          <a:ea typeface="+mn-ea"/>
                          <a:cs typeface="+mn-cs"/>
                        </a:rPr>
                        <a:t>
 Dietrich Mensah ist Teil der politischen Selbstvertretung von Menschen mit Lern-Schwierigkeiten. 💪🏼
Ihr Ziel: Alle Menschen sollen am öffentlichen Leben teilnehmen können. ❤️
Dazu gehört es auch, selbstständig mit Bus und Bahn fahren zu können. 🚌🚈
wirfuersiekoeln 
👩🏼‍💻 Autorin: Lotta Pommerien
#Lokalzeit #WDR #KVB #Bus #Bahn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https://quintly-eu-image-storage.s3.amazonaws.com/5f3fce195d3d3dd014ed263e528e0d75/39231429d3e47284452a6a91183f4c81.jpg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42401</a:t>
                      </a:r>
                    </a:p>
                  </a:txBody>
                  <a:tcPr/>
                </a:tc>
                <a:extLst>
                  <a:ext uri="{0D108BD9-81ED-4DB2-BD59-A6C34878D82A}">
                    <a16:rowId xmlns:a16="http://schemas.microsoft.com/office/drawing/2014/main" val="1399155356"/>
                  </a:ext>
                </a:extLst>
              </a:tr>
            </a:tbl>
          </a:graphicData>
        </a:graphic>
      </p:graphicFrame>
      <p:sp>
        <p:nvSpPr>
          <p:cNvPr id="4" name="Text Placeholder 3">
            <a:extLst>
              <a:ext uri="{FF2B5EF4-FFF2-40B4-BE49-F238E27FC236}">
                <a16:creationId xmlns:a16="http://schemas.microsoft.com/office/drawing/2014/main" id="{AF39EF92-4757-4A62-BB83-A80888F181F3}"/>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3983390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F23BE-0F98-42D4-A8C7-06CA6F8DA39A}"/>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B1286CDC-FF61-4CC9-96A4-AA412FDAB4E0}"/>
              </a:ext>
            </a:extLst>
          </p:cNvPr>
          <p:cNvGraphicFramePr>
            <a:graphicFrameLocks noGrp="1"/>
          </p:cNvGraphicFramePr>
          <p:nvPr>
            <p:ph type="tbl" sz="quarter" idx="13"/>
            <p:extLst>
              <p:ext uri="{D42A27DB-BD31-4B8C-83A1-F6EECF244321}">
                <p14:modId xmlns:p14="http://schemas.microsoft.com/office/powerpoint/2010/main" val="378340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2576692"/>
                    </a:ext>
                  </a:extLst>
                </a:gridCol>
                <a:gridCol w="1810512">
                  <a:extLst>
                    <a:ext uri="{9D8B030D-6E8A-4147-A177-3AD203B41FA5}">
                      <a16:colId xmlns:a16="http://schemas.microsoft.com/office/drawing/2014/main" val="470982139"/>
                    </a:ext>
                  </a:extLst>
                </a:gridCol>
                <a:gridCol w="905256">
                  <a:extLst>
                    <a:ext uri="{9D8B030D-6E8A-4147-A177-3AD203B41FA5}">
                      <a16:colId xmlns:a16="http://schemas.microsoft.com/office/drawing/2014/main" val="2647349524"/>
                    </a:ext>
                  </a:extLst>
                </a:gridCol>
                <a:gridCol w="905256">
                  <a:extLst>
                    <a:ext uri="{9D8B030D-6E8A-4147-A177-3AD203B41FA5}">
                      <a16:colId xmlns:a16="http://schemas.microsoft.com/office/drawing/2014/main" val="766504044"/>
                    </a:ext>
                  </a:extLst>
                </a:gridCol>
                <a:gridCol w="905256">
                  <a:extLst>
                    <a:ext uri="{9D8B030D-6E8A-4147-A177-3AD203B41FA5}">
                      <a16:colId xmlns:a16="http://schemas.microsoft.com/office/drawing/2014/main" val="109741042"/>
                    </a:ext>
                  </a:extLst>
                </a:gridCol>
                <a:gridCol w="905256">
                  <a:extLst>
                    <a:ext uri="{9D8B030D-6E8A-4147-A177-3AD203B41FA5}">
                      <a16:colId xmlns:a16="http://schemas.microsoft.com/office/drawing/2014/main" val="2506432373"/>
                    </a:ext>
                  </a:extLst>
                </a:gridCol>
                <a:gridCol w="905256">
                  <a:extLst>
                    <a:ext uri="{9D8B030D-6E8A-4147-A177-3AD203B41FA5}">
                      <a16:colId xmlns:a16="http://schemas.microsoft.com/office/drawing/2014/main" val="587831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27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- 2025-01-26 12:10:00</a:t>
                      </a:r>
                      <a:r>
                        <a:rPr kumimoji="0" lang="de-DE" sz="1000" b="0" i="0" u="none" strike="noStrike" kern="1200" cap="none" spc="0" normalizeH="0" baseline="0" noProof="0">
                          <a:ln>
                            <a:noFill/>
                          </a:ln>
                          <a:solidFill>
                            <a:prstClr val="black"/>
                          </a:solidFill>
                          <a:effectLst/>
                          <a:uLnTx/>
                          <a:uFillTx/>
                          <a:latin typeface="Calibri"/>
                          <a:ea typeface="+mn-ea"/>
                          <a:cs typeface="+mn-cs"/>
                        </a:rPr>
                        <a:t>
 Liebe kennt kein Alter ❤️
Im Seniorenheim lernen sich Renate und Paul bei einer Tasse Kaffee kennen. Paul bringt ihr eine Wolldecke, damit sie nicht friert – und plötzlich funkt es! 👩‍❤️‍👨
Zunächst halten die beiden ihre Liebe geheim, doch der Wunsch, immer zusammen zu sein, wird größer. Heute teilen sie sich glücklich ein Doppelzimmer. 👫
#Liebe #Senioren #Seniorenheim #krefeld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https://quintly-eu-image-storage.s3.amazonaws.com/5f3fce195d3d3dd014ed263e528e0d75/84d4bba395d1e4d51e41b3964a6a7de2.jpg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40256</a:t>
                      </a:r>
                    </a:p>
                  </a:txBody>
                  <a:tcPr/>
                </a:tc>
                <a:extLst>
                  <a:ext uri="{0D108BD9-81ED-4DB2-BD59-A6C34878D82A}">
                    <a16:rowId xmlns:a16="http://schemas.microsoft.com/office/drawing/2014/main" val="3389484251"/>
                  </a:ext>
                </a:extLst>
              </a:tr>
            </a:tbl>
          </a:graphicData>
        </a:graphic>
      </p:graphicFrame>
      <p:sp>
        <p:nvSpPr>
          <p:cNvPr id="4" name="Text Placeholder 3">
            <a:extLst>
              <a:ext uri="{FF2B5EF4-FFF2-40B4-BE49-F238E27FC236}">
                <a16:creationId xmlns:a16="http://schemas.microsoft.com/office/drawing/2014/main" id="{D1EC8E7F-403D-4511-9CEF-85E0AFA1E66B}"/>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142767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6FC6D-3ACF-4ADD-8D0C-5505B5C0314B}"/>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71DBC73E-BBCC-4FBA-8C74-B2DB9AAAF746}"/>
              </a:ext>
            </a:extLst>
          </p:cNvPr>
          <p:cNvGraphicFramePr>
            <a:graphicFrameLocks noGrp="1"/>
          </p:cNvGraphicFramePr>
          <p:nvPr>
            <p:ph type="tbl" sz="quarter" idx="13"/>
            <p:extLst>
              <p:ext uri="{D42A27DB-BD31-4B8C-83A1-F6EECF244321}">
                <p14:modId xmlns:p14="http://schemas.microsoft.com/office/powerpoint/2010/main" val="409803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9916561"/>
                    </a:ext>
                  </a:extLst>
                </a:gridCol>
                <a:gridCol w="1810512">
                  <a:extLst>
                    <a:ext uri="{9D8B030D-6E8A-4147-A177-3AD203B41FA5}">
                      <a16:colId xmlns:a16="http://schemas.microsoft.com/office/drawing/2014/main" val="3086115215"/>
                    </a:ext>
                  </a:extLst>
                </a:gridCol>
                <a:gridCol w="905256">
                  <a:extLst>
                    <a:ext uri="{9D8B030D-6E8A-4147-A177-3AD203B41FA5}">
                      <a16:colId xmlns:a16="http://schemas.microsoft.com/office/drawing/2014/main" val="3540311395"/>
                    </a:ext>
                  </a:extLst>
                </a:gridCol>
                <a:gridCol w="905256">
                  <a:extLst>
                    <a:ext uri="{9D8B030D-6E8A-4147-A177-3AD203B41FA5}">
                      <a16:colId xmlns:a16="http://schemas.microsoft.com/office/drawing/2014/main" val="860386321"/>
                    </a:ext>
                  </a:extLst>
                </a:gridCol>
                <a:gridCol w="905256">
                  <a:extLst>
                    <a:ext uri="{9D8B030D-6E8A-4147-A177-3AD203B41FA5}">
                      <a16:colId xmlns:a16="http://schemas.microsoft.com/office/drawing/2014/main" val="2805128338"/>
                    </a:ext>
                  </a:extLst>
                </a:gridCol>
                <a:gridCol w="905256">
                  <a:extLst>
                    <a:ext uri="{9D8B030D-6E8A-4147-A177-3AD203B41FA5}">
                      <a16:colId xmlns:a16="http://schemas.microsoft.com/office/drawing/2014/main" val="369908663"/>
                    </a:ext>
                  </a:extLst>
                </a:gridCol>
                <a:gridCol w="905256">
                  <a:extLst>
                    <a:ext uri="{9D8B030D-6E8A-4147-A177-3AD203B41FA5}">
                      <a16:colId xmlns:a16="http://schemas.microsoft.com/office/drawing/2014/main" val="48100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5229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- 2025-01-26 10:50:00</a:t>
                      </a:r>
                      <a:r>
                        <a:rPr kumimoji="0" lang="de-DE" sz="1000" b="0" i="0" u="none" strike="noStrike" kern="1200" cap="none" spc="0" normalizeH="0" baseline="0" noProof="0">
                          <a:ln>
                            <a:noFill/>
                          </a:ln>
                          <a:solidFill>
                            <a:prstClr val="black"/>
                          </a:solidFill>
                          <a:effectLst/>
                          <a:uLnTx/>
                          <a:uFillTx/>
                          <a:latin typeface="Calibri"/>
                          <a:ea typeface="+mn-ea"/>
                          <a:cs typeface="+mn-cs"/>
                        </a:rPr>
                        <a:t>
 Eine Diagnose, die das Leben auf den Kopf stellt: Bei Jan Luca (13) aus Kleve wurde ein bösartiger Gehirntumor festgestellt, nachdem er immer wieder starke Kopfschmerzen hatte. Seit der OP ist er auf Hilfe angewiesen. ❤️‍🩹
Vater Maik hat deshalb einen Spendenaufruf gestartet, um die finanziellen Herausforderungen stemmen zu können. Auch die Feuerwehr Kleve (feuerwehrkleve), bei der Jan Lucas Papa und er selbst sich engagieren, unterstützt die Familie in dieser schweren Zeit. 🚒💪🏼
🧑🏻‍💻 Autor: Christian Richter
#Krebsdiagnose #Gehirntumor #Lokalzeit #WDR #ARD #Kleve #Feuerwehr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https://quintly-eu-image-storage.s3.amazonaws.com/5f3fce195d3d3dd014ed263e528e0d75/2d30b4ecdf0be442945ba161d4b44423.jpg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35439</a:t>
                      </a:r>
                    </a:p>
                  </a:txBody>
                  <a:tcPr/>
                </a:tc>
                <a:extLst>
                  <a:ext uri="{0D108BD9-81ED-4DB2-BD59-A6C34878D82A}">
                    <a16:rowId xmlns:a16="http://schemas.microsoft.com/office/drawing/2014/main" val="2185303249"/>
                  </a:ext>
                </a:extLst>
              </a:tr>
            </a:tbl>
          </a:graphicData>
        </a:graphic>
      </p:graphicFrame>
      <p:sp>
        <p:nvSpPr>
          <p:cNvPr id="4" name="Text Placeholder 3">
            <a:extLst>
              <a:ext uri="{FF2B5EF4-FFF2-40B4-BE49-F238E27FC236}">
                <a16:creationId xmlns:a16="http://schemas.microsoft.com/office/drawing/2014/main" id="{41BE5A83-BBA4-48BD-B50A-418B0A0C6C68}"/>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687830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925B-AA52-47DE-B9A1-8CE8FBAA5781}"/>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3982E4BC-80BB-4200-BDD5-959E28AA0432}"/>
              </a:ext>
            </a:extLst>
          </p:cNvPr>
          <p:cNvGraphicFramePr>
            <a:graphicFrameLocks noGrp="1"/>
          </p:cNvGraphicFramePr>
          <p:nvPr>
            <p:ph type="tbl" sz="quarter" idx="13"/>
            <p:extLst>
              <p:ext uri="{D42A27DB-BD31-4B8C-83A1-F6EECF244321}">
                <p14:modId xmlns:p14="http://schemas.microsoft.com/office/powerpoint/2010/main" val="144191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5884716"/>
                    </a:ext>
                  </a:extLst>
                </a:gridCol>
                <a:gridCol w="1810512">
                  <a:extLst>
                    <a:ext uri="{9D8B030D-6E8A-4147-A177-3AD203B41FA5}">
                      <a16:colId xmlns:a16="http://schemas.microsoft.com/office/drawing/2014/main" val="3630294988"/>
                    </a:ext>
                  </a:extLst>
                </a:gridCol>
                <a:gridCol w="905256">
                  <a:extLst>
                    <a:ext uri="{9D8B030D-6E8A-4147-A177-3AD203B41FA5}">
                      <a16:colId xmlns:a16="http://schemas.microsoft.com/office/drawing/2014/main" val="2589408503"/>
                    </a:ext>
                  </a:extLst>
                </a:gridCol>
                <a:gridCol w="905256">
                  <a:extLst>
                    <a:ext uri="{9D8B030D-6E8A-4147-A177-3AD203B41FA5}">
                      <a16:colId xmlns:a16="http://schemas.microsoft.com/office/drawing/2014/main" val="2117129599"/>
                    </a:ext>
                  </a:extLst>
                </a:gridCol>
                <a:gridCol w="905256">
                  <a:extLst>
                    <a:ext uri="{9D8B030D-6E8A-4147-A177-3AD203B41FA5}">
                      <a16:colId xmlns:a16="http://schemas.microsoft.com/office/drawing/2014/main" val="2667987610"/>
                    </a:ext>
                  </a:extLst>
                </a:gridCol>
                <a:gridCol w="905256">
                  <a:extLst>
                    <a:ext uri="{9D8B030D-6E8A-4147-A177-3AD203B41FA5}">
                      <a16:colId xmlns:a16="http://schemas.microsoft.com/office/drawing/2014/main" val="2237261336"/>
                    </a:ext>
                  </a:extLst>
                </a:gridCol>
                <a:gridCol w="905256">
                  <a:extLst>
                    <a:ext uri="{9D8B030D-6E8A-4147-A177-3AD203B41FA5}">
                      <a16:colId xmlns:a16="http://schemas.microsoft.com/office/drawing/2014/main" val="149424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0423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- 2025-01-24 17:00:00</a:t>
                      </a:r>
                      <a:r>
                        <a:rPr kumimoji="0" lang="de-DE" sz="1000" b="0" i="0" u="none" strike="noStrike" kern="1200" cap="none" spc="0" normalizeH="0" baseline="0" noProof="0">
                          <a:ln>
                            <a:noFill/>
                          </a:ln>
                          <a:solidFill>
                            <a:prstClr val="black"/>
                          </a:solidFill>
                          <a:effectLst/>
                          <a:uLnTx/>
                          <a:uFillTx/>
                          <a:latin typeface="Calibri"/>
                          <a:ea typeface="+mn-ea"/>
                          <a:cs typeface="+mn-cs"/>
                        </a:rPr>
                        <a:t>
 Als Barbara Kalisch vor 42 Jahren nach Düsseldorf zog, war es Liebe auf den ersten Blick: Die erste Wohnung, die sie besichtigte, wurde ihr Zuhause. 🥰
Doch jetzt soll die Seniorin nach über vier Jahrzehnten ausziehen! 😱
Der Grund? Das Haus, in dem sie wohnt, wird abgerissen. An seiner Stelle sollen moderne Luxuswohnungen entstehen. 🏢
Barbara Kalisch ist kein Einzelfall. Das Thema steigender Mietpreise und der Bau von Luxusimmobilien in Großstädten ist ein Dauerbrenner. Was hinter diesen Entwicklungen steckt und welche Folgen das hat, erfahrt ihr im wdr Lokalzeit-Stadtgespräch aus Düsseldorf, nachzuhören in der ardaudiothek ! 🎧
🧑🏻‍💻 Autor: Lukas Zachos
#Luxuswohnungen #Gentrifizierung #Stadtgespräch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https://quintly-eu-image-storage.s3.amazonaws.com/5f3fce195d3d3dd014ed263e528e0d75/251bcafec58cd6f08d5f0f2c44107b35.jpg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27078</a:t>
                      </a:r>
                    </a:p>
                  </a:txBody>
                  <a:tcPr/>
                </a:tc>
                <a:extLst>
                  <a:ext uri="{0D108BD9-81ED-4DB2-BD59-A6C34878D82A}">
                    <a16:rowId xmlns:a16="http://schemas.microsoft.com/office/drawing/2014/main" val="890041409"/>
                  </a:ext>
                </a:extLst>
              </a:tr>
            </a:tbl>
          </a:graphicData>
        </a:graphic>
      </p:graphicFrame>
      <p:sp>
        <p:nvSpPr>
          <p:cNvPr id="4" name="Text Placeholder 3">
            <a:extLst>
              <a:ext uri="{FF2B5EF4-FFF2-40B4-BE49-F238E27FC236}">
                <a16:creationId xmlns:a16="http://schemas.microsoft.com/office/drawing/2014/main" id="{883148F5-0A1D-480D-9CD7-A84BEF37C6B8}"/>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20729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C16E1-0B36-4C41-B115-2B17F57D445E}"/>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A89CC038-5CD6-445C-B8C7-D0020700445E}"/>
              </a:ext>
            </a:extLst>
          </p:cNvPr>
          <p:cNvGraphicFramePr>
            <a:graphicFrameLocks noGrp="1"/>
          </p:cNvGraphicFramePr>
          <p:nvPr>
            <p:ph type="tbl" sz="quarter" idx="13"/>
            <p:extLst>
              <p:ext uri="{D42A27DB-BD31-4B8C-83A1-F6EECF244321}">
                <p14:modId xmlns:p14="http://schemas.microsoft.com/office/powerpoint/2010/main" val="89187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6313425"/>
                    </a:ext>
                  </a:extLst>
                </a:gridCol>
                <a:gridCol w="1810512">
                  <a:extLst>
                    <a:ext uri="{9D8B030D-6E8A-4147-A177-3AD203B41FA5}">
                      <a16:colId xmlns:a16="http://schemas.microsoft.com/office/drawing/2014/main" val="3435639057"/>
                    </a:ext>
                  </a:extLst>
                </a:gridCol>
                <a:gridCol w="905256">
                  <a:extLst>
                    <a:ext uri="{9D8B030D-6E8A-4147-A177-3AD203B41FA5}">
                      <a16:colId xmlns:a16="http://schemas.microsoft.com/office/drawing/2014/main" val="609726278"/>
                    </a:ext>
                  </a:extLst>
                </a:gridCol>
                <a:gridCol w="905256">
                  <a:extLst>
                    <a:ext uri="{9D8B030D-6E8A-4147-A177-3AD203B41FA5}">
                      <a16:colId xmlns:a16="http://schemas.microsoft.com/office/drawing/2014/main" val="1458869746"/>
                    </a:ext>
                  </a:extLst>
                </a:gridCol>
                <a:gridCol w="905256">
                  <a:extLst>
                    <a:ext uri="{9D8B030D-6E8A-4147-A177-3AD203B41FA5}">
                      <a16:colId xmlns:a16="http://schemas.microsoft.com/office/drawing/2014/main" val="2277211980"/>
                    </a:ext>
                  </a:extLst>
                </a:gridCol>
                <a:gridCol w="905256">
                  <a:extLst>
                    <a:ext uri="{9D8B030D-6E8A-4147-A177-3AD203B41FA5}">
                      <a16:colId xmlns:a16="http://schemas.microsoft.com/office/drawing/2014/main" val="910375611"/>
                    </a:ext>
                  </a:extLst>
                </a:gridCol>
                <a:gridCol w="905256">
                  <a:extLst>
                    <a:ext uri="{9D8B030D-6E8A-4147-A177-3AD203B41FA5}">
                      <a16:colId xmlns:a16="http://schemas.microsoft.com/office/drawing/2014/main" val="313105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327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- 2025-01-25 14:45:00</a:t>
                      </a:r>
                      <a:r>
                        <a:rPr kumimoji="0" lang="de-DE" sz="1000" b="0" i="0" u="none" strike="noStrike" kern="1200" cap="none" spc="0" normalizeH="0" baseline="0" noProof="0">
                          <a:ln>
                            <a:noFill/>
                          </a:ln>
                          <a:solidFill>
                            <a:prstClr val="black"/>
                          </a:solidFill>
                          <a:effectLst/>
                          <a:uLnTx/>
                          <a:uFillTx/>
                          <a:latin typeface="Calibri"/>
                          <a:ea typeface="+mn-ea"/>
                          <a:cs typeface="+mn-cs"/>
                        </a:rPr>
                        <a:t>
 Marion rettet Tiere vor dem Schlachter 🐴❤️
Ehrenamtlich kümmert sie sich um alte, kranke oder ausgesetzte Tiere, die sonst niemand mehr haben will. Mehrmals pro Woche fährt Marion zum Gnadenhof in Niederkrüchten, um überall mit anzupacken, wo Hilfe gebraucht wird. Besonders die Pferde haben es ihr angetan.
💻 Autorin: Anke Hoffmann
#Gnadenhof #Tiere #Ehrenamt #Niederkrüchten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https://quintly-eu-image-storage.s3.amazonaws.com/5f3fce195d3d3dd014ed263e528e0d75/3846e6629956a48898dee3bad4c066b6.jpg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22055</a:t>
                      </a:r>
                    </a:p>
                  </a:txBody>
                  <a:tcPr/>
                </a:tc>
                <a:extLst>
                  <a:ext uri="{0D108BD9-81ED-4DB2-BD59-A6C34878D82A}">
                    <a16:rowId xmlns:a16="http://schemas.microsoft.com/office/drawing/2014/main" val="2754023075"/>
                  </a:ext>
                </a:extLst>
              </a:tr>
            </a:tbl>
          </a:graphicData>
        </a:graphic>
      </p:graphicFrame>
      <p:sp>
        <p:nvSpPr>
          <p:cNvPr id="4" name="Text Placeholder 3">
            <a:extLst>
              <a:ext uri="{FF2B5EF4-FFF2-40B4-BE49-F238E27FC236}">
                <a16:creationId xmlns:a16="http://schemas.microsoft.com/office/drawing/2014/main" id="{FC83BC16-2FDE-4C04-873B-1695310C17E5}"/>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5043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DB338-1D4A-4A59-A4C0-A88984E0C7A0}"/>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FB464310-D57E-42EB-8C8F-F3A36D88F57D}"/>
              </a:ext>
            </a:extLst>
          </p:cNvPr>
          <p:cNvGraphicFramePr>
            <a:graphicFrameLocks noGrp="1"/>
          </p:cNvGraphicFramePr>
          <p:nvPr>
            <p:ph type="tbl" sz="quarter" idx="13"/>
            <p:extLst>
              <p:ext uri="{D42A27DB-BD31-4B8C-83A1-F6EECF244321}">
                <p14:modId xmlns:p14="http://schemas.microsoft.com/office/powerpoint/2010/main" val="356494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4795002"/>
                    </a:ext>
                  </a:extLst>
                </a:gridCol>
                <a:gridCol w="1810512">
                  <a:extLst>
                    <a:ext uri="{9D8B030D-6E8A-4147-A177-3AD203B41FA5}">
                      <a16:colId xmlns:a16="http://schemas.microsoft.com/office/drawing/2014/main" val="1737958183"/>
                    </a:ext>
                  </a:extLst>
                </a:gridCol>
                <a:gridCol w="905256">
                  <a:extLst>
                    <a:ext uri="{9D8B030D-6E8A-4147-A177-3AD203B41FA5}">
                      <a16:colId xmlns:a16="http://schemas.microsoft.com/office/drawing/2014/main" val="208725864"/>
                    </a:ext>
                  </a:extLst>
                </a:gridCol>
                <a:gridCol w="905256">
                  <a:extLst>
                    <a:ext uri="{9D8B030D-6E8A-4147-A177-3AD203B41FA5}">
                      <a16:colId xmlns:a16="http://schemas.microsoft.com/office/drawing/2014/main" val="1253297849"/>
                    </a:ext>
                  </a:extLst>
                </a:gridCol>
                <a:gridCol w="905256">
                  <a:extLst>
                    <a:ext uri="{9D8B030D-6E8A-4147-A177-3AD203B41FA5}">
                      <a16:colId xmlns:a16="http://schemas.microsoft.com/office/drawing/2014/main" val="646861868"/>
                    </a:ext>
                  </a:extLst>
                </a:gridCol>
                <a:gridCol w="905256">
                  <a:extLst>
                    <a:ext uri="{9D8B030D-6E8A-4147-A177-3AD203B41FA5}">
                      <a16:colId xmlns:a16="http://schemas.microsoft.com/office/drawing/2014/main" val="1036895278"/>
                    </a:ext>
                  </a:extLst>
                </a:gridCol>
                <a:gridCol w="905256">
                  <a:extLst>
                    <a:ext uri="{9D8B030D-6E8A-4147-A177-3AD203B41FA5}">
                      <a16:colId xmlns:a16="http://schemas.microsoft.com/office/drawing/2014/main" val="1298037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5450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- 2025-01-21 16:11:40</a:t>
                      </a:r>
                      <a:r>
                        <a:rPr kumimoji="0" lang="en-US" sz="1000" b="0" i="0" u="none" strike="noStrike" kern="1200" cap="none" spc="0" normalizeH="0" baseline="0" noProof="0">
                          <a:ln>
                            <a:noFill/>
                          </a:ln>
                          <a:solidFill>
                            <a:prstClr val="black"/>
                          </a:solidFill>
                          <a:effectLst/>
                          <a:uLnTx/>
                          <a:uFillTx/>
                          <a:latin typeface="Calibri"/>
                          <a:ea typeface="+mn-ea"/>
                          <a:cs typeface="+mn-cs"/>
                        </a:rPr>
                        <a:t>
 Von Kuba in den Eiskanal! 🇨🇺❄️
Yuri kannte Bobsport nicht mal - heute rast er für Deutschland 🇩🇪 über die Winterberger Bobbahn. Seine Story ist fast wie ein Film:
Baseball in der Karibik ⚾️ → Sprint in Berlin 🏃🏻 → Bob-Pilot in Winterberg 🛷
Nächste Station: Olympia! ⭐️⭐️⭐️⭐️⭐️
👩🏼‍💻 Autorin: Katharina Böhmer
Wer von euch war schon mal auf der Bobbahn in Winterberg? 🙂
#Bobsport #Winterberg #Eiskanal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https://quintly-eu-image-storage.s3.amazonaws.com/5f3fce195d3d3dd014ed263e528e0d75/95c848c0548de927104d5e0aa4347acb.jpg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18294</a:t>
                      </a:r>
                    </a:p>
                  </a:txBody>
                  <a:tcPr/>
                </a:tc>
                <a:extLst>
                  <a:ext uri="{0D108BD9-81ED-4DB2-BD59-A6C34878D82A}">
                    <a16:rowId xmlns:a16="http://schemas.microsoft.com/office/drawing/2014/main" val="4003118888"/>
                  </a:ext>
                </a:extLst>
              </a:tr>
            </a:tbl>
          </a:graphicData>
        </a:graphic>
      </p:graphicFrame>
      <p:sp>
        <p:nvSpPr>
          <p:cNvPr id="4" name="Text Placeholder 3">
            <a:extLst>
              <a:ext uri="{FF2B5EF4-FFF2-40B4-BE49-F238E27FC236}">
                <a16:creationId xmlns:a16="http://schemas.microsoft.com/office/drawing/2014/main" id="{9E6AD53B-D2B0-40DF-9CEB-42DD7ACDE622}"/>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3896951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2EC0-8798-4175-9C91-3127CA212460}"/>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96C18233-474B-40E8-8E31-91993AB1741A}"/>
              </a:ext>
            </a:extLst>
          </p:cNvPr>
          <p:cNvGraphicFramePr>
            <a:graphicFrameLocks noGrp="1"/>
          </p:cNvGraphicFramePr>
          <p:nvPr>
            <p:ph type="tbl" sz="quarter" idx="13"/>
            <p:extLst>
              <p:ext uri="{D42A27DB-BD31-4B8C-83A1-F6EECF244321}">
                <p14:modId xmlns:p14="http://schemas.microsoft.com/office/powerpoint/2010/main" val="369668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5251340"/>
                    </a:ext>
                  </a:extLst>
                </a:gridCol>
                <a:gridCol w="1810512">
                  <a:extLst>
                    <a:ext uri="{9D8B030D-6E8A-4147-A177-3AD203B41FA5}">
                      <a16:colId xmlns:a16="http://schemas.microsoft.com/office/drawing/2014/main" val="1438279623"/>
                    </a:ext>
                  </a:extLst>
                </a:gridCol>
                <a:gridCol w="905256">
                  <a:extLst>
                    <a:ext uri="{9D8B030D-6E8A-4147-A177-3AD203B41FA5}">
                      <a16:colId xmlns:a16="http://schemas.microsoft.com/office/drawing/2014/main" val="3811991168"/>
                    </a:ext>
                  </a:extLst>
                </a:gridCol>
                <a:gridCol w="905256">
                  <a:extLst>
                    <a:ext uri="{9D8B030D-6E8A-4147-A177-3AD203B41FA5}">
                      <a16:colId xmlns:a16="http://schemas.microsoft.com/office/drawing/2014/main" val="1186159981"/>
                    </a:ext>
                  </a:extLst>
                </a:gridCol>
                <a:gridCol w="905256">
                  <a:extLst>
                    <a:ext uri="{9D8B030D-6E8A-4147-A177-3AD203B41FA5}">
                      <a16:colId xmlns:a16="http://schemas.microsoft.com/office/drawing/2014/main" val="188279028"/>
                    </a:ext>
                  </a:extLst>
                </a:gridCol>
                <a:gridCol w="905256">
                  <a:extLst>
                    <a:ext uri="{9D8B030D-6E8A-4147-A177-3AD203B41FA5}">
                      <a16:colId xmlns:a16="http://schemas.microsoft.com/office/drawing/2014/main" val="2534639662"/>
                    </a:ext>
                  </a:extLst>
                </a:gridCol>
                <a:gridCol w="905256">
                  <a:extLst>
                    <a:ext uri="{9D8B030D-6E8A-4147-A177-3AD203B41FA5}">
                      <a16:colId xmlns:a16="http://schemas.microsoft.com/office/drawing/2014/main" val="185565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861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- 2025-01-23 11:45:00</a:t>
                      </a:r>
                      <a:r>
                        <a:rPr kumimoji="0" lang="de-DE" sz="1000" b="0" i="0" u="none" strike="noStrike" kern="1200" cap="none" spc="0" normalizeH="0" baseline="0" noProof="0">
                          <a:ln>
                            <a:noFill/>
                          </a:ln>
                          <a:solidFill>
                            <a:prstClr val="black"/>
                          </a:solidFill>
                          <a:effectLst/>
                          <a:uLnTx/>
                          <a:uFillTx/>
                          <a:latin typeface="Calibri"/>
                          <a:ea typeface="+mn-ea"/>
                          <a:cs typeface="+mn-cs"/>
                        </a:rPr>
                        <a:t>
 Dieser Friseur aus Kleve gibt kostenlose Friseurkurse. Warum er das macht? Hermann will damit helfen – und zwar Geflüchteten aus der Ukraine. 💇🏻‍♀️🇺🇦
Er hatte die Idee, weil seine Frau ukrainisch spricht – sie kann übersetzen. Und sein Plan geht auf. 🙂
👩🏼‍💻 Autorin: Lara Schürmann 
#HilfeFürGeflüchtete #Ukraine #Friseur #Kleve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https://quintly-eu-image-storage.s3.amazonaws.com/5f3fce195d3d3dd014ed263e528e0d75/dd6237f908167aeb3d12f58a2bc12f47.jpg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16405</a:t>
                      </a:r>
                    </a:p>
                  </a:txBody>
                  <a:tcPr/>
                </a:tc>
                <a:extLst>
                  <a:ext uri="{0D108BD9-81ED-4DB2-BD59-A6C34878D82A}">
                    <a16:rowId xmlns:a16="http://schemas.microsoft.com/office/drawing/2014/main" val="3834287241"/>
                  </a:ext>
                </a:extLst>
              </a:tr>
            </a:tbl>
          </a:graphicData>
        </a:graphic>
      </p:graphicFrame>
      <p:sp>
        <p:nvSpPr>
          <p:cNvPr id="4" name="Text Placeholder 3">
            <a:extLst>
              <a:ext uri="{FF2B5EF4-FFF2-40B4-BE49-F238E27FC236}">
                <a16:creationId xmlns:a16="http://schemas.microsoft.com/office/drawing/2014/main" id="{2FFA45DF-4422-4AC8-A23C-0EA9BB924881}"/>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1476381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4792-5D2A-437D-989C-2961788C0C09}"/>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B508165C-42EB-4201-8F74-49BEE7AB4F12}"/>
              </a:ext>
            </a:extLst>
          </p:cNvPr>
          <p:cNvGraphicFramePr>
            <a:graphicFrameLocks noGrp="1"/>
          </p:cNvGraphicFramePr>
          <p:nvPr>
            <p:ph type="tbl" sz="quarter" idx="13"/>
            <p:extLst>
              <p:ext uri="{D42A27DB-BD31-4B8C-83A1-F6EECF244321}">
                <p14:modId xmlns:p14="http://schemas.microsoft.com/office/powerpoint/2010/main" val="466693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1937955"/>
                    </a:ext>
                  </a:extLst>
                </a:gridCol>
                <a:gridCol w="1810512">
                  <a:extLst>
                    <a:ext uri="{9D8B030D-6E8A-4147-A177-3AD203B41FA5}">
                      <a16:colId xmlns:a16="http://schemas.microsoft.com/office/drawing/2014/main" val="1625726672"/>
                    </a:ext>
                  </a:extLst>
                </a:gridCol>
                <a:gridCol w="905256">
                  <a:extLst>
                    <a:ext uri="{9D8B030D-6E8A-4147-A177-3AD203B41FA5}">
                      <a16:colId xmlns:a16="http://schemas.microsoft.com/office/drawing/2014/main" val="2898494317"/>
                    </a:ext>
                  </a:extLst>
                </a:gridCol>
                <a:gridCol w="905256">
                  <a:extLst>
                    <a:ext uri="{9D8B030D-6E8A-4147-A177-3AD203B41FA5}">
                      <a16:colId xmlns:a16="http://schemas.microsoft.com/office/drawing/2014/main" val="3914199022"/>
                    </a:ext>
                  </a:extLst>
                </a:gridCol>
                <a:gridCol w="905256">
                  <a:extLst>
                    <a:ext uri="{9D8B030D-6E8A-4147-A177-3AD203B41FA5}">
                      <a16:colId xmlns:a16="http://schemas.microsoft.com/office/drawing/2014/main" val="2464136369"/>
                    </a:ext>
                  </a:extLst>
                </a:gridCol>
                <a:gridCol w="905256">
                  <a:extLst>
                    <a:ext uri="{9D8B030D-6E8A-4147-A177-3AD203B41FA5}">
                      <a16:colId xmlns:a16="http://schemas.microsoft.com/office/drawing/2014/main" val="1102215574"/>
                    </a:ext>
                  </a:extLst>
                </a:gridCol>
                <a:gridCol w="905256">
                  <a:extLst>
                    <a:ext uri="{9D8B030D-6E8A-4147-A177-3AD203B41FA5}">
                      <a16:colId xmlns:a16="http://schemas.microsoft.com/office/drawing/2014/main" val="3152234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5784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- 2025-01-22 14:45:14</a:t>
                      </a:r>
                      <a:r>
                        <a:rPr kumimoji="0" lang="de-DE" sz="1000" b="0" i="0" u="none" strike="noStrike" kern="1200" cap="none" spc="0" normalizeH="0" baseline="0" noProof="0">
                          <a:ln>
                            <a:noFill/>
                          </a:ln>
                          <a:solidFill>
                            <a:prstClr val="black"/>
                          </a:solidFill>
                          <a:effectLst/>
                          <a:uLnTx/>
                          <a:uFillTx/>
                          <a:latin typeface="Calibri"/>
                          <a:ea typeface="+mn-ea"/>
                          <a:cs typeface="+mn-cs"/>
                        </a:rPr>
                        <a:t>
 Eine Oper für Menschen, die nicht oder wenig hören! ❤️
Eine Jacke verwandelt Opernklänge in Vibrationen – und macht Musik erstmals für gehörlose Menschen erlebbar. 🫨 Bei der Premiere in der Wuppertaler Oper spürt Angela, die durch einen Tumor ihr Gehör verloren hat, jeden Ton am eigenen Körper. Sie testet die Jacke zum ersten Mal bei der Wupperette „Von Thalia geküsst“. 🎶✨
🧑🏼‍💻 Autor: Malte Linde
#Oper #Taub #Gehörlos #Lokalzeit #WDR #ARD #Wuppertal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https://quintly-eu-image-storage.s3.amazonaws.com/5f3fce195d3d3dd014ed263e528e0d75/ae7ef4854ad4f2e4a1d79f32c3c00323.jpg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15187</a:t>
                      </a:r>
                    </a:p>
                  </a:txBody>
                  <a:tcPr/>
                </a:tc>
                <a:extLst>
                  <a:ext uri="{0D108BD9-81ED-4DB2-BD59-A6C34878D82A}">
                    <a16:rowId xmlns:a16="http://schemas.microsoft.com/office/drawing/2014/main" val="745094086"/>
                  </a:ext>
                </a:extLst>
              </a:tr>
            </a:tbl>
          </a:graphicData>
        </a:graphic>
      </p:graphicFrame>
      <p:sp>
        <p:nvSpPr>
          <p:cNvPr id="4" name="Text Placeholder 3">
            <a:extLst>
              <a:ext uri="{FF2B5EF4-FFF2-40B4-BE49-F238E27FC236}">
                <a16:creationId xmlns:a16="http://schemas.microsoft.com/office/drawing/2014/main" id="{8F683A46-D988-4EEB-B893-6E525B59A412}"/>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4189310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1AA7-9D42-4704-B461-00266D9B13EE}"/>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B367F30D-D3A4-4CEA-AA28-46A9DAD68ADD}"/>
              </a:ext>
            </a:extLst>
          </p:cNvPr>
          <p:cNvGraphicFramePr>
            <a:graphicFrameLocks noGrp="1"/>
          </p:cNvGraphicFramePr>
          <p:nvPr>
            <p:ph type="tbl" sz="quarter" idx="13"/>
            <p:extLst>
              <p:ext uri="{D42A27DB-BD31-4B8C-83A1-F6EECF244321}">
                <p14:modId xmlns:p14="http://schemas.microsoft.com/office/powerpoint/2010/main" val="1350892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29083558"/>
                    </a:ext>
                  </a:extLst>
                </a:gridCol>
                <a:gridCol w="1810512">
                  <a:extLst>
                    <a:ext uri="{9D8B030D-6E8A-4147-A177-3AD203B41FA5}">
                      <a16:colId xmlns:a16="http://schemas.microsoft.com/office/drawing/2014/main" val="3909873766"/>
                    </a:ext>
                  </a:extLst>
                </a:gridCol>
                <a:gridCol w="905256">
                  <a:extLst>
                    <a:ext uri="{9D8B030D-6E8A-4147-A177-3AD203B41FA5}">
                      <a16:colId xmlns:a16="http://schemas.microsoft.com/office/drawing/2014/main" val="3856405193"/>
                    </a:ext>
                  </a:extLst>
                </a:gridCol>
                <a:gridCol w="905256">
                  <a:extLst>
                    <a:ext uri="{9D8B030D-6E8A-4147-A177-3AD203B41FA5}">
                      <a16:colId xmlns:a16="http://schemas.microsoft.com/office/drawing/2014/main" val="792103853"/>
                    </a:ext>
                  </a:extLst>
                </a:gridCol>
                <a:gridCol w="905256">
                  <a:extLst>
                    <a:ext uri="{9D8B030D-6E8A-4147-A177-3AD203B41FA5}">
                      <a16:colId xmlns:a16="http://schemas.microsoft.com/office/drawing/2014/main" val="3953824349"/>
                    </a:ext>
                  </a:extLst>
                </a:gridCol>
                <a:gridCol w="905256">
                  <a:extLst>
                    <a:ext uri="{9D8B030D-6E8A-4147-A177-3AD203B41FA5}">
                      <a16:colId xmlns:a16="http://schemas.microsoft.com/office/drawing/2014/main" val="1055422158"/>
                    </a:ext>
                  </a:extLst>
                </a:gridCol>
                <a:gridCol w="905256">
                  <a:extLst>
                    <a:ext uri="{9D8B030D-6E8A-4147-A177-3AD203B41FA5}">
                      <a16:colId xmlns:a16="http://schemas.microsoft.com/office/drawing/2014/main" val="3148563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7124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- 2025-01-24 11:42:45</a:t>
                      </a:r>
                      <a:r>
                        <a:rPr kumimoji="0" lang="de-DE" sz="1000" b="0" i="0" u="none" strike="noStrike" kern="1200" cap="none" spc="0" normalizeH="0" baseline="0" noProof="0">
                          <a:ln>
                            <a:noFill/>
                          </a:ln>
                          <a:solidFill>
                            <a:prstClr val="black"/>
                          </a:solidFill>
                          <a:effectLst/>
                          <a:uLnTx/>
                          <a:uFillTx/>
                          <a:latin typeface="Calibri"/>
                          <a:ea typeface="+mn-ea"/>
                          <a:cs typeface="+mn-cs"/>
                        </a:rPr>
                        <a:t>
 Achtung, Handys verboten! 📵 Ab nächstem Schuljahr bleiben die Smartphones in allen 5. Klassen in Solingen während des Schultags aus. Das Ziel: Möglichst lange Abstinenz von sozialen Medien mit hohem Suchtpotential. 📴
Zu Beginn der weiterführenden Schule bekommen viele Kinder ihr erstes Smartphone. 📱 Wenn aber alle in der Schule darauf verzichten, wird niemand zum Außenseiter. Das Solinger Projekt ist bisher einzigartig in Deutschland. 💪🏼
In der Gesamtschule Höhscheid gilt das Handyverbot schon seit diesem Schuljahr. Und es läuft gut. 👩🏼‍🏫🏫
#Lokalzeit #WDR #ARD #Schule #Smartphone #Solingen #SocialMedia #DigitaleBildung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https://quintly-eu-image-storage.s3.amazonaws.com/5f3fce195d3d3dd014ed263e528e0d75/4087bf935e689d206dd0c704287391ca.jpg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14214</a:t>
                      </a:r>
                    </a:p>
                  </a:txBody>
                  <a:tcPr/>
                </a:tc>
                <a:extLst>
                  <a:ext uri="{0D108BD9-81ED-4DB2-BD59-A6C34878D82A}">
                    <a16:rowId xmlns:a16="http://schemas.microsoft.com/office/drawing/2014/main" val="1247533304"/>
                  </a:ext>
                </a:extLst>
              </a:tr>
            </a:tbl>
          </a:graphicData>
        </a:graphic>
      </p:graphicFrame>
      <p:sp>
        <p:nvSpPr>
          <p:cNvPr id="4" name="Text Placeholder 3">
            <a:extLst>
              <a:ext uri="{FF2B5EF4-FFF2-40B4-BE49-F238E27FC236}">
                <a16:creationId xmlns:a16="http://schemas.microsoft.com/office/drawing/2014/main" id="{B5CC6E82-35BF-4913-A25E-C15062B3EB59}"/>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040114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20B03-D3C7-46D9-8CCB-EA5F34E19054}"/>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A4CE7345-32E5-49D5-9B2A-F09D62E72DC7}"/>
              </a:ext>
            </a:extLst>
          </p:cNvPr>
          <p:cNvGraphicFramePr>
            <a:graphicFrameLocks noGrp="1"/>
          </p:cNvGraphicFramePr>
          <p:nvPr>
            <p:ph type="tbl" sz="quarter" idx="13"/>
            <p:extLst>
              <p:ext uri="{D42A27DB-BD31-4B8C-83A1-F6EECF244321}">
                <p14:modId xmlns:p14="http://schemas.microsoft.com/office/powerpoint/2010/main" val="203676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2852751"/>
                    </a:ext>
                  </a:extLst>
                </a:gridCol>
                <a:gridCol w="1810512">
                  <a:extLst>
                    <a:ext uri="{9D8B030D-6E8A-4147-A177-3AD203B41FA5}">
                      <a16:colId xmlns:a16="http://schemas.microsoft.com/office/drawing/2014/main" val="3076052159"/>
                    </a:ext>
                  </a:extLst>
                </a:gridCol>
                <a:gridCol w="905256">
                  <a:extLst>
                    <a:ext uri="{9D8B030D-6E8A-4147-A177-3AD203B41FA5}">
                      <a16:colId xmlns:a16="http://schemas.microsoft.com/office/drawing/2014/main" val="2379609464"/>
                    </a:ext>
                  </a:extLst>
                </a:gridCol>
                <a:gridCol w="905256">
                  <a:extLst>
                    <a:ext uri="{9D8B030D-6E8A-4147-A177-3AD203B41FA5}">
                      <a16:colId xmlns:a16="http://schemas.microsoft.com/office/drawing/2014/main" val="2429815189"/>
                    </a:ext>
                  </a:extLst>
                </a:gridCol>
                <a:gridCol w="905256">
                  <a:extLst>
                    <a:ext uri="{9D8B030D-6E8A-4147-A177-3AD203B41FA5}">
                      <a16:colId xmlns:a16="http://schemas.microsoft.com/office/drawing/2014/main" val="536489906"/>
                    </a:ext>
                  </a:extLst>
                </a:gridCol>
                <a:gridCol w="905256">
                  <a:extLst>
                    <a:ext uri="{9D8B030D-6E8A-4147-A177-3AD203B41FA5}">
                      <a16:colId xmlns:a16="http://schemas.microsoft.com/office/drawing/2014/main" val="3141394749"/>
                    </a:ext>
                  </a:extLst>
                </a:gridCol>
                <a:gridCol w="905256">
                  <a:extLst>
                    <a:ext uri="{9D8B030D-6E8A-4147-A177-3AD203B41FA5}">
                      <a16:colId xmlns:a16="http://schemas.microsoft.com/office/drawing/2014/main" val="345745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840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- 2025-01-24 14:45:00</a:t>
                      </a:r>
                      <a:r>
                        <a:rPr kumimoji="0" lang="de-DE" sz="1000" b="0" i="0" u="none" strike="noStrike" kern="1200" cap="none" spc="0" normalizeH="0" baseline="0" noProof="0">
                          <a:ln>
                            <a:noFill/>
                          </a:ln>
                          <a:solidFill>
                            <a:prstClr val="black"/>
                          </a:solidFill>
                          <a:effectLst/>
                          <a:uLnTx/>
                          <a:uFillTx/>
                          <a:latin typeface="Calibri"/>
                          <a:ea typeface="+mn-ea"/>
                          <a:cs typeface="+mn-cs"/>
                        </a:rPr>
                        <a:t>
 Schwanger und keine Hebamme? Dieses Problem haben viele werdende Mütter. 🤰🏻
In Essen gibt es deswegen jetzt ein Hebammenmobil. ❤️ Zusammen mit dem Arbeiter-Samariter-Bund kümmern sich Hebammen wie Nadia Hassan um Schwangere oder junge Mütter, die bei keiner Hebamme untergekommen sind oder schlichtweg keinen Zugang zu einer haben – zum Beispiel, weil sie nicht krankenversichert sind. 
🧑🏻‍💻 Autor: Kai-Hendrik Haß
#Hebamme #Hebammenmangel #ASB #Essen #Bottrop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https://quintly-eu-image-storage.s3.amazonaws.com/5f3fce195d3d3dd014ed263e528e0d75/f0ab3b01599eb95157899b982618a36b.jpg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11476</a:t>
                      </a:r>
                    </a:p>
                  </a:txBody>
                  <a:tcPr/>
                </a:tc>
                <a:extLst>
                  <a:ext uri="{0D108BD9-81ED-4DB2-BD59-A6C34878D82A}">
                    <a16:rowId xmlns:a16="http://schemas.microsoft.com/office/drawing/2014/main" val="974982886"/>
                  </a:ext>
                </a:extLst>
              </a:tr>
            </a:tbl>
          </a:graphicData>
        </a:graphic>
      </p:graphicFrame>
      <p:sp>
        <p:nvSpPr>
          <p:cNvPr id="4" name="Text Placeholder 3">
            <a:extLst>
              <a:ext uri="{FF2B5EF4-FFF2-40B4-BE49-F238E27FC236}">
                <a16:creationId xmlns:a16="http://schemas.microsoft.com/office/drawing/2014/main" id="{C3757129-56EA-443C-B656-6531862D4F93}"/>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022864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8F00E-0AFF-42B3-99E3-70B5BF50FEA2}"/>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BA959195-2E11-43B4-AC40-F8753F40B71F}"/>
              </a:ext>
            </a:extLst>
          </p:cNvPr>
          <p:cNvGraphicFramePr>
            <a:graphicFrameLocks noGrp="1"/>
          </p:cNvGraphicFramePr>
          <p:nvPr>
            <p:ph type="tbl" sz="quarter" idx="13"/>
            <p:extLst>
              <p:ext uri="{D42A27DB-BD31-4B8C-83A1-F6EECF244321}">
                <p14:modId xmlns:p14="http://schemas.microsoft.com/office/powerpoint/2010/main" val="13329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1515891"/>
                    </a:ext>
                  </a:extLst>
                </a:gridCol>
                <a:gridCol w="1810512">
                  <a:extLst>
                    <a:ext uri="{9D8B030D-6E8A-4147-A177-3AD203B41FA5}">
                      <a16:colId xmlns:a16="http://schemas.microsoft.com/office/drawing/2014/main" val="186833928"/>
                    </a:ext>
                  </a:extLst>
                </a:gridCol>
                <a:gridCol w="905256">
                  <a:extLst>
                    <a:ext uri="{9D8B030D-6E8A-4147-A177-3AD203B41FA5}">
                      <a16:colId xmlns:a16="http://schemas.microsoft.com/office/drawing/2014/main" val="2243664407"/>
                    </a:ext>
                  </a:extLst>
                </a:gridCol>
                <a:gridCol w="905256">
                  <a:extLst>
                    <a:ext uri="{9D8B030D-6E8A-4147-A177-3AD203B41FA5}">
                      <a16:colId xmlns:a16="http://schemas.microsoft.com/office/drawing/2014/main" val="2916843443"/>
                    </a:ext>
                  </a:extLst>
                </a:gridCol>
                <a:gridCol w="905256">
                  <a:extLst>
                    <a:ext uri="{9D8B030D-6E8A-4147-A177-3AD203B41FA5}">
                      <a16:colId xmlns:a16="http://schemas.microsoft.com/office/drawing/2014/main" val="1050231128"/>
                    </a:ext>
                  </a:extLst>
                </a:gridCol>
                <a:gridCol w="905256">
                  <a:extLst>
                    <a:ext uri="{9D8B030D-6E8A-4147-A177-3AD203B41FA5}">
                      <a16:colId xmlns:a16="http://schemas.microsoft.com/office/drawing/2014/main" val="1182763131"/>
                    </a:ext>
                  </a:extLst>
                </a:gridCol>
                <a:gridCol w="905256">
                  <a:extLst>
                    <a:ext uri="{9D8B030D-6E8A-4147-A177-3AD203B41FA5}">
                      <a16:colId xmlns:a16="http://schemas.microsoft.com/office/drawing/2014/main" val="3577862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380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- 2025-01-23 14:45:00</a:t>
                      </a:r>
                      <a:r>
                        <a:rPr kumimoji="0" lang="de-DE" sz="1000" b="0" i="0" u="none" strike="noStrike" kern="1200" cap="none" spc="0" normalizeH="0" baseline="0" noProof="0">
                          <a:ln>
                            <a:noFill/>
                          </a:ln>
                          <a:solidFill>
                            <a:prstClr val="black"/>
                          </a:solidFill>
                          <a:effectLst/>
                          <a:uLnTx/>
                          <a:uFillTx/>
                          <a:latin typeface="Calibri"/>
                          <a:ea typeface="+mn-ea"/>
                          <a:cs typeface="+mn-cs"/>
                        </a:rPr>
                        <a:t>
 Muttersein kann oft anstrengend sein! 👩🏼‍🍼🤯😉
Könnt ihr euch vorstellen, Mutter eines ganzen Viertels zu sein? 😱
Für die 43-jährige Aras Surchi aus dem Ostmannturmviertel ist das eine Erfüllung. ❤️ Sie ist Stadtteilmütter beim Deutschen Roten Kreuz in Bielefeld. 💪🏼
#Muttersein #Ehrenamt #DeutschesRotesKreuz #Lokalzeit #WDR #ARD #Bielefeld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https://quintly-eu-image-storage.s3.amazonaws.com/5f3fce195d3d3dd014ed263e528e0d75/b40debe957a0a70f4c2393316ee3f679.jpg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11327</a:t>
                      </a:r>
                    </a:p>
                  </a:txBody>
                  <a:tcPr/>
                </a:tc>
                <a:extLst>
                  <a:ext uri="{0D108BD9-81ED-4DB2-BD59-A6C34878D82A}">
                    <a16:rowId xmlns:a16="http://schemas.microsoft.com/office/drawing/2014/main" val="554381362"/>
                  </a:ext>
                </a:extLst>
              </a:tr>
            </a:tbl>
          </a:graphicData>
        </a:graphic>
      </p:graphicFrame>
      <p:sp>
        <p:nvSpPr>
          <p:cNvPr id="4" name="Text Placeholder 3">
            <a:extLst>
              <a:ext uri="{FF2B5EF4-FFF2-40B4-BE49-F238E27FC236}">
                <a16:creationId xmlns:a16="http://schemas.microsoft.com/office/drawing/2014/main" id="{10AE9FD6-7C1B-4D3F-8E9D-1895A5514E16}"/>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347074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0398-FB45-434C-B072-1B0636BA5B8E}"/>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4CFB02AB-FEA7-46E5-93B2-F97233D84B2A}"/>
              </a:ext>
            </a:extLst>
          </p:cNvPr>
          <p:cNvGraphicFramePr>
            <a:graphicFrameLocks noGrp="1"/>
          </p:cNvGraphicFramePr>
          <p:nvPr>
            <p:ph type="tbl" sz="quarter" idx="13"/>
            <p:extLst>
              <p:ext uri="{D42A27DB-BD31-4B8C-83A1-F6EECF244321}">
                <p14:modId xmlns:p14="http://schemas.microsoft.com/office/powerpoint/2010/main" val="34640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1254397"/>
                    </a:ext>
                  </a:extLst>
                </a:gridCol>
                <a:gridCol w="1810512">
                  <a:extLst>
                    <a:ext uri="{9D8B030D-6E8A-4147-A177-3AD203B41FA5}">
                      <a16:colId xmlns:a16="http://schemas.microsoft.com/office/drawing/2014/main" val="2422556228"/>
                    </a:ext>
                  </a:extLst>
                </a:gridCol>
                <a:gridCol w="905256">
                  <a:extLst>
                    <a:ext uri="{9D8B030D-6E8A-4147-A177-3AD203B41FA5}">
                      <a16:colId xmlns:a16="http://schemas.microsoft.com/office/drawing/2014/main" val="1956959539"/>
                    </a:ext>
                  </a:extLst>
                </a:gridCol>
                <a:gridCol w="905256">
                  <a:extLst>
                    <a:ext uri="{9D8B030D-6E8A-4147-A177-3AD203B41FA5}">
                      <a16:colId xmlns:a16="http://schemas.microsoft.com/office/drawing/2014/main" val="2021173066"/>
                    </a:ext>
                  </a:extLst>
                </a:gridCol>
                <a:gridCol w="905256">
                  <a:extLst>
                    <a:ext uri="{9D8B030D-6E8A-4147-A177-3AD203B41FA5}">
                      <a16:colId xmlns:a16="http://schemas.microsoft.com/office/drawing/2014/main" val="1409191925"/>
                    </a:ext>
                  </a:extLst>
                </a:gridCol>
                <a:gridCol w="905256">
                  <a:extLst>
                    <a:ext uri="{9D8B030D-6E8A-4147-A177-3AD203B41FA5}">
                      <a16:colId xmlns:a16="http://schemas.microsoft.com/office/drawing/2014/main" val="3662267689"/>
                    </a:ext>
                  </a:extLst>
                </a:gridCol>
                <a:gridCol w="905256">
                  <a:extLst>
                    <a:ext uri="{9D8B030D-6E8A-4147-A177-3AD203B41FA5}">
                      <a16:colId xmlns:a16="http://schemas.microsoft.com/office/drawing/2014/main" val="51822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7127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- 2025-01-21 11:42:35</a:t>
                      </a:r>
                      <a:r>
                        <a:rPr kumimoji="0" lang="de-DE" sz="1000" b="0" i="0" u="none" strike="noStrike" kern="1200" cap="none" spc="0" normalizeH="0" baseline="0" noProof="0">
                          <a:ln>
                            <a:noFill/>
                          </a:ln>
                          <a:solidFill>
                            <a:prstClr val="black"/>
                          </a:solidFill>
                          <a:effectLst/>
                          <a:uLnTx/>
                          <a:uFillTx/>
                          <a:latin typeface="Calibri"/>
                          <a:ea typeface="+mn-ea"/>
                          <a:cs typeface="+mn-cs"/>
                        </a:rPr>
                        <a:t>
 Verstehst du dein Tier genauso gut? 🙂
Die Schweine, die Tim Spitzer im Tecklenburger Land hält, leben in Freilandhaltung. 🐷
Er hat die Tiere besonders lieb, deshalb kennt er sie auch so genau. ❤️
#WDR #ARD #Lokalzeit #Schwein #Tierhaltung #Landwirtschaft #Lienen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https://quintly-eu-image-storage.s3.amazonaws.com/5f3fce195d3d3dd014ed263e528e0d75/22d019f407da8947f65b7897107b0f82.jpg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11028</a:t>
                      </a:r>
                    </a:p>
                  </a:txBody>
                  <a:tcPr/>
                </a:tc>
                <a:extLst>
                  <a:ext uri="{0D108BD9-81ED-4DB2-BD59-A6C34878D82A}">
                    <a16:rowId xmlns:a16="http://schemas.microsoft.com/office/drawing/2014/main" val="1050918954"/>
                  </a:ext>
                </a:extLst>
              </a:tr>
            </a:tbl>
          </a:graphicData>
        </a:graphic>
      </p:graphicFrame>
      <p:sp>
        <p:nvSpPr>
          <p:cNvPr id="4" name="Text Placeholder 3">
            <a:extLst>
              <a:ext uri="{FF2B5EF4-FFF2-40B4-BE49-F238E27FC236}">
                <a16:creationId xmlns:a16="http://schemas.microsoft.com/office/drawing/2014/main" id="{2E26253C-1257-45EA-B151-6AFC020264C1}"/>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202372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1CBA-82AF-4D94-9C61-9A3243FEF461}"/>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C7BB0446-03E7-4358-8432-DA8E8A69DAC1}"/>
              </a:ext>
            </a:extLst>
          </p:cNvPr>
          <p:cNvGraphicFramePr>
            <a:graphicFrameLocks noGrp="1"/>
          </p:cNvGraphicFramePr>
          <p:nvPr>
            <p:ph type="tbl" sz="quarter" idx="13"/>
            <p:extLst>
              <p:ext uri="{D42A27DB-BD31-4B8C-83A1-F6EECF244321}">
                <p14:modId xmlns:p14="http://schemas.microsoft.com/office/powerpoint/2010/main" val="33821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5894274"/>
                    </a:ext>
                  </a:extLst>
                </a:gridCol>
                <a:gridCol w="1810512">
                  <a:extLst>
                    <a:ext uri="{9D8B030D-6E8A-4147-A177-3AD203B41FA5}">
                      <a16:colId xmlns:a16="http://schemas.microsoft.com/office/drawing/2014/main" val="1458349150"/>
                    </a:ext>
                  </a:extLst>
                </a:gridCol>
                <a:gridCol w="905256">
                  <a:extLst>
                    <a:ext uri="{9D8B030D-6E8A-4147-A177-3AD203B41FA5}">
                      <a16:colId xmlns:a16="http://schemas.microsoft.com/office/drawing/2014/main" val="2378032656"/>
                    </a:ext>
                  </a:extLst>
                </a:gridCol>
                <a:gridCol w="905256">
                  <a:extLst>
                    <a:ext uri="{9D8B030D-6E8A-4147-A177-3AD203B41FA5}">
                      <a16:colId xmlns:a16="http://schemas.microsoft.com/office/drawing/2014/main" val="3886213855"/>
                    </a:ext>
                  </a:extLst>
                </a:gridCol>
                <a:gridCol w="905256">
                  <a:extLst>
                    <a:ext uri="{9D8B030D-6E8A-4147-A177-3AD203B41FA5}">
                      <a16:colId xmlns:a16="http://schemas.microsoft.com/office/drawing/2014/main" val="1438143464"/>
                    </a:ext>
                  </a:extLst>
                </a:gridCol>
                <a:gridCol w="905256">
                  <a:extLst>
                    <a:ext uri="{9D8B030D-6E8A-4147-A177-3AD203B41FA5}">
                      <a16:colId xmlns:a16="http://schemas.microsoft.com/office/drawing/2014/main" val="867703758"/>
                    </a:ext>
                  </a:extLst>
                </a:gridCol>
                <a:gridCol w="905256">
                  <a:extLst>
                    <a:ext uri="{9D8B030D-6E8A-4147-A177-3AD203B41FA5}">
                      <a16:colId xmlns:a16="http://schemas.microsoft.com/office/drawing/2014/main" val="289730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2520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- 2025-01-25 11:15:00</a:t>
                      </a:r>
                      <a:r>
                        <a:rPr kumimoji="0" lang="en-US" sz="1000" b="0" i="0" u="none" strike="noStrike" kern="1200" cap="none" spc="0" normalizeH="0" baseline="0" noProof="0">
                          <a:ln>
                            <a:noFill/>
                          </a:ln>
                          <a:solidFill>
                            <a:prstClr val="black"/>
                          </a:solidFill>
                          <a:effectLst/>
                          <a:uLnTx/>
                          <a:uFillTx/>
                          <a:latin typeface="Calibri"/>
                          <a:ea typeface="+mn-ea"/>
                          <a:cs typeface="+mn-cs"/>
                        </a:rPr>
                        <a:t>
 Von Kuba in den Eiskanal! 🇨🇺❄️
Yuri hatte keine Ahnung, was Bobsport ist – heute ist er Pilot im Team Deutschland 🇩🇪 und jagt mit Vollgas durch die Bobbahn in Winterberg.
Seine Story: Baseball ⚾️ → Sprint 🏃‍♂️ → Bob 🛷
Sein Ziel: Olympia ✨
💻 Autorin: Katharina Böhmer
Fun Fact: Ein Bob erreicht in Winterberg Geschwindigkeiten von bis zu 130 km/h! Würdet ihr einsteigen?
#Bobsport #Eiskanal #Winterberg #Kuba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https://quintly-eu-image-storage.s3.amazonaws.com/5f3fce195d3d3dd014ed263e528e0d75/6d11e6fc3b7ef6f6e3d4019abf360fd7.jpg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10799</a:t>
                      </a:r>
                    </a:p>
                  </a:txBody>
                  <a:tcPr/>
                </a:tc>
                <a:extLst>
                  <a:ext uri="{0D108BD9-81ED-4DB2-BD59-A6C34878D82A}">
                    <a16:rowId xmlns:a16="http://schemas.microsoft.com/office/drawing/2014/main" val="260014738"/>
                  </a:ext>
                </a:extLst>
              </a:tr>
            </a:tbl>
          </a:graphicData>
        </a:graphic>
      </p:graphicFrame>
      <p:sp>
        <p:nvSpPr>
          <p:cNvPr id="4" name="Text Placeholder 3">
            <a:extLst>
              <a:ext uri="{FF2B5EF4-FFF2-40B4-BE49-F238E27FC236}">
                <a16:creationId xmlns:a16="http://schemas.microsoft.com/office/drawing/2014/main" id="{E85FFC4D-5CC4-4DDC-8176-81C7588C85B1}"/>
              </a:ext>
            </a:extLst>
          </p:cNvPr>
          <p:cNvSpPr>
            <a:spLocks noGrp="1"/>
          </p:cNvSpPr>
          <p:nvPr>
            <p:ph type="body" sz="quarter" idx="14"/>
          </p:nvPr>
        </p:nvSpPr>
        <p:spPr/>
        <p:txBody>
          <a:bodyPr/>
          <a:lstStyle/>
          <a:p>
            <a:r>
              <a:rPr lang="en-US"/>
              <a:t>20/01/2025 - 26/01/2025</a:t>
            </a:r>
          </a:p>
        </p:txBody>
      </p:sp>
    </p:spTree>
    <p:extLst>
      <p:ext uri="{BB962C8B-B14F-4D97-AF65-F5344CB8AC3E}">
        <p14:creationId xmlns:p14="http://schemas.microsoft.com/office/powerpoint/2010/main" val="11316176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2447</Words>
  <Application>Microsoft Office PowerPoint</Application>
  <PresentationFormat>On-screen Show (4:3)</PresentationFormat>
  <Paragraphs>272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2025-01-28T12:58:33Z</dcterms:created>
  <dcterms:modified xsi:type="dcterms:W3CDTF">2025-01-28T13:00:03Z</dcterms:modified>
</cp:coreProperties>
</file>