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D2133-0F60-40B0-85EA-3F1DBCAEE78A}"/>
              </a:ext>
            </a:extLst>
          </p:cNvPr>
          <p:cNvSpPr>
            <a:spLocks noGrp="1"/>
          </p:cNvSpPr>
          <p:nvPr>
            <p:ph type="title"/>
          </p:nvPr>
        </p:nvSpPr>
        <p:spPr/>
        <p:txBody>
          <a:bodyPr/>
          <a:lstStyle/>
          <a:p>
            <a:r>
              <a:rPr lang="de-DE"/>
              <a:t>Instagram Alle Posts des Zeitraums (mit Total Interactions) | lokalzeit - 1 of 17</a:t>
            </a:r>
            <a:endParaRPr lang="en-US"/>
          </a:p>
        </p:txBody>
      </p:sp>
      <p:graphicFrame>
        <p:nvGraphicFramePr>
          <p:cNvPr id="5" name="Table Placeholder 4">
            <a:extLst>
              <a:ext uri="{FF2B5EF4-FFF2-40B4-BE49-F238E27FC236}">
                <a16:creationId xmlns:a16="http://schemas.microsoft.com/office/drawing/2014/main" id="{563D107B-B4C9-4A23-B0DA-98600EE3258B}"/>
              </a:ext>
            </a:extLst>
          </p:cNvPr>
          <p:cNvGraphicFramePr>
            <a:graphicFrameLocks noGrp="1"/>
          </p:cNvGraphicFramePr>
          <p:nvPr>
            <p:ph type="tbl" sz="quarter" idx="13"/>
            <p:extLst>
              <p:ext uri="{D42A27DB-BD31-4B8C-83A1-F6EECF244321}">
                <p14:modId xmlns:p14="http://schemas.microsoft.com/office/powerpoint/2010/main" val="444414280"/>
              </p:ext>
            </p:extLst>
          </p:nvPr>
        </p:nvGraphicFramePr>
        <p:xfrm>
          <a:off x="457200" y="1731963"/>
          <a:ext cx="8147304" cy="3708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4150926"/>
                    </a:ext>
                  </a:extLst>
                </a:gridCol>
                <a:gridCol w="1810512">
                  <a:extLst>
                    <a:ext uri="{9D8B030D-6E8A-4147-A177-3AD203B41FA5}">
                      <a16:colId xmlns:a16="http://schemas.microsoft.com/office/drawing/2014/main" val="2768422949"/>
                    </a:ext>
                  </a:extLst>
                </a:gridCol>
                <a:gridCol w="905256">
                  <a:extLst>
                    <a:ext uri="{9D8B030D-6E8A-4147-A177-3AD203B41FA5}">
                      <a16:colId xmlns:a16="http://schemas.microsoft.com/office/drawing/2014/main" val="2875373484"/>
                    </a:ext>
                  </a:extLst>
                </a:gridCol>
                <a:gridCol w="905256">
                  <a:extLst>
                    <a:ext uri="{9D8B030D-6E8A-4147-A177-3AD203B41FA5}">
                      <a16:colId xmlns:a16="http://schemas.microsoft.com/office/drawing/2014/main" val="3531190797"/>
                    </a:ext>
                  </a:extLst>
                </a:gridCol>
                <a:gridCol w="905256">
                  <a:extLst>
                    <a:ext uri="{9D8B030D-6E8A-4147-A177-3AD203B41FA5}">
                      <a16:colId xmlns:a16="http://schemas.microsoft.com/office/drawing/2014/main" val="2249382194"/>
                    </a:ext>
                  </a:extLst>
                </a:gridCol>
                <a:gridCol w="905256">
                  <a:extLst>
                    <a:ext uri="{9D8B030D-6E8A-4147-A177-3AD203B41FA5}">
                      <a16:colId xmlns:a16="http://schemas.microsoft.com/office/drawing/2014/main" val="981351738"/>
                    </a:ext>
                  </a:extLst>
                </a:gridCol>
                <a:gridCol w="905256">
                  <a:extLst>
                    <a:ext uri="{9D8B030D-6E8A-4147-A177-3AD203B41FA5}">
                      <a16:colId xmlns:a16="http://schemas.microsoft.com/office/drawing/2014/main" val="1823876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85079611"/>
                  </a:ext>
                </a:extLst>
              </a:tr>
            </a:tbl>
          </a:graphicData>
        </a:graphic>
      </p:graphicFrame>
      <p:sp>
        <p:nvSpPr>
          <p:cNvPr id="4" name="Text Placeholder 3">
            <a:extLst>
              <a:ext uri="{FF2B5EF4-FFF2-40B4-BE49-F238E27FC236}">
                <a16:creationId xmlns:a16="http://schemas.microsoft.com/office/drawing/2014/main" id="{564ED52F-BE48-429C-A8BE-9C7DCE4E3976}"/>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2595745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DD74F-468C-44CE-B2F5-E9EFEB61B920}"/>
              </a:ext>
            </a:extLst>
          </p:cNvPr>
          <p:cNvSpPr>
            <a:spLocks noGrp="1"/>
          </p:cNvSpPr>
          <p:nvPr>
            <p:ph type="title"/>
          </p:nvPr>
        </p:nvSpPr>
        <p:spPr/>
        <p:txBody>
          <a:bodyPr/>
          <a:lstStyle/>
          <a:p>
            <a:r>
              <a:rPr lang="de-DE"/>
              <a:t>Instagram Alle Posts des Zeitraums (mit Total Interactions) | lokalzeit - 2 of 17</a:t>
            </a:r>
            <a:endParaRPr lang="en-US"/>
          </a:p>
        </p:txBody>
      </p:sp>
      <p:graphicFrame>
        <p:nvGraphicFramePr>
          <p:cNvPr id="5" name="Table Placeholder 4">
            <a:extLst>
              <a:ext uri="{FF2B5EF4-FFF2-40B4-BE49-F238E27FC236}">
                <a16:creationId xmlns:a16="http://schemas.microsoft.com/office/drawing/2014/main" id="{06130721-D03A-431B-AD72-7EE981056807}"/>
              </a:ext>
            </a:extLst>
          </p:cNvPr>
          <p:cNvGraphicFramePr>
            <a:graphicFrameLocks noGrp="1"/>
          </p:cNvGraphicFramePr>
          <p:nvPr>
            <p:ph type="tbl" sz="quarter" idx="13"/>
            <p:extLst>
              <p:ext uri="{D42A27DB-BD31-4B8C-83A1-F6EECF244321}">
                <p14:modId xmlns:p14="http://schemas.microsoft.com/office/powerpoint/2010/main" val="3934242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0186287"/>
                    </a:ext>
                  </a:extLst>
                </a:gridCol>
                <a:gridCol w="1810512">
                  <a:extLst>
                    <a:ext uri="{9D8B030D-6E8A-4147-A177-3AD203B41FA5}">
                      <a16:colId xmlns:a16="http://schemas.microsoft.com/office/drawing/2014/main" val="1207622060"/>
                    </a:ext>
                  </a:extLst>
                </a:gridCol>
                <a:gridCol w="905256">
                  <a:extLst>
                    <a:ext uri="{9D8B030D-6E8A-4147-A177-3AD203B41FA5}">
                      <a16:colId xmlns:a16="http://schemas.microsoft.com/office/drawing/2014/main" val="661908922"/>
                    </a:ext>
                  </a:extLst>
                </a:gridCol>
                <a:gridCol w="905256">
                  <a:extLst>
                    <a:ext uri="{9D8B030D-6E8A-4147-A177-3AD203B41FA5}">
                      <a16:colId xmlns:a16="http://schemas.microsoft.com/office/drawing/2014/main" val="4067973462"/>
                    </a:ext>
                  </a:extLst>
                </a:gridCol>
                <a:gridCol w="905256">
                  <a:extLst>
                    <a:ext uri="{9D8B030D-6E8A-4147-A177-3AD203B41FA5}">
                      <a16:colId xmlns:a16="http://schemas.microsoft.com/office/drawing/2014/main" val="2699305861"/>
                    </a:ext>
                  </a:extLst>
                </a:gridCol>
                <a:gridCol w="905256">
                  <a:extLst>
                    <a:ext uri="{9D8B030D-6E8A-4147-A177-3AD203B41FA5}">
                      <a16:colId xmlns:a16="http://schemas.microsoft.com/office/drawing/2014/main" val="4184906279"/>
                    </a:ext>
                  </a:extLst>
                </a:gridCol>
                <a:gridCol w="905256">
                  <a:extLst>
                    <a:ext uri="{9D8B030D-6E8A-4147-A177-3AD203B41FA5}">
                      <a16:colId xmlns:a16="http://schemas.microsoft.com/office/drawing/2014/main" val="4163161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1033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- 2025-01-17 10:46:12</a:t>
                      </a:r>
                      <a:r>
                        <a:rPr kumimoji="0" lang="de-DE" sz="1000" b="0" i="0" u="none" strike="noStrike" kern="1200" cap="none" spc="0" normalizeH="0" baseline="0" noProof="0">
                          <a:ln>
                            <a:noFill/>
                          </a:ln>
                          <a:solidFill>
                            <a:prstClr val="black"/>
                          </a:solidFill>
                          <a:effectLst/>
                          <a:uLnTx/>
                          <a:uFillTx/>
                          <a:latin typeface="Calibri"/>
                          <a:ea typeface="+mn-ea"/>
                          <a:cs typeface="+mn-cs"/>
                        </a:rPr>
                        <a:t>
 Es ist schon immer Julis Traum: Mit einem Van rumreisen, vielleicht sogar in ihm leben. 😍
Aber: Nach einem Unfall ist sie 20 Jahre lang kein Auto gefahren. ❌🚘
Doch Juli stellt sich ihren Ängsten. Denn sie will ihr Leben umkrempeln. Ihr Job hat sie ausgebrannt, nach einem Sabbatical beschloss sie: Ich kann nicht zurück in dieses Leben. 💪🙅‍♀️
Jetzt lebt sie seit eineinhalb Jahren in ihren Van und arbeitet als Freelancerin. 🚐💨
Sie hat eine Frauen-Gruppe gegründet. Alle paar Monate treffen sich 30 Frauen, die alle im Van leben. Denn als Frau ist es eben nochmal anders. 🙆‍♀️
 👩‍💻 Autorin: Lotta Pommerien 
#Lokalzeit #WDR #Vanlife #vanlifediaries #vanlivemovement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https://quintly-eu-image-storage.s3.amazonaws.com/5f3fce195d3d3dd014ed263e528e0d75/aa3460c2bab5948e2bffca970e553613.jpg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414544</a:t>
                      </a:r>
                    </a:p>
                  </a:txBody>
                  <a:tcPr/>
                </a:tc>
                <a:extLst>
                  <a:ext uri="{0D108BD9-81ED-4DB2-BD59-A6C34878D82A}">
                    <a16:rowId xmlns:a16="http://schemas.microsoft.com/office/drawing/2014/main" val="3826803095"/>
                  </a:ext>
                </a:extLst>
              </a:tr>
            </a:tbl>
          </a:graphicData>
        </a:graphic>
      </p:graphicFrame>
      <p:sp>
        <p:nvSpPr>
          <p:cNvPr id="4" name="Text Placeholder 3">
            <a:extLst>
              <a:ext uri="{FF2B5EF4-FFF2-40B4-BE49-F238E27FC236}">
                <a16:creationId xmlns:a16="http://schemas.microsoft.com/office/drawing/2014/main" id="{125A9D3B-DE77-4592-80A0-CCDCFA97B338}"/>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2577235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E822A-EEB0-4DEF-BC1D-8467CC1CC14F}"/>
              </a:ext>
            </a:extLst>
          </p:cNvPr>
          <p:cNvSpPr>
            <a:spLocks noGrp="1"/>
          </p:cNvSpPr>
          <p:nvPr>
            <p:ph type="title"/>
          </p:nvPr>
        </p:nvSpPr>
        <p:spPr/>
        <p:txBody>
          <a:bodyPr/>
          <a:lstStyle/>
          <a:p>
            <a:r>
              <a:rPr lang="de-DE"/>
              <a:t>Instagram Alle Posts des Zeitraums (mit Total Interactions) | lokalzeit - 3 of 17</a:t>
            </a:r>
            <a:endParaRPr lang="en-US"/>
          </a:p>
        </p:txBody>
      </p:sp>
      <p:graphicFrame>
        <p:nvGraphicFramePr>
          <p:cNvPr id="5" name="Table Placeholder 4">
            <a:extLst>
              <a:ext uri="{FF2B5EF4-FFF2-40B4-BE49-F238E27FC236}">
                <a16:creationId xmlns:a16="http://schemas.microsoft.com/office/drawing/2014/main" id="{042EFA5B-9BC1-40BC-950A-35DC0A386313}"/>
              </a:ext>
            </a:extLst>
          </p:cNvPr>
          <p:cNvGraphicFramePr>
            <a:graphicFrameLocks noGrp="1"/>
          </p:cNvGraphicFramePr>
          <p:nvPr>
            <p:ph type="tbl" sz="quarter" idx="13"/>
            <p:extLst>
              <p:ext uri="{D42A27DB-BD31-4B8C-83A1-F6EECF244321}">
                <p14:modId xmlns:p14="http://schemas.microsoft.com/office/powerpoint/2010/main" val="2058279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94474375"/>
                    </a:ext>
                  </a:extLst>
                </a:gridCol>
                <a:gridCol w="1810512">
                  <a:extLst>
                    <a:ext uri="{9D8B030D-6E8A-4147-A177-3AD203B41FA5}">
                      <a16:colId xmlns:a16="http://schemas.microsoft.com/office/drawing/2014/main" val="3320832609"/>
                    </a:ext>
                  </a:extLst>
                </a:gridCol>
                <a:gridCol w="905256">
                  <a:extLst>
                    <a:ext uri="{9D8B030D-6E8A-4147-A177-3AD203B41FA5}">
                      <a16:colId xmlns:a16="http://schemas.microsoft.com/office/drawing/2014/main" val="1027406887"/>
                    </a:ext>
                  </a:extLst>
                </a:gridCol>
                <a:gridCol w="905256">
                  <a:extLst>
                    <a:ext uri="{9D8B030D-6E8A-4147-A177-3AD203B41FA5}">
                      <a16:colId xmlns:a16="http://schemas.microsoft.com/office/drawing/2014/main" val="796619120"/>
                    </a:ext>
                  </a:extLst>
                </a:gridCol>
                <a:gridCol w="905256">
                  <a:extLst>
                    <a:ext uri="{9D8B030D-6E8A-4147-A177-3AD203B41FA5}">
                      <a16:colId xmlns:a16="http://schemas.microsoft.com/office/drawing/2014/main" val="1366165215"/>
                    </a:ext>
                  </a:extLst>
                </a:gridCol>
                <a:gridCol w="905256">
                  <a:extLst>
                    <a:ext uri="{9D8B030D-6E8A-4147-A177-3AD203B41FA5}">
                      <a16:colId xmlns:a16="http://schemas.microsoft.com/office/drawing/2014/main" val="474421209"/>
                    </a:ext>
                  </a:extLst>
                </a:gridCol>
                <a:gridCol w="905256">
                  <a:extLst>
                    <a:ext uri="{9D8B030D-6E8A-4147-A177-3AD203B41FA5}">
                      <a16:colId xmlns:a16="http://schemas.microsoft.com/office/drawing/2014/main" val="2829619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8848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- 2025-01-14 15:33:55</a:t>
                      </a:r>
                      <a:r>
                        <a:rPr kumimoji="0" lang="de-DE" sz="1000" b="0" i="0" u="none" strike="noStrike" kern="1200" cap="none" spc="0" normalizeH="0" baseline="0" noProof="0">
                          <a:ln>
                            <a:noFill/>
                          </a:ln>
                          <a:solidFill>
                            <a:prstClr val="black"/>
                          </a:solidFill>
                          <a:effectLst/>
                          <a:uLnTx/>
                          <a:uFillTx/>
                          <a:latin typeface="Calibri"/>
                          <a:ea typeface="+mn-ea"/>
                          <a:cs typeface="+mn-cs"/>
                        </a:rPr>
                        <a:t>
 Anaëlle ist vier Jahre alt und spielt am liebsten Ponyhof mit ihren Kuscheltieren, denn für Reitstunden hat ihre Familie kein Geld. 😕
Zu Weihnachten hat sie ein besonderes Geschenk von Saskia bekommen: Anaëlle darf in Kaarst Zeit mit ihrem Pferd Lupicora verbringen!🐎
 Damit macht Saskia schon zum dritten Mal Kindern eine Freude.❤️
👩🏼‍💻Autorin: Annabell Fugmann
#Lokalzeit #WDR #ARD #Pferdeliebe #Pferd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https://quintly-eu-image-storage.s3.amazonaws.com/5f3fce195d3d3dd014ed263e528e0d75/cb488edeb47680da33cbc3dadc3245c0.jpg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189647</a:t>
                      </a:r>
                    </a:p>
                  </a:txBody>
                  <a:tcPr/>
                </a:tc>
                <a:extLst>
                  <a:ext uri="{0D108BD9-81ED-4DB2-BD59-A6C34878D82A}">
                    <a16:rowId xmlns:a16="http://schemas.microsoft.com/office/drawing/2014/main" val="4259358183"/>
                  </a:ext>
                </a:extLst>
              </a:tr>
            </a:tbl>
          </a:graphicData>
        </a:graphic>
      </p:graphicFrame>
      <p:sp>
        <p:nvSpPr>
          <p:cNvPr id="4" name="Text Placeholder 3">
            <a:extLst>
              <a:ext uri="{FF2B5EF4-FFF2-40B4-BE49-F238E27FC236}">
                <a16:creationId xmlns:a16="http://schemas.microsoft.com/office/drawing/2014/main" id="{8E23491A-7103-41BE-80E9-4404B1B9E316}"/>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409335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B9028-5235-4B05-BA5C-5D2BFC7B9AF7}"/>
              </a:ext>
            </a:extLst>
          </p:cNvPr>
          <p:cNvSpPr>
            <a:spLocks noGrp="1"/>
          </p:cNvSpPr>
          <p:nvPr>
            <p:ph type="title"/>
          </p:nvPr>
        </p:nvSpPr>
        <p:spPr/>
        <p:txBody>
          <a:bodyPr/>
          <a:lstStyle/>
          <a:p>
            <a:r>
              <a:rPr lang="de-DE"/>
              <a:t>Instagram Alle Posts des Zeitraums (mit Total Interactions) | lokalzeit - 4 of 17</a:t>
            </a:r>
            <a:endParaRPr lang="en-US"/>
          </a:p>
        </p:txBody>
      </p:sp>
      <p:graphicFrame>
        <p:nvGraphicFramePr>
          <p:cNvPr id="5" name="Table Placeholder 4">
            <a:extLst>
              <a:ext uri="{FF2B5EF4-FFF2-40B4-BE49-F238E27FC236}">
                <a16:creationId xmlns:a16="http://schemas.microsoft.com/office/drawing/2014/main" id="{2498009C-563D-4FBC-AF5F-8169ED403A80}"/>
              </a:ext>
            </a:extLst>
          </p:cNvPr>
          <p:cNvGraphicFramePr>
            <a:graphicFrameLocks noGrp="1"/>
          </p:cNvGraphicFramePr>
          <p:nvPr>
            <p:ph type="tbl" sz="quarter" idx="13"/>
            <p:extLst>
              <p:ext uri="{D42A27DB-BD31-4B8C-83A1-F6EECF244321}">
                <p14:modId xmlns:p14="http://schemas.microsoft.com/office/powerpoint/2010/main" val="2585248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484323"/>
                    </a:ext>
                  </a:extLst>
                </a:gridCol>
                <a:gridCol w="1810512">
                  <a:extLst>
                    <a:ext uri="{9D8B030D-6E8A-4147-A177-3AD203B41FA5}">
                      <a16:colId xmlns:a16="http://schemas.microsoft.com/office/drawing/2014/main" val="2661935315"/>
                    </a:ext>
                  </a:extLst>
                </a:gridCol>
                <a:gridCol w="905256">
                  <a:extLst>
                    <a:ext uri="{9D8B030D-6E8A-4147-A177-3AD203B41FA5}">
                      <a16:colId xmlns:a16="http://schemas.microsoft.com/office/drawing/2014/main" val="3878139156"/>
                    </a:ext>
                  </a:extLst>
                </a:gridCol>
                <a:gridCol w="905256">
                  <a:extLst>
                    <a:ext uri="{9D8B030D-6E8A-4147-A177-3AD203B41FA5}">
                      <a16:colId xmlns:a16="http://schemas.microsoft.com/office/drawing/2014/main" val="2540136403"/>
                    </a:ext>
                  </a:extLst>
                </a:gridCol>
                <a:gridCol w="905256">
                  <a:extLst>
                    <a:ext uri="{9D8B030D-6E8A-4147-A177-3AD203B41FA5}">
                      <a16:colId xmlns:a16="http://schemas.microsoft.com/office/drawing/2014/main" val="3252594124"/>
                    </a:ext>
                  </a:extLst>
                </a:gridCol>
                <a:gridCol w="905256">
                  <a:extLst>
                    <a:ext uri="{9D8B030D-6E8A-4147-A177-3AD203B41FA5}">
                      <a16:colId xmlns:a16="http://schemas.microsoft.com/office/drawing/2014/main" val="2094193217"/>
                    </a:ext>
                  </a:extLst>
                </a:gridCol>
                <a:gridCol w="905256">
                  <a:extLst>
                    <a:ext uri="{9D8B030D-6E8A-4147-A177-3AD203B41FA5}">
                      <a16:colId xmlns:a16="http://schemas.microsoft.com/office/drawing/2014/main" val="1625268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4762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- 2025-01-17 13:17:40</a:t>
                      </a:r>
                      <a:r>
                        <a:rPr kumimoji="0" lang="de-DE" sz="1000" b="0" i="0" u="none" strike="noStrike" kern="1200" cap="none" spc="0" normalizeH="0" baseline="0" noProof="0">
                          <a:ln>
                            <a:noFill/>
                          </a:ln>
                          <a:solidFill>
                            <a:prstClr val="black"/>
                          </a:solidFill>
                          <a:effectLst/>
                          <a:uLnTx/>
                          <a:uFillTx/>
                          <a:latin typeface="Calibri"/>
                          <a:ea typeface="+mn-ea"/>
                          <a:cs typeface="+mn-cs"/>
                        </a:rPr>
                        <a:t>
 Die Kinder aus der Kita St. Michael in Gelsenkirchen nehmen Büroarbeit sehr ernst. Deshalb hat die KiTa ein Kinderbüro eingerichtet. Genau wie die Leiterin Andrea Weißenborn können die Kinder jetzt auch Dokumente abheften und Briefe schreiben. 📝👧🧒
Erledigt ihr euren Papierkram mit genauso viel Freude wie Marten, Sarah, Malia und Samu? 😁📑
 👨‍💻 Autor: Simon Voigt 
#Kita #Kinder #Erziehung #Eltern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https://quintly-eu-image-storage.s3.amazonaws.com/5f3fce195d3d3dd014ed263e528e0d75/0f838151051a614d74bda9291022e40a.jpg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127142</a:t>
                      </a:r>
                    </a:p>
                  </a:txBody>
                  <a:tcPr/>
                </a:tc>
                <a:extLst>
                  <a:ext uri="{0D108BD9-81ED-4DB2-BD59-A6C34878D82A}">
                    <a16:rowId xmlns:a16="http://schemas.microsoft.com/office/drawing/2014/main" val="3511120679"/>
                  </a:ext>
                </a:extLst>
              </a:tr>
            </a:tbl>
          </a:graphicData>
        </a:graphic>
      </p:graphicFrame>
      <p:sp>
        <p:nvSpPr>
          <p:cNvPr id="4" name="Text Placeholder 3">
            <a:extLst>
              <a:ext uri="{FF2B5EF4-FFF2-40B4-BE49-F238E27FC236}">
                <a16:creationId xmlns:a16="http://schemas.microsoft.com/office/drawing/2014/main" id="{0C7FF2A4-4876-4F3B-878B-6BE912A67380}"/>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3446899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216AC-143A-41D5-975B-00F603B9BB43}"/>
              </a:ext>
            </a:extLst>
          </p:cNvPr>
          <p:cNvSpPr>
            <a:spLocks noGrp="1"/>
          </p:cNvSpPr>
          <p:nvPr>
            <p:ph type="title"/>
          </p:nvPr>
        </p:nvSpPr>
        <p:spPr/>
        <p:txBody>
          <a:bodyPr/>
          <a:lstStyle/>
          <a:p>
            <a:r>
              <a:rPr lang="de-DE"/>
              <a:t>Instagram Alle Posts des Zeitraums (mit Total Interactions) | lokalzeit - 5 of 17</a:t>
            </a:r>
            <a:endParaRPr lang="en-US"/>
          </a:p>
        </p:txBody>
      </p:sp>
      <p:graphicFrame>
        <p:nvGraphicFramePr>
          <p:cNvPr id="5" name="Table Placeholder 4">
            <a:extLst>
              <a:ext uri="{FF2B5EF4-FFF2-40B4-BE49-F238E27FC236}">
                <a16:creationId xmlns:a16="http://schemas.microsoft.com/office/drawing/2014/main" id="{302272D5-856D-4521-9F73-2B7831C65B55}"/>
              </a:ext>
            </a:extLst>
          </p:cNvPr>
          <p:cNvGraphicFramePr>
            <a:graphicFrameLocks noGrp="1"/>
          </p:cNvGraphicFramePr>
          <p:nvPr>
            <p:ph type="tbl" sz="quarter" idx="13"/>
            <p:extLst>
              <p:ext uri="{D42A27DB-BD31-4B8C-83A1-F6EECF244321}">
                <p14:modId xmlns:p14="http://schemas.microsoft.com/office/powerpoint/2010/main" val="365473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5995625"/>
                    </a:ext>
                  </a:extLst>
                </a:gridCol>
                <a:gridCol w="1810512">
                  <a:extLst>
                    <a:ext uri="{9D8B030D-6E8A-4147-A177-3AD203B41FA5}">
                      <a16:colId xmlns:a16="http://schemas.microsoft.com/office/drawing/2014/main" val="797557779"/>
                    </a:ext>
                  </a:extLst>
                </a:gridCol>
                <a:gridCol w="905256">
                  <a:extLst>
                    <a:ext uri="{9D8B030D-6E8A-4147-A177-3AD203B41FA5}">
                      <a16:colId xmlns:a16="http://schemas.microsoft.com/office/drawing/2014/main" val="3995208783"/>
                    </a:ext>
                  </a:extLst>
                </a:gridCol>
                <a:gridCol w="905256">
                  <a:extLst>
                    <a:ext uri="{9D8B030D-6E8A-4147-A177-3AD203B41FA5}">
                      <a16:colId xmlns:a16="http://schemas.microsoft.com/office/drawing/2014/main" val="3801695450"/>
                    </a:ext>
                  </a:extLst>
                </a:gridCol>
                <a:gridCol w="905256">
                  <a:extLst>
                    <a:ext uri="{9D8B030D-6E8A-4147-A177-3AD203B41FA5}">
                      <a16:colId xmlns:a16="http://schemas.microsoft.com/office/drawing/2014/main" val="980410410"/>
                    </a:ext>
                  </a:extLst>
                </a:gridCol>
                <a:gridCol w="905256">
                  <a:extLst>
                    <a:ext uri="{9D8B030D-6E8A-4147-A177-3AD203B41FA5}">
                      <a16:colId xmlns:a16="http://schemas.microsoft.com/office/drawing/2014/main" val="1682745496"/>
                    </a:ext>
                  </a:extLst>
                </a:gridCol>
                <a:gridCol w="905256">
                  <a:extLst>
                    <a:ext uri="{9D8B030D-6E8A-4147-A177-3AD203B41FA5}">
                      <a16:colId xmlns:a16="http://schemas.microsoft.com/office/drawing/2014/main" val="1263732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0708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- 2025-01-18 15:25:19</a:t>
                      </a:r>
                      <a:r>
                        <a:rPr kumimoji="0" lang="de-DE" sz="1000" b="0" i="0" u="none" strike="noStrike" kern="1200" cap="none" spc="0" normalizeH="0" baseline="0" noProof="0">
                          <a:ln>
                            <a:noFill/>
                          </a:ln>
                          <a:solidFill>
                            <a:prstClr val="black"/>
                          </a:solidFill>
                          <a:effectLst/>
                          <a:uLnTx/>
                          <a:uFillTx/>
                          <a:latin typeface="Calibri"/>
                          <a:ea typeface="+mn-ea"/>
                          <a:cs typeface="+mn-cs"/>
                        </a:rPr>
                        <a:t>
 Wie kommt man als Mutter von zwei kleinen Kindern zurecht, wenn man blind ist? 
Kochen, arbeiten und mit den Kindern spielen: Ein Alltag wie bei jeder Familie und doch etwas anders. Mit Hilfe der Braille-Schrift, auch Punktschrift genannt, meistert Familie Peters ihren Alltag. 
Autorin: Anke Hoffmann 
#Brailleschrift #blind #Familienalltag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https://quintly-eu-image-storage.s3.amazonaws.com/5f3fce195d3d3dd014ed263e528e0d75/207e7962ee7b2bf84435b00f98186146.jpg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50185</a:t>
                      </a:r>
                    </a:p>
                  </a:txBody>
                  <a:tcPr/>
                </a:tc>
                <a:extLst>
                  <a:ext uri="{0D108BD9-81ED-4DB2-BD59-A6C34878D82A}">
                    <a16:rowId xmlns:a16="http://schemas.microsoft.com/office/drawing/2014/main" val="1940376259"/>
                  </a:ext>
                </a:extLst>
              </a:tr>
            </a:tbl>
          </a:graphicData>
        </a:graphic>
      </p:graphicFrame>
      <p:sp>
        <p:nvSpPr>
          <p:cNvPr id="4" name="Text Placeholder 3">
            <a:extLst>
              <a:ext uri="{FF2B5EF4-FFF2-40B4-BE49-F238E27FC236}">
                <a16:creationId xmlns:a16="http://schemas.microsoft.com/office/drawing/2014/main" id="{C8708355-0F9E-4203-817F-90C921919754}"/>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2259083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ABB9-47D2-4943-BB25-559473B9345F}"/>
              </a:ext>
            </a:extLst>
          </p:cNvPr>
          <p:cNvSpPr>
            <a:spLocks noGrp="1"/>
          </p:cNvSpPr>
          <p:nvPr>
            <p:ph type="title"/>
          </p:nvPr>
        </p:nvSpPr>
        <p:spPr/>
        <p:txBody>
          <a:bodyPr/>
          <a:lstStyle/>
          <a:p>
            <a:r>
              <a:rPr lang="de-DE"/>
              <a:t>Instagram Alle Posts des Zeitraums (mit Total Interactions) | lokalzeit - 6 of 17</a:t>
            </a:r>
            <a:endParaRPr lang="en-US"/>
          </a:p>
        </p:txBody>
      </p:sp>
      <p:graphicFrame>
        <p:nvGraphicFramePr>
          <p:cNvPr id="5" name="Table Placeholder 4">
            <a:extLst>
              <a:ext uri="{FF2B5EF4-FFF2-40B4-BE49-F238E27FC236}">
                <a16:creationId xmlns:a16="http://schemas.microsoft.com/office/drawing/2014/main" id="{5818D815-5AEE-4211-A8E6-E5BB019C1725}"/>
              </a:ext>
            </a:extLst>
          </p:cNvPr>
          <p:cNvGraphicFramePr>
            <a:graphicFrameLocks noGrp="1"/>
          </p:cNvGraphicFramePr>
          <p:nvPr>
            <p:ph type="tbl" sz="quarter" idx="13"/>
            <p:extLst>
              <p:ext uri="{D42A27DB-BD31-4B8C-83A1-F6EECF244321}">
                <p14:modId xmlns:p14="http://schemas.microsoft.com/office/powerpoint/2010/main" val="3615175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6028282"/>
                    </a:ext>
                  </a:extLst>
                </a:gridCol>
                <a:gridCol w="1810512">
                  <a:extLst>
                    <a:ext uri="{9D8B030D-6E8A-4147-A177-3AD203B41FA5}">
                      <a16:colId xmlns:a16="http://schemas.microsoft.com/office/drawing/2014/main" val="1468804431"/>
                    </a:ext>
                  </a:extLst>
                </a:gridCol>
                <a:gridCol w="905256">
                  <a:extLst>
                    <a:ext uri="{9D8B030D-6E8A-4147-A177-3AD203B41FA5}">
                      <a16:colId xmlns:a16="http://schemas.microsoft.com/office/drawing/2014/main" val="1402508907"/>
                    </a:ext>
                  </a:extLst>
                </a:gridCol>
                <a:gridCol w="905256">
                  <a:extLst>
                    <a:ext uri="{9D8B030D-6E8A-4147-A177-3AD203B41FA5}">
                      <a16:colId xmlns:a16="http://schemas.microsoft.com/office/drawing/2014/main" val="2095771461"/>
                    </a:ext>
                  </a:extLst>
                </a:gridCol>
                <a:gridCol w="905256">
                  <a:extLst>
                    <a:ext uri="{9D8B030D-6E8A-4147-A177-3AD203B41FA5}">
                      <a16:colId xmlns:a16="http://schemas.microsoft.com/office/drawing/2014/main" val="4232064366"/>
                    </a:ext>
                  </a:extLst>
                </a:gridCol>
                <a:gridCol w="905256">
                  <a:extLst>
                    <a:ext uri="{9D8B030D-6E8A-4147-A177-3AD203B41FA5}">
                      <a16:colId xmlns:a16="http://schemas.microsoft.com/office/drawing/2014/main" val="2867886407"/>
                    </a:ext>
                  </a:extLst>
                </a:gridCol>
                <a:gridCol w="905256">
                  <a:extLst>
                    <a:ext uri="{9D8B030D-6E8A-4147-A177-3AD203B41FA5}">
                      <a16:colId xmlns:a16="http://schemas.microsoft.com/office/drawing/2014/main" val="37212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9738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- 2025-01-15 15:20:32</a:t>
                      </a:r>
                      <a:r>
                        <a:rPr kumimoji="0" lang="en-US" sz="1000" b="0" i="0" u="none" strike="noStrike" kern="1200" cap="none" spc="0" normalizeH="0" baseline="0" noProof="0">
                          <a:ln>
                            <a:noFill/>
                          </a:ln>
                          <a:solidFill>
                            <a:prstClr val="black"/>
                          </a:solidFill>
                          <a:effectLst/>
                          <a:uLnTx/>
                          <a:uFillTx/>
                          <a:latin typeface="Calibri"/>
                          <a:ea typeface="+mn-ea"/>
                          <a:cs typeface="+mn-cs"/>
                        </a:rPr>
                        <a:t>
 In Medebach lebt eine besondere Patchwork-Familie: Kälbchen-Drillingen mit zwei Mamas! 🐄💕
Das gibt’s sehr selten und stellt alle vor große Herausforderungen.
👩🏼‍💻Autorin: Sandra Wahle
#Kaelbchen #Drillinge #Landleben #Kuhliebe #Medebach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https://quintly-eu-image-storage.s3.amazonaws.com/5f3fce195d3d3dd014ed263e528e0d75/cdfda8f3982cc825e23244a1fa07def0.jpg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45986</a:t>
                      </a:r>
                    </a:p>
                  </a:txBody>
                  <a:tcPr/>
                </a:tc>
                <a:extLst>
                  <a:ext uri="{0D108BD9-81ED-4DB2-BD59-A6C34878D82A}">
                    <a16:rowId xmlns:a16="http://schemas.microsoft.com/office/drawing/2014/main" val="355089119"/>
                  </a:ext>
                </a:extLst>
              </a:tr>
            </a:tbl>
          </a:graphicData>
        </a:graphic>
      </p:graphicFrame>
      <p:sp>
        <p:nvSpPr>
          <p:cNvPr id="4" name="Text Placeholder 3">
            <a:extLst>
              <a:ext uri="{FF2B5EF4-FFF2-40B4-BE49-F238E27FC236}">
                <a16:creationId xmlns:a16="http://schemas.microsoft.com/office/drawing/2014/main" id="{845D656B-E466-43B5-97D1-DCEC5BFCAC02}"/>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11841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EC676-CC82-4D46-B604-5D161CDF0491}"/>
              </a:ext>
            </a:extLst>
          </p:cNvPr>
          <p:cNvSpPr>
            <a:spLocks noGrp="1"/>
          </p:cNvSpPr>
          <p:nvPr>
            <p:ph type="title"/>
          </p:nvPr>
        </p:nvSpPr>
        <p:spPr/>
        <p:txBody>
          <a:bodyPr/>
          <a:lstStyle/>
          <a:p>
            <a:r>
              <a:rPr lang="de-DE"/>
              <a:t>Instagram Alle Posts des Zeitraums (mit Total Interactions) | lokalzeit - 7 of 17</a:t>
            </a:r>
            <a:endParaRPr lang="en-US"/>
          </a:p>
        </p:txBody>
      </p:sp>
      <p:graphicFrame>
        <p:nvGraphicFramePr>
          <p:cNvPr id="5" name="Table Placeholder 4">
            <a:extLst>
              <a:ext uri="{FF2B5EF4-FFF2-40B4-BE49-F238E27FC236}">
                <a16:creationId xmlns:a16="http://schemas.microsoft.com/office/drawing/2014/main" id="{EE55BD6B-7BD5-4C43-B903-0550F0547EF1}"/>
              </a:ext>
            </a:extLst>
          </p:cNvPr>
          <p:cNvGraphicFramePr>
            <a:graphicFrameLocks noGrp="1"/>
          </p:cNvGraphicFramePr>
          <p:nvPr>
            <p:ph type="tbl" sz="quarter" idx="13"/>
            <p:extLst>
              <p:ext uri="{D42A27DB-BD31-4B8C-83A1-F6EECF244321}">
                <p14:modId xmlns:p14="http://schemas.microsoft.com/office/powerpoint/2010/main" val="4223303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80555738"/>
                    </a:ext>
                  </a:extLst>
                </a:gridCol>
                <a:gridCol w="1810512">
                  <a:extLst>
                    <a:ext uri="{9D8B030D-6E8A-4147-A177-3AD203B41FA5}">
                      <a16:colId xmlns:a16="http://schemas.microsoft.com/office/drawing/2014/main" val="2796669762"/>
                    </a:ext>
                  </a:extLst>
                </a:gridCol>
                <a:gridCol w="905256">
                  <a:extLst>
                    <a:ext uri="{9D8B030D-6E8A-4147-A177-3AD203B41FA5}">
                      <a16:colId xmlns:a16="http://schemas.microsoft.com/office/drawing/2014/main" val="844943430"/>
                    </a:ext>
                  </a:extLst>
                </a:gridCol>
                <a:gridCol w="905256">
                  <a:extLst>
                    <a:ext uri="{9D8B030D-6E8A-4147-A177-3AD203B41FA5}">
                      <a16:colId xmlns:a16="http://schemas.microsoft.com/office/drawing/2014/main" val="82393466"/>
                    </a:ext>
                  </a:extLst>
                </a:gridCol>
                <a:gridCol w="905256">
                  <a:extLst>
                    <a:ext uri="{9D8B030D-6E8A-4147-A177-3AD203B41FA5}">
                      <a16:colId xmlns:a16="http://schemas.microsoft.com/office/drawing/2014/main" val="1981885576"/>
                    </a:ext>
                  </a:extLst>
                </a:gridCol>
                <a:gridCol w="905256">
                  <a:extLst>
                    <a:ext uri="{9D8B030D-6E8A-4147-A177-3AD203B41FA5}">
                      <a16:colId xmlns:a16="http://schemas.microsoft.com/office/drawing/2014/main" val="3568981653"/>
                    </a:ext>
                  </a:extLst>
                </a:gridCol>
                <a:gridCol w="905256">
                  <a:extLst>
                    <a:ext uri="{9D8B030D-6E8A-4147-A177-3AD203B41FA5}">
                      <a16:colId xmlns:a16="http://schemas.microsoft.com/office/drawing/2014/main" val="89582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8982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- 2025-01-14 11:33:13</a:t>
                      </a:r>
                      <a:r>
                        <a:rPr kumimoji="0" lang="de-DE" sz="1000" b="0" i="0" u="none" strike="noStrike" kern="1200" cap="none" spc="0" normalizeH="0" baseline="0" noProof="0">
                          <a:ln>
                            <a:noFill/>
                          </a:ln>
                          <a:solidFill>
                            <a:prstClr val="black"/>
                          </a:solidFill>
                          <a:effectLst/>
                          <a:uLnTx/>
                          <a:uFillTx/>
                          <a:latin typeface="Calibri"/>
                          <a:ea typeface="+mn-ea"/>
                          <a:cs typeface="+mn-cs"/>
                        </a:rPr>
                        <a:t>
 Maria ist ein echtes Vorbild! 💫
Mit 110 Jahren lebt sie noch alleine, hat eine riesige Familie mit 7 Kindern, 22 Enkeln und 36 Urenkeln – einfach Wow! 😍
Ihre Einstellung zum Älterwerden?
„Man hat weniger Verpflichtungen und darf auch mal nix tun.“ Klingt nach Lebensweisheit pur, oder?
Maria hat uns ihre Geheimnisse für ein langes, glückliches Leben verraten.
Wie seht ihr das? Was sind eure Tipps für ein erfülltes Leben? 🌟
#110Jahre #Älterwerden #GesundesLeben #Lebensfreude #Rheinbach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https://quintly-eu-image-storage.s3.amazonaws.com/5f3fce195d3d3dd014ed263e528e0d75/ed8c0cd3de875e2ec78d6eb37d02e8eb.jpg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37735</a:t>
                      </a:r>
                    </a:p>
                  </a:txBody>
                  <a:tcPr/>
                </a:tc>
                <a:extLst>
                  <a:ext uri="{0D108BD9-81ED-4DB2-BD59-A6C34878D82A}">
                    <a16:rowId xmlns:a16="http://schemas.microsoft.com/office/drawing/2014/main" val="1550827591"/>
                  </a:ext>
                </a:extLst>
              </a:tr>
            </a:tbl>
          </a:graphicData>
        </a:graphic>
      </p:graphicFrame>
      <p:sp>
        <p:nvSpPr>
          <p:cNvPr id="4" name="Text Placeholder 3">
            <a:extLst>
              <a:ext uri="{FF2B5EF4-FFF2-40B4-BE49-F238E27FC236}">
                <a16:creationId xmlns:a16="http://schemas.microsoft.com/office/drawing/2014/main" id="{E1195F69-DEF9-4668-9522-AADFE4A94BE0}"/>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237116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C269-3C32-40ED-8133-7E961A37409D}"/>
              </a:ext>
            </a:extLst>
          </p:cNvPr>
          <p:cNvSpPr>
            <a:spLocks noGrp="1"/>
          </p:cNvSpPr>
          <p:nvPr>
            <p:ph type="title"/>
          </p:nvPr>
        </p:nvSpPr>
        <p:spPr/>
        <p:txBody>
          <a:bodyPr/>
          <a:lstStyle/>
          <a:p>
            <a:r>
              <a:rPr lang="de-DE"/>
              <a:t>Instagram Alle Posts des Zeitraums (mit Total Interactions) | lokalzeit - 8 of 17</a:t>
            </a:r>
            <a:endParaRPr lang="en-US"/>
          </a:p>
        </p:txBody>
      </p:sp>
      <p:graphicFrame>
        <p:nvGraphicFramePr>
          <p:cNvPr id="5" name="Table Placeholder 4">
            <a:extLst>
              <a:ext uri="{FF2B5EF4-FFF2-40B4-BE49-F238E27FC236}">
                <a16:creationId xmlns:a16="http://schemas.microsoft.com/office/drawing/2014/main" id="{CD8D495E-BC1C-4115-B0F1-147E2F02D1D4}"/>
              </a:ext>
            </a:extLst>
          </p:cNvPr>
          <p:cNvGraphicFramePr>
            <a:graphicFrameLocks noGrp="1"/>
          </p:cNvGraphicFramePr>
          <p:nvPr>
            <p:ph type="tbl" sz="quarter" idx="13"/>
            <p:extLst>
              <p:ext uri="{D42A27DB-BD31-4B8C-83A1-F6EECF244321}">
                <p14:modId xmlns:p14="http://schemas.microsoft.com/office/powerpoint/2010/main" val="1820708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0607004"/>
                    </a:ext>
                  </a:extLst>
                </a:gridCol>
                <a:gridCol w="1810512">
                  <a:extLst>
                    <a:ext uri="{9D8B030D-6E8A-4147-A177-3AD203B41FA5}">
                      <a16:colId xmlns:a16="http://schemas.microsoft.com/office/drawing/2014/main" val="242143743"/>
                    </a:ext>
                  </a:extLst>
                </a:gridCol>
                <a:gridCol w="905256">
                  <a:extLst>
                    <a:ext uri="{9D8B030D-6E8A-4147-A177-3AD203B41FA5}">
                      <a16:colId xmlns:a16="http://schemas.microsoft.com/office/drawing/2014/main" val="2786189353"/>
                    </a:ext>
                  </a:extLst>
                </a:gridCol>
                <a:gridCol w="905256">
                  <a:extLst>
                    <a:ext uri="{9D8B030D-6E8A-4147-A177-3AD203B41FA5}">
                      <a16:colId xmlns:a16="http://schemas.microsoft.com/office/drawing/2014/main" val="2713427716"/>
                    </a:ext>
                  </a:extLst>
                </a:gridCol>
                <a:gridCol w="905256">
                  <a:extLst>
                    <a:ext uri="{9D8B030D-6E8A-4147-A177-3AD203B41FA5}">
                      <a16:colId xmlns:a16="http://schemas.microsoft.com/office/drawing/2014/main" val="1197664913"/>
                    </a:ext>
                  </a:extLst>
                </a:gridCol>
                <a:gridCol w="905256">
                  <a:extLst>
                    <a:ext uri="{9D8B030D-6E8A-4147-A177-3AD203B41FA5}">
                      <a16:colId xmlns:a16="http://schemas.microsoft.com/office/drawing/2014/main" val="3059304804"/>
                    </a:ext>
                  </a:extLst>
                </a:gridCol>
                <a:gridCol w="905256">
                  <a:extLst>
                    <a:ext uri="{9D8B030D-6E8A-4147-A177-3AD203B41FA5}">
                      <a16:colId xmlns:a16="http://schemas.microsoft.com/office/drawing/2014/main" val="3220361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2144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- 2025-01-15 10:47:36</a:t>
                      </a:r>
                      <a:r>
                        <a:rPr kumimoji="0" lang="de-DE" sz="1000" b="0" i="0" u="none" strike="noStrike" kern="1200" cap="none" spc="0" normalizeH="0" baseline="0" noProof="0">
                          <a:ln>
                            <a:noFill/>
                          </a:ln>
                          <a:solidFill>
                            <a:prstClr val="black"/>
                          </a:solidFill>
                          <a:effectLst/>
                          <a:uLnTx/>
                          <a:uFillTx/>
                          <a:latin typeface="Calibri"/>
                          <a:ea typeface="+mn-ea"/>
                          <a:cs typeface="+mn-cs"/>
                        </a:rPr>
                        <a:t>
 Azad Issa leitet seit kurzem ein Restaurant! Obwohl er gar kein Koch ist.🤔
Der 39-Jährige ist eigentlich Agraringenieur. Damit er aber immer in der Nähe seiner herzkranken Tochter Juri sein kann, hat er jetzt in Bochum ein Restaurant in der Nähe der Wohnung übernommen.❤️
👩🏻‍💻Autorin: Nastaran Amirhaji
#WDR #Lokalzeit #Ehrenamt #Spenderherz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https://quintly-eu-image-storage.s3.amazonaws.com/5f3fce195d3d3dd014ed263e528e0d75/b83d8a8d4328afca579c9884b82b4894.jpg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37434</a:t>
                      </a:r>
                    </a:p>
                  </a:txBody>
                  <a:tcPr/>
                </a:tc>
                <a:extLst>
                  <a:ext uri="{0D108BD9-81ED-4DB2-BD59-A6C34878D82A}">
                    <a16:rowId xmlns:a16="http://schemas.microsoft.com/office/drawing/2014/main" val="2744524145"/>
                  </a:ext>
                </a:extLst>
              </a:tr>
            </a:tbl>
          </a:graphicData>
        </a:graphic>
      </p:graphicFrame>
      <p:sp>
        <p:nvSpPr>
          <p:cNvPr id="4" name="Text Placeholder 3">
            <a:extLst>
              <a:ext uri="{FF2B5EF4-FFF2-40B4-BE49-F238E27FC236}">
                <a16:creationId xmlns:a16="http://schemas.microsoft.com/office/drawing/2014/main" id="{AFD559FB-4870-4540-BC90-6B7A9D90B951}"/>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537895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D06D-6C4E-4772-9A60-01807CFC2AD5}"/>
              </a:ext>
            </a:extLst>
          </p:cNvPr>
          <p:cNvSpPr>
            <a:spLocks noGrp="1"/>
          </p:cNvSpPr>
          <p:nvPr>
            <p:ph type="title"/>
          </p:nvPr>
        </p:nvSpPr>
        <p:spPr/>
        <p:txBody>
          <a:bodyPr/>
          <a:lstStyle/>
          <a:p>
            <a:r>
              <a:rPr lang="de-DE"/>
              <a:t>Instagram Alle Posts des Zeitraums (mit Total Interactions) | lokalzeit - 9 of 17</a:t>
            </a:r>
            <a:endParaRPr lang="en-US"/>
          </a:p>
        </p:txBody>
      </p:sp>
      <p:graphicFrame>
        <p:nvGraphicFramePr>
          <p:cNvPr id="5" name="Table Placeholder 4">
            <a:extLst>
              <a:ext uri="{FF2B5EF4-FFF2-40B4-BE49-F238E27FC236}">
                <a16:creationId xmlns:a16="http://schemas.microsoft.com/office/drawing/2014/main" id="{D5A354EB-CED7-4F1E-B07E-6560A9A1EA65}"/>
              </a:ext>
            </a:extLst>
          </p:cNvPr>
          <p:cNvGraphicFramePr>
            <a:graphicFrameLocks noGrp="1"/>
          </p:cNvGraphicFramePr>
          <p:nvPr>
            <p:ph type="tbl" sz="quarter" idx="13"/>
            <p:extLst>
              <p:ext uri="{D42A27DB-BD31-4B8C-83A1-F6EECF244321}">
                <p14:modId xmlns:p14="http://schemas.microsoft.com/office/powerpoint/2010/main" val="782434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4534425"/>
                    </a:ext>
                  </a:extLst>
                </a:gridCol>
                <a:gridCol w="1810512">
                  <a:extLst>
                    <a:ext uri="{9D8B030D-6E8A-4147-A177-3AD203B41FA5}">
                      <a16:colId xmlns:a16="http://schemas.microsoft.com/office/drawing/2014/main" val="4156479846"/>
                    </a:ext>
                  </a:extLst>
                </a:gridCol>
                <a:gridCol w="905256">
                  <a:extLst>
                    <a:ext uri="{9D8B030D-6E8A-4147-A177-3AD203B41FA5}">
                      <a16:colId xmlns:a16="http://schemas.microsoft.com/office/drawing/2014/main" val="2584635929"/>
                    </a:ext>
                  </a:extLst>
                </a:gridCol>
                <a:gridCol w="905256">
                  <a:extLst>
                    <a:ext uri="{9D8B030D-6E8A-4147-A177-3AD203B41FA5}">
                      <a16:colId xmlns:a16="http://schemas.microsoft.com/office/drawing/2014/main" val="2961710548"/>
                    </a:ext>
                  </a:extLst>
                </a:gridCol>
                <a:gridCol w="905256">
                  <a:extLst>
                    <a:ext uri="{9D8B030D-6E8A-4147-A177-3AD203B41FA5}">
                      <a16:colId xmlns:a16="http://schemas.microsoft.com/office/drawing/2014/main" val="621939154"/>
                    </a:ext>
                  </a:extLst>
                </a:gridCol>
                <a:gridCol w="905256">
                  <a:extLst>
                    <a:ext uri="{9D8B030D-6E8A-4147-A177-3AD203B41FA5}">
                      <a16:colId xmlns:a16="http://schemas.microsoft.com/office/drawing/2014/main" val="240038939"/>
                    </a:ext>
                  </a:extLst>
                </a:gridCol>
                <a:gridCol w="905256">
                  <a:extLst>
                    <a:ext uri="{9D8B030D-6E8A-4147-A177-3AD203B41FA5}">
                      <a16:colId xmlns:a16="http://schemas.microsoft.com/office/drawing/2014/main" val="3505194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1497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- 2025-01-13 11:48:05</a:t>
                      </a:r>
                      <a:r>
                        <a:rPr kumimoji="0" lang="de-DE" sz="1000" b="0" i="0" u="none" strike="noStrike" kern="1200" cap="none" spc="0" normalizeH="0" baseline="0" noProof="0">
                          <a:ln>
                            <a:noFill/>
                          </a:ln>
                          <a:solidFill>
                            <a:prstClr val="black"/>
                          </a:solidFill>
                          <a:effectLst/>
                          <a:uLnTx/>
                          <a:uFillTx/>
                          <a:latin typeface="Calibri"/>
                          <a:ea typeface="+mn-ea"/>
                          <a:cs typeface="+mn-cs"/>
                        </a:rPr>
                        <a:t>
 In Bonn gibt es kein warmes Bett für Melanie und Balou: Keine Unterkunft nimmt wohnungslose Menschen mit Haustier auf. 😕
Aber die Kälte ist für Melanie leichter zu ertragen als eine Trennung von Balou. 🐕
Schutz bietet ihnen nur die U-Bahn, denn im Winter dulden die Stadtwerke Menschen und Tiere in den Haltestellen.
👩🏼‍💻Autorin: Gisela Hartmann
#Obdachlos #Obdachlosenhilfe #Homeless #Wohnungslos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https://quintly-eu-image-storage.s3.amazonaws.com/5f3fce195d3d3dd014ed263e528e0d75/d8f84a694c72b023685bc109cffe87ec.jpg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37274</a:t>
                      </a:r>
                    </a:p>
                  </a:txBody>
                  <a:tcPr/>
                </a:tc>
                <a:extLst>
                  <a:ext uri="{0D108BD9-81ED-4DB2-BD59-A6C34878D82A}">
                    <a16:rowId xmlns:a16="http://schemas.microsoft.com/office/drawing/2014/main" val="1483477133"/>
                  </a:ext>
                </a:extLst>
              </a:tr>
            </a:tbl>
          </a:graphicData>
        </a:graphic>
      </p:graphicFrame>
      <p:sp>
        <p:nvSpPr>
          <p:cNvPr id="4" name="Text Placeholder 3">
            <a:extLst>
              <a:ext uri="{FF2B5EF4-FFF2-40B4-BE49-F238E27FC236}">
                <a16:creationId xmlns:a16="http://schemas.microsoft.com/office/drawing/2014/main" id="{660AE4BE-0311-438B-A6D8-EDA8F6985ADE}"/>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179383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7535-6D20-4F18-AD74-AAFF19A7349B}"/>
              </a:ext>
            </a:extLst>
          </p:cNvPr>
          <p:cNvSpPr>
            <a:spLocks noGrp="1"/>
          </p:cNvSpPr>
          <p:nvPr>
            <p:ph type="title"/>
          </p:nvPr>
        </p:nvSpPr>
        <p:spPr/>
        <p:txBody>
          <a:bodyPr/>
          <a:lstStyle/>
          <a:p>
            <a:r>
              <a:rPr lang="de-DE"/>
              <a:t>Instagram Alle Posts des Zeitraums (mit Total Interactions) | lokalzeit - 10 of 17</a:t>
            </a:r>
            <a:endParaRPr lang="en-US"/>
          </a:p>
        </p:txBody>
      </p:sp>
      <p:graphicFrame>
        <p:nvGraphicFramePr>
          <p:cNvPr id="5" name="Table Placeholder 4">
            <a:extLst>
              <a:ext uri="{FF2B5EF4-FFF2-40B4-BE49-F238E27FC236}">
                <a16:creationId xmlns:a16="http://schemas.microsoft.com/office/drawing/2014/main" id="{172F686A-A2EB-4135-901B-AF77EDB5D255}"/>
              </a:ext>
            </a:extLst>
          </p:cNvPr>
          <p:cNvGraphicFramePr>
            <a:graphicFrameLocks noGrp="1"/>
          </p:cNvGraphicFramePr>
          <p:nvPr>
            <p:ph type="tbl" sz="quarter" idx="13"/>
            <p:extLst>
              <p:ext uri="{D42A27DB-BD31-4B8C-83A1-F6EECF244321}">
                <p14:modId xmlns:p14="http://schemas.microsoft.com/office/powerpoint/2010/main" val="439707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7286968"/>
                    </a:ext>
                  </a:extLst>
                </a:gridCol>
                <a:gridCol w="1810512">
                  <a:extLst>
                    <a:ext uri="{9D8B030D-6E8A-4147-A177-3AD203B41FA5}">
                      <a16:colId xmlns:a16="http://schemas.microsoft.com/office/drawing/2014/main" val="1714688115"/>
                    </a:ext>
                  </a:extLst>
                </a:gridCol>
                <a:gridCol w="905256">
                  <a:extLst>
                    <a:ext uri="{9D8B030D-6E8A-4147-A177-3AD203B41FA5}">
                      <a16:colId xmlns:a16="http://schemas.microsoft.com/office/drawing/2014/main" val="4094724395"/>
                    </a:ext>
                  </a:extLst>
                </a:gridCol>
                <a:gridCol w="905256">
                  <a:extLst>
                    <a:ext uri="{9D8B030D-6E8A-4147-A177-3AD203B41FA5}">
                      <a16:colId xmlns:a16="http://schemas.microsoft.com/office/drawing/2014/main" val="2814328711"/>
                    </a:ext>
                  </a:extLst>
                </a:gridCol>
                <a:gridCol w="905256">
                  <a:extLst>
                    <a:ext uri="{9D8B030D-6E8A-4147-A177-3AD203B41FA5}">
                      <a16:colId xmlns:a16="http://schemas.microsoft.com/office/drawing/2014/main" val="2189949205"/>
                    </a:ext>
                  </a:extLst>
                </a:gridCol>
                <a:gridCol w="905256">
                  <a:extLst>
                    <a:ext uri="{9D8B030D-6E8A-4147-A177-3AD203B41FA5}">
                      <a16:colId xmlns:a16="http://schemas.microsoft.com/office/drawing/2014/main" val="2312049353"/>
                    </a:ext>
                  </a:extLst>
                </a:gridCol>
                <a:gridCol w="905256">
                  <a:extLst>
                    <a:ext uri="{9D8B030D-6E8A-4147-A177-3AD203B41FA5}">
                      <a16:colId xmlns:a16="http://schemas.microsoft.com/office/drawing/2014/main" val="66298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3979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- 2025-01-19 11:50:00</a:t>
                      </a:r>
                      <a:r>
                        <a:rPr kumimoji="0" lang="de-DE" sz="1000" b="0" i="0" u="none" strike="noStrike" kern="1200" cap="none" spc="0" normalizeH="0" baseline="0" noProof="0">
                          <a:ln>
                            <a:noFill/>
                          </a:ln>
                          <a:solidFill>
                            <a:prstClr val="black"/>
                          </a:solidFill>
                          <a:effectLst/>
                          <a:uLnTx/>
                          <a:uFillTx/>
                          <a:latin typeface="Calibri"/>
                          <a:ea typeface="+mn-ea"/>
                          <a:cs typeface="+mn-cs"/>
                        </a:rPr>
                        <a:t>
 Ganz alleine (natürlich unter Aufsicht) bauen diese Azubis in Verl ein Haus! 😳
Das Ziel? Sie sollen Verantwortung übernehmen, schneller ins Arbeiten kommen und dadurch extra motiviert werden. 🔥
Aber keine Sorge für die Auftraggeber: Die Vorarbeiter prüfen alles nochmal ganz genau.
Hättest du dir so etwas als Azubi zugetraut? 👷‍♂️👷‍♀️
#Bau #Azubi #Handwerk #Baustelle #WDR #ARD #Lokalzeit #verl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https://quintly-eu-image-storage.s3.amazonaws.com/5f3fce195d3d3dd014ed263e528e0d75/a2da7624479ddfbd85701aef00c4018e.jpg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35256</a:t>
                      </a:r>
                    </a:p>
                  </a:txBody>
                  <a:tcPr/>
                </a:tc>
                <a:extLst>
                  <a:ext uri="{0D108BD9-81ED-4DB2-BD59-A6C34878D82A}">
                    <a16:rowId xmlns:a16="http://schemas.microsoft.com/office/drawing/2014/main" val="1125174970"/>
                  </a:ext>
                </a:extLst>
              </a:tr>
            </a:tbl>
          </a:graphicData>
        </a:graphic>
      </p:graphicFrame>
      <p:sp>
        <p:nvSpPr>
          <p:cNvPr id="4" name="Text Placeholder 3">
            <a:extLst>
              <a:ext uri="{FF2B5EF4-FFF2-40B4-BE49-F238E27FC236}">
                <a16:creationId xmlns:a16="http://schemas.microsoft.com/office/drawing/2014/main" id="{B13885EF-E4DF-4DFC-95D1-6255D51F2B50}"/>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2191450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CF1F1-C946-4A7A-BA73-9170C5006918}"/>
              </a:ext>
            </a:extLst>
          </p:cNvPr>
          <p:cNvSpPr>
            <a:spLocks noGrp="1"/>
          </p:cNvSpPr>
          <p:nvPr>
            <p:ph type="title"/>
          </p:nvPr>
        </p:nvSpPr>
        <p:spPr/>
        <p:txBody>
          <a:bodyPr/>
          <a:lstStyle/>
          <a:p>
            <a:r>
              <a:rPr lang="de-DE"/>
              <a:t>Instagram Alle Posts des Zeitraums (mit Total Interactions) | lokalzeit - 11 of 17</a:t>
            </a:r>
            <a:endParaRPr lang="en-US"/>
          </a:p>
        </p:txBody>
      </p:sp>
      <p:graphicFrame>
        <p:nvGraphicFramePr>
          <p:cNvPr id="5" name="Table Placeholder 4">
            <a:extLst>
              <a:ext uri="{FF2B5EF4-FFF2-40B4-BE49-F238E27FC236}">
                <a16:creationId xmlns:a16="http://schemas.microsoft.com/office/drawing/2014/main" id="{03D13A86-62E7-444F-AAEA-E7135B866698}"/>
              </a:ext>
            </a:extLst>
          </p:cNvPr>
          <p:cNvGraphicFramePr>
            <a:graphicFrameLocks noGrp="1"/>
          </p:cNvGraphicFramePr>
          <p:nvPr>
            <p:ph type="tbl" sz="quarter" idx="13"/>
            <p:extLst>
              <p:ext uri="{D42A27DB-BD31-4B8C-83A1-F6EECF244321}">
                <p14:modId xmlns:p14="http://schemas.microsoft.com/office/powerpoint/2010/main" val="217326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3441696"/>
                    </a:ext>
                  </a:extLst>
                </a:gridCol>
                <a:gridCol w="1810512">
                  <a:extLst>
                    <a:ext uri="{9D8B030D-6E8A-4147-A177-3AD203B41FA5}">
                      <a16:colId xmlns:a16="http://schemas.microsoft.com/office/drawing/2014/main" val="572969079"/>
                    </a:ext>
                  </a:extLst>
                </a:gridCol>
                <a:gridCol w="905256">
                  <a:extLst>
                    <a:ext uri="{9D8B030D-6E8A-4147-A177-3AD203B41FA5}">
                      <a16:colId xmlns:a16="http://schemas.microsoft.com/office/drawing/2014/main" val="1945450364"/>
                    </a:ext>
                  </a:extLst>
                </a:gridCol>
                <a:gridCol w="905256">
                  <a:extLst>
                    <a:ext uri="{9D8B030D-6E8A-4147-A177-3AD203B41FA5}">
                      <a16:colId xmlns:a16="http://schemas.microsoft.com/office/drawing/2014/main" val="1803966885"/>
                    </a:ext>
                  </a:extLst>
                </a:gridCol>
                <a:gridCol w="905256">
                  <a:extLst>
                    <a:ext uri="{9D8B030D-6E8A-4147-A177-3AD203B41FA5}">
                      <a16:colId xmlns:a16="http://schemas.microsoft.com/office/drawing/2014/main" val="2115593649"/>
                    </a:ext>
                  </a:extLst>
                </a:gridCol>
                <a:gridCol w="905256">
                  <a:extLst>
                    <a:ext uri="{9D8B030D-6E8A-4147-A177-3AD203B41FA5}">
                      <a16:colId xmlns:a16="http://schemas.microsoft.com/office/drawing/2014/main" val="1456359004"/>
                    </a:ext>
                  </a:extLst>
                </a:gridCol>
                <a:gridCol w="905256">
                  <a:extLst>
                    <a:ext uri="{9D8B030D-6E8A-4147-A177-3AD203B41FA5}">
                      <a16:colId xmlns:a16="http://schemas.microsoft.com/office/drawing/2014/main" val="3271054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9134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- 2025-01-13 15:51:22</a:t>
                      </a:r>
                      <a:r>
                        <a:rPr kumimoji="0" lang="de-DE" sz="1000" b="0" i="0" u="none" strike="noStrike" kern="1200" cap="none" spc="0" normalizeH="0" baseline="0" noProof="0">
                          <a:ln>
                            <a:noFill/>
                          </a:ln>
                          <a:solidFill>
                            <a:prstClr val="black"/>
                          </a:solidFill>
                          <a:effectLst/>
                          <a:uLnTx/>
                          <a:uFillTx/>
                          <a:latin typeface="Calibri"/>
                          <a:ea typeface="+mn-ea"/>
                          <a:cs typeface="+mn-cs"/>
                        </a:rPr>
                        <a:t>
 Für Familie Schulten aus Essen waren die letzten Jahre alles andere als leicht:
Erst die Krebserkrankung von Melina, dann durch einen Brand die Wohnung verloren, dann Hochwasser in der neuen Wohnung, der Vater erleidet leichte Schlaganfälle und dann benutzen Betrüger jetzt auch noch ihre Schicksalsschläge, um Geld zu erbeuten!️‍🥺
Lasst mal etwas Liebe da für die Familie. ❤️️
👩🏼‍💻Autorin: Fabienne Strohmer
#Lokalzeit #WDR #ARD #Schicksalsschläge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https://quintly-eu-image-storage.s3.amazonaws.com/5f3fce195d3d3dd014ed263e528e0d75/6cc6e1f999ac3887aae15024f7ba20ef.jpg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24675</a:t>
                      </a:r>
                    </a:p>
                  </a:txBody>
                  <a:tcPr/>
                </a:tc>
                <a:extLst>
                  <a:ext uri="{0D108BD9-81ED-4DB2-BD59-A6C34878D82A}">
                    <a16:rowId xmlns:a16="http://schemas.microsoft.com/office/drawing/2014/main" val="731123593"/>
                  </a:ext>
                </a:extLst>
              </a:tr>
            </a:tbl>
          </a:graphicData>
        </a:graphic>
      </p:graphicFrame>
      <p:sp>
        <p:nvSpPr>
          <p:cNvPr id="4" name="Text Placeholder 3">
            <a:extLst>
              <a:ext uri="{FF2B5EF4-FFF2-40B4-BE49-F238E27FC236}">
                <a16:creationId xmlns:a16="http://schemas.microsoft.com/office/drawing/2014/main" id="{6C8403B1-4592-46B7-86F6-508E21DC4F6C}"/>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1646112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042FA-F514-4E22-B633-57684196856E}"/>
              </a:ext>
            </a:extLst>
          </p:cNvPr>
          <p:cNvSpPr>
            <a:spLocks noGrp="1"/>
          </p:cNvSpPr>
          <p:nvPr>
            <p:ph type="title"/>
          </p:nvPr>
        </p:nvSpPr>
        <p:spPr/>
        <p:txBody>
          <a:bodyPr/>
          <a:lstStyle/>
          <a:p>
            <a:r>
              <a:rPr lang="de-DE"/>
              <a:t>Instagram Alle Posts des Zeitraums (mit Total Interactions) | lokalzeit - 12 of 17</a:t>
            </a:r>
            <a:endParaRPr lang="en-US"/>
          </a:p>
        </p:txBody>
      </p:sp>
      <p:graphicFrame>
        <p:nvGraphicFramePr>
          <p:cNvPr id="5" name="Table Placeholder 4">
            <a:extLst>
              <a:ext uri="{FF2B5EF4-FFF2-40B4-BE49-F238E27FC236}">
                <a16:creationId xmlns:a16="http://schemas.microsoft.com/office/drawing/2014/main" id="{2EFE6F50-608C-4438-9759-84CB09AFE350}"/>
              </a:ext>
            </a:extLst>
          </p:cNvPr>
          <p:cNvGraphicFramePr>
            <a:graphicFrameLocks noGrp="1"/>
          </p:cNvGraphicFramePr>
          <p:nvPr>
            <p:ph type="tbl" sz="quarter" idx="13"/>
            <p:extLst>
              <p:ext uri="{D42A27DB-BD31-4B8C-83A1-F6EECF244321}">
                <p14:modId xmlns:p14="http://schemas.microsoft.com/office/powerpoint/2010/main" val="388965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0618574"/>
                    </a:ext>
                  </a:extLst>
                </a:gridCol>
                <a:gridCol w="1810512">
                  <a:extLst>
                    <a:ext uri="{9D8B030D-6E8A-4147-A177-3AD203B41FA5}">
                      <a16:colId xmlns:a16="http://schemas.microsoft.com/office/drawing/2014/main" val="1369949865"/>
                    </a:ext>
                  </a:extLst>
                </a:gridCol>
                <a:gridCol w="905256">
                  <a:extLst>
                    <a:ext uri="{9D8B030D-6E8A-4147-A177-3AD203B41FA5}">
                      <a16:colId xmlns:a16="http://schemas.microsoft.com/office/drawing/2014/main" val="1873310470"/>
                    </a:ext>
                  </a:extLst>
                </a:gridCol>
                <a:gridCol w="905256">
                  <a:extLst>
                    <a:ext uri="{9D8B030D-6E8A-4147-A177-3AD203B41FA5}">
                      <a16:colId xmlns:a16="http://schemas.microsoft.com/office/drawing/2014/main" val="1526761994"/>
                    </a:ext>
                  </a:extLst>
                </a:gridCol>
                <a:gridCol w="905256">
                  <a:extLst>
                    <a:ext uri="{9D8B030D-6E8A-4147-A177-3AD203B41FA5}">
                      <a16:colId xmlns:a16="http://schemas.microsoft.com/office/drawing/2014/main" val="3428692721"/>
                    </a:ext>
                  </a:extLst>
                </a:gridCol>
                <a:gridCol w="905256">
                  <a:extLst>
                    <a:ext uri="{9D8B030D-6E8A-4147-A177-3AD203B41FA5}">
                      <a16:colId xmlns:a16="http://schemas.microsoft.com/office/drawing/2014/main" val="2808726899"/>
                    </a:ext>
                  </a:extLst>
                </a:gridCol>
                <a:gridCol w="905256">
                  <a:extLst>
                    <a:ext uri="{9D8B030D-6E8A-4147-A177-3AD203B41FA5}">
                      <a16:colId xmlns:a16="http://schemas.microsoft.com/office/drawing/2014/main" val="2775058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9467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- 2025-01-18 10:54:18</a:t>
                      </a:r>
                      <a:r>
                        <a:rPr kumimoji="0" lang="de-DE" sz="1000" b="0" i="0" u="none" strike="noStrike" kern="1200" cap="none" spc="0" normalizeH="0" baseline="0" noProof="0">
                          <a:ln>
                            <a:noFill/>
                          </a:ln>
                          <a:solidFill>
                            <a:prstClr val="black"/>
                          </a:solidFill>
                          <a:effectLst/>
                          <a:uLnTx/>
                          <a:uFillTx/>
                          <a:latin typeface="Calibri"/>
                          <a:ea typeface="+mn-ea"/>
                          <a:cs typeface="+mn-cs"/>
                        </a:rPr>
                        <a:t>
 Salim gibt Fußballtraining für geflüchtete Kinder. Die Herausforderung: die Kommunikation. ⚽️
Aber er hat sich mit seinem Verein FC Hertha Bonn etwas Besonderes einfallen lassen. 
Salim nutzt Zeichensprache und Plakate, damit alle verstehen, was gemacht werden soll. 
An dem Training dürfen alle Kinder teilnehmen - auch wenn sie nur auf der Durchreise sind. Deswegen sind jede Woche andere Kinder beim Training und müssen die Abläufe verstehen. 
Für das Konzept hat der Verein herthabonn schon eine Auszeichnung vom Deutschen Fußballbund bekommen. Damit noch mehr Vereine ein solches Training anbieten, geben sie das Konzept auch gerne weiter. 
Autorin: Monika Steinhaus
#integration #fußballtraining #herthabonn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https://quintly-eu-image-storage.s3.amazonaws.com/5f3fce195d3d3dd014ed263e528e0d75/4838086e1336b99efe4202c7dab396b0.jpg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23568</a:t>
                      </a:r>
                    </a:p>
                  </a:txBody>
                  <a:tcPr/>
                </a:tc>
                <a:extLst>
                  <a:ext uri="{0D108BD9-81ED-4DB2-BD59-A6C34878D82A}">
                    <a16:rowId xmlns:a16="http://schemas.microsoft.com/office/drawing/2014/main" val="662679489"/>
                  </a:ext>
                </a:extLst>
              </a:tr>
            </a:tbl>
          </a:graphicData>
        </a:graphic>
      </p:graphicFrame>
      <p:sp>
        <p:nvSpPr>
          <p:cNvPr id="4" name="Text Placeholder 3">
            <a:extLst>
              <a:ext uri="{FF2B5EF4-FFF2-40B4-BE49-F238E27FC236}">
                <a16:creationId xmlns:a16="http://schemas.microsoft.com/office/drawing/2014/main" id="{651DEE98-4DEF-409A-8F42-4C74B6BDBC7A}"/>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3561686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98822-4C27-4919-B0CA-270F34C0D8F4}"/>
              </a:ext>
            </a:extLst>
          </p:cNvPr>
          <p:cNvSpPr>
            <a:spLocks noGrp="1"/>
          </p:cNvSpPr>
          <p:nvPr>
            <p:ph type="title"/>
          </p:nvPr>
        </p:nvSpPr>
        <p:spPr/>
        <p:txBody>
          <a:bodyPr/>
          <a:lstStyle/>
          <a:p>
            <a:r>
              <a:rPr lang="de-DE"/>
              <a:t>Instagram Alle Posts des Zeitraums (mit Total Interactions) | lokalzeit - 13 of 17</a:t>
            </a:r>
            <a:endParaRPr lang="en-US"/>
          </a:p>
        </p:txBody>
      </p:sp>
      <p:graphicFrame>
        <p:nvGraphicFramePr>
          <p:cNvPr id="5" name="Table Placeholder 4">
            <a:extLst>
              <a:ext uri="{FF2B5EF4-FFF2-40B4-BE49-F238E27FC236}">
                <a16:creationId xmlns:a16="http://schemas.microsoft.com/office/drawing/2014/main" id="{8AC03A5C-D530-44F4-945E-80AC5CCA74A6}"/>
              </a:ext>
            </a:extLst>
          </p:cNvPr>
          <p:cNvGraphicFramePr>
            <a:graphicFrameLocks noGrp="1"/>
          </p:cNvGraphicFramePr>
          <p:nvPr>
            <p:ph type="tbl" sz="quarter" idx="13"/>
            <p:extLst>
              <p:ext uri="{D42A27DB-BD31-4B8C-83A1-F6EECF244321}">
                <p14:modId xmlns:p14="http://schemas.microsoft.com/office/powerpoint/2010/main" val="236562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819541"/>
                    </a:ext>
                  </a:extLst>
                </a:gridCol>
                <a:gridCol w="1810512">
                  <a:extLst>
                    <a:ext uri="{9D8B030D-6E8A-4147-A177-3AD203B41FA5}">
                      <a16:colId xmlns:a16="http://schemas.microsoft.com/office/drawing/2014/main" val="614431127"/>
                    </a:ext>
                  </a:extLst>
                </a:gridCol>
                <a:gridCol w="905256">
                  <a:extLst>
                    <a:ext uri="{9D8B030D-6E8A-4147-A177-3AD203B41FA5}">
                      <a16:colId xmlns:a16="http://schemas.microsoft.com/office/drawing/2014/main" val="3118834873"/>
                    </a:ext>
                  </a:extLst>
                </a:gridCol>
                <a:gridCol w="905256">
                  <a:extLst>
                    <a:ext uri="{9D8B030D-6E8A-4147-A177-3AD203B41FA5}">
                      <a16:colId xmlns:a16="http://schemas.microsoft.com/office/drawing/2014/main" val="2095882305"/>
                    </a:ext>
                  </a:extLst>
                </a:gridCol>
                <a:gridCol w="905256">
                  <a:extLst>
                    <a:ext uri="{9D8B030D-6E8A-4147-A177-3AD203B41FA5}">
                      <a16:colId xmlns:a16="http://schemas.microsoft.com/office/drawing/2014/main" val="4276798938"/>
                    </a:ext>
                  </a:extLst>
                </a:gridCol>
                <a:gridCol w="905256">
                  <a:extLst>
                    <a:ext uri="{9D8B030D-6E8A-4147-A177-3AD203B41FA5}">
                      <a16:colId xmlns:a16="http://schemas.microsoft.com/office/drawing/2014/main" val="2874958206"/>
                    </a:ext>
                  </a:extLst>
                </a:gridCol>
                <a:gridCol w="905256">
                  <a:extLst>
                    <a:ext uri="{9D8B030D-6E8A-4147-A177-3AD203B41FA5}">
                      <a16:colId xmlns:a16="http://schemas.microsoft.com/office/drawing/2014/main" val="2623190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9918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- 2025-01-15 17:24:46</a:t>
                      </a:r>
                      <a:r>
                        <a:rPr kumimoji="0" lang="en-US" sz="1000" b="0" i="0" u="none" strike="noStrike" kern="1200" cap="none" spc="0" normalizeH="0" baseline="0" noProof="0">
                          <a:ln>
                            <a:noFill/>
                          </a:ln>
                          <a:solidFill>
                            <a:prstClr val="black"/>
                          </a:solidFill>
                          <a:effectLst/>
                          <a:uLnTx/>
                          <a:uFillTx/>
                          <a:latin typeface="Calibri"/>
                          <a:ea typeface="+mn-ea"/>
                          <a:cs typeface="+mn-cs"/>
                        </a:rPr>
                        <a:t>
 Eine Vater-Initiative, die den Sport in der ganzen Stadt bereichert. 🤾❤️
Weil sein Sohn Handball spielen wollte, gründete Maik Cohrs kurzerhand Bedburgs erste Handballabteilung.
Nach nur 1,5 Jahren: 170 Mitglieder und 7 Mannschaften. 💪
👩🏼‍💻Autorin: Inke Köster
#Lokalzeit #WDR #Handball #Bedburg #Verein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https://quintly-eu-image-storage.s3.amazonaws.com/5f3fce195d3d3dd014ed263e528e0d75/cdc2e067c98125a35955494ac5c2def7.jpg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23215</a:t>
                      </a:r>
                    </a:p>
                  </a:txBody>
                  <a:tcPr/>
                </a:tc>
                <a:extLst>
                  <a:ext uri="{0D108BD9-81ED-4DB2-BD59-A6C34878D82A}">
                    <a16:rowId xmlns:a16="http://schemas.microsoft.com/office/drawing/2014/main" val="3997781555"/>
                  </a:ext>
                </a:extLst>
              </a:tr>
            </a:tbl>
          </a:graphicData>
        </a:graphic>
      </p:graphicFrame>
      <p:sp>
        <p:nvSpPr>
          <p:cNvPr id="4" name="Text Placeholder 3">
            <a:extLst>
              <a:ext uri="{FF2B5EF4-FFF2-40B4-BE49-F238E27FC236}">
                <a16:creationId xmlns:a16="http://schemas.microsoft.com/office/drawing/2014/main" id="{918640A2-2837-4190-BFE4-216DEF783941}"/>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3792096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1E076-118F-4072-8108-F989252C9C39}"/>
              </a:ext>
            </a:extLst>
          </p:cNvPr>
          <p:cNvSpPr>
            <a:spLocks noGrp="1"/>
          </p:cNvSpPr>
          <p:nvPr>
            <p:ph type="title"/>
          </p:nvPr>
        </p:nvSpPr>
        <p:spPr/>
        <p:txBody>
          <a:bodyPr/>
          <a:lstStyle/>
          <a:p>
            <a:r>
              <a:rPr lang="de-DE"/>
              <a:t>Instagram Alle Posts des Zeitraums (mit Total Interactions) | lokalzeit - 14 of 17</a:t>
            </a:r>
            <a:endParaRPr lang="en-US"/>
          </a:p>
        </p:txBody>
      </p:sp>
      <p:graphicFrame>
        <p:nvGraphicFramePr>
          <p:cNvPr id="5" name="Table Placeholder 4">
            <a:extLst>
              <a:ext uri="{FF2B5EF4-FFF2-40B4-BE49-F238E27FC236}">
                <a16:creationId xmlns:a16="http://schemas.microsoft.com/office/drawing/2014/main" id="{1EACAAF5-F428-4A9B-B91A-B29B2704D184}"/>
              </a:ext>
            </a:extLst>
          </p:cNvPr>
          <p:cNvGraphicFramePr>
            <a:graphicFrameLocks noGrp="1"/>
          </p:cNvGraphicFramePr>
          <p:nvPr>
            <p:ph type="tbl" sz="quarter" idx="13"/>
            <p:extLst>
              <p:ext uri="{D42A27DB-BD31-4B8C-83A1-F6EECF244321}">
                <p14:modId xmlns:p14="http://schemas.microsoft.com/office/powerpoint/2010/main" val="2427963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16167693"/>
                    </a:ext>
                  </a:extLst>
                </a:gridCol>
                <a:gridCol w="1810512">
                  <a:extLst>
                    <a:ext uri="{9D8B030D-6E8A-4147-A177-3AD203B41FA5}">
                      <a16:colId xmlns:a16="http://schemas.microsoft.com/office/drawing/2014/main" val="3306935739"/>
                    </a:ext>
                  </a:extLst>
                </a:gridCol>
                <a:gridCol w="905256">
                  <a:extLst>
                    <a:ext uri="{9D8B030D-6E8A-4147-A177-3AD203B41FA5}">
                      <a16:colId xmlns:a16="http://schemas.microsoft.com/office/drawing/2014/main" val="1560869895"/>
                    </a:ext>
                  </a:extLst>
                </a:gridCol>
                <a:gridCol w="905256">
                  <a:extLst>
                    <a:ext uri="{9D8B030D-6E8A-4147-A177-3AD203B41FA5}">
                      <a16:colId xmlns:a16="http://schemas.microsoft.com/office/drawing/2014/main" val="541433550"/>
                    </a:ext>
                  </a:extLst>
                </a:gridCol>
                <a:gridCol w="905256">
                  <a:extLst>
                    <a:ext uri="{9D8B030D-6E8A-4147-A177-3AD203B41FA5}">
                      <a16:colId xmlns:a16="http://schemas.microsoft.com/office/drawing/2014/main" val="3330698333"/>
                    </a:ext>
                  </a:extLst>
                </a:gridCol>
                <a:gridCol w="905256">
                  <a:extLst>
                    <a:ext uri="{9D8B030D-6E8A-4147-A177-3AD203B41FA5}">
                      <a16:colId xmlns:a16="http://schemas.microsoft.com/office/drawing/2014/main" val="1586199839"/>
                    </a:ext>
                  </a:extLst>
                </a:gridCol>
                <a:gridCol w="905256">
                  <a:extLst>
                    <a:ext uri="{9D8B030D-6E8A-4147-A177-3AD203B41FA5}">
                      <a16:colId xmlns:a16="http://schemas.microsoft.com/office/drawing/2014/main" val="2387495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3597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- 2025-01-19 14:45:00</a:t>
                      </a:r>
                      <a:r>
                        <a:rPr kumimoji="0" lang="de-DE" sz="1000" b="0" i="0" u="none" strike="noStrike" kern="1200" cap="none" spc="0" normalizeH="0" baseline="0" noProof="0">
                          <a:ln>
                            <a:noFill/>
                          </a:ln>
                          <a:solidFill>
                            <a:prstClr val="black"/>
                          </a:solidFill>
                          <a:effectLst/>
                          <a:uLnTx/>
                          <a:uFillTx/>
                          <a:latin typeface="Calibri"/>
                          <a:ea typeface="+mn-ea"/>
                          <a:cs typeface="+mn-cs"/>
                        </a:rPr>
                        <a:t>
 Millionen Kronkorken: So will René Steiner der schwerkranken Frieda helfen. In den letzten Jahren hat er über 20 Tonnen davon gesammelt. Das Geld soll Frieda für ihre Therapien zugutekommen, die nicht von der Krankenkasse übernommen werden. 
Autorin: Sofia Leikam 
#gemeinschaft #ehrenamt #krankheit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https://quintly-eu-image-storage.s3.amazonaws.com/5f3fce195d3d3dd014ed263e528e0d75/a735b21c4356d6ee99cd6a83fbb392ef.jpg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20204</a:t>
                      </a:r>
                    </a:p>
                  </a:txBody>
                  <a:tcPr/>
                </a:tc>
                <a:extLst>
                  <a:ext uri="{0D108BD9-81ED-4DB2-BD59-A6C34878D82A}">
                    <a16:rowId xmlns:a16="http://schemas.microsoft.com/office/drawing/2014/main" val="428229734"/>
                  </a:ext>
                </a:extLst>
              </a:tr>
            </a:tbl>
          </a:graphicData>
        </a:graphic>
      </p:graphicFrame>
      <p:sp>
        <p:nvSpPr>
          <p:cNvPr id="4" name="Text Placeholder 3">
            <a:extLst>
              <a:ext uri="{FF2B5EF4-FFF2-40B4-BE49-F238E27FC236}">
                <a16:creationId xmlns:a16="http://schemas.microsoft.com/office/drawing/2014/main" id="{82E6723F-EAC3-47E2-854D-A4C63BBF1A01}"/>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3140158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4888C-7FFB-4949-A87F-B714DC8756EA}"/>
              </a:ext>
            </a:extLst>
          </p:cNvPr>
          <p:cNvSpPr>
            <a:spLocks noGrp="1"/>
          </p:cNvSpPr>
          <p:nvPr>
            <p:ph type="title"/>
          </p:nvPr>
        </p:nvSpPr>
        <p:spPr/>
        <p:txBody>
          <a:bodyPr/>
          <a:lstStyle/>
          <a:p>
            <a:r>
              <a:rPr lang="de-DE"/>
              <a:t>Instagram Alle Posts des Zeitraums (mit Total Interactions) | lokalzeit - 15 of 17</a:t>
            </a:r>
            <a:endParaRPr lang="en-US"/>
          </a:p>
        </p:txBody>
      </p:sp>
      <p:graphicFrame>
        <p:nvGraphicFramePr>
          <p:cNvPr id="5" name="Table Placeholder 4">
            <a:extLst>
              <a:ext uri="{FF2B5EF4-FFF2-40B4-BE49-F238E27FC236}">
                <a16:creationId xmlns:a16="http://schemas.microsoft.com/office/drawing/2014/main" id="{B3C0285A-2BA0-4820-A217-3D516F4B88C0}"/>
              </a:ext>
            </a:extLst>
          </p:cNvPr>
          <p:cNvGraphicFramePr>
            <a:graphicFrameLocks noGrp="1"/>
          </p:cNvGraphicFramePr>
          <p:nvPr>
            <p:ph type="tbl" sz="quarter" idx="13"/>
            <p:extLst>
              <p:ext uri="{D42A27DB-BD31-4B8C-83A1-F6EECF244321}">
                <p14:modId xmlns:p14="http://schemas.microsoft.com/office/powerpoint/2010/main" val="398090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49483552"/>
                    </a:ext>
                  </a:extLst>
                </a:gridCol>
                <a:gridCol w="1810512">
                  <a:extLst>
                    <a:ext uri="{9D8B030D-6E8A-4147-A177-3AD203B41FA5}">
                      <a16:colId xmlns:a16="http://schemas.microsoft.com/office/drawing/2014/main" val="4293827582"/>
                    </a:ext>
                  </a:extLst>
                </a:gridCol>
                <a:gridCol w="905256">
                  <a:extLst>
                    <a:ext uri="{9D8B030D-6E8A-4147-A177-3AD203B41FA5}">
                      <a16:colId xmlns:a16="http://schemas.microsoft.com/office/drawing/2014/main" val="1762041826"/>
                    </a:ext>
                  </a:extLst>
                </a:gridCol>
                <a:gridCol w="905256">
                  <a:extLst>
                    <a:ext uri="{9D8B030D-6E8A-4147-A177-3AD203B41FA5}">
                      <a16:colId xmlns:a16="http://schemas.microsoft.com/office/drawing/2014/main" val="1004992558"/>
                    </a:ext>
                  </a:extLst>
                </a:gridCol>
                <a:gridCol w="905256">
                  <a:extLst>
                    <a:ext uri="{9D8B030D-6E8A-4147-A177-3AD203B41FA5}">
                      <a16:colId xmlns:a16="http://schemas.microsoft.com/office/drawing/2014/main" val="1577095382"/>
                    </a:ext>
                  </a:extLst>
                </a:gridCol>
                <a:gridCol w="905256">
                  <a:extLst>
                    <a:ext uri="{9D8B030D-6E8A-4147-A177-3AD203B41FA5}">
                      <a16:colId xmlns:a16="http://schemas.microsoft.com/office/drawing/2014/main" val="2698707680"/>
                    </a:ext>
                  </a:extLst>
                </a:gridCol>
                <a:gridCol w="905256">
                  <a:extLst>
                    <a:ext uri="{9D8B030D-6E8A-4147-A177-3AD203B41FA5}">
                      <a16:colId xmlns:a16="http://schemas.microsoft.com/office/drawing/2014/main" val="2242926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3799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- 2025-01-16 16:11:39</a:t>
                      </a:r>
                      <a:r>
                        <a:rPr kumimoji="0" lang="de-DE" sz="1000" b="0" i="0" u="none" strike="noStrike" kern="1200" cap="none" spc="0" normalizeH="0" baseline="0" noProof="0">
                          <a:ln>
                            <a:noFill/>
                          </a:ln>
                          <a:solidFill>
                            <a:prstClr val="black"/>
                          </a:solidFill>
                          <a:effectLst/>
                          <a:uLnTx/>
                          <a:uFillTx/>
                          <a:latin typeface="Calibri"/>
                          <a:ea typeface="+mn-ea"/>
                          <a:cs typeface="+mn-cs"/>
                        </a:rPr>
                        <a:t>
 Für die Freiwillige Feuerwehr Hamm-Wiescherhöfen ist es ein Sensationsfund: Die Jubiläumsfahne von 1929 ist nach Hause gekommen. 🥳😍
Seit einem Bombenangriff auf Hamm im 2. Weltkrieg galt die Fahne als verschollen. Tatsächlich hatte ein britischer Soldat sie mitgenommen. Später landete sie in einem Feuerwehmuseum in Phoenix, USA. Dort wurde sie zufällig von einem deutschen Feuerwehrmann entdeckt. 😮🙏
#Feuerwehr #Freiwilligefeuerwehr #Zweiterweltkrieg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https://quintly-eu-image-storage.s3.amazonaws.com/5f3fce195d3d3dd014ed263e528e0d75/00036cb708276ff09fb41435a5d62f37.jpg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13552</a:t>
                      </a:r>
                    </a:p>
                  </a:txBody>
                  <a:tcPr/>
                </a:tc>
                <a:extLst>
                  <a:ext uri="{0D108BD9-81ED-4DB2-BD59-A6C34878D82A}">
                    <a16:rowId xmlns:a16="http://schemas.microsoft.com/office/drawing/2014/main" val="1905694678"/>
                  </a:ext>
                </a:extLst>
              </a:tr>
            </a:tbl>
          </a:graphicData>
        </a:graphic>
      </p:graphicFrame>
      <p:sp>
        <p:nvSpPr>
          <p:cNvPr id="4" name="Text Placeholder 3">
            <a:extLst>
              <a:ext uri="{FF2B5EF4-FFF2-40B4-BE49-F238E27FC236}">
                <a16:creationId xmlns:a16="http://schemas.microsoft.com/office/drawing/2014/main" id="{B55EE50A-7A21-4500-80CC-65F2EC951FCE}"/>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3552293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A2F12-9B1E-4782-AC8F-0FE915704832}"/>
              </a:ext>
            </a:extLst>
          </p:cNvPr>
          <p:cNvSpPr>
            <a:spLocks noGrp="1"/>
          </p:cNvSpPr>
          <p:nvPr>
            <p:ph type="title"/>
          </p:nvPr>
        </p:nvSpPr>
        <p:spPr/>
        <p:txBody>
          <a:bodyPr/>
          <a:lstStyle/>
          <a:p>
            <a:r>
              <a:rPr lang="de-DE"/>
              <a:t>Instagram Alle Posts des Zeitraums (mit Total Interactions) | lokalzeit - 16 of 17</a:t>
            </a:r>
            <a:endParaRPr lang="en-US"/>
          </a:p>
        </p:txBody>
      </p:sp>
      <p:graphicFrame>
        <p:nvGraphicFramePr>
          <p:cNvPr id="5" name="Table Placeholder 4">
            <a:extLst>
              <a:ext uri="{FF2B5EF4-FFF2-40B4-BE49-F238E27FC236}">
                <a16:creationId xmlns:a16="http://schemas.microsoft.com/office/drawing/2014/main" id="{264EC3CA-0322-4549-9839-8174F751E3E4}"/>
              </a:ext>
            </a:extLst>
          </p:cNvPr>
          <p:cNvGraphicFramePr>
            <a:graphicFrameLocks noGrp="1"/>
          </p:cNvGraphicFramePr>
          <p:nvPr>
            <p:ph type="tbl" sz="quarter" idx="13"/>
            <p:extLst>
              <p:ext uri="{D42A27DB-BD31-4B8C-83A1-F6EECF244321}">
                <p14:modId xmlns:p14="http://schemas.microsoft.com/office/powerpoint/2010/main" val="331290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66258130"/>
                    </a:ext>
                  </a:extLst>
                </a:gridCol>
                <a:gridCol w="1810512">
                  <a:extLst>
                    <a:ext uri="{9D8B030D-6E8A-4147-A177-3AD203B41FA5}">
                      <a16:colId xmlns:a16="http://schemas.microsoft.com/office/drawing/2014/main" val="2386542746"/>
                    </a:ext>
                  </a:extLst>
                </a:gridCol>
                <a:gridCol w="905256">
                  <a:extLst>
                    <a:ext uri="{9D8B030D-6E8A-4147-A177-3AD203B41FA5}">
                      <a16:colId xmlns:a16="http://schemas.microsoft.com/office/drawing/2014/main" val="3531653069"/>
                    </a:ext>
                  </a:extLst>
                </a:gridCol>
                <a:gridCol w="905256">
                  <a:extLst>
                    <a:ext uri="{9D8B030D-6E8A-4147-A177-3AD203B41FA5}">
                      <a16:colId xmlns:a16="http://schemas.microsoft.com/office/drawing/2014/main" val="2345058456"/>
                    </a:ext>
                  </a:extLst>
                </a:gridCol>
                <a:gridCol w="905256">
                  <a:extLst>
                    <a:ext uri="{9D8B030D-6E8A-4147-A177-3AD203B41FA5}">
                      <a16:colId xmlns:a16="http://schemas.microsoft.com/office/drawing/2014/main" val="2122793748"/>
                    </a:ext>
                  </a:extLst>
                </a:gridCol>
                <a:gridCol w="905256">
                  <a:extLst>
                    <a:ext uri="{9D8B030D-6E8A-4147-A177-3AD203B41FA5}">
                      <a16:colId xmlns:a16="http://schemas.microsoft.com/office/drawing/2014/main" val="2885348480"/>
                    </a:ext>
                  </a:extLst>
                </a:gridCol>
                <a:gridCol w="905256">
                  <a:extLst>
                    <a:ext uri="{9D8B030D-6E8A-4147-A177-3AD203B41FA5}">
                      <a16:colId xmlns:a16="http://schemas.microsoft.com/office/drawing/2014/main" val="924915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569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- 2025-01-16 11:03:30</a:t>
                      </a:r>
                      <a:r>
                        <a:rPr kumimoji="0" lang="de-DE" sz="1000" b="0" i="0" u="none" strike="noStrike" kern="1200" cap="none" spc="0" normalizeH="0" baseline="0" noProof="0">
                          <a:ln>
                            <a:noFill/>
                          </a:ln>
                          <a:solidFill>
                            <a:prstClr val="black"/>
                          </a:solidFill>
                          <a:effectLst/>
                          <a:uLnTx/>
                          <a:uFillTx/>
                          <a:latin typeface="Calibri"/>
                          <a:ea typeface="+mn-ea"/>
                          <a:cs typeface="+mn-cs"/>
                        </a:rPr>
                        <a:t>
 Ein Schlaganfall reißt Patienten ganz plötzlich aus dem gewohnten Leben. Sprechen, laufen, essen: Alles, was für uns selbstverständlich ist, müssen sie oft mühsam wieder lernen. Auch viele Angehörige sind überfordert, wollen helfen, wissen aber nicht wie. 😔
Ein Schlaganfall wirft auch Rosemaries Schwester aus der Bahn. Sie lässt sich zur ehrenamtlichen Helferin ausbilden und hilft Helgard, die Krankheit immer mehr in den Griff zu bekommen und gesund zu werden. 👭🤝
In der zweitägigen Ausbildung am LVR in Düsseldorf hat sie gelernt, wie sie Patienten mit einfachen Übungen, Spielen und Musik so unterstützt, dass sie wieder selbstständiger werden im Alltag. 
👩‍💻 Autorin: Cindy Glasmacher 
#Schlaganfall #Ehrenamt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https://quintly-eu-image-storage.s3.amazonaws.com/5f3fce195d3d3dd014ed263e528e0d75/36f8096ea5c5b90ef313963daee4ff4a.jpg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11607</a:t>
                      </a:r>
                    </a:p>
                  </a:txBody>
                  <a:tcPr/>
                </a:tc>
                <a:extLst>
                  <a:ext uri="{0D108BD9-81ED-4DB2-BD59-A6C34878D82A}">
                    <a16:rowId xmlns:a16="http://schemas.microsoft.com/office/drawing/2014/main" val="1176168624"/>
                  </a:ext>
                </a:extLst>
              </a:tr>
            </a:tbl>
          </a:graphicData>
        </a:graphic>
      </p:graphicFrame>
      <p:sp>
        <p:nvSpPr>
          <p:cNvPr id="4" name="Text Placeholder 3">
            <a:extLst>
              <a:ext uri="{FF2B5EF4-FFF2-40B4-BE49-F238E27FC236}">
                <a16:creationId xmlns:a16="http://schemas.microsoft.com/office/drawing/2014/main" id="{EBC0FE3A-B998-419B-AD1B-2162D7473DFC}"/>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3033122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DEDFE-E634-44E6-8AF3-5D2C594675BA}"/>
              </a:ext>
            </a:extLst>
          </p:cNvPr>
          <p:cNvSpPr>
            <a:spLocks noGrp="1"/>
          </p:cNvSpPr>
          <p:nvPr>
            <p:ph type="title"/>
          </p:nvPr>
        </p:nvSpPr>
        <p:spPr/>
        <p:txBody>
          <a:bodyPr/>
          <a:lstStyle/>
          <a:p>
            <a:r>
              <a:rPr lang="de-DE"/>
              <a:t>Instagram Alle Posts des Zeitraums (mit Total Interactions) | lokalzeit - 17 of 17</a:t>
            </a:r>
            <a:endParaRPr lang="en-US"/>
          </a:p>
        </p:txBody>
      </p:sp>
      <p:graphicFrame>
        <p:nvGraphicFramePr>
          <p:cNvPr id="5" name="Table Placeholder 4">
            <a:extLst>
              <a:ext uri="{FF2B5EF4-FFF2-40B4-BE49-F238E27FC236}">
                <a16:creationId xmlns:a16="http://schemas.microsoft.com/office/drawing/2014/main" id="{F319A2CD-C48C-4B4F-AFAF-D39DDB08F2B7}"/>
              </a:ext>
            </a:extLst>
          </p:cNvPr>
          <p:cNvGraphicFramePr>
            <a:graphicFrameLocks noGrp="1"/>
          </p:cNvGraphicFramePr>
          <p:nvPr>
            <p:ph type="tbl" sz="quarter" idx="13"/>
            <p:extLst>
              <p:ext uri="{D42A27DB-BD31-4B8C-83A1-F6EECF244321}">
                <p14:modId xmlns:p14="http://schemas.microsoft.com/office/powerpoint/2010/main" val="275353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5091702"/>
                    </a:ext>
                  </a:extLst>
                </a:gridCol>
                <a:gridCol w="1810512">
                  <a:extLst>
                    <a:ext uri="{9D8B030D-6E8A-4147-A177-3AD203B41FA5}">
                      <a16:colId xmlns:a16="http://schemas.microsoft.com/office/drawing/2014/main" val="1806757573"/>
                    </a:ext>
                  </a:extLst>
                </a:gridCol>
                <a:gridCol w="905256">
                  <a:extLst>
                    <a:ext uri="{9D8B030D-6E8A-4147-A177-3AD203B41FA5}">
                      <a16:colId xmlns:a16="http://schemas.microsoft.com/office/drawing/2014/main" val="4181689873"/>
                    </a:ext>
                  </a:extLst>
                </a:gridCol>
                <a:gridCol w="905256">
                  <a:extLst>
                    <a:ext uri="{9D8B030D-6E8A-4147-A177-3AD203B41FA5}">
                      <a16:colId xmlns:a16="http://schemas.microsoft.com/office/drawing/2014/main" val="382915876"/>
                    </a:ext>
                  </a:extLst>
                </a:gridCol>
                <a:gridCol w="905256">
                  <a:extLst>
                    <a:ext uri="{9D8B030D-6E8A-4147-A177-3AD203B41FA5}">
                      <a16:colId xmlns:a16="http://schemas.microsoft.com/office/drawing/2014/main" val="955611009"/>
                    </a:ext>
                  </a:extLst>
                </a:gridCol>
                <a:gridCol w="905256">
                  <a:extLst>
                    <a:ext uri="{9D8B030D-6E8A-4147-A177-3AD203B41FA5}">
                      <a16:colId xmlns:a16="http://schemas.microsoft.com/office/drawing/2014/main" val="506946635"/>
                    </a:ext>
                  </a:extLst>
                </a:gridCol>
                <a:gridCol w="905256">
                  <a:extLst>
                    <a:ext uri="{9D8B030D-6E8A-4147-A177-3AD203B41FA5}">
                      <a16:colId xmlns:a16="http://schemas.microsoft.com/office/drawing/2014/main" val="4030535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7633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- 2025-01-18 12:27:36</a:t>
                      </a:r>
                      <a:r>
                        <a:rPr kumimoji="0" lang="de-DE" sz="1000" b="0" i="0" u="none" strike="noStrike" kern="1200" cap="none" spc="0" normalizeH="0" baseline="0" noProof="0">
                          <a:ln>
                            <a:noFill/>
                          </a:ln>
                          <a:solidFill>
                            <a:prstClr val="black"/>
                          </a:solidFill>
                          <a:effectLst/>
                          <a:uLnTx/>
                          <a:uFillTx/>
                          <a:latin typeface="Calibri"/>
                          <a:ea typeface="+mn-ea"/>
                          <a:cs typeface="+mn-cs"/>
                        </a:rPr>
                        <a:t>
 Salim gibt Fußballtraining für geflüchtete Kinder. Die Herausforderung: die Kommunikation. 🗣 ⚽
Aber er hat sich mit seinem Verein FC Hertha Bonn etwas Besonderes einfallen lassen. 🫶
Salim nutzt Zeichensprache und besondere Plakate, damit alle verstehen, was gemacht werden soll. 🙌
An dem Training dürfen alle Kinder teilnehmen – auch wenn sie nur auf der Durchreise sind. Deswegen sind jede Woche andere Kinder beim Training und müssen die Abläufe verstehen. 💪❤️
Für das Konzept hat der FC Hertha Bonn schon eine Auszeichnung vom Deutschen Fußballbund bekommen. Damit noch mehr Vereine ein solches Training anbieten, geben Salim und der FC Hertha Bonn das Konzept weiter. 
👩‍💻 Autorin: Monika Steinhaus 
#Integration #Fußballtraining #Hertha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https://quintly-eu-image-storage.s3.amazonaws.com/5f3fce195d3d3dd014ed263e528e0d75/7d3ccb5cb7d04a9ab680b2b1633a2c25.jpg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extLst>
                  <a:ext uri="{0D108BD9-81ED-4DB2-BD59-A6C34878D82A}">
                    <a16:rowId xmlns:a16="http://schemas.microsoft.com/office/drawing/2014/main" val="3126903285"/>
                  </a:ext>
                </a:extLst>
              </a:tr>
            </a:tbl>
          </a:graphicData>
        </a:graphic>
      </p:graphicFrame>
      <p:sp>
        <p:nvSpPr>
          <p:cNvPr id="4" name="Text Placeholder 3">
            <a:extLst>
              <a:ext uri="{FF2B5EF4-FFF2-40B4-BE49-F238E27FC236}">
                <a16:creationId xmlns:a16="http://schemas.microsoft.com/office/drawing/2014/main" id="{C9C62412-E988-4F2C-954A-29BFD6012D03}"/>
              </a:ext>
            </a:extLst>
          </p:cNvPr>
          <p:cNvSpPr>
            <a:spLocks noGrp="1"/>
          </p:cNvSpPr>
          <p:nvPr>
            <p:ph type="body" sz="quarter" idx="14"/>
          </p:nvPr>
        </p:nvSpPr>
        <p:spPr/>
        <p:txBody>
          <a:bodyPr/>
          <a:lstStyle/>
          <a:p>
            <a:r>
              <a:rPr lang="en-US"/>
              <a:t>13/01/2025 - 19/01/2025</a:t>
            </a:r>
          </a:p>
        </p:txBody>
      </p:sp>
    </p:spTree>
    <p:extLst>
      <p:ext uri="{BB962C8B-B14F-4D97-AF65-F5344CB8AC3E}">
        <p14:creationId xmlns:p14="http://schemas.microsoft.com/office/powerpoint/2010/main" val="23185590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2397</Words>
  <Application>Microsoft Office PowerPoint</Application>
  <PresentationFormat>On-screen Show (4:3)</PresentationFormat>
  <Paragraphs>265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Alle Posts des Zeitraums (mit Total Interactions) | lokalzeit - 1 of 17</vt:lpstr>
      <vt:lpstr>Instagram Alle Posts des Zeitraums (mit Total Interactions) | lokalzeit - 2 of 17</vt:lpstr>
      <vt:lpstr>Instagram Alle Posts des Zeitraums (mit Total Interactions) | lokalzeit - 3 of 17</vt:lpstr>
      <vt:lpstr>Instagram Alle Posts des Zeitraums (mit Total Interactions) | lokalzeit - 4 of 17</vt:lpstr>
      <vt:lpstr>Instagram Alle Posts des Zeitraums (mit Total Interactions) | lokalzeit - 5 of 17</vt:lpstr>
      <vt:lpstr>Instagram Alle Posts des Zeitraums (mit Total Interactions) | lokalzeit - 6 of 17</vt:lpstr>
      <vt:lpstr>Instagram Alle Posts des Zeitraums (mit Total Interactions) | lokalzeit - 7 of 17</vt:lpstr>
      <vt:lpstr>Instagram Alle Posts des Zeitraums (mit Total Interactions) | lokalzeit - 8 of 17</vt:lpstr>
      <vt:lpstr>Instagram Alle Posts des Zeitraums (mit Total Interactions) | lokalzeit - 9 of 17</vt:lpstr>
      <vt:lpstr>Instagram Alle Posts des Zeitraums (mit Total Interactions) | lokalzeit - 10 of 17</vt:lpstr>
      <vt:lpstr>Instagram Alle Posts des Zeitraums (mit Total Interactions) | lokalzeit - 11 of 17</vt:lpstr>
      <vt:lpstr>Instagram Alle Posts des Zeitraums (mit Total Interactions) | lokalzeit - 12 of 17</vt:lpstr>
      <vt:lpstr>Instagram Alle Posts des Zeitraums (mit Total Interactions) | lokalzeit - 13 of 17</vt:lpstr>
      <vt:lpstr>Instagram Alle Posts des Zeitraums (mit Total Interactions) | lokalzeit - 14 of 17</vt:lpstr>
      <vt:lpstr>Instagram Alle Posts des Zeitraums (mit Total Interactions) | lokalzeit - 15 of 17</vt:lpstr>
      <vt:lpstr>Instagram Alle Posts des Zeitraums (mit Total Interactions) | lokalzeit - 16 of 17</vt:lpstr>
      <vt:lpstr>Instagram Alle Posts des Zeitraums (mit Total Interactions) | lokalzeit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17</dc:title>
  <dc:creator>Frederik Born</dc:creator>
  <cp:lastModifiedBy>Frederik Born</cp:lastModifiedBy>
  <cp:revision>1</cp:revision>
  <dcterms:created xsi:type="dcterms:W3CDTF">2025-01-21T14:11:42Z</dcterms:created>
  <dcterms:modified xsi:type="dcterms:W3CDTF">2025-01-21T14:12:53Z</dcterms:modified>
</cp:coreProperties>
</file>