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B1E7B-C55D-4107-BAED-8625609A1BC0}"/>
              </a:ext>
            </a:extLst>
          </p:cNvPr>
          <p:cNvSpPr>
            <a:spLocks noGrp="1"/>
          </p:cNvSpPr>
          <p:nvPr>
            <p:ph type="title"/>
          </p:nvPr>
        </p:nvSpPr>
        <p:spPr/>
        <p:txBody>
          <a:bodyPr/>
          <a:lstStyle/>
          <a:p>
            <a:r>
              <a:rPr lang="de-DE"/>
              <a:t>Instagram Alle Posts des Zeitraums (mit Total Interactions) | 01.2.34. WDR Lokalzeit - 1 of 15</a:t>
            </a:r>
            <a:endParaRPr lang="en-US"/>
          </a:p>
        </p:txBody>
      </p:sp>
      <p:graphicFrame>
        <p:nvGraphicFramePr>
          <p:cNvPr id="5" name="Table Placeholder 4">
            <a:extLst>
              <a:ext uri="{FF2B5EF4-FFF2-40B4-BE49-F238E27FC236}">
                <a16:creationId xmlns:a16="http://schemas.microsoft.com/office/drawing/2014/main" id="{1DFFB446-38A9-41EF-8BCF-FAE332A6441F}"/>
              </a:ext>
            </a:extLst>
          </p:cNvPr>
          <p:cNvGraphicFramePr>
            <a:graphicFrameLocks noGrp="1"/>
          </p:cNvGraphicFramePr>
          <p:nvPr>
            <p:ph type="tbl" sz="quarter" idx="13"/>
            <p:extLst>
              <p:ext uri="{D42A27DB-BD31-4B8C-83A1-F6EECF244321}">
                <p14:modId xmlns:p14="http://schemas.microsoft.com/office/powerpoint/2010/main" val="2814573188"/>
              </p:ext>
            </p:extLst>
          </p:nvPr>
        </p:nvGraphicFramePr>
        <p:xfrm>
          <a:off x="457200" y="1731963"/>
          <a:ext cx="8147304" cy="74168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65217862"/>
                    </a:ext>
                  </a:extLst>
                </a:gridCol>
                <a:gridCol w="1810512">
                  <a:extLst>
                    <a:ext uri="{9D8B030D-6E8A-4147-A177-3AD203B41FA5}">
                      <a16:colId xmlns:a16="http://schemas.microsoft.com/office/drawing/2014/main" val="794888468"/>
                    </a:ext>
                  </a:extLst>
                </a:gridCol>
                <a:gridCol w="905256">
                  <a:extLst>
                    <a:ext uri="{9D8B030D-6E8A-4147-A177-3AD203B41FA5}">
                      <a16:colId xmlns:a16="http://schemas.microsoft.com/office/drawing/2014/main" val="365872862"/>
                    </a:ext>
                  </a:extLst>
                </a:gridCol>
                <a:gridCol w="905256">
                  <a:extLst>
                    <a:ext uri="{9D8B030D-6E8A-4147-A177-3AD203B41FA5}">
                      <a16:colId xmlns:a16="http://schemas.microsoft.com/office/drawing/2014/main" val="1099917323"/>
                    </a:ext>
                  </a:extLst>
                </a:gridCol>
                <a:gridCol w="905256">
                  <a:extLst>
                    <a:ext uri="{9D8B030D-6E8A-4147-A177-3AD203B41FA5}">
                      <a16:colId xmlns:a16="http://schemas.microsoft.com/office/drawing/2014/main" val="4126243601"/>
                    </a:ext>
                  </a:extLst>
                </a:gridCol>
                <a:gridCol w="905256">
                  <a:extLst>
                    <a:ext uri="{9D8B030D-6E8A-4147-A177-3AD203B41FA5}">
                      <a16:colId xmlns:a16="http://schemas.microsoft.com/office/drawing/2014/main" val="553406733"/>
                    </a:ext>
                  </a:extLst>
                </a:gridCol>
                <a:gridCol w="905256">
                  <a:extLst>
                    <a:ext uri="{9D8B030D-6E8A-4147-A177-3AD203B41FA5}">
                      <a16:colId xmlns:a16="http://schemas.microsoft.com/office/drawing/2014/main" val="371479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537938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- 2025-01-12 11:36:59</a:t>
                      </a:r>
                      <a:r>
                        <a:rPr kumimoji="0" lang="en-US" sz="1000" b="0" i="0" u="none" strike="noStrike" kern="1200" cap="none" spc="0" normalizeH="0" baseline="0" noProof="0">
                          <a:ln>
                            <a:noFill/>
                          </a:ln>
                          <a:solidFill>
                            <a:prstClr val="black"/>
                          </a:solidFill>
                          <a:effectLst/>
                          <a:uLnTx/>
                          <a:uFillTx/>
                          <a:latin typeface="Calibri"/>
                          <a:ea typeface="+mn-ea"/>
                          <a:cs typeface="+mn-cs"/>
                        </a:rPr>
                        <a:t>
 Mit Handtaschenfiffis 🐶 kann Heidrun (70 Jahre, 1,58 groß, 63 Kilo) nichts anfangen. Sie hat nur große Hunde! 🐕
Ihr Nayki ist eine riesige Deutsche Dogge. Gewicht: 75 Kilo! 💪🏻
👨🏼‍💻Autor: Nicolai Heger
#WDR #Lokalzeit #Hundebesitzer #Dogge #Tierliebe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https://quintly-eu-image-storage.s3.amazonaws.com/5f3fce195d3d3dd014ed263e528e0d75/5935bfe1565f74df88bfef63aacb8697.jpg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1090016</a:t>
                      </a:r>
                    </a:p>
                  </a:txBody>
                  <a:tcPr/>
                </a:tc>
                <a:extLst>
                  <a:ext uri="{0D108BD9-81ED-4DB2-BD59-A6C34878D82A}">
                    <a16:rowId xmlns:a16="http://schemas.microsoft.com/office/drawing/2014/main" val="3499094734"/>
                  </a:ext>
                </a:extLst>
              </a:tr>
            </a:tbl>
          </a:graphicData>
        </a:graphic>
      </p:graphicFrame>
      <p:sp>
        <p:nvSpPr>
          <p:cNvPr id="4" name="Text Placeholder 3">
            <a:extLst>
              <a:ext uri="{FF2B5EF4-FFF2-40B4-BE49-F238E27FC236}">
                <a16:creationId xmlns:a16="http://schemas.microsoft.com/office/drawing/2014/main" id="{6ED408FC-90AF-4588-9BFA-DEE8F0B2CCDD}"/>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22556764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15144-C691-4123-8371-689D9D36810B}"/>
              </a:ext>
            </a:extLst>
          </p:cNvPr>
          <p:cNvSpPr>
            <a:spLocks noGrp="1"/>
          </p:cNvSpPr>
          <p:nvPr>
            <p:ph type="title"/>
          </p:nvPr>
        </p:nvSpPr>
        <p:spPr/>
        <p:txBody>
          <a:bodyPr/>
          <a:lstStyle/>
          <a:p>
            <a:r>
              <a:rPr lang="de-DE"/>
              <a:t>Instagram Alle Posts des Zeitraums (mit Total Interactions) | 01.2.34. WDR Lokalzeit - 2 of 15</a:t>
            </a:r>
            <a:endParaRPr lang="en-US"/>
          </a:p>
        </p:txBody>
      </p:sp>
      <p:graphicFrame>
        <p:nvGraphicFramePr>
          <p:cNvPr id="5" name="Table Placeholder 4">
            <a:extLst>
              <a:ext uri="{FF2B5EF4-FFF2-40B4-BE49-F238E27FC236}">
                <a16:creationId xmlns:a16="http://schemas.microsoft.com/office/drawing/2014/main" id="{909F39F1-DD8B-4B77-9D4D-D195150F26C1}"/>
              </a:ext>
            </a:extLst>
          </p:cNvPr>
          <p:cNvGraphicFramePr>
            <a:graphicFrameLocks noGrp="1"/>
          </p:cNvGraphicFramePr>
          <p:nvPr>
            <p:ph type="tbl" sz="quarter" idx="13"/>
            <p:extLst>
              <p:ext uri="{D42A27DB-BD31-4B8C-83A1-F6EECF244321}">
                <p14:modId xmlns:p14="http://schemas.microsoft.com/office/powerpoint/2010/main" val="355510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94908347"/>
                    </a:ext>
                  </a:extLst>
                </a:gridCol>
                <a:gridCol w="1810512">
                  <a:extLst>
                    <a:ext uri="{9D8B030D-6E8A-4147-A177-3AD203B41FA5}">
                      <a16:colId xmlns:a16="http://schemas.microsoft.com/office/drawing/2014/main" val="650928873"/>
                    </a:ext>
                  </a:extLst>
                </a:gridCol>
                <a:gridCol w="905256">
                  <a:extLst>
                    <a:ext uri="{9D8B030D-6E8A-4147-A177-3AD203B41FA5}">
                      <a16:colId xmlns:a16="http://schemas.microsoft.com/office/drawing/2014/main" val="3783295762"/>
                    </a:ext>
                  </a:extLst>
                </a:gridCol>
                <a:gridCol w="905256">
                  <a:extLst>
                    <a:ext uri="{9D8B030D-6E8A-4147-A177-3AD203B41FA5}">
                      <a16:colId xmlns:a16="http://schemas.microsoft.com/office/drawing/2014/main" val="2462108334"/>
                    </a:ext>
                  </a:extLst>
                </a:gridCol>
                <a:gridCol w="905256">
                  <a:extLst>
                    <a:ext uri="{9D8B030D-6E8A-4147-A177-3AD203B41FA5}">
                      <a16:colId xmlns:a16="http://schemas.microsoft.com/office/drawing/2014/main" val="1843331284"/>
                    </a:ext>
                  </a:extLst>
                </a:gridCol>
                <a:gridCol w="905256">
                  <a:extLst>
                    <a:ext uri="{9D8B030D-6E8A-4147-A177-3AD203B41FA5}">
                      <a16:colId xmlns:a16="http://schemas.microsoft.com/office/drawing/2014/main" val="1378226277"/>
                    </a:ext>
                  </a:extLst>
                </a:gridCol>
                <a:gridCol w="905256">
                  <a:extLst>
                    <a:ext uri="{9D8B030D-6E8A-4147-A177-3AD203B41FA5}">
                      <a16:colId xmlns:a16="http://schemas.microsoft.com/office/drawing/2014/main" val="143173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57669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- 2025-01-06 17:55:00</a:t>
                      </a:r>
                      <a:r>
                        <a:rPr kumimoji="0" lang="de-DE" sz="1000" b="0" i="0" u="none" strike="noStrike" kern="1200" cap="none" spc="0" normalizeH="0" baseline="0" noProof="0">
                          <a:ln>
                            <a:noFill/>
                          </a:ln>
                          <a:solidFill>
                            <a:prstClr val="black"/>
                          </a:solidFill>
                          <a:effectLst/>
                          <a:uLnTx/>
                          <a:uFillTx/>
                          <a:latin typeface="Calibri"/>
                          <a:ea typeface="+mn-ea"/>
                          <a:cs typeface="+mn-cs"/>
                        </a:rPr>
                        <a:t>
 Immer weniger Kinder möchten Sternsinger sein. 😱
Deshalb haben in Olsberg-Assinghausen drei erwachsene Männer beschlossen, diese ganz besondere Tradition selbst am Leben zu halten: Wie früher ihre Kinder ziehen sie von Haus zu Haus, sammeln Spenden und singen – und das sogar auf Plattdeutsch! 🎶 ✨
🗣️Wie könnte man Kinder wieder dafür begeistern? 
👩‍💻 Autorin: Sandra Wahle 
#Sternsinger #Tradition #Plattdeutsch #Olsberg #Brauchtum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https://quintly-eu-image-storage.s3.amazonaws.com/5f3fce195d3d3dd014ed263e528e0d75/72accecd31a3babc1d448c7d53b06306.jpg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20.2654 %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514878</a:t>
                      </a:r>
                    </a:p>
                  </a:txBody>
                  <a:tcPr/>
                </a:tc>
                <a:extLst>
                  <a:ext uri="{0D108BD9-81ED-4DB2-BD59-A6C34878D82A}">
                    <a16:rowId xmlns:a16="http://schemas.microsoft.com/office/drawing/2014/main" val="3876744826"/>
                  </a:ext>
                </a:extLst>
              </a:tr>
            </a:tbl>
          </a:graphicData>
        </a:graphic>
      </p:graphicFrame>
      <p:sp>
        <p:nvSpPr>
          <p:cNvPr id="4" name="Text Placeholder 3">
            <a:extLst>
              <a:ext uri="{FF2B5EF4-FFF2-40B4-BE49-F238E27FC236}">
                <a16:creationId xmlns:a16="http://schemas.microsoft.com/office/drawing/2014/main" id="{8B3F85F2-A3DC-4D86-8A99-07CD5F62FB40}"/>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304641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08220-11D3-4F6C-A000-01EE1153F38E}"/>
              </a:ext>
            </a:extLst>
          </p:cNvPr>
          <p:cNvSpPr>
            <a:spLocks noGrp="1"/>
          </p:cNvSpPr>
          <p:nvPr>
            <p:ph type="title"/>
          </p:nvPr>
        </p:nvSpPr>
        <p:spPr/>
        <p:txBody>
          <a:bodyPr/>
          <a:lstStyle/>
          <a:p>
            <a:r>
              <a:rPr lang="de-DE"/>
              <a:t>Instagram Alle Posts des Zeitraums (mit Total Interactions) | 01.2.34. WDR Lokalzeit - 3 of 15</a:t>
            </a:r>
            <a:endParaRPr lang="en-US"/>
          </a:p>
        </p:txBody>
      </p:sp>
      <p:graphicFrame>
        <p:nvGraphicFramePr>
          <p:cNvPr id="5" name="Table Placeholder 4">
            <a:extLst>
              <a:ext uri="{FF2B5EF4-FFF2-40B4-BE49-F238E27FC236}">
                <a16:creationId xmlns:a16="http://schemas.microsoft.com/office/drawing/2014/main" id="{C354C51B-873D-4AF5-BC03-ADACE2B3E680}"/>
              </a:ext>
            </a:extLst>
          </p:cNvPr>
          <p:cNvGraphicFramePr>
            <a:graphicFrameLocks noGrp="1"/>
          </p:cNvGraphicFramePr>
          <p:nvPr>
            <p:ph type="tbl" sz="quarter" idx="13"/>
            <p:extLst>
              <p:ext uri="{D42A27DB-BD31-4B8C-83A1-F6EECF244321}">
                <p14:modId xmlns:p14="http://schemas.microsoft.com/office/powerpoint/2010/main" val="2868371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87845431"/>
                    </a:ext>
                  </a:extLst>
                </a:gridCol>
                <a:gridCol w="1810512">
                  <a:extLst>
                    <a:ext uri="{9D8B030D-6E8A-4147-A177-3AD203B41FA5}">
                      <a16:colId xmlns:a16="http://schemas.microsoft.com/office/drawing/2014/main" val="2082851474"/>
                    </a:ext>
                  </a:extLst>
                </a:gridCol>
                <a:gridCol w="905256">
                  <a:extLst>
                    <a:ext uri="{9D8B030D-6E8A-4147-A177-3AD203B41FA5}">
                      <a16:colId xmlns:a16="http://schemas.microsoft.com/office/drawing/2014/main" val="3026455247"/>
                    </a:ext>
                  </a:extLst>
                </a:gridCol>
                <a:gridCol w="905256">
                  <a:extLst>
                    <a:ext uri="{9D8B030D-6E8A-4147-A177-3AD203B41FA5}">
                      <a16:colId xmlns:a16="http://schemas.microsoft.com/office/drawing/2014/main" val="2134812309"/>
                    </a:ext>
                  </a:extLst>
                </a:gridCol>
                <a:gridCol w="905256">
                  <a:extLst>
                    <a:ext uri="{9D8B030D-6E8A-4147-A177-3AD203B41FA5}">
                      <a16:colId xmlns:a16="http://schemas.microsoft.com/office/drawing/2014/main" val="2405682728"/>
                    </a:ext>
                  </a:extLst>
                </a:gridCol>
                <a:gridCol w="905256">
                  <a:extLst>
                    <a:ext uri="{9D8B030D-6E8A-4147-A177-3AD203B41FA5}">
                      <a16:colId xmlns:a16="http://schemas.microsoft.com/office/drawing/2014/main" val="2804212225"/>
                    </a:ext>
                  </a:extLst>
                </a:gridCol>
                <a:gridCol w="905256">
                  <a:extLst>
                    <a:ext uri="{9D8B030D-6E8A-4147-A177-3AD203B41FA5}">
                      <a16:colId xmlns:a16="http://schemas.microsoft.com/office/drawing/2014/main" val="1910851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829771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- 2025-01-09 15:00:16</a:t>
                      </a:r>
                      <a:r>
                        <a:rPr kumimoji="0" lang="de-DE" sz="1000" b="0" i="0" u="none" strike="noStrike" kern="1200" cap="none" spc="0" normalizeH="0" baseline="0" noProof="0">
                          <a:ln>
                            <a:noFill/>
                          </a:ln>
                          <a:solidFill>
                            <a:prstClr val="black"/>
                          </a:solidFill>
                          <a:effectLst/>
                          <a:uLnTx/>
                          <a:uFillTx/>
                          <a:latin typeface="Calibri"/>
                          <a:ea typeface="+mn-ea"/>
                          <a:cs typeface="+mn-cs"/>
                        </a:rPr>
                        <a:t>
 Kinder bewegen sich zu wenig und können sich kaum konzentrieren!
🔽 Hier ist eine Lösung!
📊 Drei Viertel aller Kinder und Jugendlichen bewegen sich weniger als eine Stunde am Tag, zeigt eine Studie. Statt draußen zu toben, sitzen sie – ob zuhause oder in der Schule. Die Folgen: Übergewicht, Haltungsschäden und Konzentrationsprobleme.
🎥 René aus Bocholt hat eine Idee dagegen: Der Sportlehrer erstellt kurze Videos mit Bewegungsübungen für Schulkinder.🤸
Sein Konzept kommt an – mehr als 60 Schulen in ganz Deutschland nutzen bereits seine Bewegungspausen.
👩🏼‍💻Autorin: Nicole Albers
#Bewegungspause #Schule #Konzentration #Lokalzeit #WDR #Bocholt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https://quintly-eu-image-storage.s3.amazonaws.com/5f3fce195d3d3dd014ed263e528e0d75/f56c0e43016714bdfa2e4ee5e19f3fb6.jpg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508790</a:t>
                      </a:r>
                    </a:p>
                  </a:txBody>
                  <a:tcPr/>
                </a:tc>
                <a:extLst>
                  <a:ext uri="{0D108BD9-81ED-4DB2-BD59-A6C34878D82A}">
                    <a16:rowId xmlns:a16="http://schemas.microsoft.com/office/drawing/2014/main" val="1914889043"/>
                  </a:ext>
                </a:extLst>
              </a:tr>
            </a:tbl>
          </a:graphicData>
        </a:graphic>
      </p:graphicFrame>
      <p:sp>
        <p:nvSpPr>
          <p:cNvPr id="4" name="Text Placeholder 3">
            <a:extLst>
              <a:ext uri="{FF2B5EF4-FFF2-40B4-BE49-F238E27FC236}">
                <a16:creationId xmlns:a16="http://schemas.microsoft.com/office/drawing/2014/main" id="{88C733FA-007A-445A-96FE-6F39005ACE89}"/>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1191551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A76B7-CB11-47F1-9B7F-8A159409AAB1}"/>
              </a:ext>
            </a:extLst>
          </p:cNvPr>
          <p:cNvSpPr>
            <a:spLocks noGrp="1"/>
          </p:cNvSpPr>
          <p:nvPr>
            <p:ph type="title"/>
          </p:nvPr>
        </p:nvSpPr>
        <p:spPr/>
        <p:txBody>
          <a:bodyPr/>
          <a:lstStyle/>
          <a:p>
            <a:r>
              <a:rPr lang="de-DE"/>
              <a:t>Instagram Alle Posts des Zeitraums (mit Total Interactions) | 01.2.34. WDR Lokalzeit - 4 of 15</a:t>
            </a:r>
            <a:endParaRPr lang="en-US"/>
          </a:p>
        </p:txBody>
      </p:sp>
      <p:graphicFrame>
        <p:nvGraphicFramePr>
          <p:cNvPr id="5" name="Table Placeholder 4">
            <a:extLst>
              <a:ext uri="{FF2B5EF4-FFF2-40B4-BE49-F238E27FC236}">
                <a16:creationId xmlns:a16="http://schemas.microsoft.com/office/drawing/2014/main" id="{9B301DCA-B159-4053-9F29-2DE069366A43}"/>
              </a:ext>
            </a:extLst>
          </p:cNvPr>
          <p:cNvGraphicFramePr>
            <a:graphicFrameLocks noGrp="1"/>
          </p:cNvGraphicFramePr>
          <p:nvPr>
            <p:ph type="tbl" sz="quarter" idx="13"/>
            <p:extLst>
              <p:ext uri="{D42A27DB-BD31-4B8C-83A1-F6EECF244321}">
                <p14:modId xmlns:p14="http://schemas.microsoft.com/office/powerpoint/2010/main" val="31330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70772295"/>
                    </a:ext>
                  </a:extLst>
                </a:gridCol>
                <a:gridCol w="1810512">
                  <a:extLst>
                    <a:ext uri="{9D8B030D-6E8A-4147-A177-3AD203B41FA5}">
                      <a16:colId xmlns:a16="http://schemas.microsoft.com/office/drawing/2014/main" val="1621829988"/>
                    </a:ext>
                  </a:extLst>
                </a:gridCol>
                <a:gridCol w="905256">
                  <a:extLst>
                    <a:ext uri="{9D8B030D-6E8A-4147-A177-3AD203B41FA5}">
                      <a16:colId xmlns:a16="http://schemas.microsoft.com/office/drawing/2014/main" val="2876538618"/>
                    </a:ext>
                  </a:extLst>
                </a:gridCol>
                <a:gridCol w="905256">
                  <a:extLst>
                    <a:ext uri="{9D8B030D-6E8A-4147-A177-3AD203B41FA5}">
                      <a16:colId xmlns:a16="http://schemas.microsoft.com/office/drawing/2014/main" val="2648541250"/>
                    </a:ext>
                  </a:extLst>
                </a:gridCol>
                <a:gridCol w="905256">
                  <a:extLst>
                    <a:ext uri="{9D8B030D-6E8A-4147-A177-3AD203B41FA5}">
                      <a16:colId xmlns:a16="http://schemas.microsoft.com/office/drawing/2014/main" val="1877069420"/>
                    </a:ext>
                  </a:extLst>
                </a:gridCol>
                <a:gridCol w="905256">
                  <a:extLst>
                    <a:ext uri="{9D8B030D-6E8A-4147-A177-3AD203B41FA5}">
                      <a16:colId xmlns:a16="http://schemas.microsoft.com/office/drawing/2014/main" val="2360039937"/>
                    </a:ext>
                  </a:extLst>
                </a:gridCol>
                <a:gridCol w="905256">
                  <a:extLst>
                    <a:ext uri="{9D8B030D-6E8A-4147-A177-3AD203B41FA5}">
                      <a16:colId xmlns:a16="http://schemas.microsoft.com/office/drawing/2014/main" val="13690687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10235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- 2025-01-06 11:55:37</a:t>
                      </a:r>
                      <a:r>
                        <a:rPr kumimoji="0" lang="de-DE" sz="1000" b="0" i="0" u="none" strike="noStrike" kern="1200" cap="none" spc="0" normalizeH="0" baseline="0" noProof="0">
                          <a:ln>
                            <a:noFill/>
                          </a:ln>
                          <a:solidFill>
                            <a:prstClr val="black"/>
                          </a:solidFill>
                          <a:effectLst/>
                          <a:uLnTx/>
                          <a:uFillTx/>
                          <a:latin typeface="Calibri"/>
                          <a:ea typeface="+mn-ea"/>
                          <a:cs typeface="+mn-cs"/>
                        </a:rPr>
                        <a:t>
 Wie war deine Schulzeit? 🏫
Celine hatte keine schöne Schulzeit und hat deswegen die 10. Klasse vergeigt. Gemeinsam mit anderen Jugendlichen bekommt sie auf dem Kolping Gutshof eine neue Chance. Ein Schuljahr lang können sie auf den Hof kommen und haben eine Alternative zum Schulalltag. Und wenn es gut läuft können sie sogar einen Abschluss machen. 🎓
👩🏻‍💻Autorin: Julia Thies 
#Lokalzeit #WDR #Schule #Mobbing #Jugendliche #Chance</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https://quintly-eu-image-storage.s3.amazonaws.com/5f3fce195d3d3dd014ed263e528e0d75/d1684e1fec9ad5c27353239d1b1835dc.jpg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423813</a:t>
                      </a:r>
                    </a:p>
                  </a:txBody>
                  <a:tcPr/>
                </a:tc>
                <a:extLst>
                  <a:ext uri="{0D108BD9-81ED-4DB2-BD59-A6C34878D82A}">
                    <a16:rowId xmlns:a16="http://schemas.microsoft.com/office/drawing/2014/main" val="781995654"/>
                  </a:ext>
                </a:extLst>
              </a:tr>
            </a:tbl>
          </a:graphicData>
        </a:graphic>
      </p:graphicFrame>
      <p:sp>
        <p:nvSpPr>
          <p:cNvPr id="4" name="Text Placeholder 3">
            <a:extLst>
              <a:ext uri="{FF2B5EF4-FFF2-40B4-BE49-F238E27FC236}">
                <a16:creationId xmlns:a16="http://schemas.microsoft.com/office/drawing/2014/main" id="{E540E2E8-C195-45CB-8D1F-7F853DF0442B}"/>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3494631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7D5AC-01C8-4CD0-B680-A517555F39B8}"/>
              </a:ext>
            </a:extLst>
          </p:cNvPr>
          <p:cNvSpPr>
            <a:spLocks noGrp="1"/>
          </p:cNvSpPr>
          <p:nvPr>
            <p:ph type="title"/>
          </p:nvPr>
        </p:nvSpPr>
        <p:spPr/>
        <p:txBody>
          <a:bodyPr/>
          <a:lstStyle/>
          <a:p>
            <a:r>
              <a:rPr lang="de-DE"/>
              <a:t>Instagram Alle Posts des Zeitraums (mit Total Interactions) | 01.2.34. WDR Lokalzeit - 5 of 15</a:t>
            </a:r>
            <a:endParaRPr lang="en-US"/>
          </a:p>
        </p:txBody>
      </p:sp>
      <p:graphicFrame>
        <p:nvGraphicFramePr>
          <p:cNvPr id="5" name="Table Placeholder 4">
            <a:extLst>
              <a:ext uri="{FF2B5EF4-FFF2-40B4-BE49-F238E27FC236}">
                <a16:creationId xmlns:a16="http://schemas.microsoft.com/office/drawing/2014/main" id="{9480FA02-C899-4825-BBB7-9AA1AC536D93}"/>
              </a:ext>
            </a:extLst>
          </p:cNvPr>
          <p:cNvGraphicFramePr>
            <a:graphicFrameLocks noGrp="1"/>
          </p:cNvGraphicFramePr>
          <p:nvPr>
            <p:ph type="tbl" sz="quarter" idx="13"/>
            <p:extLst>
              <p:ext uri="{D42A27DB-BD31-4B8C-83A1-F6EECF244321}">
                <p14:modId xmlns:p14="http://schemas.microsoft.com/office/powerpoint/2010/main" val="1468404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51011597"/>
                    </a:ext>
                  </a:extLst>
                </a:gridCol>
                <a:gridCol w="1810512">
                  <a:extLst>
                    <a:ext uri="{9D8B030D-6E8A-4147-A177-3AD203B41FA5}">
                      <a16:colId xmlns:a16="http://schemas.microsoft.com/office/drawing/2014/main" val="2867350503"/>
                    </a:ext>
                  </a:extLst>
                </a:gridCol>
                <a:gridCol w="905256">
                  <a:extLst>
                    <a:ext uri="{9D8B030D-6E8A-4147-A177-3AD203B41FA5}">
                      <a16:colId xmlns:a16="http://schemas.microsoft.com/office/drawing/2014/main" val="2363256840"/>
                    </a:ext>
                  </a:extLst>
                </a:gridCol>
                <a:gridCol w="905256">
                  <a:extLst>
                    <a:ext uri="{9D8B030D-6E8A-4147-A177-3AD203B41FA5}">
                      <a16:colId xmlns:a16="http://schemas.microsoft.com/office/drawing/2014/main" val="1789686004"/>
                    </a:ext>
                  </a:extLst>
                </a:gridCol>
                <a:gridCol w="905256">
                  <a:extLst>
                    <a:ext uri="{9D8B030D-6E8A-4147-A177-3AD203B41FA5}">
                      <a16:colId xmlns:a16="http://schemas.microsoft.com/office/drawing/2014/main" val="2013353595"/>
                    </a:ext>
                  </a:extLst>
                </a:gridCol>
                <a:gridCol w="905256">
                  <a:extLst>
                    <a:ext uri="{9D8B030D-6E8A-4147-A177-3AD203B41FA5}">
                      <a16:colId xmlns:a16="http://schemas.microsoft.com/office/drawing/2014/main" val="2439733780"/>
                    </a:ext>
                  </a:extLst>
                </a:gridCol>
                <a:gridCol w="905256">
                  <a:extLst>
                    <a:ext uri="{9D8B030D-6E8A-4147-A177-3AD203B41FA5}">
                      <a16:colId xmlns:a16="http://schemas.microsoft.com/office/drawing/2014/main" val="459155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03802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- 2025-01-12 15:27:37</a:t>
                      </a:r>
                      <a:r>
                        <a:rPr kumimoji="0" lang="de-DE" sz="1000" b="0" i="0" u="none" strike="noStrike" kern="1200" cap="none" spc="0" normalizeH="0" baseline="0" noProof="0">
                          <a:ln>
                            <a:noFill/>
                          </a:ln>
                          <a:solidFill>
                            <a:prstClr val="black"/>
                          </a:solidFill>
                          <a:effectLst/>
                          <a:uLnTx/>
                          <a:uFillTx/>
                          <a:latin typeface="Calibri"/>
                          <a:ea typeface="+mn-ea"/>
                          <a:cs typeface="+mn-cs"/>
                        </a:rPr>
                        <a:t>
 Heutzutage hören Jugendliche doch nur noch Rap! 😡
Stimmt so nicht!
Moritz, Moritz, Paul, Ben und Alessio aus Moers sind das beste Beispiel.
Die „Crash-Pilots“ machen Metal 🤘🏼🎸
Für andere in diesem Alter eher ungewöhnlich, für die fünf das normalste der Welt 🌎
Was hast du so mit 15 gehört? 
🧑🏻‍💻 Autor: Christian Zimmer
#Lokalzeit #WDR #Metal #Heavymetal #Band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https://quintly-eu-image-storage.s3.amazonaws.com/5f3fce195d3d3dd014ed263e528e0d75/cefcbe131ea31b979c698e55b9d35b0b.jpg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26.4017 %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386616</a:t>
                      </a:r>
                    </a:p>
                  </a:txBody>
                  <a:tcPr/>
                </a:tc>
                <a:extLst>
                  <a:ext uri="{0D108BD9-81ED-4DB2-BD59-A6C34878D82A}">
                    <a16:rowId xmlns:a16="http://schemas.microsoft.com/office/drawing/2014/main" val="797040929"/>
                  </a:ext>
                </a:extLst>
              </a:tr>
            </a:tbl>
          </a:graphicData>
        </a:graphic>
      </p:graphicFrame>
      <p:sp>
        <p:nvSpPr>
          <p:cNvPr id="4" name="Text Placeholder 3">
            <a:extLst>
              <a:ext uri="{FF2B5EF4-FFF2-40B4-BE49-F238E27FC236}">
                <a16:creationId xmlns:a16="http://schemas.microsoft.com/office/drawing/2014/main" id="{32F78CAA-F2DF-4AA9-AABF-DD971DA6FCB7}"/>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154410118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DBB2A3-3C00-424E-BD00-D03AA0305DC1}"/>
              </a:ext>
            </a:extLst>
          </p:cNvPr>
          <p:cNvSpPr>
            <a:spLocks noGrp="1"/>
          </p:cNvSpPr>
          <p:nvPr>
            <p:ph type="title"/>
          </p:nvPr>
        </p:nvSpPr>
        <p:spPr/>
        <p:txBody>
          <a:bodyPr/>
          <a:lstStyle/>
          <a:p>
            <a:r>
              <a:rPr lang="de-DE"/>
              <a:t>Instagram Alle Posts des Zeitraums (mit Total Interactions) | 01.2.34. WDR Lokalzeit - 6 of 15</a:t>
            </a:r>
            <a:endParaRPr lang="en-US"/>
          </a:p>
        </p:txBody>
      </p:sp>
      <p:graphicFrame>
        <p:nvGraphicFramePr>
          <p:cNvPr id="5" name="Table Placeholder 4">
            <a:extLst>
              <a:ext uri="{FF2B5EF4-FFF2-40B4-BE49-F238E27FC236}">
                <a16:creationId xmlns:a16="http://schemas.microsoft.com/office/drawing/2014/main" id="{0CD3D926-3345-49B4-86BE-898AD305FC39}"/>
              </a:ext>
            </a:extLst>
          </p:cNvPr>
          <p:cNvGraphicFramePr>
            <a:graphicFrameLocks noGrp="1"/>
          </p:cNvGraphicFramePr>
          <p:nvPr>
            <p:ph type="tbl" sz="quarter" idx="13"/>
            <p:extLst>
              <p:ext uri="{D42A27DB-BD31-4B8C-83A1-F6EECF244321}">
                <p14:modId xmlns:p14="http://schemas.microsoft.com/office/powerpoint/2010/main" val="4239271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49721365"/>
                    </a:ext>
                  </a:extLst>
                </a:gridCol>
                <a:gridCol w="1810512">
                  <a:extLst>
                    <a:ext uri="{9D8B030D-6E8A-4147-A177-3AD203B41FA5}">
                      <a16:colId xmlns:a16="http://schemas.microsoft.com/office/drawing/2014/main" val="3869553171"/>
                    </a:ext>
                  </a:extLst>
                </a:gridCol>
                <a:gridCol w="905256">
                  <a:extLst>
                    <a:ext uri="{9D8B030D-6E8A-4147-A177-3AD203B41FA5}">
                      <a16:colId xmlns:a16="http://schemas.microsoft.com/office/drawing/2014/main" val="2185655939"/>
                    </a:ext>
                  </a:extLst>
                </a:gridCol>
                <a:gridCol w="905256">
                  <a:extLst>
                    <a:ext uri="{9D8B030D-6E8A-4147-A177-3AD203B41FA5}">
                      <a16:colId xmlns:a16="http://schemas.microsoft.com/office/drawing/2014/main" val="2252931242"/>
                    </a:ext>
                  </a:extLst>
                </a:gridCol>
                <a:gridCol w="905256">
                  <a:extLst>
                    <a:ext uri="{9D8B030D-6E8A-4147-A177-3AD203B41FA5}">
                      <a16:colId xmlns:a16="http://schemas.microsoft.com/office/drawing/2014/main" val="3202592851"/>
                    </a:ext>
                  </a:extLst>
                </a:gridCol>
                <a:gridCol w="905256">
                  <a:extLst>
                    <a:ext uri="{9D8B030D-6E8A-4147-A177-3AD203B41FA5}">
                      <a16:colId xmlns:a16="http://schemas.microsoft.com/office/drawing/2014/main" val="3197021453"/>
                    </a:ext>
                  </a:extLst>
                </a:gridCol>
                <a:gridCol w="905256">
                  <a:extLst>
                    <a:ext uri="{9D8B030D-6E8A-4147-A177-3AD203B41FA5}">
                      <a16:colId xmlns:a16="http://schemas.microsoft.com/office/drawing/2014/main" val="27660083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5380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- 2025-01-07 15:45:24</a:t>
                      </a:r>
                      <a:r>
                        <a:rPr kumimoji="0" lang="de-DE" sz="1000" b="0" i="0" u="none" strike="noStrike" kern="1200" cap="none" spc="0" normalizeH="0" baseline="0" noProof="0">
                          <a:ln>
                            <a:noFill/>
                          </a:ln>
                          <a:solidFill>
                            <a:prstClr val="black"/>
                          </a:solidFill>
                          <a:effectLst/>
                          <a:uLnTx/>
                          <a:uFillTx/>
                          <a:latin typeface="Calibri"/>
                          <a:ea typeface="+mn-ea"/>
                          <a:cs typeface="+mn-cs"/>
                        </a:rPr>
                        <a:t>
 Katherina Ballentin aus Moers hilft Frauen mit verfilztem Haar.
Ihre Kundinnen leiden oft unter psychischen Erkrankungen – der Weg zum Frisör ist da manchmal eine Herausforderung. Die Frauen haben sich teilweise seit Jahren nicht mehr gekämmt. Die Entfilzung dauert dann sogar mehrere Stunden.
👩🏻‍💻Autorin: Katharina Paris
#Entfilzung #Frisörin #WDR #Lokalzeit #MentaleGesundheit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https://quintly-eu-image-storage.s3.amazonaws.com/5f3fce195d3d3dd014ed263e528e0d75/21c46e4cc0fd0569c861b48bc5f26823.jpg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166012</a:t>
                      </a:r>
                    </a:p>
                  </a:txBody>
                  <a:tcPr/>
                </a:tc>
                <a:extLst>
                  <a:ext uri="{0D108BD9-81ED-4DB2-BD59-A6C34878D82A}">
                    <a16:rowId xmlns:a16="http://schemas.microsoft.com/office/drawing/2014/main" val="3929941777"/>
                  </a:ext>
                </a:extLst>
              </a:tr>
            </a:tbl>
          </a:graphicData>
        </a:graphic>
      </p:graphicFrame>
      <p:sp>
        <p:nvSpPr>
          <p:cNvPr id="4" name="Text Placeholder 3">
            <a:extLst>
              <a:ext uri="{FF2B5EF4-FFF2-40B4-BE49-F238E27FC236}">
                <a16:creationId xmlns:a16="http://schemas.microsoft.com/office/drawing/2014/main" id="{723F8CE2-3E64-46B6-8827-2149CE477F7A}"/>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13833310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88DDC-9458-40A9-B832-7664398C5CCC}"/>
              </a:ext>
            </a:extLst>
          </p:cNvPr>
          <p:cNvSpPr>
            <a:spLocks noGrp="1"/>
          </p:cNvSpPr>
          <p:nvPr>
            <p:ph type="title"/>
          </p:nvPr>
        </p:nvSpPr>
        <p:spPr/>
        <p:txBody>
          <a:bodyPr/>
          <a:lstStyle/>
          <a:p>
            <a:r>
              <a:rPr lang="de-DE"/>
              <a:t>Instagram Alle Posts des Zeitraums (mit Total Interactions) | 01.2.34. WDR Lokalzeit - 7 of 15</a:t>
            </a:r>
            <a:endParaRPr lang="en-US"/>
          </a:p>
        </p:txBody>
      </p:sp>
      <p:graphicFrame>
        <p:nvGraphicFramePr>
          <p:cNvPr id="5" name="Table Placeholder 4">
            <a:extLst>
              <a:ext uri="{FF2B5EF4-FFF2-40B4-BE49-F238E27FC236}">
                <a16:creationId xmlns:a16="http://schemas.microsoft.com/office/drawing/2014/main" id="{0E32DDC9-EF6F-437C-8995-ADCCC9A77BC5}"/>
              </a:ext>
            </a:extLst>
          </p:cNvPr>
          <p:cNvGraphicFramePr>
            <a:graphicFrameLocks noGrp="1"/>
          </p:cNvGraphicFramePr>
          <p:nvPr>
            <p:ph type="tbl" sz="quarter" idx="13"/>
            <p:extLst>
              <p:ext uri="{D42A27DB-BD31-4B8C-83A1-F6EECF244321}">
                <p14:modId xmlns:p14="http://schemas.microsoft.com/office/powerpoint/2010/main" val="181618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8740555"/>
                    </a:ext>
                  </a:extLst>
                </a:gridCol>
                <a:gridCol w="1810512">
                  <a:extLst>
                    <a:ext uri="{9D8B030D-6E8A-4147-A177-3AD203B41FA5}">
                      <a16:colId xmlns:a16="http://schemas.microsoft.com/office/drawing/2014/main" val="940526517"/>
                    </a:ext>
                  </a:extLst>
                </a:gridCol>
                <a:gridCol w="905256">
                  <a:extLst>
                    <a:ext uri="{9D8B030D-6E8A-4147-A177-3AD203B41FA5}">
                      <a16:colId xmlns:a16="http://schemas.microsoft.com/office/drawing/2014/main" val="1650392221"/>
                    </a:ext>
                  </a:extLst>
                </a:gridCol>
                <a:gridCol w="905256">
                  <a:extLst>
                    <a:ext uri="{9D8B030D-6E8A-4147-A177-3AD203B41FA5}">
                      <a16:colId xmlns:a16="http://schemas.microsoft.com/office/drawing/2014/main" val="3461022875"/>
                    </a:ext>
                  </a:extLst>
                </a:gridCol>
                <a:gridCol w="905256">
                  <a:extLst>
                    <a:ext uri="{9D8B030D-6E8A-4147-A177-3AD203B41FA5}">
                      <a16:colId xmlns:a16="http://schemas.microsoft.com/office/drawing/2014/main" val="1843696734"/>
                    </a:ext>
                  </a:extLst>
                </a:gridCol>
                <a:gridCol w="905256">
                  <a:extLst>
                    <a:ext uri="{9D8B030D-6E8A-4147-A177-3AD203B41FA5}">
                      <a16:colId xmlns:a16="http://schemas.microsoft.com/office/drawing/2014/main" val="1300685712"/>
                    </a:ext>
                  </a:extLst>
                </a:gridCol>
                <a:gridCol w="905256">
                  <a:extLst>
                    <a:ext uri="{9D8B030D-6E8A-4147-A177-3AD203B41FA5}">
                      <a16:colId xmlns:a16="http://schemas.microsoft.com/office/drawing/2014/main" val="15349093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285809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- 2025-01-11 15:45:00</a:t>
                      </a:r>
                      <a:r>
                        <a:rPr kumimoji="0" lang="de-DE" sz="1000" b="0" i="0" u="none" strike="noStrike" kern="1200" cap="none" spc="0" normalizeH="0" baseline="0" noProof="0">
                          <a:ln>
                            <a:noFill/>
                          </a:ln>
                          <a:solidFill>
                            <a:prstClr val="black"/>
                          </a:solidFill>
                          <a:effectLst/>
                          <a:uLnTx/>
                          <a:uFillTx/>
                          <a:latin typeface="Calibri"/>
                          <a:ea typeface="+mn-ea"/>
                          <a:cs typeface="+mn-cs"/>
                        </a:rPr>
                        <a:t>
 Wie gehen deine Kinder mit Mobbing um?
Manchmal fällt es ihnen vielleicht schwer, damit umzugehen. Genau hier setzt das Superhelden-Training von Bernd Liesbrock an. Mit viel Einfühlungsvermögen lernen Kinder, ihre Gefühle zu verstehen, innerlich zu wachsen und mutig für sich selbst einzustehen. Durch gezielte Übungen und positives Feedback tanken sie Selbstbewusstsein und entwickeln Strategien, um Mobbing zu begegnen. 👏
Wir haben das Training an der Hamaland-Schule in Vreden-Ellewick begleitet. Entdeckt, wie kleine Superhelden wachsen ✨
#Resilienz #Mobbingprävention #SuperheldenTraining #Münsterland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https://quintly-eu-image-storage.s3.amazonaws.com/5f3fce195d3d3dd014ed263e528e0d75/0f7ff530e8a7ab535650895cd8dccb28.jpg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142424</a:t>
                      </a:r>
                    </a:p>
                  </a:txBody>
                  <a:tcPr/>
                </a:tc>
                <a:extLst>
                  <a:ext uri="{0D108BD9-81ED-4DB2-BD59-A6C34878D82A}">
                    <a16:rowId xmlns:a16="http://schemas.microsoft.com/office/drawing/2014/main" val="1159696841"/>
                  </a:ext>
                </a:extLst>
              </a:tr>
            </a:tbl>
          </a:graphicData>
        </a:graphic>
      </p:graphicFrame>
      <p:sp>
        <p:nvSpPr>
          <p:cNvPr id="4" name="Text Placeholder 3">
            <a:extLst>
              <a:ext uri="{FF2B5EF4-FFF2-40B4-BE49-F238E27FC236}">
                <a16:creationId xmlns:a16="http://schemas.microsoft.com/office/drawing/2014/main" id="{131D7E38-1157-4E2D-8BD0-8ACBF1D7BFF5}"/>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20240785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146FB-DC6D-44A3-932D-A3AAF2767BBE}"/>
              </a:ext>
            </a:extLst>
          </p:cNvPr>
          <p:cNvSpPr>
            <a:spLocks noGrp="1"/>
          </p:cNvSpPr>
          <p:nvPr>
            <p:ph type="title"/>
          </p:nvPr>
        </p:nvSpPr>
        <p:spPr/>
        <p:txBody>
          <a:bodyPr/>
          <a:lstStyle/>
          <a:p>
            <a:r>
              <a:rPr lang="de-DE"/>
              <a:t>Instagram Alle Posts des Zeitraums (mit Total Interactions) | 01.2.34. WDR Lokalzeit - 8 of 15</a:t>
            </a:r>
            <a:endParaRPr lang="en-US"/>
          </a:p>
        </p:txBody>
      </p:sp>
      <p:graphicFrame>
        <p:nvGraphicFramePr>
          <p:cNvPr id="5" name="Table Placeholder 4">
            <a:extLst>
              <a:ext uri="{FF2B5EF4-FFF2-40B4-BE49-F238E27FC236}">
                <a16:creationId xmlns:a16="http://schemas.microsoft.com/office/drawing/2014/main" id="{A356C837-FECE-4E55-BCEE-AFA149897035}"/>
              </a:ext>
            </a:extLst>
          </p:cNvPr>
          <p:cNvGraphicFramePr>
            <a:graphicFrameLocks noGrp="1"/>
          </p:cNvGraphicFramePr>
          <p:nvPr>
            <p:ph type="tbl" sz="quarter" idx="13"/>
            <p:extLst>
              <p:ext uri="{D42A27DB-BD31-4B8C-83A1-F6EECF244321}">
                <p14:modId xmlns:p14="http://schemas.microsoft.com/office/powerpoint/2010/main" val="79097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34944842"/>
                    </a:ext>
                  </a:extLst>
                </a:gridCol>
                <a:gridCol w="1810512">
                  <a:extLst>
                    <a:ext uri="{9D8B030D-6E8A-4147-A177-3AD203B41FA5}">
                      <a16:colId xmlns:a16="http://schemas.microsoft.com/office/drawing/2014/main" val="704538724"/>
                    </a:ext>
                  </a:extLst>
                </a:gridCol>
                <a:gridCol w="905256">
                  <a:extLst>
                    <a:ext uri="{9D8B030D-6E8A-4147-A177-3AD203B41FA5}">
                      <a16:colId xmlns:a16="http://schemas.microsoft.com/office/drawing/2014/main" val="2820413579"/>
                    </a:ext>
                  </a:extLst>
                </a:gridCol>
                <a:gridCol w="905256">
                  <a:extLst>
                    <a:ext uri="{9D8B030D-6E8A-4147-A177-3AD203B41FA5}">
                      <a16:colId xmlns:a16="http://schemas.microsoft.com/office/drawing/2014/main" val="92287001"/>
                    </a:ext>
                  </a:extLst>
                </a:gridCol>
                <a:gridCol w="905256">
                  <a:extLst>
                    <a:ext uri="{9D8B030D-6E8A-4147-A177-3AD203B41FA5}">
                      <a16:colId xmlns:a16="http://schemas.microsoft.com/office/drawing/2014/main" val="3731481163"/>
                    </a:ext>
                  </a:extLst>
                </a:gridCol>
                <a:gridCol w="905256">
                  <a:extLst>
                    <a:ext uri="{9D8B030D-6E8A-4147-A177-3AD203B41FA5}">
                      <a16:colId xmlns:a16="http://schemas.microsoft.com/office/drawing/2014/main" val="2216936389"/>
                    </a:ext>
                  </a:extLst>
                </a:gridCol>
                <a:gridCol w="905256">
                  <a:extLst>
                    <a:ext uri="{9D8B030D-6E8A-4147-A177-3AD203B41FA5}">
                      <a16:colId xmlns:a16="http://schemas.microsoft.com/office/drawing/2014/main" val="38360721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06054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- 2025-01-09 10:59:32</a:t>
                      </a:r>
                      <a:r>
                        <a:rPr kumimoji="0" lang="en-US" sz="1000" b="0" i="0" u="none" strike="noStrike" kern="1200" cap="none" spc="0" normalizeH="0" baseline="0" noProof="0">
                          <a:ln>
                            <a:noFill/>
                          </a:ln>
                          <a:solidFill>
                            <a:prstClr val="black"/>
                          </a:solidFill>
                          <a:effectLst/>
                          <a:uLnTx/>
                          <a:uFillTx/>
                          <a:latin typeface="Calibri"/>
                          <a:ea typeface="+mn-ea"/>
                          <a:cs typeface="+mn-cs"/>
                        </a:rPr>
                        <a:t>
 Wie findet ihr die Aktion?
Nazi-Tattoos entfernen? Machen nicht viele Studios und dann auch noch kostenfrei? Um Aussteigern zu helfen, bietet das Tattoo-Studio ontherockstattoo von Lisa und Luke kostenlose Cover-Ups.
👨‍💻 Autorin: Elli Konstantinidis 
#Tattoos #1LIVE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https://quintly-eu-image-storage.s3.amazonaws.com/5f3fce195d3d3dd014ed263e528e0d75/a87d44bd683a56ddff9146ef2f641a56.jpg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107656</a:t>
                      </a:r>
                    </a:p>
                  </a:txBody>
                  <a:tcPr/>
                </a:tc>
                <a:extLst>
                  <a:ext uri="{0D108BD9-81ED-4DB2-BD59-A6C34878D82A}">
                    <a16:rowId xmlns:a16="http://schemas.microsoft.com/office/drawing/2014/main" val="3380720205"/>
                  </a:ext>
                </a:extLst>
              </a:tr>
            </a:tbl>
          </a:graphicData>
        </a:graphic>
      </p:graphicFrame>
      <p:sp>
        <p:nvSpPr>
          <p:cNvPr id="4" name="Text Placeholder 3">
            <a:extLst>
              <a:ext uri="{FF2B5EF4-FFF2-40B4-BE49-F238E27FC236}">
                <a16:creationId xmlns:a16="http://schemas.microsoft.com/office/drawing/2014/main" id="{8B5CDCB4-7878-4BE3-80BD-9F169561BC22}"/>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10512582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9BFA6B-837B-460D-AABC-92D0F089B096}"/>
              </a:ext>
            </a:extLst>
          </p:cNvPr>
          <p:cNvSpPr>
            <a:spLocks noGrp="1"/>
          </p:cNvSpPr>
          <p:nvPr>
            <p:ph type="title"/>
          </p:nvPr>
        </p:nvSpPr>
        <p:spPr/>
        <p:txBody>
          <a:bodyPr/>
          <a:lstStyle/>
          <a:p>
            <a:r>
              <a:rPr lang="de-DE"/>
              <a:t>Instagram Alle Posts des Zeitraums (mit Total Interactions) | 01.2.34. WDR Lokalzeit - 9 of 15</a:t>
            </a:r>
            <a:endParaRPr lang="en-US"/>
          </a:p>
        </p:txBody>
      </p:sp>
      <p:graphicFrame>
        <p:nvGraphicFramePr>
          <p:cNvPr id="5" name="Table Placeholder 4">
            <a:extLst>
              <a:ext uri="{FF2B5EF4-FFF2-40B4-BE49-F238E27FC236}">
                <a16:creationId xmlns:a16="http://schemas.microsoft.com/office/drawing/2014/main" id="{0D3566A4-217E-4DF8-A9B9-05E61E412576}"/>
              </a:ext>
            </a:extLst>
          </p:cNvPr>
          <p:cNvGraphicFramePr>
            <a:graphicFrameLocks noGrp="1"/>
          </p:cNvGraphicFramePr>
          <p:nvPr>
            <p:ph type="tbl" sz="quarter" idx="13"/>
            <p:extLst>
              <p:ext uri="{D42A27DB-BD31-4B8C-83A1-F6EECF244321}">
                <p14:modId xmlns:p14="http://schemas.microsoft.com/office/powerpoint/2010/main" val="28146722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57273611"/>
                    </a:ext>
                  </a:extLst>
                </a:gridCol>
                <a:gridCol w="1810512">
                  <a:extLst>
                    <a:ext uri="{9D8B030D-6E8A-4147-A177-3AD203B41FA5}">
                      <a16:colId xmlns:a16="http://schemas.microsoft.com/office/drawing/2014/main" val="1135102261"/>
                    </a:ext>
                  </a:extLst>
                </a:gridCol>
                <a:gridCol w="905256">
                  <a:extLst>
                    <a:ext uri="{9D8B030D-6E8A-4147-A177-3AD203B41FA5}">
                      <a16:colId xmlns:a16="http://schemas.microsoft.com/office/drawing/2014/main" val="3481680822"/>
                    </a:ext>
                  </a:extLst>
                </a:gridCol>
                <a:gridCol w="905256">
                  <a:extLst>
                    <a:ext uri="{9D8B030D-6E8A-4147-A177-3AD203B41FA5}">
                      <a16:colId xmlns:a16="http://schemas.microsoft.com/office/drawing/2014/main" val="2486909943"/>
                    </a:ext>
                  </a:extLst>
                </a:gridCol>
                <a:gridCol w="905256">
                  <a:extLst>
                    <a:ext uri="{9D8B030D-6E8A-4147-A177-3AD203B41FA5}">
                      <a16:colId xmlns:a16="http://schemas.microsoft.com/office/drawing/2014/main" val="2826199306"/>
                    </a:ext>
                  </a:extLst>
                </a:gridCol>
                <a:gridCol w="905256">
                  <a:extLst>
                    <a:ext uri="{9D8B030D-6E8A-4147-A177-3AD203B41FA5}">
                      <a16:colId xmlns:a16="http://schemas.microsoft.com/office/drawing/2014/main" val="3388216455"/>
                    </a:ext>
                  </a:extLst>
                </a:gridCol>
                <a:gridCol w="905256">
                  <a:extLst>
                    <a:ext uri="{9D8B030D-6E8A-4147-A177-3AD203B41FA5}">
                      <a16:colId xmlns:a16="http://schemas.microsoft.com/office/drawing/2014/main" val="386314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630382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- 2025-01-06 15:04:48</a:t>
                      </a:r>
                      <a:r>
                        <a:rPr kumimoji="0" lang="en-US" sz="1000" b="0" i="0" u="none" strike="noStrike" kern="1200" cap="none" spc="0" normalizeH="0" baseline="0" noProof="0">
                          <a:ln>
                            <a:noFill/>
                          </a:ln>
                          <a:solidFill>
                            <a:prstClr val="black"/>
                          </a:solidFill>
                          <a:effectLst/>
                          <a:uLnTx/>
                          <a:uFillTx/>
                          <a:latin typeface="Calibri"/>
                          <a:ea typeface="+mn-ea"/>
                          <a:cs typeface="+mn-cs"/>
                        </a:rPr>
                        <a:t>
 Welches Auto würdest du am liebsten fahren?
Für Andrea Brewitt ist die Antwort eindeutig: ihr 200 PS starker BMW 325i! Sie ist Oberin der evangelischen Stiftung Salem und zeigt, dass man auch als Nonne voll Gas geben kann!
🧑🏻‍💻Autor: Luca Peters
#Youngtimer #BMW #Nonne #Oberin #Lokalzeit
#Ehrenamt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https://quintly-eu-image-storage.s3.amazonaws.com/5f3fce195d3d3dd014ed263e528e0d75/fe494fce0e482e8aace612db036e4cc9.jpg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44268</a:t>
                      </a:r>
                    </a:p>
                  </a:txBody>
                  <a:tcPr/>
                </a:tc>
                <a:extLst>
                  <a:ext uri="{0D108BD9-81ED-4DB2-BD59-A6C34878D82A}">
                    <a16:rowId xmlns:a16="http://schemas.microsoft.com/office/drawing/2014/main" val="3926546433"/>
                  </a:ext>
                </a:extLst>
              </a:tr>
            </a:tbl>
          </a:graphicData>
        </a:graphic>
      </p:graphicFrame>
      <p:sp>
        <p:nvSpPr>
          <p:cNvPr id="4" name="Text Placeholder 3">
            <a:extLst>
              <a:ext uri="{FF2B5EF4-FFF2-40B4-BE49-F238E27FC236}">
                <a16:creationId xmlns:a16="http://schemas.microsoft.com/office/drawing/2014/main" id="{A6AFFEBE-30C4-40E0-8CE7-2D0AE6E7ACDC}"/>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2870744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7290D-C6FA-4C55-BCD6-3A58B5C18582}"/>
              </a:ext>
            </a:extLst>
          </p:cNvPr>
          <p:cNvSpPr>
            <a:spLocks noGrp="1"/>
          </p:cNvSpPr>
          <p:nvPr>
            <p:ph type="title"/>
          </p:nvPr>
        </p:nvSpPr>
        <p:spPr/>
        <p:txBody>
          <a:bodyPr/>
          <a:lstStyle/>
          <a:p>
            <a:r>
              <a:rPr lang="de-DE"/>
              <a:t>Instagram Alle Posts des Zeitraums (mit Total Interactions) | 01.2.34. WDR Lokalzeit - 10 of 15</a:t>
            </a:r>
            <a:endParaRPr lang="en-US"/>
          </a:p>
        </p:txBody>
      </p:sp>
      <p:graphicFrame>
        <p:nvGraphicFramePr>
          <p:cNvPr id="5" name="Table Placeholder 4">
            <a:extLst>
              <a:ext uri="{FF2B5EF4-FFF2-40B4-BE49-F238E27FC236}">
                <a16:creationId xmlns:a16="http://schemas.microsoft.com/office/drawing/2014/main" id="{092FA2EC-D9F6-409A-B279-132D5FC9296B}"/>
              </a:ext>
            </a:extLst>
          </p:cNvPr>
          <p:cNvGraphicFramePr>
            <a:graphicFrameLocks noGrp="1"/>
          </p:cNvGraphicFramePr>
          <p:nvPr>
            <p:ph type="tbl" sz="quarter" idx="13"/>
            <p:extLst>
              <p:ext uri="{D42A27DB-BD31-4B8C-83A1-F6EECF244321}">
                <p14:modId xmlns:p14="http://schemas.microsoft.com/office/powerpoint/2010/main" val="225384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774832466"/>
                    </a:ext>
                  </a:extLst>
                </a:gridCol>
                <a:gridCol w="1810512">
                  <a:extLst>
                    <a:ext uri="{9D8B030D-6E8A-4147-A177-3AD203B41FA5}">
                      <a16:colId xmlns:a16="http://schemas.microsoft.com/office/drawing/2014/main" val="1405910482"/>
                    </a:ext>
                  </a:extLst>
                </a:gridCol>
                <a:gridCol w="905256">
                  <a:extLst>
                    <a:ext uri="{9D8B030D-6E8A-4147-A177-3AD203B41FA5}">
                      <a16:colId xmlns:a16="http://schemas.microsoft.com/office/drawing/2014/main" val="891431222"/>
                    </a:ext>
                  </a:extLst>
                </a:gridCol>
                <a:gridCol w="905256">
                  <a:extLst>
                    <a:ext uri="{9D8B030D-6E8A-4147-A177-3AD203B41FA5}">
                      <a16:colId xmlns:a16="http://schemas.microsoft.com/office/drawing/2014/main" val="4150256827"/>
                    </a:ext>
                  </a:extLst>
                </a:gridCol>
                <a:gridCol w="905256">
                  <a:extLst>
                    <a:ext uri="{9D8B030D-6E8A-4147-A177-3AD203B41FA5}">
                      <a16:colId xmlns:a16="http://schemas.microsoft.com/office/drawing/2014/main" val="4140793920"/>
                    </a:ext>
                  </a:extLst>
                </a:gridCol>
                <a:gridCol w="905256">
                  <a:extLst>
                    <a:ext uri="{9D8B030D-6E8A-4147-A177-3AD203B41FA5}">
                      <a16:colId xmlns:a16="http://schemas.microsoft.com/office/drawing/2014/main" val="3950843551"/>
                    </a:ext>
                  </a:extLst>
                </a:gridCol>
                <a:gridCol w="905256">
                  <a:extLst>
                    <a:ext uri="{9D8B030D-6E8A-4147-A177-3AD203B41FA5}">
                      <a16:colId xmlns:a16="http://schemas.microsoft.com/office/drawing/2014/main" val="3205783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52782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- 2025-01-08 15:09:47</a:t>
                      </a:r>
                      <a:r>
                        <a:rPr kumimoji="0" lang="de-DE" sz="1000" b="0" i="0" u="none" strike="noStrike" kern="1200" cap="none" spc="0" normalizeH="0" baseline="0" noProof="0">
                          <a:ln>
                            <a:noFill/>
                          </a:ln>
                          <a:solidFill>
                            <a:prstClr val="black"/>
                          </a:solidFill>
                          <a:effectLst/>
                          <a:uLnTx/>
                          <a:uFillTx/>
                          <a:latin typeface="Calibri"/>
                          <a:ea typeface="+mn-ea"/>
                          <a:cs typeface="+mn-cs"/>
                        </a:rPr>
                        <a:t>
 Mit drei Jahren wurde bei Marius eine seltene Muskeldystrophie festgestellt. Auf seinen Rollstuhl ist er seit seinem siebten Jahr angewiesen. Aber deswegen den Kopf in den Sand stecken? Nein!
Marius sprüht vor Lebensfreude! Wie er das schafft, hat er in einem Buch festgehalten. Sein Motto: „Mitleid, nein Danke!“
Bei seiner Buchvorstellung im kinderhospiz_balthasar hatte er sogar prominente Unterstützung von Christoph Maria Herbst.
🧑🏻‍💻 Autor: Florian Zeeh
#Mutmacher #Lebensfreude #Hospiz #Bücher #Muskeldystrophie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https://quintly-eu-image-storage.s3.amazonaws.com/5f3fce195d3d3dd014ed263e528e0d75/7ee1f705e05af599ce7f10082f2407c4.jpg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31522</a:t>
                      </a:r>
                    </a:p>
                  </a:txBody>
                  <a:tcPr/>
                </a:tc>
                <a:extLst>
                  <a:ext uri="{0D108BD9-81ED-4DB2-BD59-A6C34878D82A}">
                    <a16:rowId xmlns:a16="http://schemas.microsoft.com/office/drawing/2014/main" val="499826305"/>
                  </a:ext>
                </a:extLst>
              </a:tr>
            </a:tbl>
          </a:graphicData>
        </a:graphic>
      </p:graphicFrame>
      <p:sp>
        <p:nvSpPr>
          <p:cNvPr id="4" name="Text Placeholder 3">
            <a:extLst>
              <a:ext uri="{FF2B5EF4-FFF2-40B4-BE49-F238E27FC236}">
                <a16:creationId xmlns:a16="http://schemas.microsoft.com/office/drawing/2014/main" id="{ED537559-8F09-44CA-A601-8CEC7FA9D130}"/>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3249997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EEA52-B5ED-4817-AB0A-DBC01C95656B}"/>
              </a:ext>
            </a:extLst>
          </p:cNvPr>
          <p:cNvSpPr>
            <a:spLocks noGrp="1"/>
          </p:cNvSpPr>
          <p:nvPr>
            <p:ph type="title"/>
          </p:nvPr>
        </p:nvSpPr>
        <p:spPr/>
        <p:txBody>
          <a:bodyPr/>
          <a:lstStyle/>
          <a:p>
            <a:r>
              <a:rPr lang="de-DE"/>
              <a:t>Instagram Alle Posts des Zeitraums (mit Total Interactions) | 01.2.34. WDR Lokalzeit - 11 of 15</a:t>
            </a:r>
            <a:endParaRPr lang="en-US"/>
          </a:p>
        </p:txBody>
      </p:sp>
      <p:graphicFrame>
        <p:nvGraphicFramePr>
          <p:cNvPr id="5" name="Table Placeholder 4">
            <a:extLst>
              <a:ext uri="{FF2B5EF4-FFF2-40B4-BE49-F238E27FC236}">
                <a16:creationId xmlns:a16="http://schemas.microsoft.com/office/drawing/2014/main" id="{369258AC-9037-4752-9D34-70984E811DAA}"/>
              </a:ext>
            </a:extLst>
          </p:cNvPr>
          <p:cNvGraphicFramePr>
            <a:graphicFrameLocks noGrp="1"/>
          </p:cNvGraphicFramePr>
          <p:nvPr>
            <p:ph type="tbl" sz="quarter" idx="13"/>
            <p:extLst>
              <p:ext uri="{D42A27DB-BD31-4B8C-83A1-F6EECF244321}">
                <p14:modId xmlns:p14="http://schemas.microsoft.com/office/powerpoint/2010/main" val="910959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46618685"/>
                    </a:ext>
                  </a:extLst>
                </a:gridCol>
                <a:gridCol w="1810512">
                  <a:extLst>
                    <a:ext uri="{9D8B030D-6E8A-4147-A177-3AD203B41FA5}">
                      <a16:colId xmlns:a16="http://schemas.microsoft.com/office/drawing/2014/main" val="2741363982"/>
                    </a:ext>
                  </a:extLst>
                </a:gridCol>
                <a:gridCol w="905256">
                  <a:extLst>
                    <a:ext uri="{9D8B030D-6E8A-4147-A177-3AD203B41FA5}">
                      <a16:colId xmlns:a16="http://schemas.microsoft.com/office/drawing/2014/main" val="3946839426"/>
                    </a:ext>
                  </a:extLst>
                </a:gridCol>
                <a:gridCol w="905256">
                  <a:extLst>
                    <a:ext uri="{9D8B030D-6E8A-4147-A177-3AD203B41FA5}">
                      <a16:colId xmlns:a16="http://schemas.microsoft.com/office/drawing/2014/main" val="682016527"/>
                    </a:ext>
                  </a:extLst>
                </a:gridCol>
                <a:gridCol w="905256">
                  <a:extLst>
                    <a:ext uri="{9D8B030D-6E8A-4147-A177-3AD203B41FA5}">
                      <a16:colId xmlns:a16="http://schemas.microsoft.com/office/drawing/2014/main" val="2956904074"/>
                    </a:ext>
                  </a:extLst>
                </a:gridCol>
                <a:gridCol w="905256">
                  <a:extLst>
                    <a:ext uri="{9D8B030D-6E8A-4147-A177-3AD203B41FA5}">
                      <a16:colId xmlns:a16="http://schemas.microsoft.com/office/drawing/2014/main" val="3911352270"/>
                    </a:ext>
                  </a:extLst>
                </a:gridCol>
                <a:gridCol w="905256">
                  <a:extLst>
                    <a:ext uri="{9D8B030D-6E8A-4147-A177-3AD203B41FA5}">
                      <a16:colId xmlns:a16="http://schemas.microsoft.com/office/drawing/2014/main" val="379779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03054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- 2025-01-10 12:02:16</a:t>
                      </a:r>
                      <a:r>
                        <a:rPr kumimoji="0" lang="de-DE" sz="1000" b="0" i="0" u="none" strike="noStrike" kern="1200" cap="none" spc="0" normalizeH="0" baseline="0" noProof="0">
                          <a:ln>
                            <a:noFill/>
                          </a:ln>
                          <a:solidFill>
                            <a:prstClr val="black"/>
                          </a:solidFill>
                          <a:effectLst/>
                          <a:uLnTx/>
                          <a:uFillTx/>
                          <a:latin typeface="Calibri"/>
                          <a:ea typeface="+mn-ea"/>
                          <a:cs typeface="+mn-cs"/>
                        </a:rPr>
                        <a:t>
 Deutsche Rechtschreibung und Grammatik – Biggi macht’s ein bisschen leichter. 💪📖
Sie ist eine von neun Ehrenamtlichen, die Kindern im Wohnquartier Speckerfeld mindestens einmal pro Woche bei den Hausaufgaben hilft. 📚✍️
Viele der Ehrenamtlichen begleiten die Kinder hier über Jahre – und schließen sie und ihre Familien fest ins Herz.❤️
Organisiert wird die Hilfe von der caritas_viersen .
👩🏼‍💻 Autorin: Katrin Wrobel
#Hausaufgaben #Caritas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https://quintly-eu-image-storage.s3.amazonaws.com/5f3fce195d3d3dd014ed263e528e0d75/3e696ec5848ba54a45fdb7f48d0f6f60.jpg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31156</a:t>
                      </a:r>
                    </a:p>
                  </a:txBody>
                  <a:tcPr/>
                </a:tc>
                <a:extLst>
                  <a:ext uri="{0D108BD9-81ED-4DB2-BD59-A6C34878D82A}">
                    <a16:rowId xmlns:a16="http://schemas.microsoft.com/office/drawing/2014/main" val="70673025"/>
                  </a:ext>
                </a:extLst>
              </a:tr>
            </a:tbl>
          </a:graphicData>
        </a:graphic>
      </p:graphicFrame>
      <p:sp>
        <p:nvSpPr>
          <p:cNvPr id="4" name="Text Placeholder 3">
            <a:extLst>
              <a:ext uri="{FF2B5EF4-FFF2-40B4-BE49-F238E27FC236}">
                <a16:creationId xmlns:a16="http://schemas.microsoft.com/office/drawing/2014/main" id="{DA430DEA-F292-4608-A228-49B284DB52E1}"/>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180612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366BB-29B7-4C53-B754-ADDF3BCB68C3}"/>
              </a:ext>
            </a:extLst>
          </p:cNvPr>
          <p:cNvSpPr>
            <a:spLocks noGrp="1"/>
          </p:cNvSpPr>
          <p:nvPr>
            <p:ph type="title"/>
          </p:nvPr>
        </p:nvSpPr>
        <p:spPr/>
        <p:txBody>
          <a:bodyPr/>
          <a:lstStyle/>
          <a:p>
            <a:r>
              <a:rPr lang="de-DE"/>
              <a:t>Instagram Alle Posts des Zeitraums (mit Total Interactions) | 01.2.34. WDR Lokalzeit - 12 of 15</a:t>
            </a:r>
            <a:endParaRPr lang="en-US"/>
          </a:p>
        </p:txBody>
      </p:sp>
      <p:graphicFrame>
        <p:nvGraphicFramePr>
          <p:cNvPr id="5" name="Table Placeholder 4">
            <a:extLst>
              <a:ext uri="{FF2B5EF4-FFF2-40B4-BE49-F238E27FC236}">
                <a16:creationId xmlns:a16="http://schemas.microsoft.com/office/drawing/2014/main" id="{F729BF68-77D6-404F-9240-35AB1D23F027}"/>
              </a:ext>
            </a:extLst>
          </p:cNvPr>
          <p:cNvGraphicFramePr>
            <a:graphicFrameLocks noGrp="1"/>
          </p:cNvGraphicFramePr>
          <p:nvPr>
            <p:ph type="tbl" sz="quarter" idx="13"/>
            <p:extLst>
              <p:ext uri="{D42A27DB-BD31-4B8C-83A1-F6EECF244321}">
                <p14:modId xmlns:p14="http://schemas.microsoft.com/office/powerpoint/2010/main" val="197012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98486522"/>
                    </a:ext>
                  </a:extLst>
                </a:gridCol>
                <a:gridCol w="1810512">
                  <a:extLst>
                    <a:ext uri="{9D8B030D-6E8A-4147-A177-3AD203B41FA5}">
                      <a16:colId xmlns:a16="http://schemas.microsoft.com/office/drawing/2014/main" val="223614344"/>
                    </a:ext>
                  </a:extLst>
                </a:gridCol>
                <a:gridCol w="905256">
                  <a:extLst>
                    <a:ext uri="{9D8B030D-6E8A-4147-A177-3AD203B41FA5}">
                      <a16:colId xmlns:a16="http://schemas.microsoft.com/office/drawing/2014/main" val="949615834"/>
                    </a:ext>
                  </a:extLst>
                </a:gridCol>
                <a:gridCol w="905256">
                  <a:extLst>
                    <a:ext uri="{9D8B030D-6E8A-4147-A177-3AD203B41FA5}">
                      <a16:colId xmlns:a16="http://schemas.microsoft.com/office/drawing/2014/main" val="25043542"/>
                    </a:ext>
                  </a:extLst>
                </a:gridCol>
                <a:gridCol w="905256">
                  <a:extLst>
                    <a:ext uri="{9D8B030D-6E8A-4147-A177-3AD203B41FA5}">
                      <a16:colId xmlns:a16="http://schemas.microsoft.com/office/drawing/2014/main" val="2099080484"/>
                    </a:ext>
                  </a:extLst>
                </a:gridCol>
                <a:gridCol w="905256">
                  <a:extLst>
                    <a:ext uri="{9D8B030D-6E8A-4147-A177-3AD203B41FA5}">
                      <a16:colId xmlns:a16="http://schemas.microsoft.com/office/drawing/2014/main" val="1758975779"/>
                    </a:ext>
                  </a:extLst>
                </a:gridCol>
                <a:gridCol w="905256">
                  <a:extLst>
                    <a:ext uri="{9D8B030D-6E8A-4147-A177-3AD203B41FA5}">
                      <a16:colId xmlns:a16="http://schemas.microsoft.com/office/drawing/2014/main" val="2315296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4552957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- 2025-01-10 15:34:25</a:t>
                      </a:r>
                      <a:r>
                        <a:rPr kumimoji="0" lang="de-DE" sz="1000" b="0" i="0" u="none" strike="noStrike" kern="1200" cap="none" spc="0" normalizeH="0" baseline="0" noProof="0">
                          <a:ln>
                            <a:noFill/>
                          </a:ln>
                          <a:solidFill>
                            <a:prstClr val="black"/>
                          </a:solidFill>
                          <a:effectLst/>
                          <a:uLnTx/>
                          <a:uFillTx/>
                          <a:latin typeface="Calibri"/>
                          <a:ea typeface="+mn-ea"/>
                          <a:cs typeface="+mn-cs"/>
                        </a:rPr>
                        <a:t>
 Friedas Lebenserwartung lag bei 10 Jahren – jetzt ist sie schon 13 Jahre alt. ❤️
Sie hat die seltene Erbkrankheit Gangliosidose (GM1). Die ist noch wenig erforscht und ihr Zustand verschlechtert sich. Doch Friedas Familie ist um jeden Tag mit ihr dankbar und lebt den Moment.
Aber wie schaffen sie das?
👩🏼‍💻Autorin: Sofia Leikam
#Familie #Zusammenhalt #Krankheit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https://quintly-eu-image-storage.s3.amazonaws.com/5f3fce195d3d3dd014ed263e528e0d75/ab6f48892403921208ac800f901e7ab7.jpg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21745</a:t>
                      </a:r>
                    </a:p>
                  </a:txBody>
                  <a:tcPr/>
                </a:tc>
                <a:extLst>
                  <a:ext uri="{0D108BD9-81ED-4DB2-BD59-A6C34878D82A}">
                    <a16:rowId xmlns:a16="http://schemas.microsoft.com/office/drawing/2014/main" val="3479185572"/>
                  </a:ext>
                </a:extLst>
              </a:tr>
            </a:tbl>
          </a:graphicData>
        </a:graphic>
      </p:graphicFrame>
      <p:sp>
        <p:nvSpPr>
          <p:cNvPr id="4" name="Text Placeholder 3">
            <a:extLst>
              <a:ext uri="{FF2B5EF4-FFF2-40B4-BE49-F238E27FC236}">
                <a16:creationId xmlns:a16="http://schemas.microsoft.com/office/drawing/2014/main" id="{4905F9E0-ED7D-4D88-9E02-D42AAE76FC13}"/>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2951064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3E361C-A6A8-4224-A263-893E8D944201}"/>
              </a:ext>
            </a:extLst>
          </p:cNvPr>
          <p:cNvSpPr>
            <a:spLocks noGrp="1"/>
          </p:cNvSpPr>
          <p:nvPr>
            <p:ph type="title"/>
          </p:nvPr>
        </p:nvSpPr>
        <p:spPr/>
        <p:txBody>
          <a:bodyPr/>
          <a:lstStyle/>
          <a:p>
            <a:r>
              <a:rPr lang="de-DE"/>
              <a:t>Instagram Alle Posts des Zeitraums (mit Total Interactions) | 01.2.34. WDR Lokalzeit - 13 of 15</a:t>
            </a:r>
            <a:endParaRPr lang="en-US"/>
          </a:p>
        </p:txBody>
      </p:sp>
      <p:graphicFrame>
        <p:nvGraphicFramePr>
          <p:cNvPr id="5" name="Table Placeholder 4">
            <a:extLst>
              <a:ext uri="{FF2B5EF4-FFF2-40B4-BE49-F238E27FC236}">
                <a16:creationId xmlns:a16="http://schemas.microsoft.com/office/drawing/2014/main" id="{7DB5E487-0B2C-474F-B0DA-9C093FEDD66F}"/>
              </a:ext>
            </a:extLst>
          </p:cNvPr>
          <p:cNvGraphicFramePr>
            <a:graphicFrameLocks noGrp="1"/>
          </p:cNvGraphicFramePr>
          <p:nvPr>
            <p:ph type="tbl" sz="quarter" idx="13"/>
            <p:extLst>
              <p:ext uri="{D42A27DB-BD31-4B8C-83A1-F6EECF244321}">
                <p14:modId xmlns:p14="http://schemas.microsoft.com/office/powerpoint/2010/main" val="144638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6365811"/>
                    </a:ext>
                  </a:extLst>
                </a:gridCol>
                <a:gridCol w="1810512">
                  <a:extLst>
                    <a:ext uri="{9D8B030D-6E8A-4147-A177-3AD203B41FA5}">
                      <a16:colId xmlns:a16="http://schemas.microsoft.com/office/drawing/2014/main" val="2916551103"/>
                    </a:ext>
                  </a:extLst>
                </a:gridCol>
                <a:gridCol w="905256">
                  <a:extLst>
                    <a:ext uri="{9D8B030D-6E8A-4147-A177-3AD203B41FA5}">
                      <a16:colId xmlns:a16="http://schemas.microsoft.com/office/drawing/2014/main" val="4165954885"/>
                    </a:ext>
                  </a:extLst>
                </a:gridCol>
                <a:gridCol w="905256">
                  <a:extLst>
                    <a:ext uri="{9D8B030D-6E8A-4147-A177-3AD203B41FA5}">
                      <a16:colId xmlns:a16="http://schemas.microsoft.com/office/drawing/2014/main" val="2427285408"/>
                    </a:ext>
                  </a:extLst>
                </a:gridCol>
                <a:gridCol w="905256">
                  <a:extLst>
                    <a:ext uri="{9D8B030D-6E8A-4147-A177-3AD203B41FA5}">
                      <a16:colId xmlns:a16="http://schemas.microsoft.com/office/drawing/2014/main" val="2023916742"/>
                    </a:ext>
                  </a:extLst>
                </a:gridCol>
                <a:gridCol w="905256">
                  <a:extLst>
                    <a:ext uri="{9D8B030D-6E8A-4147-A177-3AD203B41FA5}">
                      <a16:colId xmlns:a16="http://schemas.microsoft.com/office/drawing/2014/main" val="746123000"/>
                    </a:ext>
                  </a:extLst>
                </a:gridCol>
                <a:gridCol w="905256">
                  <a:extLst>
                    <a:ext uri="{9D8B030D-6E8A-4147-A177-3AD203B41FA5}">
                      <a16:colId xmlns:a16="http://schemas.microsoft.com/office/drawing/2014/main" val="36697227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629795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- 2025-01-11 11:50:00</a:t>
                      </a:r>
                      <a:r>
                        <a:rPr kumimoji="0" lang="de-DE" sz="1000" b="0" i="0" u="none" strike="noStrike" kern="1200" cap="none" spc="0" normalizeH="0" baseline="0" noProof="0">
                          <a:ln>
                            <a:noFill/>
                          </a:ln>
                          <a:solidFill>
                            <a:prstClr val="black"/>
                          </a:solidFill>
                          <a:effectLst/>
                          <a:uLnTx/>
                          <a:uFillTx/>
                          <a:latin typeface="Calibri"/>
                          <a:ea typeface="+mn-ea"/>
                          <a:cs typeface="+mn-cs"/>
                        </a:rPr>
                        <a:t>
 Diese Geschichte hat euch 2024 besonders bewegt! ⤵️
Heike und Ralf wollten schon immer ein Haustier, doch die Kosten waren für sie eine unüberwindbare Hürde. Letztes Jahr haben wir euch gezeigt, wie ihr Traum von einem treuen Begleiter wahr wurde! 🐾✨
Dank der Unterstützung von notpfote e.V. Düsseldorf und sozialfelle finden Tiere jetzt ein Zuhause bei Menschen in Not. Die taostiftung übernimmt dabei alle Kosten – ein Leben lang. 💖🐾
Ein emotionaler Moment für alle: für Heike, Ralf und Rocky, der nun ein liebevolles Zuhause gefunden hat. ❤️
Wie bist du denn zu deinem Haustier gekommen? 🐕 🐈 🦜 🐇
#Tierschutz #Haustierliebe #NeuesZuhause #Hoffnung #Lokalzeit #Ehrenamt #Duesseldorf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https://quintly-eu-image-storage.s3.amazonaws.com/5f3fce195d3d3dd014ed263e528e0d75/0c948b6c2e63550684a1dff7db26e86a.jpg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21692</a:t>
                      </a:r>
                    </a:p>
                  </a:txBody>
                  <a:tcPr/>
                </a:tc>
                <a:extLst>
                  <a:ext uri="{0D108BD9-81ED-4DB2-BD59-A6C34878D82A}">
                    <a16:rowId xmlns:a16="http://schemas.microsoft.com/office/drawing/2014/main" val="176784908"/>
                  </a:ext>
                </a:extLst>
              </a:tr>
            </a:tbl>
          </a:graphicData>
        </a:graphic>
      </p:graphicFrame>
      <p:sp>
        <p:nvSpPr>
          <p:cNvPr id="4" name="Text Placeholder 3">
            <a:extLst>
              <a:ext uri="{FF2B5EF4-FFF2-40B4-BE49-F238E27FC236}">
                <a16:creationId xmlns:a16="http://schemas.microsoft.com/office/drawing/2014/main" id="{21CC041D-48AC-40EB-92F1-E5668A764C1A}"/>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2874748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793AB-0CB2-4D4D-81CF-5FBD173188F7}"/>
              </a:ext>
            </a:extLst>
          </p:cNvPr>
          <p:cNvSpPr>
            <a:spLocks noGrp="1"/>
          </p:cNvSpPr>
          <p:nvPr>
            <p:ph type="title"/>
          </p:nvPr>
        </p:nvSpPr>
        <p:spPr/>
        <p:txBody>
          <a:bodyPr/>
          <a:lstStyle/>
          <a:p>
            <a:r>
              <a:rPr lang="de-DE"/>
              <a:t>Instagram Alle Posts des Zeitraums (mit Total Interactions) | 01.2.34. WDR Lokalzeit - 14 of 15</a:t>
            </a:r>
            <a:endParaRPr lang="en-US"/>
          </a:p>
        </p:txBody>
      </p:sp>
      <p:graphicFrame>
        <p:nvGraphicFramePr>
          <p:cNvPr id="5" name="Table Placeholder 4">
            <a:extLst>
              <a:ext uri="{FF2B5EF4-FFF2-40B4-BE49-F238E27FC236}">
                <a16:creationId xmlns:a16="http://schemas.microsoft.com/office/drawing/2014/main" id="{4528676F-4DC8-43EB-B46F-163A153CD229}"/>
              </a:ext>
            </a:extLst>
          </p:cNvPr>
          <p:cNvGraphicFramePr>
            <a:graphicFrameLocks noGrp="1"/>
          </p:cNvGraphicFramePr>
          <p:nvPr>
            <p:ph type="tbl" sz="quarter" idx="13"/>
            <p:extLst>
              <p:ext uri="{D42A27DB-BD31-4B8C-83A1-F6EECF244321}">
                <p14:modId xmlns:p14="http://schemas.microsoft.com/office/powerpoint/2010/main" val="3328469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90304483"/>
                    </a:ext>
                  </a:extLst>
                </a:gridCol>
                <a:gridCol w="1810512">
                  <a:extLst>
                    <a:ext uri="{9D8B030D-6E8A-4147-A177-3AD203B41FA5}">
                      <a16:colId xmlns:a16="http://schemas.microsoft.com/office/drawing/2014/main" val="4099778639"/>
                    </a:ext>
                  </a:extLst>
                </a:gridCol>
                <a:gridCol w="905256">
                  <a:extLst>
                    <a:ext uri="{9D8B030D-6E8A-4147-A177-3AD203B41FA5}">
                      <a16:colId xmlns:a16="http://schemas.microsoft.com/office/drawing/2014/main" val="3462502522"/>
                    </a:ext>
                  </a:extLst>
                </a:gridCol>
                <a:gridCol w="905256">
                  <a:extLst>
                    <a:ext uri="{9D8B030D-6E8A-4147-A177-3AD203B41FA5}">
                      <a16:colId xmlns:a16="http://schemas.microsoft.com/office/drawing/2014/main" val="2867647706"/>
                    </a:ext>
                  </a:extLst>
                </a:gridCol>
                <a:gridCol w="905256">
                  <a:extLst>
                    <a:ext uri="{9D8B030D-6E8A-4147-A177-3AD203B41FA5}">
                      <a16:colId xmlns:a16="http://schemas.microsoft.com/office/drawing/2014/main" val="836508185"/>
                    </a:ext>
                  </a:extLst>
                </a:gridCol>
                <a:gridCol w="905256">
                  <a:extLst>
                    <a:ext uri="{9D8B030D-6E8A-4147-A177-3AD203B41FA5}">
                      <a16:colId xmlns:a16="http://schemas.microsoft.com/office/drawing/2014/main" val="2222756387"/>
                    </a:ext>
                  </a:extLst>
                </a:gridCol>
                <a:gridCol w="905256">
                  <a:extLst>
                    <a:ext uri="{9D8B030D-6E8A-4147-A177-3AD203B41FA5}">
                      <a16:colId xmlns:a16="http://schemas.microsoft.com/office/drawing/2014/main" val="2441859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50005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- 2025-01-07 11:08:41</a:t>
                      </a:r>
                      <a:r>
                        <a:rPr kumimoji="0" lang="de-DE" sz="1000" b="0" i="0" u="none" strike="noStrike" kern="1200" cap="none" spc="0" normalizeH="0" baseline="0" noProof="0">
                          <a:ln>
                            <a:noFill/>
                          </a:ln>
                          <a:solidFill>
                            <a:prstClr val="black"/>
                          </a:solidFill>
                          <a:effectLst/>
                          <a:uLnTx/>
                          <a:uFillTx/>
                          <a:latin typeface="Calibri"/>
                          <a:ea typeface="+mn-ea"/>
                          <a:cs typeface="+mn-cs"/>
                        </a:rPr>
                        <a:t>
 Stell dir vor, dein Urlaub fällt einfach aus! 😨
Genau das könnte für rund 500 Kinder in Köln Realität werden. Das „HöVi-Land“, eine beliebte Ferienfreizeit, steht vor dem Aus – weil die Stadt Köln die finanzielle Unterstützung kürzen möchte.
Doch alle Ehrenamtlichen und Mitarbeitenden kämpfen dafür, dass das Ferienprogramm auch in Zukunft für alle Kinder möglich bleibt. 💪
Wie hast du deine Ferien als Kind verbracht?
👩🏼‍💻Autorin: Maja Peters
#Köln #Hoeviland #Ferien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https://quintly-eu-image-storage.s3.amazonaws.com/5f3fce195d3d3dd014ed263e528e0d75/69ddea5ac357d154dab259a0be66d406.jpg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20657</a:t>
                      </a:r>
                    </a:p>
                  </a:txBody>
                  <a:tcPr/>
                </a:tc>
                <a:extLst>
                  <a:ext uri="{0D108BD9-81ED-4DB2-BD59-A6C34878D82A}">
                    <a16:rowId xmlns:a16="http://schemas.microsoft.com/office/drawing/2014/main" val="1665651935"/>
                  </a:ext>
                </a:extLst>
              </a:tr>
            </a:tbl>
          </a:graphicData>
        </a:graphic>
      </p:graphicFrame>
      <p:sp>
        <p:nvSpPr>
          <p:cNvPr id="4" name="Text Placeholder 3">
            <a:extLst>
              <a:ext uri="{FF2B5EF4-FFF2-40B4-BE49-F238E27FC236}">
                <a16:creationId xmlns:a16="http://schemas.microsoft.com/office/drawing/2014/main" id="{F194E305-7459-4B4D-9AAC-4F56063F530D}"/>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2971133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2ED40-293F-49B0-93D3-D2EA532C10DB}"/>
              </a:ext>
            </a:extLst>
          </p:cNvPr>
          <p:cNvSpPr>
            <a:spLocks noGrp="1"/>
          </p:cNvSpPr>
          <p:nvPr>
            <p:ph type="title"/>
          </p:nvPr>
        </p:nvSpPr>
        <p:spPr/>
        <p:txBody>
          <a:bodyPr/>
          <a:lstStyle/>
          <a:p>
            <a:r>
              <a:rPr lang="de-DE"/>
              <a:t>Instagram Alle Posts des Zeitraums (mit Total Interactions) | 01.2.34. WDR Lokalzeit - 15 of 15</a:t>
            </a:r>
            <a:endParaRPr lang="en-US"/>
          </a:p>
        </p:txBody>
      </p:sp>
      <p:graphicFrame>
        <p:nvGraphicFramePr>
          <p:cNvPr id="5" name="Table Placeholder 4">
            <a:extLst>
              <a:ext uri="{FF2B5EF4-FFF2-40B4-BE49-F238E27FC236}">
                <a16:creationId xmlns:a16="http://schemas.microsoft.com/office/drawing/2014/main" id="{C4BB758A-86AF-49A8-861B-A16CCDF20CFA}"/>
              </a:ext>
            </a:extLst>
          </p:cNvPr>
          <p:cNvGraphicFramePr>
            <a:graphicFrameLocks noGrp="1"/>
          </p:cNvGraphicFramePr>
          <p:nvPr>
            <p:ph type="tbl" sz="quarter" idx="13"/>
            <p:extLst>
              <p:ext uri="{D42A27DB-BD31-4B8C-83A1-F6EECF244321}">
                <p14:modId xmlns:p14="http://schemas.microsoft.com/office/powerpoint/2010/main" val="162919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0685108"/>
                    </a:ext>
                  </a:extLst>
                </a:gridCol>
                <a:gridCol w="1810512">
                  <a:extLst>
                    <a:ext uri="{9D8B030D-6E8A-4147-A177-3AD203B41FA5}">
                      <a16:colId xmlns:a16="http://schemas.microsoft.com/office/drawing/2014/main" val="3568012872"/>
                    </a:ext>
                  </a:extLst>
                </a:gridCol>
                <a:gridCol w="905256">
                  <a:extLst>
                    <a:ext uri="{9D8B030D-6E8A-4147-A177-3AD203B41FA5}">
                      <a16:colId xmlns:a16="http://schemas.microsoft.com/office/drawing/2014/main" val="2568901583"/>
                    </a:ext>
                  </a:extLst>
                </a:gridCol>
                <a:gridCol w="905256">
                  <a:extLst>
                    <a:ext uri="{9D8B030D-6E8A-4147-A177-3AD203B41FA5}">
                      <a16:colId xmlns:a16="http://schemas.microsoft.com/office/drawing/2014/main" val="1318639141"/>
                    </a:ext>
                  </a:extLst>
                </a:gridCol>
                <a:gridCol w="905256">
                  <a:extLst>
                    <a:ext uri="{9D8B030D-6E8A-4147-A177-3AD203B41FA5}">
                      <a16:colId xmlns:a16="http://schemas.microsoft.com/office/drawing/2014/main" val="3121814747"/>
                    </a:ext>
                  </a:extLst>
                </a:gridCol>
                <a:gridCol w="905256">
                  <a:extLst>
                    <a:ext uri="{9D8B030D-6E8A-4147-A177-3AD203B41FA5}">
                      <a16:colId xmlns:a16="http://schemas.microsoft.com/office/drawing/2014/main" val="4204645418"/>
                    </a:ext>
                  </a:extLst>
                </a:gridCol>
                <a:gridCol w="905256">
                  <a:extLst>
                    <a:ext uri="{9D8B030D-6E8A-4147-A177-3AD203B41FA5}">
                      <a16:colId xmlns:a16="http://schemas.microsoft.com/office/drawing/2014/main" val="3203612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601486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- 2025-01-08 10:36:12</a:t>
                      </a:r>
                      <a:r>
                        <a:rPr kumimoji="0" lang="de-DE" sz="1000" b="0" i="0" u="none" strike="noStrike" kern="1200" cap="none" spc="0" normalizeH="0" baseline="0" noProof="0">
                          <a:ln>
                            <a:noFill/>
                          </a:ln>
                          <a:solidFill>
                            <a:prstClr val="black"/>
                          </a:solidFill>
                          <a:effectLst/>
                          <a:uLnTx/>
                          <a:uFillTx/>
                          <a:latin typeface="Calibri"/>
                          <a:ea typeface="+mn-ea"/>
                          <a:cs typeface="+mn-cs"/>
                        </a:rPr>
                        <a:t>
 Bei welchen Vorsätzen brauchst du das Glück dieser Schornsteinfeger? 🍀
Ein ungewöhnlicher Anblick – so viel Glück auf einmal! Die Schornsteinfeger sind wieder durch Hamm spaziert, um für glückliche Gesichter zu sorgen. 🤗
Sie verschenken Glücksbringer und Schokolade, aber sind besonders fürs Umarmen da oder um an ihren Knöpfen zu reiben, was Glück bringt! 💡
Auch Einzelhändler und Gastronomen haben sich bei der Aktion „Hamm Prosit“ beteiligt. Die Schornsteinfeger haben dabei ihre 20-jährige Teilnahme gefeiert. 🥳
👨🏼‍💻Autor: René Rabenschlag
#Schornsteinfeger #Glück #Neujahr #Glücksbringer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https://quintly-eu-image-storage.s3.amazonaws.com/5f3fce195d3d3dd014ed263e528e0d75/9b74ab82f7fc7a53c67f7f23d1344a7b.jpg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0.3798 %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9944</a:t>
                      </a:r>
                    </a:p>
                  </a:txBody>
                  <a:tcPr/>
                </a:tc>
                <a:extLst>
                  <a:ext uri="{0D108BD9-81ED-4DB2-BD59-A6C34878D82A}">
                    <a16:rowId xmlns:a16="http://schemas.microsoft.com/office/drawing/2014/main" val="2414091419"/>
                  </a:ext>
                </a:extLst>
              </a:tr>
            </a:tbl>
          </a:graphicData>
        </a:graphic>
      </p:graphicFrame>
      <p:sp>
        <p:nvSpPr>
          <p:cNvPr id="4" name="Text Placeholder 3">
            <a:extLst>
              <a:ext uri="{FF2B5EF4-FFF2-40B4-BE49-F238E27FC236}">
                <a16:creationId xmlns:a16="http://schemas.microsoft.com/office/drawing/2014/main" id="{263982CD-6B93-426F-982A-880ADF91D0C5}"/>
              </a:ext>
            </a:extLst>
          </p:cNvPr>
          <p:cNvSpPr>
            <a:spLocks noGrp="1"/>
          </p:cNvSpPr>
          <p:nvPr>
            <p:ph type="body" sz="quarter" idx="14"/>
          </p:nvPr>
        </p:nvSpPr>
        <p:spPr/>
        <p:txBody>
          <a:bodyPr/>
          <a:lstStyle/>
          <a:p>
            <a:r>
              <a:rPr lang="en-US"/>
              <a:t>06/01/2025 - 12/01/2025</a:t>
            </a:r>
          </a:p>
        </p:txBody>
      </p:sp>
    </p:spTree>
    <p:extLst>
      <p:ext uri="{BB962C8B-B14F-4D97-AF65-F5344CB8AC3E}">
        <p14:creationId xmlns:p14="http://schemas.microsoft.com/office/powerpoint/2010/main" val="10484548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2256</Words>
  <Application>Microsoft Office PowerPoint</Application>
  <PresentationFormat>On-screen Show (4:3)</PresentationFormat>
  <Paragraphs>240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Instagram Alle Posts des Zeitraums (mit Total Interactions) | 01.2.34. WDR Lokalzeit - 1 of 15</vt:lpstr>
      <vt:lpstr>Instagram Alle Posts des Zeitraums (mit Total Interactions) | 01.2.34. WDR Lokalzeit - 2 of 15</vt:lpstr>
      <vt:lpstr>Instagram Alle Posts des Zeitraums (mit Total Interactions) | 01.2.34. WDR Lokalzeit - 3 of 15</vt:lpstr>
      <vt:lpstr>Instagram Alle Posts des Zeitraums (mit Total Interactions) | 01.2.34. WDR Lokalzeit - 4 of 15</vt:lpstr>
      <vt:lpstr>Instagram Alle Posts des Zeitraums (mit Total Interactions) | 01.2.34. WDR Lokalzeit - 5 of 15</vt:lpstr>
      <vt:lpstr>Instagram Alle Posts des Zeitraums (mit Total Interactions) | 01.2.34. WDR Lokalzeit - 6 of 15</vt:lpstr>
      <vt:lpstr>Instagram Alle Posts des Zeitraums (mit Total Interactions) | 01.2.34. WDR Lokalzeit - 7 of 15</vt:lpstr>
      <vt:lpstr>Instagram Alle Posts des Zeitraums (mit Total Interactions) | 01.2.34. WDR Lokalzeit - 8 of 15</vt:lpstr>
      <vt:lpstr>Instagram Alle Posts des Zeitraums (mit Total Interactions) | 01.2.34. WDR Lokalzeit - 9 of 15</vt:lpstr>
      <vt:lpstr>Instagram Alle Posts des Zeitraums (mit Total Interactions) | 01.2.34. WDR Lokalzeit - 10 of 15</vt:lpstr>
      <vt:lpstr>Instagram Alle Posts des Zeitraums (mit Total Interactions) | 01.2.34. WDR Lokalzeit - 11 of 15</vt:lpstr>
      <vt:lpstr>Instagram Alle Posts des Zeitraums (mit Total Interactions) | 01.2.34. WDR Lokalzeit - 12 of 15</vt:lpstr>
      <vt:lpstr>Instagram Alle Posts des Zeitraums (mit Total Interactions) | 01.2.34. WDR Lokalzeit - 13 of 15</vt:lpstr>
      <vt:lpstr>Instagram Alle Posts des Zeitraums (mit Total Interactions) | 01.2.34. WDR Lokalzeit - 14 of 15</vt:lpstr>
      <vt:lpstr>Instagram Alle Posts des Zeitraums (mit Total Interactions) | 01.2.34. WDR Lokalzeit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01.2.34. WDR Lokalzeit - 1 of 15</dc:title>
  <dc:creator>Frederik Born</dc:creator>
  <cp:lastModifiedBy>Frederik Born</cp:lastModifiedBy>
  <cp:revision>1</cp:revision>
  <dcterms:created xsi:type="dcterms:W3CDTF">2025-01-14T13:41:31Z</dcterms:created>
  <dcterms:modified xsi:type="dcterms:W3CDTF">2025-01-14T13:42:34Z</dcterms:modified>
</cp:coreProperties>
</file>