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72B7B-AA6F-4FF4-8E65-70083A2C5840}"/>
              </a:ext>
            </a:extLst>
          </p:cNvPr>
          <p:cNvSpPr>
            <a:spLocks noGrp="1"/>
          </p:cNvSpPr>
          <p:nvPr>
            <p:ph type="title"/>
          </p:nvPr>
        </p:nvSpPr>
        <p:spPr/>
        <p:txBody>
          <a:bodyPr/>
          <a:lstStyle/>
          <a:p>
            <a:r>
              <a:rPr lang="en-US"/>
              <a:t>Instagram Posts Table (mit Shares) | lokalzeit - 1 of 15</a:t>
            </a:r>
          </a:p>
        </p:txBody>
      </p:sp>
      <p:graphicFrame>
        <p:nvGraphicFramePr>
          <p:cNvPr id="5" name="Table Placeholder 4">
            <a:extLst>
              <a:ext uri="{FF2B5EF4-FFF2-40B4-BE49-F238E27FC236}">
                <a16:creationId xmlns:a16="http://schemas.microsoft.com/office/drawing/2014/main" id="{28967C12-3D1A-4086-A0EE-471C5EABE41D}"/>
              </a:ext>
            </a:extLst>
          </p:cNvPr>
          <p:cNvGraphicFramePr>
            <a:graphicFrameLocks noGrp="1"/>
          </p:cNvGraphicFramePr>
          <p:nvPr>
            <p:ph type="tbl" sz="quarter" idx="13"/>
            <p:extLst>
              <p:ext uri="{D42A27DB-BD31-4B8C-83A1-F6EECF244321}">
                <p14:modId xmlns:p14="http://schemas.microsoft.com/office/powerpoint/2010/main" val="874568244"/>
              </p:ext>
            </p:extLst>
          </p:nvPr>
        </p:nvGraphicFramePr>
        <p:xfrm>
          <a:off x="457200" y="1731963"/>
          <a:ext cx="7571230" cy="10058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71848030"/>
                    </a:ext>
                  </a:extLst>
                </a:gridCol>
                <a:gridCol w="1481327">
                  <a:extLst>
                    <a:ext uri="{9D8B030D-6E8A-4147-A177-3AD203B41FA5}">
                      <a16:colId xmlns:a16="http://schemas.microsoft.com/office/drawing/2014/main" val="3102386904"/>
                    </a:ext>
                  </a:extLst>
                </a:gridCol>
                <a:gridCol w="493776">
                  <a:extLst>
                    <a:ext uri="{9D8B030D-6E8A-4147-A177-3AD203B41FA5}">
                      <a16:colId xmlns:a16="http://schemas.microsoft.com/office/drawing/2014/main" val="1703292915"/>
                    </a:ext>
                  </a:extLst>
                </a:gridCol>
                <a:gridCol w="493776">
                  <a:extLst>
                    <a:ext uri="{9D8B030D-6E8A-4147-A177-3AD203B41FA5}">
                      <a16:colId xmlns:a16="http://schemas.microsoft.com/office/drawing/2014/main" val="1518922658"/>
                    </a:ext>
                  </a:extLst>
                </a:gridCol>
                <a:gridCol w="493776">
                  <a:extLst>
                    <a:ext uri="{9D8B030D-6E8A-4147-A177-3AD203B41FA5}">
                      <a16:colId xmlns:a16="http://schemas.microsoft.com/office/drawing/2014/main" val="1926135045"/>
                    </a:ext>
                  </a:extLst>
                </a:gridCol>
                <a:gridCol w="493776">
                  <a:extLst>
                    <a:ext uri="{9D8B030D-6E8A-4147-A177-3AD203B41FA5}">
                      <a16:colId xmlns:a16="http://schemas.microsoft.com/office/drawing/2014/main" val="1723558649"/>
                    </a:ext>
                  </a:extLst>
                </a:gridCol>
                <a:gridCol w="493776">
                  <a:extLst>
                    <a:ext uri="{9D8B030D-6E8A-4147-A177-3AD203B41FA5}">
                      <a16:colId xmlns:a16="http://schemas.microsoft.com/office/drawing/2014/main" val="477326833"/>
                    </a:ext>
                  </a:extLst>
                </a:gridCol>
                <a:gridCol w="493776">
                  <a:extLst>
                    <a:ext uri="{9D8B030D-6E8A-4147-A177-3AD203B41FA5}">
                      <a16:colId xmlns:a16="http://schemas.microsoft.com/office/drawing/2014/main" val="3513119554"/>
                    </a:ext>
                  </a:extLst>
                </a:gridCol>
                <a:gridCol w="493776">
                  <a:extLst>
                    <a:ext uri="{9D8B030D-6E8A-4147-A177-3AD203B41FA5}">
                      <a16:colId xmlns:a16="http://schemas.microsoft.com/office/drawing/2014/main" val="1396565163"/>
                    </a:ext>
                  </a:extLst>
                </a:gridCol>
                <a:gridCol w="493776">
                  <a:extLst>
                    <a:ext uri="{9D8B030D-6E8A-4147-A177-3AD203B41FA5}">
                      <a16:colId xmlns:a16="http://schemas.microsoft.com/office/drawing/2014/main" val="2593681706"/>
                    </a:ext>
                  </a:extLst>
                </a:gridCol>
                <a:gridCol w="493776">
                  <a:extLst>
                    <a:ext uri="{9D8B030D-6E8A-4147-A177-3AD203B41FA5}">
                      <a16:colId xmlns:a16="http://schemas.microsoft.com/office/drawing/2014/main" val="525319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03962215"/>
                  </a:ext>
                </a:extLst>
              </a:tr>
            </a:tbl>
          </a:graphicData>
        </a:graphic>
      </p:graphicFrame>
      <p:sp>
        <p:nvSpPr>
          <p:cNvPr id="4" name="Text Placeholder 3">
            <a:extLst>
              <a:ext uri="{FF2B5EF4-FFF2-40B4-BE49-F238E27FC236}">
                <a16:creationId xmlns:a16="http://schemas.microsoft.com/office/drawing/2014/main" id="{B9F791E2-3EAE-48D3-936E-CC6205CF8A77}"/>
              </a:ext>
            </a:extLst>
          </p:cNvPr>
          <p:cNvSpPr>
            <a:spLocks noGrp="1"/>
          </p:cNvSpPr>
          <p:nvPr>
            <p:ph type="body" sz="quarter" idx="14"/>
          </p:nvPr>
        </p:nvSpPr>
        <p:spPr/>
        <p:txBody>
          <a:bodyPr/>
          <a:lstStyle/>
          <a:p>
            <a:r>
              <a:rPr lang="en-US"/>
              <a:t>30/12/2024 - 05/01/2025</a:t>
            </a:r>
          </a:p>
        </p:txBody>
      </p:sp>
    </p:spTree>
    <p:extLst>
      <p:ext uri="{BB962C8B-B14F-4D97-AF65-F5344CB8AC3E}">
        <p14:creationId xmlns:p14="http://schemas.microsoft.com/office/powerpoint/2010/main" val="905163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749F1-B04D-4755-8672-7E881E42E9B2}"/>
              </a:ext>
            </a:extLst>
          </p:cNvPr>
          <p:cNvSpPr>
            <a:spLocks noGrp="1"/>
          </p:cNvSpPr>
          <p:nvPr>
            <p:ph type="title"/>
          </p:nvPr>
        </p:nvSpPr>
        <p:spPr/>
        <p:txBody>
          <a:bodyPr/>
          <a:lstStyle/>
          <a:p>
            <a:r>
              <a:rPr lang="en-US"/>
              <a:t>Instagram Posts Table (mit Shares) | lokalzeit - 2 of 15</a:t>
            </a:r>
          </a:p>
        </p:txBody>
      </p:sp>
      <p:graphicFrame>
        <p:nvGraphicFramePr>
          <p:cNvPr id="5" name="Table Placeholder 4">
            <a:extLst>
              <a:ext uri="{FF2B5EF4-FFF2-40B4-BE49-F238E27FC236}">
                <a16:creationId xmlns:a16="http://schemas.microsoft.com/office/drawing/2014/main" id="{EB5A6E95-51EB-4AB0-A9B5-CD76C23B5A61}"/>
              </a:ext>
            </a:extLst>
          </p:cNvPr>
          <p:cNvGraphicFramePr>
            <a:graphicFrameLocks noGrp="1"/>
          </p:cNvGraphicFramePr>
          <p:nvPr>
            <p:ph type="tbl" sz="quarter" idx="13"/>
            <p:extLst>
              <p:ext uri="{D42A27DB-BD31-4B8C-83A1-F6EECF244321}">
                <p14:modId xmlns:p14="http://schemas.microsoft.com/office/powerpoint/2010/main" val="3535602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78146968"/>
                    </a:ext>
                  </a:extLst>
                </a:gridCol>
                <a:gridCol w="1481327">
                  <a:extLst>
                    <a:ext uri="{9D8B030D-6E8A-4147-A177-3AD203B41FA5}">
                      <a16:colId xmlns:a16="http://schemas.microsoft.com/office/drawing/2014/main" val="519522943"/>
                    </a:ext>
                  </a:extLst>
                </a:gridCol>
                <a:gridCol w="493776">
                  <a:extLst>
                    <a:ext uri="{9D8B030D-6E8A-4147-A177-3AD203B41FA5}">
                      <a16:colId xmlns:a16="http://schemas.microsoft.com/office/drawing/2014/main" val="1873598985"/>
                    </a:ext>
                  </a:extLst>
                </a:gridCol>
                <a:gridCol w="493776">
                  <a:extLst>
                    <a:ext uri="{9D8B030D-6E8A-4147-A177-3AD203B41FA5}">
                      <a16:colId xmlns:a16="http://schemas.microsoft.com/office/drawing/2014/main" val="3466192619"/>
                    </a:ext>
                  </a:extLst>
                </a:gridCol>
                <a:gridCol w="493776">
                  <a:extLst>
                    <a:ext uri="{9D8B030D-6E8A-4147-A177-3AD203B41FA5}">
                      <a16:colId xmlns:a16="http://schemas.microsoft.com/office/drawing/2014/main" val="2813442201"/>
                    </a:ext>
                  </a:extLst>
                </a:gridCol>
                <a:gridCol w="493776">
                  <a:extLst>
                    <a:ext uri="{9D8B030D-6E8A-4147-A177-3AD203B41FA5}">
                      <a16:colId xmlns:a16="http://schemas.microsoft.com/office/drawing/2014/main" val="1808529520"/>
                    </a:ext>
                  </a:extLst>
                </a:gridCol>
                <a:gridCol w="493776">
                  <a:extLst>
                    <a:ext uri="{9D8B030D-6E8A-4147-A177-3AD203B41FA5}">
                      <a16:colId xmlns:a16="http://schemas.microsoft.com/office/drawing/2014/main" val="210749565"/>
                    </a:ext>
                  </a:extLst>
                </a:gridCol>
                <a:gridCol w="493776">
                  <a:extLst>
                    <a:ext uri="{9D8B030D-6E8A-4147-A177-3AD203B41FA5}">
                      <a16:colId xmlns:a16="http://schemas.microsoft.com/office/drawing/2014/main" val="1930378661"/>
                    </a:ext>
                  </a:extLst>
                </a:gridCol>
                <a:gridCol w="493776">
                  <a:extLst>
                    <a:ext uri="{9D8B030D-6E8A-4147-A177-3AD203B41FA5}">
                      <a16:colId xmlns:a16="http://schemas.microsoft.com/office/drawing/2014/main" val="3714475264"/>
                    </a:ext>
                  </a:extLst>
                </a:gridCol>
                <a:gridCol w="493776">
                  <a:extLst>
                    <a:ext uri="{9D8B030D-6E8A-4147-A177-3AD203B41FA5}">
                      <a16:colId xmlns:a16="http://schemas.microsoft.com/office/drawing/2014/main" val="3958553608"/>
                    </a:ext>
                  </a:extLst>
                </a:gridCol>
                <a:gridCol w="493776">
                  <a:extLst>
                    <a:ext uri="{9D8B030D-6E8A-4147-A177-3AD203B41FA5}">
                      <a16:colId xmlns:a16="http://schemas.microsoft.com/office/drawing/2014/main" val="1825614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5591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- 2025-01-03 11:09:25</a:t>
                      </a:r>
                      <a:r>
                        <a:rPr kumimoji="0" lang="de-DE" sz="1000" b="0" i="0" u="none" strike="noStrike" kern="1200" cap="none" spc="0" normalizeH="0" baseline="0" noProof="0">
                          <a:ln>
                            <a:noFill/>
                          </a:ln>
                          <a:solidFill>
                            <a:prstClr val="black"/>
                          </a:solidFill>
                          <a:effectLst/>
                          <a:uLnTx/>
                          <a:uFillTx/>
                          <a:latin typeface="Calibri"/>
                          <a:ea typeface="+mn-ea"/>
                          <a:cs typeface="+mn-cs"/>
                        </a:rPr>
                        <a:t>
 Vom Sorgenkind zum Abiturienten – dank einer besonderen Wette. 🎓
Lehrer Guido schlägt Problemschüler Zana eine Wette vor: “100 Döner, wenn du dein Fach-Abitur schaffst!”. Was wie ein Scherz klingt, hat Zana motiviert. Er hat hart gearbeitet, sich durchgekämpft – und jetzt hat er sein Abitur bestanden. Mit 2,9! 
Die 100-Döner-Party mit Familie, Freunden und dem stolzen Lehrer steht bereit. 🎉 
Hattest du auch jemanden in deinem Leben, der dich motiviert hat, etwas zu erreichen? 
👨‍💻 Autor: Simon Voigt 
#100DönerWette #Bildung #Abitur #Motivation#Lokalzeit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988661</a:t>
                      </a:r>
                    </a:p>
                  </a:txBody>
                  <a:tcPr/>
                </a:tc>
                <a:extLst>
                  <a:ext uri="{0D108BD9-81ED-4DB2-BD59-A6C34878D82A}">
                    <a16:rowId xmlns:a16="http://schemas.microsoft.com/office/drawing/2014/main" val="3907159140"/>
                  </a:ext>
                </a:extLst>
              </a:tr>
            </a:tbl>
          </a:graphicData>
        </a:graphic>
      </p:graphicFrame>
      <p:sp>
        <p:nvSpPr>
          <p:cNvPr id="4" name="Text Placeholder 3">
            <a:extLst>
              <a:ext uri="{FF2B5EF4-FFF2-40B4-BE49-F238E27FC236}">
                <a16:creationId xmlns:a16="http://schemas.microsoft.com/office/drawing/2014/main" id="{128FC654-658B-4F72-8064-5F46F0AC4C2C}"/>
              </a:ext>
            </a:extLst>
          </p:cNvPr>
          <p:cNvSpPr>
            <a:spLocks noGrp="1"/>
          </p:cNvSpPr>
          <p:nvPr>
            <p:ph type="body" sz="quarter" idx="14"/>
          </p:nvPr>
        </p:nvSpPr>
        <p:spPr/>
        <p:txBody>
          <a:bodyPr/>
          <a:lstStyle/>
          <a:p>
            <a:r>
              <a:rPr lang="en-US"/>
              <a:t>30/12/2024 - 05/01/2025</a:t>
            </a:r>
          </a:p>
        </p:txBody>
      </p:sp>
    </p:spTree>
    <p:extLst>
      <p:ext uri="{BB962C8B-B14F-4D97-AF65-F5344CB8AC3E}">
        <p14:creationId xmlns:p14="http://schemas.microsoft.com/office/powerpoint/2010/main" val="2761792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8312A-D293-4D2A-8930-FA94F8D4597F}"/>
              </a:ext>
            </a:extLst>
          </p:cNvPr>
          <p:cNvSpPr>
            <a:spLocks noGrp="1"/>
          </p:cNvSpPr>
          <p:nvPr>
            <p:ph type="title"/>
          </p:nvPr>
        </p:nvSpPr>
        <p:spPr/>
        <p:txBody>
          <a:bodyPr/>
          <a:lstStyle/>
          <a:p>
            <a:r>
              <a:rPr lang="en-US"/>
              <a:t>Instagram Posts Table (mit Shares) | lokalzeit - 3 of 15</a:t>
            </a:r>
          </a:p>
        </p:txBody>
      </p:sp>
      <p:graphicFrame>
        <p:nvGraphicFramePr>
          <p:cNvPr id="5" name="Table Placeholder 4">
            <a:extLst>
              <a:ext uri="{FF2B5EF4-FFF2-40B4-BE49-F238E27FC236}">
                <a16:creationId xmlns:a16="http://schemas.microsoft.com/office/drawing/2014/main" id="{6427E7E6-10EB-42D7-B70A-3020A941FD17}"/>
              </a:ext>
            </a:extLst>
          </p:cNvPr>
          <p:cNvGraphicFramePr>
            <a:graphicFrameLocks noGrp="1"/>
          </p:cNvGraphicFramePr>
          <p:nvPr>
            <p:ph type="tbl" sz="quarter" idx="13"/>
            <p:extLst>
              <p:ext uri="{D42A27DB-BD31-4B8C-83A1-F6EECF244321}">
                <p14:modId xmlns:p14="http://schemas.microsoft.com/office/powerpoint/2010/main" val="562666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06240456"/>
                    </a:ext>
                  </a:extLst>
                </a:gridCol>
                <a:gridCol w="1481327">
                  <a:extLst>
                    <a:ext uri="{9D8B030D-6E8A-4147-A177-3AD203B41FA5}">
                      <a16:colId xmlns:a16="http://schemas.microsoft.com/office/drawing/2014/main" val="153673685"/>
                    </a:ext>
                  </a:extLst>
                </a:gridCol>
                <a:gridCol w="493776">
                  <a:extLst>
                    <a:ext uri="{9D8B030D-6E8A-4147-A177-3AD203B41FA5}">
                      <a16:colId xmlns:a16="http://schemas.microsoft.com/office/drawing/2014/main" val="1355337723"/>
                    </a:ext>
                  </a:extLst>
                </a:gridCol>
                <a:gridCol w="493776">
                  <a:extLst>
                    <a:ext uri="{9D8B030D-6E8A-4147-A177-3AD203B41FA5}">
                      <a16:colId xmlns:a16="http://schemas.microsoft.com/office/drawing/2014/main" val="1802827972"/>
                    </a:ext>
                  </a:extLst>
                </a:gridCol>
                <a:gridCol w="493776">
                  <a:extLst>
                    <a:ext uri="{9D8B030D-6E8A-4147-A177-3AD203B41FA5}">
                      <a16:colId xmlns:a16="http://schemas.microsoft.com/office/drawing/2014/main" val="2560436729"/>
                    </a:ext>
                  </a:extLst>
                </a:gridCol>
                <a:gridCol w="493776">
                  <a:extLst>
                    <a:ext uri="{9D8B030D-6E8A-4147-A177-3AD203B41FA5}">
                      <a16:colId xmlns:a16="http://schemas.microsoft.com/office/drawing/2014/main" val="1910344521"/>
                    </a:ext>
                  </a:extLst>
                </a:gridCol>
                <a:gridCol w="493776">
                  <a:extLst>
                    <a:ext uri="{9D8B030D-6E8A-4147-A177-3AD203B41FA5}">
                      <a16:colId xmlns:a16="http://schemas.microsoft.com/office/drawing/2014/main" val="1210718756"/>
                    </a:ext>
                  </a:extLst>
                </a:gridCol>
                <a:gridCol w="493776">
                  <a:extLst>
                    <a:ext uri="{9D8B030D-6E8A-4147-A177-3AD203B41FA5}">
                      <a16:colId xmlns:a16="http://schemas.microsoft.com/office/drawing/2014/main" val="3595782869"/>
                    </a:ext>
                  </a:extLst>
                </a:gridCol>
                <a:gridCol w="493776">
                  <a:extLst>
                    <a:ext uri="{9D8B030D-6E8A-4147-A177-3AD203B41FA5}">
                      <a16:colId xmlns:a16="http://schemas.microsoft.com/office/drawing/2014/main" val="325946376"/>
                    </a:ext>
                  </a:extLst>
                </a:gridCol>
                <a:gridCol w="493776">
                  <a:extLst>
                    <a:ext uri="{9D8B030D-6E8A-4147-A177-3AD203B41FA5}">
                      <a16:colId xmlns:a16="http://schemas.microsoft.com/office/drawing/2014/main" val="2799923524"/>
                    </a:ext>
                  </a:extLst>
                </a:gridCol>
                <a:gridCol w="493776">
                  <a:extLst>
                    <a:ext uri="{9D8B030D-6E8A-4147-A177-3AD203B41FA5}">
                      <a16:colId xmlns:a16="http://schemas.microsoft.com/office/drawing/2014/main" val="3777121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73089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- 2024-12-31 16:01:41</a:t>
                      </a:r>
                      <a:r>
                        <a:rPr kumimoji="0" lang="de-DE" sz="1000" b="0" i="0" u="none" strike="noStrike" kern="1200" cap="none" spc="0" normalizeH="0" baseline="0" noProof="0">
                          <a:ln>
                            <a:noFill/>
                          </a:ln>
                          <a:solidFill>
                            <a:prstClr val="black"/>
                          </a:solidFill>
                          <a:effectLst/>
                          <a:uLnTx/>
                          <a:uFillTx/>
                          <a:latin typeface="Calibri"/>
                          <a:ea typeface="+mn-ea"/>
                          <a:cs typeface="+mn-cs"/>
                        </a:rPr>
                        <a:t>
 Von jetzt auf gleich nichts mehr können: Das ist ME/CFS. 
Eine Krankheit, die den gesamten Körper ausknockt. Mehr als eine halbe Million Menschen in Deutschland haben ME/CFS – aber kaum jemand kennt’s. 
Das soll sich jetzt mit der Lemon Challenge ändern.🍋
Denn viele Betroffene fühlen sich kaum gehört, die Krankheit ist wenig erforscht und die Krankenkassen helfen nicht. @mecfs_research 
#MECFS #LemonChallenge #LemonChallengeMECFS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428225</a:t>
                      </a:r>
                    </a:p>
                  </a:txBody>
                  <a:tcPr/>
                </a:tc>
                <a:extLst>
                  <a:ext uri="{0D108BD9-81ED-4DB2-BD59-A6C34878D82A}">
                    <a16:rowId xmlns:a16="http://schemas.microsoft.com/office/drawing/2014/main" val="2504612552"/>
                  </a:ext>
                </a:extLst>
              </a:tr>
            </a:tbl>
          </a:graphicData>
        </a:graphic>
      </p:graphicFrame>
      <p:sp>
        <p:nvSpPr>
          <p:cNvPr id="4" name="Text Placeholder 3">
            <a:extLst>
              <a:ext uri="{FF2B5EF4-FFF2-40B4-BE49-F238E27FC236}">
                <a16:creationId xmlns:a16="http://schemas.microsoft.com/office/drawing/2014/main" id="{E758118D-AD67-4F89-BD86-58A762377BD2}"/>
              </a:ext>
            </a:extLst>
          </p:cNvPr>
          <p:cNvSpPr>
            <a:spLocks noGrp="1"/>
          </p:cNvSpPr>
          <p:nvPr>
            <p:ph type="body" sz="quarter" idx="14"/>
          </p:nvPr>
        </p:nvSpPr>
        <p:spPr/>
        <p:txBody>
          <a:bodyPr/>
          <a:lstStyle/>
          <a:p>
            <a:r>
              <a:rPr lang="en-US"/>
              <a:t>30/12/2024 - 05/01/2025</a:t>
            </a:r>
          </a:p>
        </p:txBody>
      </p:sp>
    </p:spTree>
    <p:extLst>
      <p:ext uri="{BB962C8B-B14F-4D97-AF65-F5344CB8AC3E}">
        <p14:creationId xmlns:p14="http://schemas.microsoft.com/office/powerpoint/2010/main" val="3918367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DD4CA-680C-47F9-A402-BBAA1F07B2BB}"/>
              </a:ext>
            </a:extLst>
          </p:cNvPr>
          <p:cNvSpPr>
            <a:spLocks noGrp="1"/>
          </p:cNvSpPr>
          <p:nvPr>
            <p:ph type="title"/>
          </p:nvPr>
        </p:nvSpPr>
        <p:spPr/>
        <p:txBody>
          <a:bodyPr/>
          <a:lstStyle/>
          <a:p>
            <a:r>
              <a:rPr lang="en-US"/>
              <a:t>Instagram Posts Table (mit Shares) | lokalzeit - 4 of 15</a:t>
            </a:r>
          </a:p>
        </p:txBody>
      </p:sp>
      <p:graphicFrame>
        <p:nvGraphicFramePr>
          <p:cNvPr id="5" name="Table Placeholder 4">
            <a:extLst>
              <a:ext uri="{FF2B5EF4-FFF2-40B4-BE49-F238E27FC236}">
                <a16:creationId xmlns:a16="http://schemas.microsoft.com/office/drawing/2014/main" id="{D46423ED-AE7E-4852-BCF1-82202FAB4613}"/>
              </a:ext>
            </a:extLst>
          </p:cNvPr>
          <p:cNvGraphicFramePr>
            <a:graphicFrameLocks noGrp="1"/>
          </p:cNvGraphicFramePr>
          <p:nvPr>
            <p:ph type="tbl" sz="quarter" idx="13"/>
            <p:extLst>
              <p:ext uri="{D42A27DB-BD31-4B8C-83A1-F6EECF244321}">
                <p14:modId xmlns:p14="http://schemas.microsoft.com/office/powerpoint/2010/main" val="844825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57012157"/>
                    </a:ext>
                  </a:extLst>
                </a:gridCol>
                <a:gridCol w="1481327">
                  <a:extLst>
                    <a:ext uri="{9D8B030D-6E8A-4147-A177-3AD203B41FA5}">
                      <a16:colId xmlns:a16="http://schemas.microsoft.com/office/drawing/2014/main" val="98239866"/>
                    </a:ext>
                  </a:extLst>
                </a:gridCol>
                <a:gridCol w="493776">
                  <a:extLst>
                    <a:ext uri="{9D8B030D-6E8A-4147-A177-3AD203B41FA5}">
                      <a16:colId xmlns:a16="http://schemas.microsoft.com/office/drawing/2014/main" val="3659211980"/>
                    </a:ext>
                  </a:extLst>
                </a:gridCol>
                <a:gridCol w="493776">
                  <a:extLst>
                    <a:ext uri="{9D8B030D-6E8A-4147-A177-3AD203B41FA5}">
                      <a16:colId xmlns:a16="http://schemas.microsoft.com/office/drawing/2014/main" val="3831043230"/>
                    </a:ext>
                  </a:extLst>
                </a:gridCol>
                <a:gridCol w="493776">
                  <a:extLst>
                    <a:ext uri="{9D8B030D-6E8A-4147-A177-3AD203B41FA5}">
                      <a16:colId xmlns:a16="http://schemas.microsoft.com/office/drawing/2014/main" val="976385956"/>
                    </a:ext>
                  </a:extLst>
                </a:gridCol>
                <a:gridCol w="493776">
                  <a:extLst>
                    <a:ext uri="{9D8B030D-6E8A-4147-A177-3AD203B41FA5}">
                      <a16:colId xmlns:a16="http://schemas.microsoft.com/office/drawing/2014/main" val="2120428692"/>
                    </a:ext>
                  </a:extLst>
                </a:gridCol>
                <a:gridCol w="493776">
                  <a:extLst>
                    <a:ext uri="{9D8B030D-6E8A-4147-A177-3AD203B41FA5}">
                      <a16:colId xmlns:a16="http://schemas.microsoft.com/office/drawing/2014/main" val="3497472998"/>
                    </a:ext>
                  </a:extLst>
                </a:gridCol>
                <a:gridCol w="493776">
                  <a:extLst>
                    <a:ext uri="{9D8B030D-6E8A-4147-A177-3AD203B41FA5}">
                      <a16:colId xmlns:a16="http://schemas.microsoft.com/office/drawing/2014/main" val="1166301511"/>
                    </a:ext>
                  </a:extLst>
                </a:gridCol>
                <a:gridCol w="493776">
                  <a:extLst>
                    <a:ext uri="{9D8B030D-6E8A-4147-A177-3AD203B41FA5}">
                      <a16:colId xmlns:a16="http://schemas.microsoft.com/office/drawing/2014/main" val="604441088"/>
                    </a:ext>
                  </a:extLst>
                </a:gridCol>
                <a:gridCol w="493776">
                  <a:extLst>
                    <a:ext uri="{9D8B030D-6E8A-4147-A177-3AD203B41FA5}">
                      <a16:colId xmlns:a16="http://schemas.microsoft.com/office/drawing/2014/main" val="3409562092"/>
                    </a:ext>
                  </a:extLst>
                </a:gridCol>
                <a:gridCol w="493776">
                  <a:extLst>
                    <a:ext uri="{9D8B030D-6E8A-4147-A177-3AD203B41FA5}">
                      <a16:colId xmlns:a16="http://schemas.microsoft.com/office/drawing/2014/main" val="3638401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27842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- 2025-01-04 11:01:34</a:t>
                      </a:r>
                      <a:r>
                        <a:rPr kumimoji="0" lang="de-DE" sz="1000" b="0" i="0" u="none" strike="noStrike" kern="1200" cap="none" spc="0" normalizeH="0" baseline="0" noProof="0">
                          <a:ln>
                            <a:noFill/>
                          </a:ln>
                          <a:solidFill>
                            <a:prstClr val="black"/>
                          </a:solidFill>
                          <a:effectLst/>
                          <a:uLnTx/>
                          <a:uFillTx/>
                          <a:latin typeface="Calibri"/>
                          <a:ea typeface="+mn-ea"/>
                          <a:cs typeface="+mn-cs"/>
                        </a:rPr>
                        <a:t>
 Hast du eine Lebensmittelintoleranz? 🤔 
Jonah kennt das Problem nur zu gut: Stundenlang im Supermarkt stehen und jedes Etikett auf Inhaltsstoffe durchlesen. Mit seiner Histaminintoleranz war das für ihn besonders aufwendig. Doch statt sich weiter zu quälen, hat er eine Lösung entwickelt: Eine App, die es dir erleichtert, Lebensmittel zu finden, die für dich geeignet sind. 
QR-Code scannen und passende Produkte angezeigt bekommen! 🛒📱 
👩🏻‍💻 Autorin: Feyza Bicakci 
#Lebensmittelintoleranz #Histaminintoleranz #App #Intoleranzen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414120</a:t>
                      </a:r>
                    </a:p>
                  </a:txBody>
                  <a:tcPr/>
                </a:tc>
                <a:extLst>
                  <a:ext uri="{0D108BD9-81ED-4DB2-BD59-A6C34878D82A}">
                    <a16:rowId xmlns:a16="http://schemas.microsoft.com/office/drawing/2014/main" val="2614311032"/>
                  </a:ext>
                </a:extLst>
              </a:tr>
            </a:tbl>
          </a:graphicData>
        </a:graphic>
      </p:graphicFrame>
      <p:sp>
        <p:nvSpPr>
          <p:cNvPr id="4" name="Text Placeholder 3">
            <a:extLst>
              <a:ext uri="{FF2B5EF4-FFF2-40B4-BE49-F238E27FC236}">
                <a16:creationId xmlns:a16="http://schemas.microsoft.com/office/drawing/2014/main" id="{038DE11E-395E-4055-BC08-C8C9468CCA44}"/>
              </a:ext>
            </a:extLst>
          </p:cNvPr>
          <p:cNvSpPr>
            <a:spLocks noGrp="1"/>
          </p:cNvSpPr>
          <p:nvPr>
            <p:ph type="body" sz="quarter" idx="14"/>
          </p:nvPr>
        </p:nvSpPr>
        <p:spPr/>
        <p:txBody>
          <a:bodyPr/>
          <a:lstStyle/>
          <a:p>
            <a:r>
              <a:rPr lang="en-US"/>
              <a:t>30/12/2024 - 05/01/2025</a:t>
            </a:r>
          </a:p>
        </p:txBody>
      </p:sp>
    </p:spTree>
    <p:extLst>
      <p:ext uri="{BB962C8B-B14F-4D97-AF65-F5344CB8AC3E}">
        <p14:creationId xmlns:p14="http://schemas.microsoft.com/office/powerpoint/2010/main" val="3906915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F01D-F7DC-481E-9B18-7B8F4391EC27}"/>
              </a:ext>
            </a:extLst>
          </p:cNvPr>
          <p:cNvSpPr>
            <a:spLocks noGrp="1"/>
          </p:cNvSpPr>
          <p:nvPr>
            <p:ph type="title"/>
          </p:nvPr>
        </p:nvSpPr>
        <p:spPr/>
        <p:txBody>
          <a:bodyPr/>
          <a:lstStyle/>
          <a:p>
            <a:r>
              <a:rPr lang="en-US"/>
              <a:t>Instagram Posts Table (mit Shares) | lokalzeit - 5 of 15</a:t>
            </a:r>
          </a:p>
        </p:txBody>
      </p:sp>
      <p:graphicFrame>
        <p:nvGraphicFramePr>
          <p:cNvPr id="5" name="Table Placeholder 4">
            <a:extLst>
              <a:ext uri="{FF2B5EF4-FFF2-40B4-BE49-F238E27FC236}">
                <a16:creationId xmlns:a16="http://schemas.microsoft.com/office/drawing/2014/main" id="{DF4F88BA-EB84-446D-8C36-69BDB63D5355}"/>
              </a:ext>
            </a:extLst>
          </p:cNvPr>
          <p:cNvGraphicFramePr>
            <a:graphicFrameLocks noGrp="1"/>
          </p:cNvGraphicFramePr>
          <p:nvPr>
            <p:ph type="tbl" sz="quarter" idx="13"/>
            <p:extLst>
              <p:ext uri="{D42A27DB-BD31-4B8C-83A1-F6EECF244321}">
                <p14:modId xmlns:p14="http://schemas.microsoft.com/office/powerpoint/2010/main" val="3829146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67662882"/>
                    </a:ext>
                  </a:extLst>
                </a:gridCol>
                <a:gridCol w="1481327">
                  <a:extLst>
                    <a:ext uri="{9D8B030D-6E8A-4147-A177-3AD203B41FA5}">
                      <a16:colId xmlns:a16="http://schemas.microsoft.com/office/drawing/2014/main" val="1129108355"/>
                    </a:ext>
                  </a:extLst>
                </a:gridCol>
                <a:gridCol w="493776">
                  <a:extLst>
                    <a:ext uri="{9D8B030D-6E8A-4147-A177-3AD203B41FA5}">
                      <a16:colId xmlns:a16="http://schemas.microsoft.com/office/drawing/2014/main" val="3787561759"/>
                    </a:ext>
                  </a:extLst>
                </a:gridCol>
                <a:gridCol w="493776">
                  <a:extLst>
                    <a:ext uri="{9D8B030D-6E8A-4147-A177-3AD203B41FA5}">
                      <a16:colId xmlns:a16="http://schemas.microsoft.com/office/drawing/2014/main" val="3960212004"/>
                    </a:ext>
                  </a:extLst>
                </a:gridCol>
                <a:gridCol w="493776">
                  <a:extLst>
                    <a:ext uri="{9D8B030D-6E8A-4147-A177-3AD203B41FA5}">
                      <a16:colId xmlns:a16="http://schemas.microsoft.com/office/drawing/2014/main" val="4165835219"/>
                    </a:ext>
                  </a:extLst>
                </a:gridCol>
                <a:gridCol w="493776">
                  <a:extLst>
                    <a:ext uri="{9D8B030D-6E8A-4147-A177-3AD203B41FA5}">
                      <a16:colId xmlns:a16="http://schemas.microsoft.com/office/drawing/2014/main" val="2559751019"/>
                    </a:ext>
                  </a:extLst>
                </a:gridCol>
                <a:gridCol w="493776">
                  <a:extLst>
                    <a:ext uri="{9D8B030D-6E8A-4147-A177-3AD203B41FA5}">
                      <a16:colId xmlns:a16="http://schemas.microsoft.com/office/drawing/2014/main" val="372169624"/>
                    </a:ext>
                  </a:extLst>
                </a:gridCol>
                <a:gridCol w="493776">
                  <a:extLst>
                    <a:ext uri="{9D8B030D-6E8A-4147-A177-3AD203B41FA5}">
                      <a16:colId xmlns:a16="http://schemas.microsoft.com/office/drawing/2014/main" val="82718406"/>
                    </a:ext>
                  </a:extLst>
                </a:gridCol>
                <a:gridCol w="493776">
                  <a:extLst>
                    <a:ext uri="{9D8B030D-6E8A-4147-A177-3AD203B41FA5}">
                      <a16:colId xmlns:a16="http://schemas.microsoft.com/office/drawing/2014/main" val="130990225"/>
                    </a:ext>
                  </a:extLst>
                </a:gridCol>
                <a:gridCol w="493776">
                  <a:extLst>
                    <a:ext uri="{9D8B030D-6E8A-4147-A177-3AD203B41FA5}">
                      <a16:colId xmlns:a16="http://schemas.microsoft.com/office/drawing/2014/main" val="3573179271"/>
                    </a:ext>
                  </a:extLst>
                </a:gridCol>
                <a:gridCol w="493776">
                  <a:extLst>
                    <a:ext uri="{9D8B030D-6E8A-4147-A177-3AD203B41FA5}">
                      <a16:colId xmlns:a16="http://schemas.microsoft.com/office/drawing/2014/main" val="475978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62876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- 2025-01-02 14:11:14</a:t>
                      </a:r>
                      <a:r>
                        <a:rPr kumimoji="0" lang="de-DE" sz="1000" b="0" i="0" u="none" strike="noStrike" kern="1200" cap="none" spc="0" normalizeH="0" baseline="0" noProof="0">
                          <a:ln>
                            <a:noFill/>
                          </a:ln>
                          <a:solidFill>
                            <a:prstClr val="black"/>
                          </a:solidFill>
                          <a:effectLst/>
                          <a:uLnTx/>
                          <a:uFillTx/>
                          <a:latin typeface="Calibri"/>
                          <a:ea typeface="+mn-ea"/>
                          <a:cs typeface="+mn-cs"/>
                        </a:rPr>
                        <a:t>
 Entführt und für 15€ freigekauft!? 😮 Das ist Kater Beppo passiert. Der Kater ist stadtbekannter Freigänger und oft in Bussen und Bahnen unterwegs. 🚎🐈 Doch diesmal wurde das dem Kater fast zum Verhängnis …
👩‍💻 Autorin: Veerle Seelig
#Kater #TrueCrime #Entführung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71776</a:t>
                      </a:r>
                    </a:p>
                  </a:txBody>
                  <a:tcPr/>
                </a:tc>
                <a:extLst>
                  <a:ext uri="{0D108BD9-81ED-4DB2-BD59-A6C34878D82A}">
                    <a16:rowId xmlns:a16="http://schemas.microsoft.com/office/drawing/2014/main" val="3673712095"/>
                  </a:ext>
                </a:extLst>
              </a:tr>
            </a:tbl>
          </a:graphicData>
        </a:graphic>
      </p:graphicFrame>
      <p:sp>
        <p:nvSpPr>
          <p:cNvPr id="4" name="Text Placeholder 3">
            <a:extLst>
              <a:ext uri="{FF2B5EF4-FFF2-40B4-BE49-F238E27FC236}">
                <a16:creationId xmlns:a16="http://schemas.microsoft.com/office/drawing/2014/main" id="{9E723ADD-5494-462E-8947-03622E00E92C}"/>
              </a:ext>
            </a:extLst>
          </p:cNvPr>
          <p:cNvSpPr>
            <a:spLocks noGrp="1"/>
          </p:cNvSpPr>
          <p:nvPr>
            <p:ph type="body" sz="quarter" idx="14"/>
          </p:nvPr>
        </p:nvSpPr>
        <p:spPr/>
        <p:txBody>
          <a:bodyPr/>
          <a:lstStyle/>
          <a:p>
            <a:r>
              <a:rPr lang="en-US"/>
              <a:t>30/12/2024 - 05/01/2025</a:t>
            </a:r>
          </a:p>
        </p:txBody>
      </p:sp>
    </p:spTree>
    <p:extLst>
      <p:ext uri="{BB962C8B-B14F-4D97-AF65-F5344CB8AC3E}">
        <p14:creationId xmlns:p14="http://schemas.microsoft.com/office/powerpoint/2010/main" val="4119092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8BE5F-CFAD-4C28-98EC-6725DE90C8E6}"/>
              </a:ext>
            </a:extLst>
          </p:cNvPr>
          <p:cNvSpPr>
            <a:spLocks noGrp="1"/>
          </p:cNvSpPr>
          <p:nvPr>
            <p:ph type="title"/>
          </p:nvPr>
        </p:nvSpPr>
        <p:spPr/>
        <p:txBody>
          <a:bodyPr/>
          <a:lstStyle/>
          <a:p>
            <a:r>
              <a:rPr lang="en-US"/>
              <a:t>Instagram Posts Table (mit Shares) | lokalzeit - 6 of 15</a:t>
            </a:r>
          </a:p>
        </p:txBody>
      </p:sp>
      <p:graphicFrame>
        <p:nvGraphicFramePr>
          <p:cNvPr id="5" name="Table Placeholder 4">
            <a:extLst>
              <a:ext uri="{FF2B5EF4-FFF2-40B4-BE49-F238E27FC236}">
                <a16:creationId xmlns:a16="http://schemas.microsoft.com/office/drawing/2014/main" id="{515B5647-9A17-4881-99CE-38DB1D32B672}"/>
              </a:ext>
            </a:extLst>
          </p:cNvPr>
          <p:cNvGraphicFramePr>
            <a:graphicFrameLocks noGrp="1"/>
          </p:cNvGraphicFramePr>
          <p:nvPr>
            <p:ph type="tbl" sz="quarter" idx="13"/>
            <p:extLst>
              <p:ext uri="{D42A27DB-BD31-4B8C-83A1-F6EECF244321}">
                <p14:modId xmlns:p14="http://schemas.microsoft.com/office/powerpoint/2010/main" val="188358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16275682"/>
                    </a:ext>
                  </a:extLst>
                </a:gridCol>
                <a:gridCol w="1481327">
                  <a:extLst>
                    <a:ext uri="{9D8B030D-6E8A-4147-A177-3AD203B41FA5}">
                      <a16:colId xmlns:a16="http://schemas.microsoft.com/office/drawing/2014/main" val="1903558569"/>
                    </a:ext>
                  </a:extLst>
                </a:gridCol>
                <a:gridCol w="493776">
                  <a:extLst>
                    <a:ext uri="{9D8B030D-6E8A-4147-A177-3AD203B41FA5}">
                      <a16:colId xmlns:a16="http://schemas.microsoft.com/office/drawing/2014/main" val="305616992"/>
                    </a:ext>
                  </a:extLst>
                </a:gridCol>
                <a:gridCol w="493776">
                  <a:extLst>
                    <a:ext uri="{9D8B030D-6E8A-4147-A177-3AD203B41FA5}">
                      <a16:colId xmlns:a16="http://schemas.microsoft.com/office/drawing/2014/main" val="2347614100"/>
                    </a:ext>
                  </a:extLst>
                </a:gridCol>
                <a:gridCol w="493776">
                  <a:extLst>
                    <a:ext uri="{9D8B030D-6E8A-4147-A177-3AD203B41FA5}">
                      <a16:colId xmlns:a16="http://schemas.microsoft.com/office/drawing/2014/main" val="1788224564"/>
                    </a:ext>
                  </a:extLst>
                </a:gridCol>
                <a:gridCol w="493776">
                  <a:extLst>
                    <a:ext uri="{9D8B030D-6E8A-4147-A177-3AD203B41FA5}">
                      <a16:colId xmlns:a16="http://schemas.microsoft.com/office/drawing/2014/main" val="3514001785"/>
                    </a:ext>
                  </a:extLst>
                </a:gridCol>
                <a:gridCol w="493776">
                  <a:extLst>
                    <a:ext uri="{9D8B030D-6E8A-4147-A177-3AD203B41FA5}">
                      <a16:colId xmlns:a16="http://schemas.microsoft.com/office/drawing/2014/main" val="1627364415"/>
                    </a:ext>
                  </a:extLst>
                </a:gridCol>
                <a:gridCol w="493776">
                  <a:extLst>
                    <a:ext uri="{9D8B030D-6E8A-4147-A177-3AD203B41FA5}">
                      <a16:colId xmlns:a16="http://schemas.microsoft.com/office/drawing/2014/main" val="461165374"/>
                    </a:ext>
                  </a:extLst>
                </a:gridCol>
                <a:gridCol w="493776">
                  <a:extLst>
                    <a:ext uri="{9D8B030D-6E8A-4147-A177-3AD203B41FA5}">
                      <a16:colId xmlns:a16="http://schemas.microsoft.com/office/drawing/2014/main" val="2522343830"/>
                    </a:ext>
                  </a:extLst>
                </a:gridCol>
                <a:gridCol w="493776">
                  <a:extLst>
                    <a:ext uri="{9D8B030D-6E8A-4147-A177-3AD203B41FA5}">
                      <a16:colId xmlns:a16="http://schemas.microsoft.com/office/drawing/2014/main" val="3723160345"/>
                    </a:ext>
                  </a:extLst>
                </a:gridCol>
                <a:gridCol w="493776">
                  <a:extLst>
                    <a:ext uri="{9D8B030D-6E8A-4147-A177-3AD203B41FA5}">
                      <a16:colId xmlns:a16="http://schemas.microsoft.com/office/drawing/2014/main" val="1108777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04669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- 2025-01-05 11:00:50</a:t>
                      </a:r>
                      <a:r>
                        <a:rPr kumimoji="0" lang="en-US" sz="1000" b="0" i="0" u="none" strike="noStrike" kern="1200" cap="none" spc="0" normalizeH="0" baseline="0" noProof="0">
                          <a:ln>
                            <a:noFill/>
                          </a:ln>
                          <a:solidFill>
                            <a:prstClr val="black"/>
                          </a:solidFill>
                          <a:effectLst/>
                          <a:uLnTx/>
                          <a:uFillTx/>
                          <a:latin typeface="Calibri"/>
                          <a:ea typeface="+mn-ea"/>
                          <a:cs typeface="+mn-cs"/>
                        </a:rPr>
                        <a:t>
 Bester Freund der Maus und Kindheitsidol – der kleine blaue Elefant wird 50! Happy Birthday! 🎉❤️
Er ist blau, abenteuerlustig, ein bisschen tollpatschig und seit 50 Jahren der beste Freund der Maus. Der kleine blaue Elefant feiert runden Geburtstag – Trööt! Zu seinem Ehrentag gibt’s ein besonderes Geschenk: einen eigenen Spot, liebevoll gestaltet von seinem Kölner Team. Elefantastisch! 🎉❤️
👩‍💻 Autorin: Maja Peters
#DieMaus #Geburtstag #50Jahre #Lokalzeit #Ehrenamt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157675</a:t>
                      </a:r>
                    </a:p>
                  </a:txBody>
                  <a:tcPr/>
                </a:tc>
                <a:extLst>
                  <a:ext uri="{0D108BD9-81ED-4DB2-BD59-A6C34878D82A}">
                    <a16:rowId xmlns:a16="http://schemas.microsoft.com/office/drawing/2014/main" val="184251832"/>
                  </a:ext>
                </a:extLst>
              </a:tr>
            </a:tbl>
          </a:graphicData>
        </a:graphic>
      </p:graphicFrame>
      <p:sp>
        <p:nvSpPr>
          <p:cNvPr id="4" name="Text Placeholder 3">
            <a:extLst>
              <a:ext uri="{FF2B5EF4-FFF2-40B4-BE49-F238E27FC236}">
                <a16:creationId xmlns:a16="http://schemas.microsoft.com/office/drawing/2014/main" id="{41ABA61F-2846-4804-92E1-1C64905976EB}"/>
              </a:ext>
            </a:extLst>
          </p:cNvPr>
          <p:cNvSpPr>
            <a:spLocks noGrp="1"/>
          </p:cNvSpPr>
          <p:nvPr>
            <p:ph type="body" sz="quarter" idx="14"/>
          </p:nvPr>
        </p:nvSpPr>
        <p:spPr/>
        <p:txBody>
          <a:bodyPr/>
          <a:lstStyle/>
          <a:p>
            <a:r>
              <a:rPr lang="en-US"/>
              <a:t>30/12/2024 - 05/01/2025</a:t>
            </a:r>
          </a:p>
        </p:txBody>
      </p:sp>
    </p:spTree>
    <p:extLst>
      <p:ext uri="{BB962C8B-B14F-4D97-AF65-F5344CB8AC3E}">
        <p14:creationId xmlns:p14="http://schemas.microsoft.com/office/powerpoint/2010/main" val="2299834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F86C2-8BE4-4E42-B57A-D9FF316589D7}"/>
              </a:ext>
            </a:extLst>
          </p:cNvPr>
          <p:cNvSpPr>
            <a:spLocks noGrp="1"/>
          </p:cNvSpPr>
          <p:nvPr>
            <p:ph type="title"/>
          </p:nvPr>
        </p:nvSpPr>
        <p:spPr/>
        <p:txBody>
          <a:bodyPr/>
          <a:lstStyle/>
          <a:p>
            <a:r>
              <a:rPr lang="en-US"/>
              <a:t>Instagram Posts Table (mit Shares) | lokalzeit - 7 of 15</a:t>
            </a:r>
          </a:p>
        </p:txBody>
      </p:sp>
      <p:graphicFrame>
        <p:nvGraphicFramePr>
          <p:cNvPr id="5" name="Table Placeholder 4">
            <a:extLst>
              <a:ext uri="{FF2B5EF4-FFF2-40B4-BE49-F238E27FC236}">
                <a16:creationId xmlns:a16="http://schemas.microsoft.com/office/drawing/2014/main" id="{904F244F-C5A3-4B3A-A34C-1B391942EF97}"/>
              </a:ext>
            </a:extLst>
          </p:cNvPr>
          <p:cNvGraphicFramePr>
            <a:graphicFrameLocks noGrp="1"/>
          </p:cNvGraphicFramePr>
          <p:nvPr>
            <p:ph type="tbl" sz="quarter" idx="13"/>
            <p:extLst>
              <p:ext uri="{D42A27DB-BD31-4B8C-83A1-F6EECF244321}">
                <p14:modId xmlns:p14="http://schemas.microsoft.com/office/powerpoint/2010/main" val="3696554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26926087"/>
                    </a:ext>
                  </a:extLst>
                </a:gridCol>
                <a:gridCol w="1481327">
                  <a:extLst>
                    <a:ext uri="{9D8B030D-6E8A-4147-A177-3AD203B41FA5}">
                      <a16:colId xmlns:a16="http://schemas.microsoft.com/office/drawing/2014/main" val="3965187662"/>
                    </a:ext>
                  </a:extLst>
                </a:gridCol>
                <a:gridCol w="493776">
                  <a:extLst>
                    <a:ext uri="{9D8B030D-6E8A-4147-A177-3AD203B41FA5}">
                      <a16:colId xmlns:a16="http://schemas.microsoft.com/office/drawing/2014/main" val="3563893770"/>
                    </a:ext>
                  </a:extLst>
                </a:gridCol>
                <a:gridCol w="493776">
                  <a:extLst>
                    <a:ext uri="{9D8B030D-6E8A-4147-A177-3AD203B41FA5}">
                      <a16:colId xmlns:a16="http://schemas.microsoft.com/office/drawing/2014/main" val="620759685"/>
                    </a:ext>
                  </a:extLst>
                </a:gridCol>
                <a:gridCol w="493776">
                  <a:extLst>
                    <a:ext uri="{9D8B030D-6E8A-4147-A177-3AD203B41FA5}">
                      <a16:colId xmlns:a16="http://schemas.microsoft.com/office/drawing/2014/main" val="3154996658"/>
                    </a:ext>
                  </a:extLst>
                </a:gridCol>
                <a:gridCol w="493776">
                  <a:extLst>
                    <a:ext uri="{9D8B030D-6E8A-4147-A177-3AD203B41FA5}">
                      <a16:colId xmlns:a16="http://schemas.microsoft.com/office/drawing/2014/main" val="3308048617"/>
                    </a:ext>
                  </a:extLst>
                </a:gridCol>
                <a:gridCol w="493776">
                  <a:extLst>
                    <a:ext uri="{9D8B030D-6E8A-4147-A177-3AD203B41FA5}">
                      <a16:colId xmlns:a16="http://schemas.microsoft.com/office/drawing/2014/main" val="3754037324"/>
                    </a:ext>
                  </a:extLst>
                </a:gridCol>
                <a:gridCol w="493776">
                  <a:extLst>
                    <a:ext uri="{9D8B030D-6E8A-4147-A177-3AD203B41FA5}">
                      <a16:colId xmlns:a16="http://schemas.microsoft.com/office/drawing/2014/main" val="2422878075"/>
                    </a:ext>
                  </a:extLst>
                </a:gridCol>
                <a:gridCol w="493776">
                  <a:extLst>
                    <a:ext uri="{9D8B030D-6E8A-4147-A177-3AD203B41FA5}">
                      <a16:colId xmlns:a16="http://schemas.microsoft.com/office/drawing/2014/main" val="2517050405"/>
                    </a:ext>
                  </a:extLst>
                </a:gridCol>
                <a:gridCol w="493776">
                  <a:extLst>
                    <a:ext uri="{9D8B030D-6E8A-4147-A177-3AD203B41FA5}">
                      <a16:colId xmlns:a16="http://schemas.microsoft.com/office/drawing/2014/main" val="4268903901"/>
                    </a:ext>
                  </a:extLst>
                </a:gridCol>
                <a:gridCol w="493776">
                  <a:extLst>
                    <a:ext uri="{9D8B030D-6E8A-4147-A177-3AD203B41FA5}">
                      <a16:colId xmlns:a16="http://schemas.microsoft.com/office/drawing/2014/main" val="783248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72106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- 2025-01-01 16:01:24</a:t>
                      </a:r>
                      <a:r>
                        <a:rPr kumimoji="0" lang="de-DE" sz="1000" b="0" i="0" u="none" strike="noStrike" kern="1200" cap="none" spc="0" normalizeH="0" baseline="0" noProof="0">
                          <a:ln>
                            <a:noFill/>
                          </a:ln>
                          <a:solidFill>
                            <a:prstClr val="black"/>
                          </a:solidFill>
                          <a:effectLst/>
                          <a:uLnTx/>
                          <a:uFillTx/>
                          <a:latin typeface="Calibri"/>
                          <a:ea typeface="+mn-ea"/>
                          <a:cs typeface="+mn-cs"/>
                        </a:rPr>
                        <a:t>
 📸 Eine Wanderung, die sich sehen lässt! 🏞️ 
Wir haben einer zufälligen Gruppe am Essener Hbf eine Einwegkamera in die Hand gedrückt – und was sie uns zurückgebracht haben, ist beeindruckend! Die Wanderer vom Gebirgsverein haben uns mit ihren Aufnahmen nicht enttäuscht. 💥 
Ein unvergesslicher Moment, eingefangen auf Film! 🎞️ 
👨‍💻 Autor: Simon Voigt 
#Gebirgsverein #Einwegkamera #Abenteuer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81796</a:t>
                      </a:r>
                    </a:p>
                  </a:txBody>
                  <a:tcPr/>
                </a:tc>
                <a:extLst>
                  <a:ext uri="{0D108BD9-81ED-4DB2-BD59-A6C34878D82A}">
                    <a16:rowId xmlns:a16="http://schemas.microsoft.com/office/drawing/2014/main" val="679447663"/>
                  </a:ext>
                </a:extLst>
              </a:tr>
            </a:tbl>
          </a:graphicData>
        </a:graphic>
      </p:graphicFrame>
      <p:sp>
        <p:nvSpPr>
          <p:cNvPr id="4" name="Text Placeholder 3">
            <a:extLst>
              <a:ext uri="{FF2B5EF4-FFF2-40B4-BE49-F238E27FC236}">
                <a16:creationId xmlns:a16="http://schemas.microsoft.com/office/drawing/2014/main" id="{D63D3036-CADC-4F99-8646-FD487CA059FB}"/>
              </a:ext>
            </a:extLst>
          </p:cNvPr>
          <p:cNvSpPr>
            <a:spLocks noGrp="1"/>
          </p:cNvSpPr>
          <p:nvPr>
            <p:ph type="body" sz="quarter" idx="14"/>
          </p:nvPr>
        </p:nvSpPr>
        <p:spPr/>
        <p:txBody>
          <a:bodyPr/>
          <a:lstStyle/>
          <a:p>
            <a:r>
              <a:rPr lang="en-US"/>
              <a:t>30/12/2024 - 05/01/2025</a:t>
            </a:r>
          </a:p>
        </p:txBody>
      </p:sp>
    </p:spTree>
    <p:extLst>
      <p:ext uri="{BB962C8B-B14F-4D97-AF65-F5344CB8AC3E}">
        <p14:creationId xmlns:p14="http://schemas.microsoft.com/office/powerpoint/2010/main" val="2554216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55BC2-310A-4B18-BD9E-7DA22C3870A7}"/>
              </a:ext>
            </a:extLst>
          </p:cNvPr>
          <p:cNvSpPr>
            <a:spLocks noGrp="1"/>
          </p:cNvSpPr>
          <p:nvPr>
            <p:ph type="title"/>
          </p:nvPr>
        </p:nvSpPr>
        <p:spPr/>
        <p:txBody>
          <a:bodyPr/>
          <a:lstStyle/>
          <a:p>
            <a:r>
              <a:rPr lang="en-US"/>
              <a:t>Instagram Posts Table (mit Shares) | lokalzeit - 8 of 15</a:t>
            </a:r>
          </a:p>
        </p:txBody>
      </p:sp>
      <p:graphicFrame>
        <p:nvGraphicFramePr>
          <p:cNvPr id="5" name="Table Placeholder 4">
            <a:extLst>
              <a:ext uri="{FF2B5EF4-FFF2-40B4-BE49-F238E27FC236}">
                <a16:creationId xmlns:a16="http://schemas.microsoft.com/office/drawing/2014/main" id="{EBE2BFF5-2225-4972-AF9C-0EC1DB808CFA}"/>
              </a:ext>
            </a:extLst>
          </p:cNvPr>
          <p:cNvGraphicFramePr>
            <a:graphicFrameLocks noGrp="1"/>
          </p:cNvGraphicFramePr>
          <p:nvPr>
            <p:ph type="tbl" sz="quarter" idx="13"/>
            <p:extLst>
              <p:ext uri="{D42A27DB-BD31-4B8C-83A1-F6EECF244321}">
                <p14:modId xmlns:p14="http://schemas.microsoft.com/office/powerpoint/2010/main" val="2768710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01841082"/>
                    </a:ext>
                  </a:extLst>
                </a:gridCol>
                <a:gridCol w="1481327">
                  <a:extLst>
                    <a:ext uri="{9D8B030D-6E8A-4147-A177-3AD203B41FA5}">
                      <a16:colId xmlns:a16="http://schemas.microsoft.com/office/drawing/2014/main" val="3141134612"/>
                    </a:ext>
                  </a:extLst>
                </a:gridCol>
                <a:gridCol w="493776">
                  <a:extLst>
                    <a:ext uri="{9D8B030D-6E8A-4147-A177-3AD203B41FA5}">
                      <a16:colId xmlns:a16="http://schemas.microsoft.com/office/drawing/2014/main" val="3160586555"/>
                    </a:ext>
                  </a:extLst>
                </a:gridCol>
                <a:gridCol w="493776">
                  <a:extLst>
                    <a:ext uri="{9D8B030D-6E8A-4147-A177-3AD203B41FA5}">
                      <a16:colId xmlns:a16="http://schemas.microsoft.com/office/drawing/2014/main" val="1311098366"/>
                    </a:ext>
                  </a:extLst>
                </a:gridCol>
                <a:gridCol w="493776">
                  <a:extLst>
                    <a:ext uri="{9D8B030D-6E8A-4147-A177-3AD203B41FA5}">
                      <a16:colId xmlns:a16="http://schemas.microsoft.com/office/drawing/2014/main" val="1054301278"/>
                    </a:ext>
                  </a:extLst>
                </a:gridCol>
                <a:gridCol w="493776">
                  <a:extLst>
                    <a:ext uri="{9D8B030D-6E8A-4147-A177-3AD203B41FA5}">
                      <a16:colId xmlns:a16="http://schemas.microsoft.com/office/drawing/2014/main" val="4181231669"/>
                    </a:ext>
                  </a:extLst>
                </a:gridCol>
                <a:gridCol w="493776">
                  <a:extLst>
                    <a:ext uri="{9D8B030D-6E8A-4147-A177-3AD203B41FA5}">
                      <a16:colId xmlns:a16="http://schemas.microsoft.com/office/drawing/2014/main" val="3280698345"/>
                    </a:ext>
                  </a:extLst>
                </a:gridCol>
                <a:gridCol w="493776">
                  <a:extLst>
                    <a:ext uri="{9D8B030D-6E8A-4147-A177-3AD203B41FA5}">
                      <a16:colId xmlns:a16="http://schemas.microsoft.com/office/drawing/2014/main" val="3421780045"/>
                    </a:ext>
                  </a:extLst>
                </a:gridCol>
                <a:gridCol w="493776">
                  <a:extLst>
                    <a:ext uri="{9D8B030D-6E8A-4147-A177-3AD203B41FA5}">
                      <a16:colId xmlns:a16="http://schemas.microsoft.com/office/drawing/2014/main" val="2600935602"/>
                    </a:ext>
                  </a:extLst>
                </a:gridCol>
                <a:gridCol w="493776">
                  <a:extLst>
                    <a:ext uri="{9D8B030D-6E8A-4147-A177-3AD203B41FA5}">
                      <a16:colId xmlns:a16="http://schemas.microsoft.com/office/drawing/2014/main" val="3378057346"/>
                    </a:ext>
                  </a:extLst>
                </a:gridCol>
                <a:gridCol w="493776">
                  <a:extLst>
                    <a:ext uri="{9D8B030D-6E8A-4147-A177-3AD203B41FA5}">
                      <a16:colId xmlns:a16="http://schemas.microsoft.com/office/drawing/2014/main" val="597187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20643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- 2024-12-31 11:01:13</a:t>
                      </a:r>
                      <a:r>
                        <a:rPr kumimoji="0" lang="de-DE" sz="1000" b="0" i="0" u="none" strike="noStrike" kern="1200" cap="none" spc="0" normalizeH="0" baseline="0" noProof="0">
                          <a:ln>
                            <a:noFill/>
                          </a:ln>
                          <a:solidFill>
                            <a:prstClr val="black"/>
                          </a:solidFill>
                          <a:effectLst/>
                          <a:uLnTx/>
                          <a:uFillTx/>
                          <a:latin typeface="Calibri"/>
                          <a:ea typeface="+mn-ea"/>
                          <a:cs typeface="+mn-cs"/>
                        </a:rPr>
                        <a:t>
 Denkst du an Silvester auch an die Tiere? 🤔 
Silvester bedeutet für die meisten Freude und 
Feierlichkeiten, doch für unsere Tiere ist es oft purer 
Stress. ❤️‍🩹🎆 
Besonders auf diesem Pferdehof in Köln, wo Katharina 
Frenger als Pferdewirtin dafür sorgt, dass die Pferde 
sicher sind, während das Feuerwerk den Himmel 
erleuchtet. ✨ 
Sie bringt die Pferde auf die Weide, damit sie mehr 
Platz haben, und das Verletzungsrisiko sinkt. Sie 
rennen als Herde, unvorhersehbar und ohne Halt – eine
gefährliche Zeit für die Vierbeiner. 🐎💔 
👩‍💻 Autorin: Katja Stephan
#Pferde #Silvester #Haustiere #Feuerwerk #Tierschutz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19850</a:t>
                      </a:r>
                    </a:p>
                  </a:txBody>
                  <a:tcPr/>
                </a:tc>
                <a:extLst>
                  <a:ext uri="{0D108BD9-81ED-4DB2-BD59-A6C34878D82A}">
                    <a16:rowId xmlns:a16="http://schemas.microsoft.com/office/drawing/2014/main" val="545379252"/>
                  </a:ext>
                </a:extLst>
              </a:tr>
            </a:tbl>
          </a:graphicData>
        </a:graphic>
      </p:graphicFrame>
      <p:sp>
        <p:nvSpPr>
          <p:cNvPr id="4" name="Text Placeholder 3">
            <a:extLst>
              <a:ext uri="{FF2B5EF4-FFF2-40B4-BE49-F238E27FC236}">
                <a16:creationId xmlns:a16="http://schemas.microsoft.com/office/drawing/2014/main" id="{0EEA3F6A-CB5F-4854-9947-9F967F78FBD8}"/>
              </a:ext>
            </a:extLst>
          </p:cNvPr>
          <p:cNvSpPr>
            <a:spLocks noGrp="1"/>
          </p:cNvSpPr>
          <p:nvPr>
            <p:ph type="body" sz="quarter" idx="14"/>
          </p:nvPr>
        </p:nvSpPr>
        <p:spPr/>
        <p:txBody>
          <a:bodyPr/>
          <a:lstStyle/>
          <a:p>
            <a:r>
              <a:rPr lang="en-US"/>
              <a:t>30/12/2024 - 05/01/2025</a:t>
            </a:r>
          </a:p>
        </p:txBody>
      </p:sp>
    </p:spTree>
    <p:extLst>
      <p:ext uri="{BB962C8B-B14F-4D97-AF65-F5344CB8AC3E}">
        <p14:creationId xmlns:p14="http://schemas.microsoft.com/office/powerpoint/2010/main" val="3026157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F52B1-E507-437D-92C8-964D0D902933}"/>
              </a:ext>
            </a:extLst>
          </p:cNvPr>
          <p:cNvSpPr>
            <a:spLocks noGrp="1"/>
          </p:cNvSpPr>
          <p:nvPr>
            <p:ph type="title"/>
          </p:nvPr>
        </p:nvSpPr>
        <p:spPr/>
        <p:txBody>
          <a:bodyPr/>
          <a:lstStyle/>
          <a:p>
            <a:r>
              <a:rPr lang="en-US"/>
              <a:t>Instagram Posts Table (mit Shares) | lokalzeit - 9 of 15</a:t>
            </a:r>
          </a:p>
        </p:txBody>
      </p:sp>
      <p:graphicFrame>
        <p:nvGraphicFramePr>
          <p:cNvPr id="5" name="Table Placeholder 4">
            <a:extLst>
              <a:ext uri="{FF2B5EF4-FFF2-40B4-BE49-F238E27FC236}">
                <a16:creationId xmlns:a16="http://schemas.microsoft.com/office/drawing/2014/main" id="{F00A9AD7-EC79-4B71-81B3-B91D8C53059D}"/>
              </a:ext>
            </a:extLst>
          </p:cNvPr>
          <p:cNvGraphicFramePr>
            <a:graphicFrameLocks noGrp="1"/>
          </p:cNvGraphicFramePr>
          <p:nvPr>
            <p:ph type="tbl" sz="quarter" idx="13"/>
            <p:extLst>
              <p:ext uri="{D42A27DB-BD31-4B8C-83A1-F6EECF244321}">
                <p14:modId xmlns:p14="http://schemas.microsoft.com/office/powerpoint/2010/main" val="2952503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40975674"/>
                    </a:ext>
                  </a:extLst>
                </a:gridCol>
                <a:gridCol w="1481327">
                  <a:extLst>
                    <a:ext uri="{9D8B030D-6E8A-4147-A177-3AD203B41FA5}">
                      <a16:colId xmlns:a16="http://schemas.microsoft.com/office/drawing/2014/main" val="2313209480"/>
                    </a:ext>
                  </a:extLst>
                </a:gridCol>
                <a:gridCol w="493776">
                  <a:extLst>
                    <a:ext uri="{9D8B030D-6E8A-4147-A177-3AD203B41FA5}">
                      <a16:colId xmlns:a16="http://schemas.microsoft.com/office/drawing/2014/main" val="1020709012"/>
                    </a:ext>
                  </a:extLst>
                </a:gridCol>
                <a:gridCol w="493776">
                  <a:extLst>
                    <a:ext uri="{9D8B030D-6E8A-4147-A177-3AD203B41FA5}">
                      <a16:colId xmlns:a16="http://schemas.microsoft.com/office/drawing/2014/main" val="4232489591"/>
                    </a:ext>
                  </a:extLst>
                </a:gridCol>
                <a:gridCol w="493776">
                  <a:extLst>
                    <a:ext uri="{9D8B030D-6E8A-4147-A177-3AD203B41FA5}">
                      <a16:colId xmlns:a16="http://schemas.microsoft.com/office/drawing/2014/main" val="3197713756"/>
                    </a:ext>
                  </a:extLst>
                </a:gridCol>
                <a:gridCol w="493776">
                  <a:extLst>
                    <a:ext uri="{9D8B030D-6E8A-4147-A177-3AD203B41FA5}">
                      <a16:colId xmlns:a16="http://schemas.microsoft.com/office/drawing/2014/main" val="2907030393"/>
                    </a:ext>
                  </a:extLst>
                </a:gridCol>
                <a:gridCol w="493776">
                  <a:extLst>
                    <a:ext uri="{9D8B030D-6E8A-4147-A177-3AD203B41FA5}">
                      <a16:colId xmlns:a16="http://schemas.microsoft.com/office/drawing/2014/main" val="121392222"/>
                    </a:ext>
                  </a:extLst>
                </a:gridCol>
                <a:gridCol w="493776">
                  <a:extLst>
                    <a:ext uri="{9D8B030D-6E8A-4147-A177-3AD203B41FA5}">
                      <a16:colId xmlns:a16="http://schemas.microsoft.com/office/drawing/2014/main" val="830502772"/>
                    </a:ext>
                  </a:extLst>
                </a:gridCol>
                <a:gridCol w="493776">
                  <a:extLst>
                    <a:ext uri="{9D8B030D-6E8A-4147-A177-3AD203B41FA5}">
                      <a16:colId xmlns:a16="http://schemas.microsoft.com/office/drawing/2014/main" val="1507970287"/>
                    </a:ext>
                  </a:extLst>
                </a:gridCol>
                <a:gridCol w="493776">
                  <a:extLst>
                    <a:ext uri="{9D8B030D-6E8A-4147-A177-3AD203B41FA5}">
                      <a16:colId xmlns:a16="http://schemas.microsoft.com/office/drawing/2014/main" val="1506154647"/>
                    </a:ext>
                  </a:extLst>
                </a:gridCol>
                <a:gridCol w="493776">
                  <a:extLst>
                    <a:ext uri="{9D8B030D-6E8A-4147-A177-3AD203B41FA5}">
                      <a16:colId xmlns:a16="http://schemas.microsoft.com/office/drawing/2014/main" val="764077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68410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- 2024-12-30 16:22:26</a:t>
                      </a:r>
                      <a:r>
                        <a:rPr kumimoji="0" lang="de-DE" sz="1000" b="0" i="0" u="none" strike="noStrike" kern="1200" cap="none" spc="0" normalizeH="0" baseline="0" noProof="0">
                          <a:ln>
                            <a:noFill/>
                          </a:ln>
                          <a:solidFill>
                            <a:prstClr val="black"/>
                          </a:solidFill>
                          <a:effectLst/>
                          <a:uLnTx/>
                          <a:uFillTx/>
                          <a:latin typeface="Calibri"/>
                          <a:ea typeface="+mn-ea"/>
                          <a:cs typeface="+mn-cs"/>
                        </a:rPr>
                        <a:t>
 🏒 Dieter Büllesbach: Ein Vorbild auf dem Eis! ❄️ 
Mit 88 Jahren bringt Dieter Büllesbach den Kids im Eisstadion an der Brehmstraße das Einlaufen bei – und das ganz ohne finanzielle Gegenleistung. Ein wahres Herz für den Eissport und die nächste Generation! ❤️🙌 
Hattest du auch schon mal jemanden, der dir geholfen hat, etwas Neues zu lernen, wie das Eislaufen? 
👨‍💻 Autor: Luzius Zöller 
#Vorbild #Eislaufen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19831</a:t>
                      </a:r>
                    </a:p>
                  </a:txBody>
                  <a:tcPr/>
                </a:tc>
                <a:extLst>
                  <a:ext uri="{0D108BD9-81ED-4DB2-BD59-A6C34878D82A}">
                    <a16:rowId xmlns:a16="http://schemas.microsoft.com/office/drawing/2014/main" val="3533812966"/>
                  </a:ext>
                </a:extLst>
              </a:tr>
            </a:tbl>
          </a:graphicData>
        </a:graphic>
      </p:graphicFrame>
      <p:sp>
        <p:nvSpPr>
          <p:cNvPr id="4" name="Text Placeholder 3">
            <a:extLst>
              <a:ext uri="{FF2B5EF4-FFF2-40B4-BE49-F238E27FC236}">
                <a16:creationId xmlns:a16="http://schemas.microsoft.com/office/drawing/2014/main" id="{A619A624-A11A-4EB3-BEC1-D533CE943249}"/>
              </a:ext>
            </a:extLst>
          </p:cNvPr>
          <p:cNvSpPr>
            <a:spLocks noGrp="1"/>
          </p:cNvSpPr>
          <p:nvPr>
            <p:ph type="body" sz="quarter" idx="14"/>
          </p:nvPr>
        </p:nvSpPr>
        <p:spPr/>
        <p:txBody>
          <a:bodyPr/>
          <a:lstStyle/>
          <a:p>
            <a:r>
              <a:rPr lang="en-US"/>
              <a:t>30/12/2024 - 05/01/2025</a:t>
            </a:r>
          </a:p>
        </p:txBody>
      </p:sp>
    </p:spTree>
    <p:extLst>
      <p:ext uri="{BB962C8B-B14F-4D97-AF65-F5344CB8AC3E}">
        <p14:creationId xmlns:p14="http://schemas.microsoft.com/office/powerpoint/2010/main" val="3036666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04528-8E2D-47BA-8FCB-F634BFA23644}"/>
              </a:ext>
            </a:extLst>
          </p:cNvPr>
          <p:cNvSpPr>
            <a:spLocks noGrp="1"/>
          </p:cNvSpPr>
          <p:nvPr>
            <p:ph type="title"/>
          </p:nvPr>
        </p:nvSpPr>
        <p:spPr/>
        <p:txBody>
          <a:bodyPr/>
          <a:lstStyle/>
          <a:p>
            <a:r>
              <a:rPr lang="en-US"/>
              <a:t>Instagram Posts Table (mit Shares) | lokalzeit - 10 of 15</a:t>
            </a:r>
          </a:p>
        </p:txBody>
      </p:sp>
      <p:graphicFrame>
        <p:nvGraphicFramePr>
          <p:cNvPr id="5" name="Table Placeholder 4">
            <a:extLst>
              <a:ext uri="{FF2B5EF4-FFF2-40B4-BE49-F238E27FC236}">
                <a16:creationId xmlns:a16="http://schemas.microsoft.com/office/drawing/2014/main" id="{94F41F83-3842-49DE-8254-B7909925082E}"/>
              </a:ext>
            </a:extLst>
          </p:cNvPr>
          <p:cNvGraphicFramePr>
            <a:graphicFrameLocks noGrp="1"/>
          </p:cNvGraphicFramePr>
          <p:nvPr>
            <p:ph type="tbl" sz="quarter" idx="13"/>
            <p:extLst>
              <p:ext uri="{D42A27DB-BD31-4B8C-83A1-F6EECF244321}">
                <p14:modId xmlns:p14="http://schemas.microsoft.com/office/powerpoint/2010/main" val="1344887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83227339"/>
                    </a:ext>
                  </a:extLst>
                </a:gridCol>
                <a:gridCol w="1481327">
                  <a:extLst>
                    <a:ext uri="{9D8B030D-6E8A-4147-A177-3AD203B41FA5}">
                      <a16:colId xmlns:a16="http://schemas.microsoft.com/office/drawing/2014/main" val="4061736152"/>
                    </a:ext>
                  </a:extLst>
                </a:gridCol>
                <a:gridCol w="493776">
                  <a:extLst>
                    <a:ext uri="{9D8B030D-6E8A-4147-A177-3AD203B41FA5}">
                      <a16:colId xmlns:a16="http://schemas.microsoft.com/office/drawing/2014/main" val="2830050704"/>
                    </a:ext>
                  </a:extLst>
                </a:gridCol>
                <a:gridCol w="493776">
                  <a:extLst>
                    <a:ext uri="{9D8B030D-6E8A-4147-A177-3AD203B41FA5}">
                      <a16:colId xmlns:a16="http://schemas.microsoft.com/office/drawing/2014/main" val="1525235041"/>
                    </a:ext>
                  </a:extLst>
                </a:gridCol>
                <a:gridCol w="493776">
                  <a:extLst>
                    <a:ext uri="{9D8B030D-6E8A-4147-A177-3AD203B41FA5}">
                      <a16:colId xmlns:a16="http://schemas.microsoft.com/office/drawing/2014/main" val="295389772"/>
                    </a:ext>
                  </a:extLst>
                </a:gridCol>
                <a:gridCol w="493776">
                  <a:extLst>
                    <a:ext uri="{9D8B030D-6E8A-4147-A177-3AD203B41FA5}">
                      <a16:colId xmlns:a16="http://schemas.microsoft.com/office/drawing/2014/main" val="1876997673"/>
                    </a:ext>
                  </a:extLst>
                </a:gridCol>
                <a:gridCol w="493776">
                  <a:extLst>
                    <a:ext uri="{9D8B030D-6E8A-4147-A177-3AD203B41FA5}">
                      <a16:colId xmlns:a16="http://schemas.microsoft.com/office/drawing/2014/main" val="3758059370"/>
                    </a:ext>
                  </a:extLst>
                </a:gridCol>
                <a:gridCol w="493776">
                  <a:extLst>
                    <a:ext uri="{9D8B030D-6E8A-4147-A177-3AD203B41FA5}">
                      <a16:colId xmlns:a16="http://schemas.microsoft.com/office/drawing/2014/main" val="1066742733"/>
                    </a:ext>
                  </a:extLst>
                </a:gridCol>
                <a:gridCol w="493776">
                  <a:extLst>
                    <a:ext uri="{9D8B030D-6E8A-4147-A177-3AD203B41FA5}">
                      <a16:colId xmlns:a16="http://schemas.microsoft.com/office/drawing/2014/main" val="853018121"/>
                    </a:ext>
                  </a:extLst>
                </a:gridCol>
                <a:gridCol w="493776">
                  <a:extLst>
                    <a:ext uri="{9D8B030D-6E8A-4147-A177-3AD203B41FA5}">
                      <a16:colId xmlns:a16="http://schemas.microsoft.com/office/drawing/2014/main" val="4033671225"/>
                    </a:ext>
                  </a:extLst>
                </a:gridCol>
                <a:gridCol w="493776">
                  <a:extLst>
                    <a:ext uri="{9D8B030D-6E8A-4147-A177-3AD203B41FA5}">
                      <a16:colId xmlns:a16="http://schemas.microsoft.com/office/drawing/2014/main" val="1422077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7662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- 2025-01-05 16:00:09</a:t>
                      </a:r>
                      <a:r>
                        <a:rPr kumimoji="0" lang="de-DE" sz="1000" b="0" i="0" u="none" strike="noStrike" kern="1200" cap="none" spc="0" normalizeH="0" baseline="0" noProof="0">
                          <a:ln>
                            <a:noFill/>
                          </a:ln>
                          <a:solidFill>
                            <a:prstClr val="black"/>
                          </a:solidFill>
                          <a:effectLst/>
                          <a:uLnTx/>
                          <a:uFillTx/>
                          <a:latin typeface="Calibri"/>
                          <a:ea typeface="+mn-ea"/>
                          <a:cs typeface="+mn-cs"/>
                        </a:rPr>
                        <a:t>
 Für die Mitarbeiter im Tierheim ist es ein “Neujahrswunder”: Kater Paul, der zwei Jahre zuvor in Herford verschwunden war, wurde im Tierheim Gütersloh abgegeben. Was Paul in den zwei Jahren erlebt hat, bleibt das Geheimnis der Samtpfote. 🐾❤️
👩‍💻 Autorin: Cordula Krell
#Katzen #Wunder #Weihnachtsgeschenke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83922293"/>
                  </a:ext>
                </a:extLst>
              </a:tr>
            </a:tbl>
          </a:graphicData>
        </a:graphic>
      </p:graphicFrame>
      <p:sp>
        <p:nvSpPr>
          <p:cNvPr id="4" name="Text Placeholder 3">
            <a:extLst>
              <a:ext uri="{FF2B5EF4-FFF2-40B4-BE49-F238E27FC236}">
                <a16:creationId xmlns:a16="http://schemas.microsoft.com/office/drawing/2014/main" id="{36240789-675D-4ABA-8318-4181E97EABF0}"/>
              </a:ext>
            </a:extLst>
          </p:cNvPr>
          <p:cNvSpPr>
            <a:spLocks noGrp="1"/>
          </p:cNvSpPr>
          <p:nvPr>
            <p:ph type="body" sz="quarter" idx="14"/>
          </p:nvPr>
        </p:nvSpPr>
        <p:spPr/>
        <p:txBody>
          <a:bodyPr/>
          <a:lstStyle/>
          <a:p>
            <a:r>
              <a:rPr lang="en-US"/>
              <a:t>30/12/2024 - 05/01/2025</a:t>
            </a:r>
          </a:p>
        </p:txBody>
      </p:sp>
    </p:spTree>
    <p:extLst>
      <p:ext uri="{BB962C8B-B14F-4D97-AF65-F5344CB8AC3E}">
        <p14:creationId xmlns:p14="http://schemas.microsoft.com/office/powerpoint/2010/main" val="1722278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4F60B-2098-4B73-A0C0-DC78D74CC278}"/>
              </a:ext>
            </a:extLst>
          </p:cNvPr>
          <p:cNvSpPr>
            <a:spLocks noGrp="1"/>
          </p:cNvSpPr>
          <p:nvPr>
            <p:ph type="title"/>
          </p:nvPr>
        </p:nvSpPr>
        <p:spPr/>
        <p:txBody>
          <a:bodyPr/>
          <a:lstStyle/>
          <a:p>
            <a:r>
              <a:rPr lang="en-US"/>
              <a:t>Instagram Posts Table (mit Shares) | lokalzeit - 11 of 15</a:t>
            </a:r>
          </a:p>
        </p:txBody>
      </p:sp>
      <p:graphicFrame>
        <p:nvGraphicFramePr>
          <p:cNvPr id="5" name="Table Placeholder 4">
            <a:extLst>
              <a:ext uri="{FF2B5EF4-FFF2-40B4-BE49-F238E27FC236}">
                <a16:creationId xmlns:a16="http://schemas.microsoft.com/office/drawing/2014/main" id="{9DD15645-08C6-4227-B33E-32DBFB8C1437}"/>
              </a:ext>
            </a:extLst>
          </p:cNvPr>
          <p:cNvGraphicFramePr>
            <a:graphicFrameLocks noGrp="1"/>
          </p:cNvGraphicFramePr>
          <p:nvPr>
            <p:ph type="tbl" sz="quarter" idx="13"/>
            <p:extLst>
              <p:ext uri="{D42A27DB-BD31-4B8C-83A1-F6EECF244321}">
                <p14:modId xmlns:p14="http://schemas.microsoft.com/office/powerpoint/2010/main" val="1499117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21506731"/>
                    </a:ext>
                  </a:extLst>
                </a:gridCol>
                <a:gridCol w="1481327">
                  <a:extLst>
                    <a:ext uri="{9D8B030D-6E8A-4147-A177-3AD203B41FA5}">
                      <a16:colId xmlns:a16="http://schemas.microsoft.com/office/drawing/2014/main" val="2672859954"/>
                    </a:ext>
                  </a:extLst>
                </a:gridCol>
                <a:gridCol w="493776">
                  <a:extLst>
                    <a:ext uri="{9D8B030D-6E8A-4147-A177-3AD203B41FA5}">
                      <a16:colId xmlns:a16="http://schemas.microsoft.com/office/drawing/2014/main" val="2195874994"/>
                    </a:ext>
                  </a:extLst>
                </a:gridCol>
                <a:gridCol w="493776">
                  <a:extLst>
                    <a:ext uri="{9D8B030D-6E8A-4147-A177-3AD203B41FA5}">
                      <a16:colId xmlns:a16="http://schemas.microsoft.com/office/drawing/2014/main" val="2036107528"/>
                    </a:ext>
                  </a:extLst>
                </a:gridCol>
                <a:gridCol w="493776">
                  <a:extLst>
                    <a:ext uri="{9D8B030D-6E8A-4147-A177-3AD203B41FA5}">
                      <a16:colId xmlns:a16="http://schemas.microsoft.com/office/drawing/2014/main" val="3314379850"/>
                    </a:ext>
                  </a:extLst>
                </a:gridCol>
                <a:gridCol w="493776">
                  <a:extLst>
                    <a:ext uri="{9D8B030D-6E8A-4147-A177-3AD203B41FA5}">
                      <a16:colId xmlns:a16="http://schemas.microsoft.com/office/drawing/2014/main" val="4234877126"/>
                    </a:ext>
                  </a:extLst>
                </a:gridCol>
                <a:gridCol w="493776">
                  <a:extLst>
                    <a:ext uri="{9D8B030D-6E8A-4147-A177-3AD203B41FA5}">
                      <a16:colId xmlns:a16="http://schemas.microsoft.com/office/drawing/2014/main" val="2928994803"/>
                    </a:ext>
                  </a:extLst>
                </a:gridCol>
                <a:gridCol w="493776">
                  <a:extLst>
                    <a:ext uri="{9D8B030D-6E8A-4147-A177-3AD203B41FA5}">
                      <a16:colId xmlns:a16="http://schemas.microsoft.com/office/drawing/2014/main" val="4019370453"/>
                    </a:ext>
                  </a:extLst>
                </a:gridCol>
                <a:gridCol w="493776">
                  <a:extLst>
                    <a:ext uri="{9D8B030D-6E8A-4147-A177-3AD203B41FA5}">
                      <a16:colId xmlns:a16="http://schemas.microsoft.com/office/drawing/2014/main" val="587378978"/>
                    </a:ext>
                  </a:extLst>
                </a:gridCol>
                <a:gridCol w="493776">
                  <a:extLst>
                    <a:ext uri="{9D8B030D-6E8A-4147-A177-3AD203B41FA5}">
                      <a16:colId xmlns:a16="http://schemas.microsoft.com/office/drawing/2014/main" val="4189070722"/>
                    </a:ext>
                  </a:extLst>
                </a:gridCol>
                <a:gridCol w="493776">
                  <a:extLst>
                    <a:ext uri="{9D8B030D-6E8A-4147-A177-3AD203B41FA5}">
                      <a16:colId xmlns:a16="http://schemas.microsoft.com/office/drawing/2014/main" val="2641293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19467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- 2025-01-01 11:05:54</a:t>
                      </a:r>
                      <a:r>
                        <a:rPr kumimoji="0" lang="en-US" sz="1000" b="0" i="0" u="none" strike="noStrike" kern="1200" cap="none" spc="0" normalizeH="0" baseline="0" noProof="0">
                          <a:ln>
                            <a:noFill/>
                          </a:ln>
                          <a:solidFill>
                            <a:prstClr val="black"/>
                          </a:solidFill>
                          <a:effectLst/>
                          <a:uLnTx/>
                          <a:uFillTx/>
                          <a:latin typeface="Calibri"/>
                          <a:ea typeface="+mn-ea"/>
                          <a:cs typeface="+mn-cs"/>
                        </a:rPr>
                        <a:t>
 Ist die Stadt Bochum einer dubiosen Bande auf der Spur? 🕵️‍♂️
Sie sind vorwiegend Ü70, weiblich und zocken gerne: eine Seniorenbingorunde ist im Fokus des Ordnungsamtes – unter anderem wegen illegalem Glücksspiel, nach Paragraph 284 StGb. 🎰
Hättet ihr gedacht, dass Bingo-Spielen illegal sein kann?
Autorin: Nathalie Arendt-Koslowski
#Senioren #Glücksspiel #Posse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18430</a:t>
                      </a:r>
                    </a:p>
                  </a:txBody>
                  <a:tcPr/>
                </a:tc>
                <a:extLst>
                  <a:ext uri="{0D108BD9-81ED-4DB2-BD59-A6C34878D82A}">
                    <a16:rowId xmlns:a16="http://schemas.microsoft.com/office/drawing/2014/main" val="2159565727"/>
                  </a:ext>
                </a:extLst>
              </a:tr>
            </a:tbl>
          </a:graphicData>
        </a:graphic>
      </p:graphicFrame>
      <p:sp>
        <p:nvSpPr>
          <p:cNvPr id="4" name="Text Placeholder 3">
            <a:extLst>
              <a:ext uri="{FF2B5EF4-FFF2-40B4-BE49-F238E27FC236}">
                <a16:creationId xmlns:a16="http://schemas.microsoft.com/office/drawing/2014/main" id="{2363CEE3-58DC-494A-A1FD-FC2CDCD5C600}"/>
              </a:ext>
            </a:extLst>
          </p:cNvPr>
          <p:cNvSpPr>
            <a:spLocks noGrp="1"/>
          </p:cNvSpPr>
          <p:nvPr>
            <p:ph type="body" sz="quarter" idx="14"/>
          </p:nvPr>
        </p:nvSpPr>
        <p:spPr/>
        <p:txBody>
          <a:bodyPr/>
          <a:lstStyle/>
          <a:p>
            <a:r>
              <a:rPr lang="en-US"/>
              <a:t>30/12/2024 - 05/01/2025</a:t>
            </a:r>
          </a:p>
        </p:txBody>
      </p:sp>
    </p:spTree>
    <p:extLst>
      <p:ext uri="{BB962C8B-B14F-4D97-AF65-F5344CB8AC3E}">
        <p14:creationId xmlns:p14="http://schemas.microsoft.com/office/powerpoint/2010/main" val="1249915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4011F-CB2A-49C6-80FB-33F1BAD8CEE5}"/>
              </a:ext>
            </a:extLst>
          </p:cNvPr>
          <p:cNvSpPr>
            <a:spLocks noGrp="1"/>
          </p:cNvSpPr>
          <p:nvPr>
            <p:ph type="title"/>
          </p:nvPr>
        </p:nvSpPr>
        <p:spPr/>
        <p:txBody>
          <a:bodyPr/>
          <a:lstStyle/>
          <a:p>
            <a:r>
              <a:rPr lang="en-US"/>
              <a:t>Instagram Posts Table (mit Shares) | lokalzeit - 12 of 15</a:t>
            </a:r>
          </a:p>
        </p:txBody>
      </p:sp>
      <p:graphicFrame>
        <p:nvGraphicFramePr>
          <p:cNvPr id="5" name="Table Placeholder 4">
            <a:extLst>
              <a:ext uri="{FF2B5EF4-FFF2-40B4-BE49-F238E27FC236}">
                <a16:creationId xmlns:a16="http://schemas.microsoft.com/office/drawing/2014/main" id="{2CB38050-BBF0-411F-BBDA-F1D093E9B445}"/>
              </a:ext>
            </a:extLst>
          </p:cNvPr>
          <p:cNvGraphicFramePr>
            <a:graphicFrameLocks noGrp="1"/>
          </p:cNvGraphicFramePr>
          <p:nvPr>
            <p:ph type="tbl" sz="quarter" idx="13"/>
            <p:extLst>
              <p:ext uri="{D42A27DB-BD31-4B8C-83A1-F6EECF244321}">
                <p14:modId xmlns:p14="http://schemas.microsoft.com/office/powerpoint/2010/main" val="856762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43676274"/>
                    </a:ext>
                  </a:extLst>
                </a:gridCol>
                <a:gridCol w="1481327">
                  <a:extLst>
                    <a:ext uri="{9D8B030D-6E8A-4147-A177-3AD203B41FA5}">
                      <a16:colId xmlns:a16="http://schemas.microsoft.com/office/drawing/2014/main" val="4110221829"/>
                    </a:ext>
                  </a:extLst>
                </a:gridCol>
                <a:gridCol w="493776">
                  <a:extLst>
                    <a:ext uri="{9D8B030D-6E8A-4147-A177-3AD203B41FA5}">
                      <a16:colId xmlns:a16="http://schemas.microsoft.com/office/drawing/2014/main" val="3097630775"/>
                    </a:ext>
                  </a:extLst>
                </a:gridCol>
                <a:gridCol w="493776">
                  <a:extLst>
                    <a:ext uri="{9D8B030D-6E8A-4147-A177-3AD203B41FA5}">
                      <a16:colId xmlns:a16="http://schemas.microsoft.com/office/drawing/2014/main" val="3705359850"/>
                    </a:ext>
                  </a:extLst>
                </a:gridCol>
                <a:gridCol w="493776">
                  <a:extLst>
                    <a:ext uri="{9D8B030D-6E8A-4147-A177-3AD203B41FA5}">
                      <a16:colId xmlns:a16="http://schemas.microsoft.com/office/drawing/2014/main" val="2366233926"/>
                    </a:ext>
                  </a:extLst>
                </a:gridCol>
                <a:gridCol w="493776">
                  <a:extLst>
                    <a:ext uri="{9D8B030D-6E8A-4147-A177-3AD203B41FA5}">
                      <a16:colId xmlns:a16="http://schemas.microsoft.com/office/drawing/2014/main" val="2107038135"/>
                    </a:ext>
                  </a:extLst>
                </a:gridCol>
                <a:gridCol w="493776">
                  <a:extLst>
                    <a:ext uri="{9D8B030D-6E8A-4147-A177-3AD203B41FA5}">
                      <a16:colId xmlns:a16="http://schemas.microsoft.com/office/drawing/2014/main" val="475606559"/>
                    </a:ext>
                  </a:extLst>
                </a:gridCol>
                <a:gridCol w="493776">
                  <a:extLst>
                    <a:ext uri="{9D8B030D-6E8A-4147-A177-3AD203B41FA5}">
                      <a16:colId xmlns:a16="http://schemas.microsoft.com/office/drawing/2014/main" val="3579395423"/>
                    </a:ext>
                  </a:extLst>
                </a:gridCol>
                <a:gridCol w="493776">
                  <a:extLst>
                    <a:ext uri="{9D8B030D-6E8A-4147-A177-3AD203B41FA5}">
                      <a16:colId xmlns:a16="http://schemas.microsoft.com/office/drawing/2014/main" val="2466177219"/>
                    </a:ext>
                  </a:extLst>
                </a:gridCol>
                <a:gridCol w="493776">
                  <a:extLst>
                    <a:ext uri="{9D8B030D-6E8A-4147-A177-3AD203B41FA5}">
                      <a16:colId xmlns:a16="http://schemas.microsoft.com/office/drawing/2014/main" val="2749421121"/>
                    </a:ext>
                  </a:extLst>
                </a:gridCol>
                <a:gridCol w="493776">
                  <a:extLst>
                    <a:ext uri="{9D8B030D-6E8A-4147-A177-3AD203B41FA5}">
                      <a16:colId xmlns:a16="http://schemas.microsoft.com/office/drawing/2014/main" val="1730765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2403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- 2025-01-04 16:31:28</a:t>
                      </a:r>
                      <a:r>
                        <a:rPr kumimoji="0" lang="de-DE" sz="1000" b="0" i="0" u="none" strike="noStrike" kern="1200" cap="none" spc="0" normalizeH="0" baseline="0" noProof="0">
                          <a:ln>
                            <a:noFill/>
                          </a:ln>
                          <a:solidFill>
                            <a:prstClr val="black"/>
                          </a:solidFill>
                          <a:effectLst/>
                          <a:uLnTx/>
                          <a:uFillTx/>
                          <a:latin typeface="Calibri"/>
                          <a:ea typeface="+mn-ea"/>
                          <a:cs typeface="+mn-cs"/>
                        </a:rPr>
                        <a:t>
 Bei diesem Kurs in Euskirchen gab's einiges zu lachen 😂 
In dem gemeinsamen Angebot von Stadt Euskirchen und Bundeszentrale für politische Bildung ging es vor allem darum, gegenseitige Vorurteile abzubauen, indem Eltern einen Einblick in die Welt ihrer Eltern bekamen. Was sagst du dazu? 
👩‍💻 Autorin: Svenja Smolarek
#LANParty #Eltern #zocken #Games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17663</a:t>
                      </a:r>
                    </a:p>
                  </a:txBody>
                  <a:tcPr/>
                </a:tc>
                <a:extLst>
                  <a:ext uri="{0D108BD9-81ED-4DB2-BD59-A6C34878D82A}">
                    <a16:rowId xmlns:a16="http://schemas.microsoft.com/office/drawing/2014/main" val="307609832"/>
                  </a:ext>
                </a:extLst>
              </a:tr>
            </a:tbl>
          </a:graphicData>
        </a:graphic>
      </p:graphicFrame>
      <p:sp>
        <p:nvSpPr>
          <p:cNvPr id="4" name="Text Placeholder 3">
            <a:extLst>
              <a:ext uri="{FF2B5EF4-FFF2-40B4-BE49-F238E27FC236}">
                <a16:creationId xmlns:a16="http://schemas.microsoft.com/office/drawing/2014/main" id="{BE53AFC2-D303-47CE-A7E6-2AE5F46A4241}"/>
              </a:ext>
            </a:extLst>
          </p:cNvPr>
          <p:cNvSpPr>
            <a:spLocks noGrp="1"/>
          </p:cNvSpPr>
          <p:nvPr>
            <p:ph type="body" sz="quarter" idx="14"/>
          </p:nvPr>
        </p:nvSpPr>
        <p:spPr/>
        <p:txBody>
          <a:bodyPr/>
          <a:lstStyle/>
          <a:p>
            <a:r>
              <a:rPr lang="en-US"/>
              <a:t>30/12/2024 - 05/01/2025</a:t>
            </a:r>
          </a:p>
        </p:txBody>
      </p:sp>
    </p:spTree>
    <p:extLst>
      <p:ext uri="{BB962C8B-B14F-4D97-AF65-F5344CB8AC3E}">
        <p14:creationId xmlns:p14="http://schemas.microsoft.com/office/powerpoint/2010/main" val="1901386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57DF8-2A0F-4C3D-8BFD-5508A61FEA29}"/>
              </a:ext>
            </a:extLst>
          </p:cNvPr>
          <p:cNvSpPr>
            <a:spLocks noGrp="1"/>
          </p:cNvSpPr>
          <p:nvPr>
            <p:ph type="title"/>
          </p:nvPr>
        </p:nvSpPr>
        <p:spPr/>
        <p:txBody>
          <a:bodyPr/>
          <a:lstStyle/>
          <a:p>
            <a:r>
              <a:rPr lang="en-US"/>
              <a:t>Instagram Posts Table (mit Shares) | lokalzeit - 13 of 15</a:t>
            </a:r>
          </a:p>
        </p:txBody>
      </p:sp>
      <p:graphicFrame>
        <p:nvGraphicFramePr>
          <p:cNvPr id="5" name="Table Placeholder 4">
            <a:extLst>
              <a:ext uri="{FF2B5EF4-FFF2-40B4-BE49-F238E27FC236}">
                <a16:creationId xmlns:a16="http://schemas.microsoft.com/office/drawing/2014/main" id="{47F4D5C1-B070-4D15-B299-06D8B13D642F}"/>
              </a:ext>
            </a:extLst>
          </p:cNvPr>
          <p:cNvGraphicFramePr>
            <a:graphicFrameLocks noGrp="1"/>
          </p:cNvGraphicFramePr>
          <p:nvPr>
            <p:ph type="tbl" sz="quarter" idx="13"/>
            <p:extLst>
              <p:ext uri="{D42A27DB-BD31-4B8C-83A1-F6EECF244321}">
                <p14:modId xmlns:p14="http://schemas.microsoft.com/office/powerpoint/2010/main" val="641628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55510392"/>
                    </a:ext>
                  </a:extLst>
                </a:gridCol>
                <a:gridCol w="1481327">
                  <a:extLst>
                    <a:ext uri="{9D8B030D-6E8A-4147-A177-3AD203B41FA5}">
                      <a16:colId xmlns:a16="http://schemas.microsoft.com/office/drawing/2014/main" val="225465587"/>
                    </a:ext>
                  </a:extLst>
                </a:gridCol>
                <a:gridCol w="493776">
                  <a:extLst>
                    <a:ext uri="{9D8B030D-6E8A-4147-A177-3AD203B41FA5}">
                      <a16:colId xmlns:a16="http://schemas.microsoft.com/office/drawing/2014/main" val="1060699616"/>
                    </a:ext>
                  </a:extLst>
                </a:gridCol>
                <a:gridCol w="493776">
                  <a:extLst>
                    <a:ext uri="{9D8B030D-6E8A-4147-A177-3AD203B41FA5}">
                      <a16:colId xmlns:a16="http://schemas.microsoft.com/office/drawing/2014/main" val="4165221476"/>
                    </a:ext>
                  </a:extLst>
                </a:gridCol>
                <a:gridCol w="493776">
                  <a:extLst>
                    <a:ext uri="{9D8B030D-6E8A-4147-A177-3AD203B41FA5}">
                      <a16:colId xmlns:a16="http://schemas.microsoft.com/office/drawing/2014/main" val="616828765"/>
                    </a:ext>
                  </a:extLst>
                </a:gridCol>
                <a:gridCol w="493776">
                  <a:extLst>
                    <a:ext uri="{9D8B030D-6E8A-4147-A177-3AD203B41FA5}">
                      <a16:colId xmlns:a16="http://schemas.microsoft.com/office/drawing/2014/main" val="3172252098"/>
                    </a:ext>
                  </a:extLst>
                </a:gridCol>
                <a:gridCol w="493776">
                  <a:extLst>
                    <a:ext uri="{9D8B030D-6E8A-4147-A177-3AD203B41FA5}">
                      <a16:colId xmlns:a16="http://schemas.microsoft.com/office/drawing/2014/main" val="691731666"/>
                    </a:ext>
                  </a:extLst>
                </a:gridCol>
                <a:gridCol w="493776">
                  <a:extLst>
                    <a:ext uri="{9D8B030D-6E8A-4147-A177-3AD203B41FA5}">
                      <a16:colId xmlns:a16="http://schemas.microsoft.com/office/drawing/2014/main" val="1509674730"/>
                    </a:ext>
                  </a:extLst>
                </a:gridCol>
                <a:gridCol w="493776">
                  <a:extLst>
                    <a:ext uri="{9D8B030D-6E8A-4147-A177-3AD203B41FA5}">
                      <a16:colId xmlns:a16="http://schemas.microsoft.com/office/drawing/2014/main" val="1130956084"/>
                    </a:ext>
                  </a:extLst>
                </a:gridCol>
                <a:gridCol w="493776">
                  <a:extLst>
                    <a:ext uri="{9D8B030D-6E8A-4147-A177-3AD203B41FA5}">
                      <a16:colId xmlns:a16="http://schemas.microsoft.com/office/drawing/2014/main" val="3662756027"/>
                    </a:ext>
                  </a:extLst>
                </a:gridCol>
                <a:gridCol w="493776">
                  <a:extLst>
                    <a:ext uri="{9D8B030D-6E8A-4147-A177-3AD203B41FA5}">
                      <a16:colId xmlns:a16="http://schemas.microsoft.com/office/drawing/2014/main" val="2791415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29875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- 2025-01-03 16:32:53</a:t>
                      </a:r>
                      <a:r>
                        <a:rPr kumimoji="0" lang="de-DE" sz="1000" b="0" i="0" u="none" strike="noStrike" kern="1200" cap="none" spc="0" normalizeH="0" baseline="0" noProof="0">
                          <a:ln>
                            <a:noFill/>
                          </a:ln>
                          <a:solidFill>
                            <a:prstClr val="black"/>
                          </a:solidFill>
                          <a:effectLst/>
                          <a:uLnTx/>
                          <a:uFillTx/>
                          <a:latin typeface="Calibri"/>
                          <a:ea typeface="+mn-ea"/>
                          <a:cs typeface="+mn-cs"/>
                        </a:rPr>
                        <a:t>
 45 Jahre, 2.000 Bücher und unendlich viele glückliche Kinderaugen – Das ist die Bilanz von Giselas Arbeitsleben im “Kleinen Laden” in Bonn. ❤ 
Als sie damals hier anfing, hat sie die Grundidee des Ladens überzeugt: Er wurde vor fast 75 Jahren in einem Büdchen gegründet und wollte nach dem Krieg Literatur verkaufen die frei war von rechtsradikalen Parolen. 📚 
🧑‍💻 Autor: Patrick Stijfhals 
#Rente #Buchladen #Kinderbücher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Ukraine, 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15738</a:t>
                      </a:r>
                    </a:p>
                  </a:txBody>
                  <a:tcPr/>
                </a:tc>
                <a:extLst>
                  <a:ext uri="{0D108BD9-81ED-4DB2-BD59-A6C34878D82A}">
                    <a16:rowId xmlns:a16="http://schemas.microsoft.com/office/drawing/2014/main" val="2421766827"/>
                  </a:ext>
                </a:extLst>
              </a:tr>
            </a:tbl>
          </a:graphicData>
        </a:graphic>
      </p:graphicFrame>
      <p:sp>
        <p:nvSpPr>
          <p:cNvPr id="4" name="Text Placeholder 3">
            <a:extLst>
              <a:ext uri="{FF2B5EF4-FFF2-40B4-BE49-F238E27FC236}">
                <a16:creationId xmlns:a16="http://schemas.microsoft.com/office/drawing/2014/main" id="{746BF24A-DB58-4FE8-8987-C7627D36FF28}"/>
              </a:ext>
            </a:extLst>
          </p:cNvPr>
          <p:cNvSpPr>
            <a:spLocks noGrp="1"/>
          </p:cNvSpPr>
          <p:nvPr>
            <p:ph type="body" sz="quarter" idx="14"/>
          </p:nvPr>
        </p:nvSpPr>
        <p:spPr/>
        <p:txBody>
          <a:bodyPr/>
          <a:lstStyle/>
          <a:p>
            <a:r>
              <a:rPr lang="en-US"/>
              <a:t>30/12/2024 - 05/01/2025</a:t>
            </a:r>
          </a:p>
        </p:txBody>
      </p:sp>
    </p:spTree>
    <p:extLst>
      <p:ext uri="{BB962C8B-B14F-4D97-AF65-F5344CB8AC3E}">
        <p14:creationId xmlns:p14="http://schemas.microsoft.com/office/powerpoint/2010/main" val="3544396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3C797-9FDF-4FAD-8A34-B19ABAB89B32}"/>
              </a:ext>
            </a:extLst>
          </p:cNvPr>
          <p:cNvSpPr>
            <a:spLocks noGrp="1"/>
          </p:cNvSpPr>
          <p:nvPr>
            <p:ph type="title"/>
          </p:nvPr>
        </p:nvSpPr>
        <p:spPr/>
        <p:txBody>
          <a:bodyPr/>
          <a:lstStyle/>
          <a:p>
            <a:r>
              <a:rPr lang="en-US"/>
              <a:t>Instagram Posts Table (mit Shares) | lokalzeit - 14 of 15</a:t>
            </a:r>
          </a:p>
        </p:txBody>
      </p:sp>
      <p:graphicFrame>
        <p:nvGraphicFramePr>
          <p:cNvPr id="5" name="Table Placeholder 4">
            <a:extLst>
              <a:ext uri="{FF2B5EF4-FFF2-40B4-BE49-F238E27FC236}">
                <a16:creationId xmlns:a16="http://schemas.microsoft.com/office/drawing/2014/main" id="{9A6D023F-5271-4483-AE7C-5793FF7D9AD3}"/>
              </a:ext>
            </a:extLst>
          </p:cNvPr>
          <p:cNvGraphicFramePr>
            <a:graphicFrameLocks noGrp="1"/>
          </p:cNvGraphicFramePr>
          <p:nvPr>
            <p:ph type="tbl" sz="quarter" idx="13"/>
            <p:extLst>
              <p:ext uri="{D42A27DB-BD31-4B8C-83A1-F6EECF244321}">
                <p14:modId xmlns:p14="http://schemas.microsoft.com/office/powerpoint/2010/main" val="940912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01796068"/>
                    </a:ext>
                  </a:extLst>
                </a:gridCol>
                <a:gridCol w="1481327">
                  <a:extLst>
                    <a:ext uri="{9D8B030D-6E8A-4147-A177-3AD203B41FA5}">
                      <a16:colId xmlns:a16="http://schemas.microsoft.com/office/drawing/2014/main" val="975985734"/>
                    </a:ext>
                  </a:extLst>
                </a:gridCol>
                <a:gridCol w="493776">
                  <a:extLst>
                    <a:ext uri="{9D8B030D-6E8A-4147-A177-3AD203B41FA5}">
                      <a16:colId xmlns:a16="http://schemas.microsoft.com/office/drawing/2014/main" val="2518330441"/>
                    </a:ext>
                  </a:extLst>
                </a:gridCol>
                <a:gridCol w="493776">
                  <a:extLst>
                    <a:ext uri="{9D8B030D-6E8A-4147-A177-3AD203B41FA5}">
                      <a16:colId xmlns:a16="http://schemas.microsoft.com/office/drawing/2014/main" val="273551673"/>
                    </a:ext>
                  </a:extLst>
                </a:gridCol>
                <a:gridCol w="493776">
                  <a:extLst>
                    <a:ext uri="{9D8B030D-6E8A-4147-A177-3AD203B41FA5}">
                      <a16:colId xmlns:a16="http://schemas.microsoft.com/office/drawing/2014/main" val="3581792235"/>
                    </a:ext>
                  </a:extLst>
                </a:gridCol>
                <a:gridCol w="493776">
                  <a:extLst>
                    <a:ext uri="{9D8B030D-6E8A-4147-A177-3AD203B41FA5}">
                      <a16:colId xmlns:a16="http://schemas.microsoft.com/office/drawing/2014/main" val="1580195964"/>
                    </a:ext>
                  </a:extLst>
                </a:gridCol>
                <a:gridCol w="493776">
                  <a:extLst>
                    <a:ext uri="{9D8B030D-6E8A-4147-A177-3AD203B41FA5}">
                      <a16:colId xmlns:a16="http://schemas.microsoft.com/office/drawing/2014/main" val="1240157389"/>
                    </a:ext>
                  </a:extLst>
                </a:gridCol>
                <a:gridCol w="493776">
                  <a:extLst>
                    <a:ext uri="{9D8B030D-6E8A-4147-A177-3AD203B41FA5}">
                      <a16:colId xmlns:a16="http://schemas.microsoft.com/office/drawing/2014/main" val="4169176620"/>
                    </a:ext>
                  </a:extLst>
                </a:gridCol>
                <a:gridCol w="493776">
                  <a:extLst>
                    <a:ext uri="{9D8B030D-6E8A-4147-A177-3AD203B41FA5}">
                      <a16:colId xmlns:a16="http://schemas.microsoft.com/office/drawing/2014/main" val="371007815"/>
                    </a:ext>
                  </a:extLst>
                </a:gridCol>
                <a:gridCol w="493776">
                  <a:extLst>
                    <a:ext uri="{9D8B030D-6E8A-4147-A177-3AD203B41FA5}">
                      <a16:colId xmlns:a16="http://schemas.microsoft.com/office/drawing/2014/main" val="2430118023"/>
                    </a:ext>
                  </a:extLst>
                </a:gridCol>
                <a:gridCol w="493776">
                  <a:extLst>
                    <a:ext uri="{9D8B030D-6E8A-4147-A177-3AD203B41FA5}">
                      <a16:colId xmlns:a16="http://schemas.microsoft.com/office/drawing/2014/main" val="3926234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42455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- 2024-12-30 12:10:12</a:t>
                      </a:r>
                      <a:r>
                        <a:rPr kumimoji="0" lang="de-DE" sz="1000" b="0" i="0" u="none" strike="noStrike" kern="1200" cap="none" spc="0" normalizeH="0" baseline="0" noProof="0">
                          <a:ln>
                            <a:noFill/>
                          </a:ln>
                          <a:solidFill>
                            <a:prstClr val="black"/>
                          </a:solidFill>
                          <a:effectLst/>
                          <a:uLnTx/>
                          <a:uFillTx/>
                          <a:latin typeface="Calibri"/>
                          <a:ea typeface="+mn-ea"/>
                          <a:cs typeface="+mn-cs"/>
                        </a:rPr>
                        <a:t>
 Jolina Schneider bringt Glück ins Haus – als Schornsteinfegerin in 3. Generation! 🧹✨ Mit 20 Jahren lebt sie die Familientradition weiter und zeigt, dass Handwerk auch Leidenschaft ist. Auf den Dächern von Windeck sorgt sie für saubere Kamine und ein gutes Gefühl. 💚
👩‍💻 Autorin: Monica Steinhaus
#Glücksbringerin #Schornsteinfegerin #Familientradition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13705</a:t>
                      </a:r>
                    </a:p>
                  </a:txBody>
                  <a:tcPr/>
                </a:tc>
                <a:extLst>
                  <a:ext uri="{0D108BD9-81ED-4DB2-BD59-A6C34878D82A}">
                    <a16:rowId xmlns:a16="http://schemas.microsoft.com/office/drawing/2014/main" val="516577598"/>
                  </a:ext>
                </a:extLst>
              </a:tr>
            </a:tbl>
          </a:graphicData>
        </a:graphic>
      </p:graphicFrame>
      <p:sp>
        <p:nvSpPr>
          <p:cNvPr id="4" name="Text Placeholder 3">
            <a:extLst>
              <a:ext uri="{FF2B5EF4-FFF2-40B4-BE49-F238E27FC236}">
                <a16:creationId xmlns:a16="http://schemas.microsoft.com/office/drawing/2014/main" id="{C1A5B54C-168D-411B-BFDC-D533B992B7E0}"/>
              </a:ext>
            </a:extLst>
          </p:cNvPr>
          <p:cNvSpPr>
            <a:spLocks noGrp="1"/>
          </p:cNvSpPr>
          <p:nvPr>
            <p:ph type="body" sz="quarter" idx="14"/>
          </p:nvPr>
        </p:nvSpPr>
        <p:spPr/>
        <p:txBody>
          <a:bodyPr/>
          <a:lstStyle/>
          <a:p>
            <a:r>
              <a:rPr lang="en-US"/>
              <a:t>30/12/2024 - 05/01/2025</a:t>
            </a:r>
          </a:p>
        </p:txBody>
      </p:sp>
    </p:spTree>
    <p:extLst>
      <p:ext uri="{BB962C8B-B14F-4D97-AF65-F5344CB8AC3E}">
        <p14:creationId xmlns:p14="http://schemas.microsoft.com/office/powerpoint/2010/main" val="1742067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82EC0-2D6D-4A3A-A3DC-CBFAA0D75508}"/>
              </a:ext>
            </a:extLst>
          </p:cNvPr>
          <p:cNvSpPr>
            <a:spLocks noGrp="1"/>
          </p:cNvSpPr>
          <p:nvPr>
            <p:ph type="title"/>
          </p:nvPr>
        </p:nvSpPr>
        <p:spPr/>
        <p:txBody>
          <a:bodyPr/>
          <a:lstStyle/>
          <a:p>
            <a:r>
              <a:rPr lang="en-US"/>
              <a:t>Instagram Posts Table (mit Shares) | lokalzeit - 15 of 15</a:t>
            </a:r>
          </a:p>
        </p:txBody>
      </p:sp>
      <p:graphicFrame>
        <p:nvGraphicFramePr>
          <p:cNvPr id="5" name="Table Placeholder 4">
            <a:extLst>
              <a:ext uri="{FF2B5EF4-FFF2-40B4-BE49-F238E27FC236}">
                <a16:creationId xmlns:a16="http://schemas.microsoft.com/office/drawing/2014/main" id="{4EAD3F56-03A4-40F6-8A12-13B76C0F8B95}"/>
              </a:ext>
            </a:extLst>
          </p:cNvPr>
          <p:cNvGraphicFramePr>
            <a:graphicFrameLocks noGrp="1"/>
          </p:cNvGraphicFramePr>
          <p:nvPr>
            <p:ph type="tbl" sz="quarter" idx="13"/>
            <p:extLst>
              <p:ext uri="{D42A27DB-BD31-4B8C-83A1-F6EECF244321}">
                <p14:modId xmlns:p14="http://schemas.microsoft.com/office/powerpoint/2010/main" val="754073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40158174"/>
                    </a:ext>
                  </a:extLst>
                </a:gridCol>
                <a:gridCol w="1481327">
                  <a:extLst>
                    <a:ext uri="{9D8B030D-6E8A-4147-A177-3AD203B41FA5}">
                      <a16:colId xmlns:a16="http://schemas.microsoft.com/office/drawing/2014/main" val="2499999291"/>
                    </a:ext>
                  </a:extLst>
                </a:gridCol>
                <a:gridCol w="493776">
                  <a:extLst>
                    <a:ext uri="{9D8B030D-6E8A-4147-A177-3AD203B41FA5}">
                      <a16:colId xmlns:a16="http://schemas.microsoft.com/office/drawing/2014/main" val="4008071654"/>
                    </a:ext>
                  </a:extLst>
                </a:gridCol>
                <a:gridCol w="493776">
                  <a:extLst>
                    <a:ext uri="{9D8B030D-6E8A-4147-A177-3AD203B41FA5}">
                      <a16:colId xmlns:a16="http://schemas.microsoft.com/office/drawing/2014/main" val="1333344796"/>
                    </a:ext>
                  </a:extLst>
                </a:gridCol>
                <a:gridCol w="493776">
                  <a:extLst>
                    <a:ext uri="{9D8B030D-6E8A-4147-A177-3AD203B41FA5}">
                      <a16:colId xmlns:a16="http://schemas.microsoft.com/office/drawing/2014/main" val="2044489333"/>
                    </a:ext>
                  </a:extLst>
                </a:gridCol>
                <a:gridCol w="493776">
                  <a:extLst>
                    <a:ext uri="{9D8B030D-6E8A-4147-A177-3AD203B41FA5}">
                      <a16:colId xmlns:a16="http://schemas.microsoft.com/office/drawing/2014/main" val="3971207613"/>
                    </a:ext>
                  </a:extLst>
                </a:gridCol>
                <a:gridCol w="493776">
                  <a:extLst>
                    <a:ext uri="{9D8B030D-6E8A-4147-A177-3AD203B41FA5}">
                      <a16:colId xmlns:a16="http://schemas.microsoft.com/office/drawing/2014/main" val="1125909515"/>
                    </a:ext>
                  </a:extLst>
                </a:gridCol>
                <a:gridCol w="493776">
                  <a:extLst>
                    <a:ext uri="{9D8B030D-6E8A-4147-A177-3AD203B41FA5}">
                      <a16:colId xmlns:a16="http://schemas.microsoft.com/office/drawing/2014/main" val="1825328215"/>
                    </a:ext>
                  </a:extLst>
                </a:gridCol>
                <a:gridCol w="493776">
                  <a:extLst>
                    <a:ext uri="{9D8B030D-6E8A-4147-A177-3AD203B41FA5}">
                      <a16:colId xmlns:a16="http://schemas.microsoft.com/office/drawing/2014/main" val="20289846"/>
                    </a:ext>
                  </a:extLst>
                </a:gridCol>
                <a:gridCol w="493776">
                  <a:extLst>
                    <a:ext uri="{9D8B030D-6E8A-4147-A177-3AD203B41FA5}">
                      <a16:colId xmlns:a16="http://schemas.microsoft.com/office/drawing/2014/main" val="1806994722"/>
                    </a:ext>
                  </a:extLst>
                </a:gridCol>
                <a:gridCol w="493776">
                  <a:extLst>
                    <a:ext uri="{9D8B030D-6E8A-4147-A177-3AD203B41FA5}">
                      <a16:colId xmlns:a16="http://schemas.microsoft.com/office/drawing/2014/main" val="2852181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84996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- 2025-01-02 18:31:49</a:t>
                      </a:r>
                      <a:r>
                        <a:rPr kumimoji="0" lang="de-DE" sz="1000" b="0" i="0" u="none" strike="noStrike" kern="1200" cap="none" spc="0" normalizeH="0" baseline="0" noProof="0">
                          <a:ln>
                            <a:noFill/>
                          </a:ln>
                          <a:solidFill>
                            <a:prstClr val="black"/>
                          </a:solidFill>
                          <a:effectLst/>
                          <a:uLnTx/>
                          <a:uFillTx/>
                          <a:latin typeface="Calibri"/>
                          <a:ea typeface="+mn-ea"/>
                          <a:cs typeface="+mn-cs"/>
                        </a:rPr>
                        <a:t>
 Rabbi Yosef Gruzman hat das Chanukka-Fest nach Aachen gebracht. ❤️ 
Das Lichterfest am Elisenbrunnen hat auch vielen Nicht-Jüdinnen und Nicht-Juden Freude bereitet. Das Motto des Festes ist für den 37-jährigen, dass alle Menschen, egal ob jüdisch oder nicht, Licht ins Dunkel der Welt bringen sollen. 🕯️ 
Heute endet es – die achte und letzte Kerze wird angezündet. Seit dem 25. Dezember jeden Abend eine. Während sie brennen, soll man essen, trinken, spielen und nicht arbeiten. 🥰 
Auf welches Fest freust du dich am meisten dieses Jahr? 🎉 
👨🏽‍💻Autor: Heiko Jaeckel 
#Chanukka #Religion #Fest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11933</a:t>
                      </a:r>
                    </a:p>
                  </a:txBody>
                  <a:tcPr/>
                </a:tc>
                <a:extLst>
                  <a:ext uri="{0D108BD9-81ED-4DB2-BD59-A6C34878D82A}">
                    <a16:rowId xmlns:a16="http://schemas.microsoft.com/office/drawing/2014/main" val="1995506706"/>
                  </a:ext>
                </a:extLst>
              </a:tr>
            </a:tbl>
          </a:graphicData>
        </a:graphic>
      </p:graphicFrame>
      <p:sp>
        <p:nvSpPr>
          <p:cNvPr id="4" name="Text Placeholder 3">
            <a:extLst>
              <a:ext uri="{FF2B5EF4-FFF2-40B4-BE49-F238E27FC236}">
                <a16:creationId xmlns:a16="http://schemas.microsoft.com/office/drawing/2014/main" id="{122C1026-A77D-452A-BC61-651EE4C0E56B}"/>
              </a:ext>
            </a:extLst>
          </p:cNvPr>
          <p:cNvSpPr>
            <a:spLocks noGrp="1"/>
          </p:cNvSpPr>
          <p:nvPr>
            <p:ph type="body" sz="quarter" idx="14"/>
          </p:nvPr>
        </p:nvSpPr>
        <p:spPr/>
        <p:txBody>
          <a:bodyPr/>
          <a:lstStyle/>
          <a:p>
            <a:r>
              <a:rPr lang="en-US"/>
              <a:t>30/12/2024 - 05/01/2025</a:t>
            </a:r>
          </a:p>
        </p:txBody>
      </p:sp>
    </p:spTree>
    <p:extLst>
      <p:ext uri="{BB962C8B-B14F-4D97-AF65-F5344CB8AC3E}">
        <p14:creationId xmlns:p14="http://schemas.microsoft.com/office/powerpoint/2010/main" val="4002407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2424</Words>
  <Application>Microsoft Office PowerPoint</Application>
  <PresentationFormat>On-screen Show (4:3)</PresentationFormat>
  <Paragraphs>349</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Instagram Posts Table (mit Shares) | lokalzeit - 1 of 15</vt:lpstr>
      <vt:lpstr>Instagram Posts Table (mit Shares) | lokalzeit - 2 of 15</vt:lpstr>
      <vt:lpstr>Instagram Posts Table (mit Shares) | lokalzeit - 3 of 15</vt:lpstr>
      <vt:lpstr>Instagram Posts Table (mit Shares) | lokalzeit - 4 of 15</vt:lpstr>
      <vt:lpstr>Instagram Posts Table (mit Shares) | lokalzeit - 5 of 15</vt:lpstr>
      <vt:lpstr>Instagram Posts Table (mit Shares) | lokalzeit - 6 of 15</vt:lpstr>
      <vt:lpstr>Instagram Posts Table (mit Shares) | lokalzeit - 7 of 15</vt:lpstr>
      <vt:lpstr>Instagram Posts Table (mit Shares) | lokalzeit - 8 of 15</vt:lpstr>
      <vt:lpstr>Instagram Posts Table (mit Shares) | lokalzeit - 9 of 15</vt:lpstr>
      <vt:lpstr>Instagram Posts Table (mit Shares) | lokalzeit - 10 of 15</vt:lpstr>
      <vt:lpstr>Instagram Posts Table (mit Shares) | lokalzeit - 11 of 15</vt:lpstr>
      <vt:lpstr>Instagram Posts Table (mit Shares) | lokalzeit - 12 of 15</vt:lpstr>
      <vt:lpstr>Instagram Posts Table (mit Shares) | lokalzeit - 13 of 15</vt:lpstr>
      <vt:lpstr>Instagram Posts Table (mit Shares) | lokalzeit - 14 of 15</vt:lpstr>
      <vt:lpstr>Instagram Posts Table (mit Shares) | lokalzeit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15</dc:title>
  <dc:creator>Frederik Born</dc:creator>
  <cp:lastModifiedBy>Frederik Born</cp:lastModifiedBy>
  <cp:revision>1</cp:revision>
  <dcterms:created xsi:type="dcterms:W3CDTF">2025-01-07T10:18:05Z</dcterms:created>
  <dcterms:modified xsi:type="dcterms:W3CDTF">2025-01-07T10:19:31Z</dcterms:modified>
</cp:coreProperties>
</file>