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265BC-F1F4-4882-BC03-DFE612012936}"/>
              </a:ext>
            </a:extLst>
          </p:cNvPr>
          <p:cNvSpPr>
            <a:spLocks noGrp="1"/>
          </p:cNvSpPr>
          <p:nvPr>
            <p:ph type="title"/>
          </p:nvPr>
        </p:nvSpPr>
        <p:spPr/>
        <p:txBody>
          <a:bodyPr/>
          <a:lstStyle/>
          <a:p>
            <a:r>
              <a:rPr lang="de-DE"/>
              <a:t>Instagram Alle Posts des Zeitraums (mit Total Interactions) | 01.2.34. WDR Lokalzeit - 1 of 13</a:t>
            </a:r>
            <a:endParaRPr lang="en-US"/>
          </a:p>
        </p:txBody>
      </p:sp>
      <p:graphicFrame>
        <p:nvGraphicFramePr>
          <p:cNvPr id="5" name="Table Placeholder 4">
            <a:extLst>
              <a:ext uri="{FF2B5EF4-FFF2-40B4-BE49-F238E27FC236}">
                <a16:creationId xmlns:a16="http://schemas.microsoft.com/office/drawing/2014/main" id="{F92E21B4-A4DA-426F-AC32-14E1C9F23ACE}"/>
              </a:ext>
            </a:extLst>
          </p:cNvPr>
          <p:cNvGraphicFramePr>
            <a:graphicFrameLocks noGrp="1"/>
          </p:cNvGraphicFramePr>
          <p:nvPr>
            <p:ph type="tbl" sz="quarter" idx="13"/>
            <p:extLst>
              <p:ext uri="{D42A27DB-BD31-4B8C-83A1-F6EECF244321}">
                <p14:modId xmlns:p14="http://schemas.microsoft.com/office/powerpoint/2010/main" val="3360753307"/>
              </p:ext>
            </p:extLst>
          </p:nvPr>
        </p:nvGraphicFramePr>
        <p:xfrm>
          <a:off x="457200" y="1731963"/>
          <a:ext cx="8065008" cy="74168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63230260"/>
                    </a:ext>
                  </a:extLst>
                </a:gridCol>
                <a:gridCol w="1152144">
                  <a:extLst>
                    <a:ext uri="{9D8B030D-6E8A-4147-A177-3AD203B41FA5}">
                      <a16:colId xmlns:a16="http://schemas.microsoft.com/office/drawing/2014/main" val="309009515"/>
                    </a:ext>
                  </a:extLst>
                </a:gridCol>
                <a:gridCol w="1152144">
                  <a:extLst>
                    <a:ext uri="{9D8B030D-6E8A-4147-A177-3AD203B41FA5}">
                      <a16:colId xmlns:a16="http://schemas.microsoft.com/office/drawing/2014/main" val="1481457172"/>
                    </a:ext>
                  </a:extLst>
                </a:gridCol>
                <a:gridCol w="1152144">
                  <a:extLst>
                    <a:ext uri="{9D8B030D-6E8A-4147-A177-3AD203B41FA5}">
                      <a16:colId xmlns:a16="http://schemas.microsoft.com/office/drawing/2014/main" val="397815564"/>
                    </a:ext>
                  </a:extLst>
                </a:gridCol>
                <a:gridCol w="1152144">
                  <a:extLst>
                    <a:ext uri="{9D8B030D-6E8A-4147-A177-3AD203B41FA5}">
                      <a16:colId xmlns:a16="http://schemas.microsoft.com/office/drawing/2014/main" val="1514938641"/>
                    </a:ext>
                  </a:extLst>
                </a:gridCol>
                <a:gridCol w="1152144">
                  <a:extLst>
                    <a:ext uri="{9D8B030D-6E8A-4147-A177-3AD203B41FA5}">
                      <a16:colId xmlns:a16="http://schemas.microsoft.com/office/drawing/2014/main" val="79257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171390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- 2024-12-10 11:36:18</a:t>
                      </a:r>
                      <a:r>
                        <a:rPr kumimoji="0" lang="de-DE" sz="1000" b="0" i="0" u="none" strike="noStrike" kern="1200" cap="none" spc="0" normalizeH="0" baseline="0" noProof="0">
                          <a:ln>
                            <a:noFill/>
                          </a:ln>
                          <a:solidFill>
                            <a:prstClr val="black"/>
                          </a:solidFill>
                          <a:effectLst/>
                          <a:uLnTx/>
                          <a:uFillTx/>
                          <a:latin typeface="Calibri"/>
                          <a:ea typeface="+mn-ea"/>
                          <a:cs typeface="+mn-cs"/>
                        </a:rPr>
                        <a:t>
 Tim Spitzer hält seit knapp vier Jahren Schweine in Freilandhaltung im Tecklenburger Land. 🐷 
Er hat die Tiere besonders lieb und sogar ein Lieblingsschwein: Isa ❤️ 
Früher hat Tim als Hochzeitsplaner in einem Luxushotel gearbeitet, jetzt kümmert er sich um kleine Ferkel. 🐽 
Machst du dir Gedanken, wie es dem Schwein von deiner Wurst mal ging?
#Schweinehalter #Ferkel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930839</a:t>
                      </a:r>
                    </a:p>
                  </a:txBody>
                  <a:tcPr/>
                </a:tc>
                <a:extLst>
                  <a:ext uri="{0D108BD9-81ED-4DB2-BD59-A6C34878D82A}">
                    <a16:rowId xmlns:a16="http://schemas.microsoft.com/office/drawing/2014/main" val="3129263695"/>
                  </a:ext>
                </a:extLst>
              </a:tr>
            </a:tbl>
          </a:graphicData>
        </a:graphic>
      </p:graphicFrame>
      <p:sp>
        <p:nvSpPr>
          <p:cNvPr id="4" name="Text Placeholder 3">
            <a:extLst>
              <a:ext uri="{FF2B5EF4-FFF2-40B4-BE49-F238E27FC236}">
                <a16:creationId xmlns:a16="http://schemas.microsoft.com/office/drawing/2014/main" id="{0F86BB34-053A-4E37-A40B-62EFDA1C703D}"/>
              </a:ext>
            </a:extLst>
          </p:cNvPr>
          <p:cNvSpPr>
            <a:spLocks noGrp="1"/>
          </p:cNvSpPr>
          <p:nvPr>
            <p:ph type="body" sz="quarter" idx="14"/>
          </p:nvPr>
        </p:nvSpPr>
        <p:spPr/>
        <p:txBody>
          <a:bodyPr/>
          <a:lstStyle/>
          <a:p>
            <a:r>
              <a:rPr lang="en-US"/>
              <a:t>09/12/2024 - 15/12/2024</a:t>
            </a:r>
          </a:p>
        </p:txBody>
      </p:sp>
    </p:spTree>
    <p:extLst>
      <p:ext uri="{BB962C8B-B14F-4D97-AF65-F5344CB8AC3E}">
        <p14:creationId xmlns:p14="http://schemas.microsoft.com/office/powerpoint/2010/main" val="33500896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8F9B6-6A8B-49AA-B58B-BF510AFEA109}"/>
              </a:ext>
            </a:extLst>
          </p:cNvPr>
          <p:cNvSpPr>
            <a:spLocks noGrp="1"/>
          </p:cNvSpPr>
          <p:nvPr>
            <p:ph type="title"/>
          </p:nvPr>
        </p:nvSpPr>
        <p:spPr/>
        <p:txBody>
          <a:bodyPr/>
          <a:lstStyle/>
          <a:p>
            <a:r>
              <a:rPr lang="de-DE"/>
              <a:t>Instagram Alle Posts des Zeitraums (mit Total Interactions) | 01.2.34. WDR Lokalzeit - 2 of 13</a:t>
            </a:r>
            <a:endParaRPr lang="en-US"/>
          </a:p>
        </p:txBody>
      </p:sp>
      <p:graphicFrame>
        <p:nvGraphicFramePr>
          <p:cNvPr id="5" name="Table Placeholder 4">
            <a:extLst>
              <a:ext uri="{FF2B5EF4-FFF2-40B4-BE49-F238E27FC236}">
                <a16:creationId xmlns:a16="http://schemas.microsoft.com/office/drawing/2014/main" id="{9BE2A5A6-DE15-4C1E-8D88-D7D3596E6F91}"/>
              </a:ext>
            </a:extLst>
          </p:cNvPr>
          <p:cNvGraphicFramePr>
            <a:graphicFrameLocks noGrp="1"/>
          </p:cNvGraphicFramePr>
          <p:nvPr>
            <p:ph type="tbl" sz="quarter" idx="13"/>
            <p:extLst>
              <p:ext uri="{D42A27DB-BD31-4B8C-83A1-F6EECF244321}">
                <p14:modId xmlns:p14="http://schemas.microsoft.com/office/powerpoint/2010/main" val="1739701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66741182"/>
                    </a:ext>
                  </a:extLst>
                </a:gridCol>
                <a:gridCol w="1152144">
                  <a:extLst>
                    <a:ext uri="{9D8B030D-6E8A-4147-A177-3AD203B41FA5}">
                      <a16:colId xmlns:a16="http://schemas.microsoft.com/office/drawing/2014/main" val="857990966"/>
                    </a:ext>
                  </a:extLst>
                </a:gridCol>
                <a:gridCol w="1152144">
                  <a:extLst>
                    <a:ext uri="{9D8B030D-6E8A-4147-A177-3AD203B41FA5}">
                      <a16:colId xmlns:a16="http://schemas.microsoft.com/office/drawing/2014/main" val="2184755243"/>
                    </a:ext>
                  </a:extLst>
                </a:gridCol>
                <a:gridCol w="1152144">
                  <a:extLst>
                    <a:ext uri="{9D8B030D-6E8A-4147-A177-3AD203B41FA5}">
                      <a16:colId xmlns:a16="http://schemas.microsoft.com/office/drawing/2014/main" val="9973733"/>
                    </a:ext>
                  </a:extLst>
                </a:gridCol>
                <a:gridCol w="1152144">
                  <a:extLst>
                    <a:ext uri="{9D8B030D-6E8A-4147-A177-3AD203B41FA5}">
                      <a16:colId xmlns:a16="http://schemas.microsoft.com/office/drawing/2014/main" val="2423073682"/>
                    </a:ext>
                  </a:extLst>
                </a:gridCol>
                <a:gridCol w="1152144">
                  <a:extLst>
                    <a:ext uri="{9D8B030D-6E8A-4147-A177-3AD203B41FA5}">
                      <a16:colId xmlns:a16="http://schemas.microsoft.com/office/drawing/2014/main" val="1656999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369931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- 2024-12-15 11:00:56</a:t>
                      </a:r>
                      <a:r>
                        <a:rPr kumimoji="0" lang="de-DE" sz="1000" b="0" i="0" u="none" strike="noStrike" kern="1200" cap="none" spc="0" normalizeH="0" baseline="0" noProof="0">
                          <a:ln>
                            <a:noFill/>
                          </a:ln>
                          <a:solidFill>
                            <a:prstClr val="black"/>
                          </a:solidFill>
                          <a:effectLst/>
                          <a:uLnTx/>
                          <a:uFillTx/>
                          <a:latin typeface="Calibri"/>
                          <a:ea typeface="+mn-ea"/>
                          <a:cs typeface="+mn-cs"/>
                        </a:rPr>
                        <a:t>
 I got the Pauer 💪 
Gerda Pauer ist 98 - und megafit. Die Siegenerin hatte vor 2 Jahren eine Rücken-OP mit Vollnarkose. Schon 3 Wochen später war sie schon wieder bei der Physiotherapie zum Muskelaufbautraining.🏋 Seitdem geht sie 2x wöchentlich Gewichte stemmen 🏋️. Gerda Pauer fühlt sich topfit und kann mit 98 immer noch im Haushalt alles allein erledigen. 
Wo siehst du dich mit 98 Jahren? 
👨‍💻 Autor: Denis Stephan
#FitImAlter #Krafttraining #Physio #Gesundheit #MobilImAlter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30.2682 %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371496</a:t>
                      </a:r>
                    </a:p>
                  </a:txBody>
                  <a:tcPr/>
                </a:tc>
                <a:extLst>
                  <a:ext uri="{0D108BD9-81ED-4DB2-BD59-A6C34878D82A}">
                    <a16:rowId xmlns:a16="http://schemas.microsoft.com/office/drawing/2014/main" val="1858946475"/>
                  </a:ext>
                </a:extLst>
              </a:tr>
            </a:tbl>
          </a:graphicData>
        </a:graphic>
      </p:graphicFrame>
      <p:sp>
        <p:nvSpPr>
          <p:cNvPr id="4" name="Text Placeholder 3">
            <a:extLst>
              <a:ext uri="{FF2B5EF4-FFF2-40B4-BE49-F238E27FC236}">
                <a16:creationId xmlns:a16="http://schemas.microsoft.com/office/drawing/2014/main" id="{C0D07C11-40C3-4800-A408-B43B89AD8360}"/>
              </a:ext>
            </a:extLst>
          </p:cNvPr>
          <p:cNvSpPr>
            <a:spLocks noGrp="1"/>
          </p:cNvSpPr>
          <p:nvPr>
            <p:ph type="body" sz="quarter" idx="14"/>
          </p:nvPr>
        </p:nvSpPr>
        <p:spPr/>
        <p:txBody>
          <a:bodyPr/>
          <a:lstStyle/>
          <a:p>
            <a:r>
              <a:rPr lang="en-US"/>
              <a:t>09/12/2024 - 15/12/2024</a:t>
            </a:r>
          </a:p>
        </p:txBody>
      </p:sp>
    </p:spTree>
    <p:extLst>
      <p:ext uri="{BB962C8B-B14F-4D97-AF65-F5344CB8AC3E}">
        <p14:creationId xmlns:p14="http://schemas.microsoft.com/office/powerpoint/2010/main" val="8876672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13C81-CB25-4BC7-8760-BC8EC0E19CF4}"/>
              </a:ext>
            </a:extLst>
          </p:cNvPr>
          <p:cNvSpPr>
            <a:spLocks noGrp="1"/>
          </p:cNvSpPr>
          <p:nvPr>
            <p:ph type="title"/>
          </p:nvPr>
        </p:nvSpPr>
        <p:spPr/>
        <p:txBody>
          <a:bodyPr/>
          <a:lstStyle/>
          <a:p>
            <a:r>
              <a:rPr lang="de-DE"/>
              <a:t>Instagram Alle Posts des Zeitraums (mit Total Interactions) | 01.2.34. WDR Lokalzeit - 3 of 13</a:t>
            </a:r>
            <a:endParaRPr lang="en-US"/>
          </a:p>
        </p:txBody>
      </p:sp>
      <p:graphicFrame>
        <p:nvGraphicFramePr>
          <p:cNvPr id="5" name="Table Placeholder 4">
            <a:extLst>
              <a:ext uri="{FF2B5EF4-FFF2-40B4-BE49-F238E27FC236}">
                <a16:creationId xmlns:a16="http://schemas.microsoft.com/office/drawing/2014/main" id="{C75D25A1-6E7E-4972-9B30-24972D48A851}"/>
              </a:ext>
            </a:extLst>
          </p:cNvPr>
          <p:cNvGraphicFramePr>
            <a:graphicFrameLocks noGrp="1"/>
          </p:cNvGraphicFramePr>
          <p:nvPr>
            <p:ph type="tbl" sz="quarter" idx="13"/>
            <p:extLst>
              <p:ext uri="{D42A27DB-BD31-4B8C-83A1-F6EECF244321}">
                <p14:modId xmlns:p14="http://schemas.microsoft.com/office/powerpoint/2010/main" val="1315908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69429390"/>
                    </a:ext>
                  </a:extLst>
                </a:gridCol>
                <a:gridCol w="1152144">
                  <a:extLst>
                    <a:ext uri="{9D8B030D-6E8A-4147-A177-3AD203B41FA5}">
                      <a16:colId xmlns:a16="http://schemas.microsoft.com/office/drawing/2014/main" val="2834304649"/>
                    </a:ext>
                  </a:extLst>
                </a:gridCol>
                <a:gridCol w="1152144">
                  <a:extLst>
                    <a:ext uri="{9D8B030D-6E8A-4147-A177-3AD203B41FA5}">
                      <a16:colId xmlns:a16="http://schemas.microsoft.com/office/drawing/2014/main" val="3367419723"/>
                    </a:ext>
                  </a:extLst>
                </a:gridCol>
                <a:gridCol w="1152144">
                  <a:extLst>
                    <a:ext uri="{9D8B030D-6E8A-4147-A177-3AD203B41FA5}">
                      <a16:colId xmlns:a16="http://schemas.microsoft.com/office/drawing/2014/main" val="1431128114"/>
                    </a:ext>
                  </a:extLst>
                </a:gridCol>
                <a:gridCol w="1152144">
                  <a:extLst>
                    <a:ext uri="{9D8B030D-6E8A-4147-A177-3AD203B41FA5}">
                      <a16:colId xmlns:a16="http://schemas.microsoft.com/office/drawing/2014/main" val="1547641782"/>
                    </a:ext>
                  </a:extLst>
                </a:gridCol>
                <a:gridCol w="1152144">
                  <a:extLst>
                    <a:ext uri="{9D8B030D-6E8A-4147-A177-3AD203B41FA5}">
                      <a16:colId xmlns:a16="http://schemas.microsoft.com/office/drawing/2014/main" val="2258950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656899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- 2024-12-14 16:15:47</a:t>
                      </a:r>
                      <a:r>
                        <a:rPr kumimoji="0" lang="de-DE" sz="1000" b="0" i="0" u="none" strike="noStrike" kern="1200" cap="none" spc="0" normalizeH="0" baseline="0" noProof="0">
                          <a:ln>
                            <a:noFill/>
                          </a:ln>
                          <a:solidFill>
                            <a:prstClr val="black"/>
                          </a:solidFill>
                          <a:effectLst/>
                          <a:uLnTx/>
                          <a:uFillTx/>
                          <a:latin typeface="Calibri"/>
                          <a:ea typeface="+mn-ea"/>
                          <a:cs typeface="+mn-cs"/>
                        </a:rPr>
                        <a:t>
 Hygiene ist Würde. Die erste mobile Dusche für Wohnungslose in NRW soll Menschen auf der Straße helfen, sich wieder wohler zu fühlen und Selbstvertrauen zu gewinnen. ❤️ 
An zwei verschiedenen Plätzen in Düsseldorf steht die Dusche vier Stunden pro Tag. Die Sozialarbeiter von flingernmobil bieten im Transporter auch Beratungen an und vermitteln an Ärzte und Ämter weiter. 🗯️🩺 
In Zukunft will der Verein noch mehr Duschplätze anbieten. Dafür hofft er auf Spenden und ehrenamtliche Hilfe – zum Beispiel von Friseuren und Wäschereien. 💇🚿 
jotdrop.de 
#Wohnungslosenhilfe #MobileDusche #Lokalzeit #Ehrenamt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69754</a:t>
                      </a:r>
                    </a:p>
                  </a:txBody>
                  <a:tcPr/>
                </a:tc>
                <a:extLst>
                  <a:ext uri="{0D108BD9-81ED-4DB2-BD59-A6C34878D82A}">
                    <a16:rowId xmlns:a16="http://schemas.microsoft.com/office/drawing/2014/main" val="3790677253"/>
                  </a:ext>
                </a:extLst>
              </a:tr>
            </a:tbl>
          </a:graphicData>
        </a:graphic>
      </p:graphicFrame>
      <p:sp>
        <p:nvSpPr>
          <p:cNvPr id="4" name="Text Placeholder 3">
            <a:extLst>
              <a:ext uri="{FF2B5EF4-FFF2-40B4-BE49-F238E27FC236}">
                <a16:creationId xmlns:a16="http://schemas.microsoft.com/office/drawing/2014/main" id="{072D7CD0-494A-4FB8-9D42-0BD3C8BCF122}"/>
              </a:ext>
            </a:extLst>
          </p:cNvPr>
          <p:cNvSpPr>
            <a:spLocks noGrp="1"/>
          </p:cNvSpPr>
          <p:nvPr>
            <p:ph type="body" sz="quarter" idx="14"/>
          </p:nvPr>
        </p:nvSpPr>
        <p:spPr/>
        <p:txBody>
          <a:bodyPr/>
          <a:lstStyle/>
          <a:p>
            <a:r>
              <a:rPr lang="en-US"/>
              <a:t>09/12/2024 - 15/12/2024</a:t>
            </a:r>
          </a:p>
        </p:txBody>
      </p:sp>
    </p:spTree>
    <p:extLst>
      <p:ext uri="{BB962C8B-B14F-4D97-AF65-F5344CB8AC3E}">
        <p14:creationId xmlns:p14="http://schemas.microsoft.com/office/powerpoint/2010/main" val="12376031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312FB-D9AB-40B7-96F7-F8EF39E4E2F2}"/>
              </a:ext>
            </a:extLst>
          </p:cNvPr>
          <p:cNvSpPr>
            <a:spLocks noGrp="1"/>
          </p:cNvSpPr>
          <p:nvPr>
            <p:ph type="title"/>
          </p:nvPr>
        </p:nvSpPr>
        <p:spPr/>
        <p:txBody>
          <a:bodyPr/>
          <a:lstStyle/>
          <a:p>
            <a:r>
              <a:rPr lang="de-DE"/>
              <a:t>Instagram Alle Posts des Zeitraums (mit Total Interactions) | 01.2.34. WDR Lokalzeit - 4 of 13</a:t>
            </a:r>
            <a:endParaRPr lang="en-US"/>
          </a:p>
        </p:txBody>
      </p:sp>
      <p:graphicFrame>
        <p:nvGraphicFramePr>
          <p:cNvPr id="5" name="Table Placeholder 4">
            <a:extLst>
              <a:ext uri="{FF2B5EF4-FFF2-40B4-BE49-F238E27FC236}">
                <a16:creationId xmlns:a16="http://schemas.microsoft.com/office/drawing/2014/main" id="{DCF49C0D-4250-4C7B-B42D-E831662FA284}"/>
              </a:ext>
            </a:extLst>
          </p:cNvPr>
          <p:cNvGraphicFramePr>
            <a:graphicFrameLocks noGrp="1"/>
          </p:cNvGraphicFramePr>
          <p:nvPr>
            <p:ph type="tbl" sz="quarter" idx="13"/>
            <p:extLst>
              <p:ext uri="{D42A27DB-BD31-4B8C-83A1-F6EECF244321}">
                <p14:modId xmlns:p14="http://schemas.microsoft.com/office/powerpoint/2010/main" val="60716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14850828"/>
                    </a:ext>
                  </a:extLst>
                </a:gridCol>
                <a:gridCol w="1152144">
                  <a:extLst>
                    <a:ext uri="{9D8B030D-6E8A-4147-A177-3AD203B41FA5}">
                      <a16:colId xmlns:a16="http://schemas.microsoft.com/office/drawing/2014/main" val="1080815470"/>
                    </a:ext>
                  </a:extLst>
                </a:gridCol>
                <a:gridCol w="1152144">
                  <a:extLst>
                    <a:ext uri="{9D8B030D-6E8A-4147-A177-3AD203B41FA5}">
                      <a16:colId xmlns:a16="http://schemas.microsoft.com/office/drawing/2014/main" val="3408243660"/>
                    </a:ext>
                  </a:extLst>
                </a:gridCol>
                <a:gridCol w="1152144">
                  <a:extLst>
                    <a:ext uri="{9D8B030D-6E8A-4147-A177-3AD203B41FA5}">
                      <a16:colId xmlns:a16="http://schemas.microsoft.com/office/drawing/2014/main" val="4283943345"/>
                    </a:ext>
                  </a:extLst>
                </a:gridCol>
                <a:gridCol w="1152144">
                  <a:extLst>
                    <a:ext uri="{9D8B030D-6E8A-4147-A177-3AD203B41FA5}">
                      <a16:colId xmlns:a16="http://schemas.microsoft.com/office/drawing/2014/main" val="4082069510"/>
                    </a:ext>
                  </a:extLst>
                </a:gridCol>
                <a:gridCol w="1152144">
                  <a:extLst>
                    <a:ext uri="{9D8B030D-6E8A-4147-A177-3AD203B41FA5}">
                      <a16:colId xmlns:a16="http://schemas.microsoft.com/office/drawing/2014/main" val="2420459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095642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- 2024-12-13 15:18:32</a:t>
                      </a:r>
                      <a:r>
                        <a:rPr kumimoji="0" lang="de-DE" sz="1000" b="0" i="0" u="none" strike="noStrike" kern="1200" cap="none" spc="0" normalizeH="0" baseline="0" noProof="0">
                          <a:ln>
                            <a:noFill/>
                          </a:ln>
                          <a:solidFill>
                            <a:prstClr val="black"/>
                          </a:solidFill>
                          <a:effectLst/>
                          <a:uLnTx/>
                          <a:uFillTx/>
                          <a:latin typeface="Calibri"/>
                          <a:ea typeface="+mn-ea"/>
                          <a:cs typeface="+mn-cs"/>
                        </a:rPr>
                        <a:t>
 Nicht alle Familien können sich Winterkleidung leisten. In Wuppertal gibt es dafür die Kindertafel. ❤️‍🩹 
Hier ist auch Bissan mit ihrer Mutter gewesen und hat die Eheleute Ebert kennengelernt. Gabriela und Wolfgang haben 3.000 Euro für neue Winterkleidung gespendet, damit die Kinder etwas Warmes zum Anziehen haben. 🥰 
Das machen sie schon seit zwei Jahren ehrenamtlich. So konnten sie diesen Winter schon mehr als 20 Kindern helfen – auch Bissan, mit ihren neuen Sneakern. 👟 
👩🏻‍💻 Autorin: Michaela Heiser
#Winter #Kleidung #Lokalzeit #Ehrenamt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41715</a:t>
                      </a:r>
                    </a:p>
                  </a:txBody>
                  <a:tcPr/>
                </a:tc>
                <a:extLst>
                  <a:ext uri="{0D108BD9-81ED-4DB2-BD59-A6C34878D82A}">
                    <a16:rowId xmlns:a16="http://schemas.microsoft.com/office/drawing/2014/main" val="2651138743"/>
                  </a:ext>
                </a:extLst>
              </a:tr>
            </a:tbl>
          </a:graphicData>
        </a:graphic>
      </p:graphicFrame>
      <p:sp>
        <p:nvSpPr>
          <p:cNvPr id="4" name="Text Placeholder 3">
            <a:extLst>
              <a:ext uri="{FF2B5EF4-FFF2-40B4-BE49-F238E27FC236}">
                <a16:creationId xmlns:a16="http://schemas.microsoft.com/office/drawing/2014/main" id="{80FF2F23-6A98-48BA-ADB1-729F06E08D0B}"/>
              </a:ext>
            </a:extLst>
          </p:cNvPr>
          <p:cNvSpPr>
            <a:spLocks noGrp="1"/>
          </p:cNvSpPr>
          <p:nvPr>
            <p:ph type="body" sz="quarter" idx="14"/>
          </p:nvPr>
        </p:nvSpPr>
        <p:spPr/>
        <p:txBody>
          <a:bodyPr/>
          <a:lstStyle/>
          <a:p>
            <a:r>
              <a:rPr lang="en-US"/>
              <a:t>09/12/2024 - 15/12/2024</a:t>
            </a:r>
          </a:p>
        </p:txBody>
      </p:sp>
    </p:spTree>
    <p:extLst>
      <p:ext uri="{BB962C8B-B14F-4D97-AF65-F5344CB8AC3E}">
        <p14:creationId xmlns:p14="http://schemas.microsoft.com/office/powerpoint/2010/main" val="36666568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350CC-8D3B-4534-9EEC-6116FEA2AA78}"/>
              </a:ext>
            </a:extLst>
          </p:cNvPr>
          <p:cNvSpPr>
            <a:spLocks noGrp="1"/>
          </p:cNvSpPr>
          <p:nvPr>
            <p:ph type="title"/>
          </p:nvPr>
        </p:nvSpPr>
        <p:spPr/>
        <p:txBody>
          <a:bodyPr/>
          <a:lstStyle/>
          <a:p>
            <a:r>
              <a:rPr lang="de-DE"/>
              <a:t>Instagram Alle Posts des Zeitraums (mit Total Interactions) | 01.2.34. WDR Lokalzeit - 5 of 13</a:t>
            </a:r>
            <a:endParaRPr lang="en-US"/>
          </a:p>
        </p:txBody>
      </p:sp>
      <p:graphicFrame>
        <p:nvGraphicFramePr>
          <p:cNvPr id="5" name="Table Placeholder 4">
            <a:extLst>
              <a:ext uri="{FF2B5EF4-FFF2-40B4-BE49-F238E27FC236}">
                <a16:creationId xmlns:a16="http://schemas.microsoft.com/office/drawing/2014/main" id="{088EB8C8-219D-4AED-B804-733A682A29F5}"/>
              </a:ext>
            </a:extLst>
          </p:cNvPr>
          <p:cNvGraphicFramePr>
            <a:graphicFrameLocks noGrp="1"/>
          </p:cNvGraphicFramePr>
          <p:nvPr>
            <p:ph type="tbl" sz="quarter" idx="13"/>
            <p:extLst>
              <p:ext uri="{D42A27DB-BD31-4B8C-83A1-F6EECF244321}">
                <p14:modId xmlns:p14="http://schemas.microsoft.com/office/powerpoint/2010/main" val="1119750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34322953"/>
                    </a:ext>
                  </a:extLst>
                </a:gridCol>
                <a:gridCol w="1152144">
                  <a:extLst>
                    <a:ext uri="{9D8B030D-6E8A-4147-A177-3AD203B41FA5}">
                      <a16:colId xmlns:a16="http://schemas.microsoft.com/office/drawing/2014/main" val="3568028653"/>
                    </a:ext>
                  </a:extLst>
                </a:gridCol>
                <a:gridCol w="1152144">
                  <a:extLst>
                    <a:ext uri="{9D8B030D-6E8A-4147-A177-3AD203B41FA5}">
                      <a16:colId xmlns:a16="http://schemas.microsoft.com/office/drawing/2014/main" val="1266702300"/>
                    </a:ext>
                  </a:extLst>
                </a:gridCol>
                <a:gridCol w="1152144">
                  <a:extLst>
                    <a:ext uri="{9D8B030D-6E8A-4147-A177-3AD203B41FA5}">
                      <a16:colId xmlns:a16="http://schemas.microsoft.com/office/drawing/2014/main" val="2361477571"/>
                    </a:ext>
                  </a:extLst>
                </a:gridCol>
                <a:gridCol w="1152144">
                  <a:extLst>
                    <a:ext uri="{9D8B030D-6E8A-4147-A177-3AD203B41FA5}">
                      <a16:colId xmlns:a16="http://schemas.microsoft.com/office/drawing/2014/main" val="1047044991"/>
                    </a:ext>
                  </a:extLst>
                </a:gridCol>
                <a:gridCol w="1152144">
                  <a:extLst>
                    <a:ext uri="{9D8B030D-6E8A-4147-A177-3AD203B41FA5}">
                      <a16:colId xmlns:a16="http://schemas.microsoft.com/office/drawing/2014/main" val="3964135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193409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- 2024-12-11 18:07:06</a:t>
                      </a:r>
                      <a:r>
                        <a:rPr kumimoji="0" lang="de-DE" sz="1000" b="0" i="0" u="none" strike="noStrike" kern="1200" cap="none" spc="0" normalizeH="0" baseline="0" noProof="0">
                          <a:ln>
                            <a:noFill/>
                          </a:ln>
                          <a:solidFill>
                            <a:prstClr val="black"/>
                          </a:solidFill>
                          <a:effectLst/>
                          <a:uLnTx/>
                          <a:uFillTx/>
                          <a:latin typeface="Calibri"/>
                          <a:ea typeface="+mn-ea"/>
                          <a:cs typeface="+mn-cs"/>
                        </a:rPr>
                        <a:t>
 Wie hilfst du, wenn du einem obdachlosen Menschen
begegnest?
In Gelsenkirchen musste die Stadt in diesem Jahr 183 Obdachlose unterbringen. 17 Frauen sind dabei – eine davon ist Melanie.
Sie wünscht sich zwar wieder ein normales Leben, doch dieser Umbruch ist gar nicht so leicht.
👩‍💻Autorin: Solveig Bader
#WDR #Lokalzeit #Obdachlosigkeit #obdachlos #Gelsenkirchen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25964</a:t>
                      </a:r>
                    </a:p>
                  </a:txBody>
                  <a:tcPr/>
                </a:tc>
                <a:extLst>
                  <a:ext uri="{0D108BD9-81ED-4DB2-BD59-A6C34878D82A}">
                    <a16:rowId xmlns:a16="http://schemas.microsoft.com/office/drawing/2014/main" val="1129694900"/>
                  </a:ext>
                </a:extLst>
              </a:tr>
            </a:tbl>
          </a:graphicData>
        </a:graphic>
      </p:graphicFrame>
      <p:sp>
        <p:nvSpPr>
          <p:cNvPr id="4" name="Text Placeholder 3">
            <a:extLst>
              <a:ext uri="{FF2B5EF4-FFF2-40B4-BE49-F238E27FC236}">
                <a16:creationId xmlns:a16="http://schemas.microsoft.com/office/drawing/2014/main" id="{0E009C0B-F2C3-4A83-BE7A-9824774E3EAF}"/>
              </a:ext>
            </a:extLst>
          </p:cNvPr>
          <p:cNvSpPr>
            <a:spLocks noGrp="1"/>
          </p:cNvSpPr>
          <p:nvPr>
            <p:ph type="body" sz="quarter" idx="14"/>
          </p:nvPr>
        </p:nvSpPr>
        <p:spPr/>
        <p:txBody>
          <a:bodyPr/>
          <a:lstStyle/>
          <a:p>
            <a:r>
              <a:rPr lang="en-US"/>
              <a:t>09/12/2024 - 15/12/2024</a:t>
            </a:r>
          </a:p>
        </p:txBody>
      </p:sp>
    </p:spTree>
    <p:extLst>
      <p:ext uri="{BB962C8B-B14F-4D97-AF65-F5344CB8AC3E}">
        <p14:creationId xmlns:p14="http://schemas.microsoft.com/office/powerpoint/2010/main" val="16218119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C2C30-F7A4-45CB-9DE5-F865A7DCCC2D}"/>
              </a:ext>
            </a:extLst>
          </p:cNvPr>
          <p:cNvSpPr>
            <a:spLocks noGrp="1"/>
          </p:cNvSpPr>
          <p:nvPr>
            <p:ph type="title"/>
          </p:nvPr>
        </p:nvSpPr>
        <p:spPr/>
        <p:txBody>
          <a:bodyPr/>
          <a:lstStyle/>
          <a:p>
            <a:r>
              <a:rPr lang="de-DE"/>
              <a:t>Instagram Alle Posts des Zeitraums (mit Total Interactions) | 01.2.34. WDR Lokalzeit - 6 of 13</a:t>
            </a:r>
            <a:endParaRPr lang="en-US"/>
          </a:p>
        </p:txBody>
      </p:sp>
      <p:graphicFrame>
        <p:nvGraphicFramePr>
          <p:cNvPr id="5" name="Table Placeholder 4">
            <a:extLst>
              <a:ext uri="{FF2B5EF4-FFF2-40B4-BE49-F238E27FC236}">
                <a16:creationId xmlns:a16="http://schemas.microsoft.com/office/drawing/2014/main" id="{4246843C-80DF-4C5D-840D-EA08C026421B}"/>
              </a:ext>
            </a:extLst>
          </p:cNvPr>
          <p:cNvGraphicFramePr>
            <a:graphicFrameLocks noGrp="1"/>
          </p:cNvGraphicFramePr>
          <p:nvPr>
            <p:ph type="tbl" sz="quarter" idx="13"/>
            <p:extLst>
              <p:ext uri="{D42A27DB-BD31-4B8C-83A1-F6EECF244321}">
                <p14:modId xmlns:p14="http://schemas.microsoft.com/office/powerpoint/2010/main" val="3681001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90050119"/>
                    </a:ext>
                  </a:extLst>
                </a:gridCol>
                <a:gridCol w="1152144">
                  <a:extLst>
                    <a:ext uri="{9D8B030D-6E8A-4147-A177-3AD203B41FA5}">
                      <a16:colId xmlns:a16="http://schemas.microsoft.com/office/drawing/2014/main" val="2517335958"/>
                    </a:ext>
                  </a:extLst>
                </a:gridCol>
                <a:gridCol w="1152144">
                  <a:extLst>
                    <a:ext uri="{9D8B030D-6E8A-4147-A177-3AD203B41FA5}">
                      <a16:colId xmlns:a16="http://schemas.microsoft.com/office/drawing/2014/main" val="2640708563"/>
                    </a:ext>
                  </a:extLst>
                </a:gridCol>
                <a:gridCol w="1152144">
                  <a:extLst>
                    <a:ext uri="{9D8B030D-6E8A-4147-A177-3AD203B41FA5}">
                      <a16:colId xmlns:a16="http://schemas.microsoft.com/office/drawing/2014/main" val="491508660"/>
                    </a:ext>
                  </a:extLst>
                </a:gridCol>
                <a:gridCol w="1152144">
                  <a:extLst>
                    <a:ext uri="{9D8B030D-6E8A-4147-A177-3AD203B41FA5}">
                      <a16:colId xmlns:a16="http://schemas.microsoft.com/office/drawing/2014/main" val="3498592515"/>
                    </a:ext>
                  </a:extLst>
                </a:gridCol>
                <a:gridCol w="1152144">
                  <a:extLst>
                    <a:ext uri="{9D8B030D-6E8A-4147-A177-3AD203B41FA5}">
                      <a16:colId xmlns:a16="http://schemas.microsoft.com/office/drawing/2014/main" val="3939223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23551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- 2024-12-14 11:01:09</a:t>
                      </a:r>
                      <a:r>
                        <a:rPr kumimoji="0" lang="de-DE" sz="1000" b="0" i="0" u="none" strike="noStrike" kern="1200" cap="none" spc="0" normalizeH="0" baseline="0" noProof="0">
                          <a:ln>
                            <a:noFill/>
                          </a:ln>
                          <a:solidFill>
                            <a:prstClr val="black"/>
                          </a:solidFill>
                          <a:effectLst/>
                          <a:uLnTx/>
                          <a:uFillTx/>
                          <a:latin typeface="Calibri"/>
                          <a:ea typeface="+mn-ea"/>
                          <a:cs typeface="+mn-cs"/>
                        </a:rPr>
                        <a:t>
 Zu welcher Musik tanzt ihr am Liebsten? 🎶
Mit Italo Disco will das Essener Duo disko_amore die Tanzflächen erobern. 🕺
Italo Disco war in den 1980ern besonders beliebt. Die beiden sind sich sicher: Es ist allerhöchste Zeit für ein Revival! 🪩
Dafür muss man laut den beiden nicht mal aus Italien kommen - uns haben sie verraten, worauf es ankommt: Amore! ❤️
👩‍💻 Autorin: Agata Pilarska 
#ItaloDisco #Schlager #Lokalzeit #Ehrenamt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0.6552 %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13658</a:t>
                      </a:r>
                    </a:p>
                  </a:txBody>
                  <a:tcPr/>
                </a:tc>
                <a:extLst>
                  <a:ext uri="{0D108BD9-81ED-4DB2-BD59-A6C34878D82A}">
                    <a16:rowId xmlns:a16="http://schemas.microsoft.com/office/drawing/2014/main" val="3739894338"/>
                  </a:ext>
                </a:extLst>
              </a:tr>
            </a:tbl>
          </a:graphicData>
        </a:graphic>
      </p:graphicFrame>
      <p:sp>
        <p:nvSpPr>
          <p:cNvPr id="4" name="Text Placeholder 3">
            <a:extLst>
              <a:ext uri="{FF2B5EF4-FFF2-40B4-BE49-F238E27FC236}">
                <a16:creationId xmlns:a16="http://schemas.microsoft.com/office/drawing/2014/main" id="{DE0F2DC6-16D1-44A5-9F2E-1E7D257603CA}"/>
              </a:ext>
            </a:extLst>
          </p:cNvPr>
          <p:cNvSpPr>
            <a:spLocks noGrp="1"/>
          </p:cNvSpPr>
          <p:nvPr>
            <p:ph type="body" sz="quarter" idx="14"/>
          </p:nvPr>
        </p:nvSpPr>
        <p:spPr/>
        <p:txBody>
          <a:bodyPr/>
          <a:lstStyle/>
          <a:p>
            <a:r>
              <a:rPr lang="en-US"/>
              <a:t>09/12/2024 - 15/12/2024</a:t>
            </a:r>
          </a:p>
        </p:txBody>
      </p:sp>
    </p:spTree>
    <p:extLst>
      <p:ext uri="{BB962C8B-B14F-4D97-AF65-F5344CB8AC3E}">
        <p14:creationId xmlns:p14="http://schemas.microsoft.com/office/powerpoint/2010/main" val="36571835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01755-B828-4C69-9D05-1979DC670499}"/>
              </a:ext>
            </a:extLst>
          </p:cNvPr>
          <p:cNvSpPr>
            <a:spLocks noGrp="1"/>
          </p:cNvSpPr>
          <p:nvPr>
            <p:ph type="title"/>
          </p:nvPr>
        </p:nvSpPr>
        <p:spPr/>
        <p:txBody>
          <a:bodyPr/>
          <a:lstStyle/>
          <a:p>
            <a:r>
              <a:rPr lang="de-DE"/>
              <a:t>Instagram Alle Posts des Zeitraums (mit Total Interactions) | 01.2.34. WDR Lokalzeit - 7 of 13</a:t>
            </a:r>
            <a:endParaRPr lang="en-US"/>
          </a:p>
        </p:txBody>
      </p:sp>
      <p:graphicFrame>
        <p:nvGraphicFramePr>
          <p:cNvPr id="5" name="Table Placeholder 4">
            <a:extLst>
              <a:ext uri="{FF2B5EF4-FFF2-40B4-BE49-F238E27FC236}">
                <a16:creationId xmlns:a16="http://schemas.microsoft.com/office/drawing/2014/main" id="{A721DDF5-3187-422C-81C8-4D66EEB42079}"/>
              </a:ext>
            </a:extLst>
          </p:cNvPr>
          <p:cNvGraphicFramePr>
            <a:graphicFrameLocks noGrp="1"/>
          </p:cNvGraphicFramePr>
          <p:nvPr>
            <p:ph type="tbl" sz="quarter" idx="13"/>
            <p:extLst>
              <p:ext uri="{D42A27DB-BD31-4B8C-83A1-F6EECF244321}">
                <p14:modId xmlns:p14="http://schemas.microsoft.com/office/powerpoint/2010/main" val="1489295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86280984"/>
                    </a:ext>
                  </a:extLst>
                </a:gridCol>
                <a:gridCol w="1152144">
                  <a:extLst>
                    <a:ext uri="{9D8B030D-6E8A-4147-A177-3AD203B41FA5}">
                      <a16:colId xmlns:a16="http://schemas.microsoft.com/office/drawing/2014/main" val="1352164050"/>
                    </a:ext>
                  </a:extLst>
                </a:gridCol>
                <a:gridCol w="1152144">
                  <a:extLst>
                    <a:ext uri="{9D8B030D-6E8A-4147-A177-3AD203B41FA5}">
                      <a16:colId xmlns:a16="http://schemas.microsoft.com/office/drawing/2014/main" val="3604035662"/>
                    </a:ext>
                  </a:extLst>
                </a:gridCol>
                <a:gridCol w="1152144">
                  <a:extLst>
                    <a:ext uri="{9D8B030D-6E8A-4147-A177-3AD203B41FA5}">
                      <a16:colId xmlns:a16="http://schemas.microsoft.com/office/drawing/2014/main" val="1084604556"/>
                    </a:ext>
                  </a:extLst>
                </a:gridCol>
                <a:gridCol w="1152144">
                  <a:extLst>
                    <a:ext uri="{9D8B030D-6E8A-4147-A177-3AD203B41FA5}">
                      <a16:colId xmlns:a16="http://schemas.microsoft.com/office/drawing/2014/main" val="3674848128"/>
                    </a:ext>
                  </a:extLst>
                </a:gridCol>
                <a:gridCol w="1152144">
                  <a:extLst>
                    <a:ext uri="{9D8B030D-6E8A-4147-A177-3AD203B41FA5}">
                      <a16:colId xmlns:a16="http://schemas.microsoft.com/office/drawing/2014/main" val="1283089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658476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- 2024-12-11 12:04:03</a:t>
                      </a:r>
                      <a:r>
                        <a:rPr kumimoji="0" lang="de-DE" sz="1000" b="0" i="0" u="none" strike="noStrike" kern="1200" cap="none" spc="0" normalizeH="0" baseline="0" noProof="0">
                          <a:ln>
                            <a:noFill/>
                          </a:ln>
                          <a:solidFill>
                            <a:prstClr val="black"/>
                          </a:solidFill>
                          <a:effectLst/>
                          <a:uLnTx/>
                          <a:uFillTx/>
                          <a:latin typeface="Calibri"/>
                          <a:ea typeface="+mn-ea"/>
                          <a:cs typeface="+mn-cs"/>
                        </a:rPr>
                        <a:t>
 Bilge Akbulut bringt geflüchteten Frauen mehr als nur die deutsche Sprache bei. Die Sozialarbeiterin trifft sich in einem Frauencafé direkt in Flüchtlingsunterkünften mit Frauen, um sie aus ihrem Alltag herauszuholen und sie bei der Integration zu unterstützen.
Im Frauencafé wird nur Deutsch gesprochen – so sollen die Frauen gemeinsam Übung bekommen, sich sicherer in der Sprache fühlen und im Alltag selbstbewusster werden.
👩🏻‍💻Autorin: Nastaran Amirhaji
#WDR #Lokalzeit #Deutschlernen #Integration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12458</a:t>
                      </a:r>
                    </a:p>
                  </a:txBody>
                  <a:tcPr/>
                </a:tc>
                <a:extLst>
                  <a:ext uri="{0D108BD9-81ED-4DB2-BD59-A6C34878D82A}">
                    <a16:rowId xmlns:a16="http://schemas.microsoft.com/office/drawing/2014/main" val="4185194704"/>
                  </a:ext>
                </a:extLst>
              </a:tr>
            </a:tbl>
          </a:graphicData>
        </a:graphic>
      </p:graphicFrame>
      <p:sp>
        <p:nvSpPr>
          <p:cNvPr id="4" name="Text Placeholder 3">
            <a:extLst>
              <a:ext uri="{FF2B5EF4-FFF2-40B4-BE49-F238E27FC236}">
                <a16:creationId xmlns:a16="http://schemas.microsoft.com/office/drawing/2014/main" id="{BB158234-94DA-48FD-9D81-460185F739AF}"/>
              </a:ext>
            </a:extLst>
          </p:cNvPr>
          <p:cNvSpPr>
            <a:spLocks noGrp="1"/>
          </p:cNvSpPr>
          <p:nvPr>
            <p:ph type="body" sz="quarter" idx="14"/>
          </p:nvPr>
        </p:nvSpPr>
        <p:spPr/>
        <p:txBody>
          <a:bodyPr/>
          <a:lstStyle/>
          <a:p>
            <a:r>
              <a:rPr lang="en-US"/>
              <a:t>09/12/2024 - 15/12/2024</a:t>
            </a:r>
          </a:p>
        </p:txBody>
      </p:sp>
    </p:spTree>
    <p:extLst>
      <p:ext uri="{BB962C8B-B14F-4D97-AF65-F5344CB8AC3E}">
        <p14:creationId xmlns:p14="http://schemas.microsoft.com/office/powerpoint/2010/main" val="33354929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181EC-1D07-4D1C-8443-8E9E3A54EB39}"/>
              </a:ext>
            </a:extLst>
          </p:cNvPr>
          <p:cNvSpPr>
            <a:spLocks noGrp="1"/>
          </p:cNvSpPr>
          <p:nvPr>
            <p:ph type="title"/>
          </p:nvPr>
        </p:nvSpPr>
        <p:spPr/>
        <p:txBody>
          <a:bodyPr/>
          <a:lstStyle/>
          <a:p>
            <a:r>
              <a:rPr lang="de-DE"/>
              <a:t>Instagram Alle Posts des Zeitraums (mit Total Interactions) | 01.2.34. WDR Lokalzeit - 8 of 13</a:t>
            </a:r>
            <a:endParaRPr lang="en-US"/>
          </a:p>
        </p:txBody>
      </p:sp>
      <p:graphicFrame>
        <p:nvGraphicFramePr>
          <p:cNvPr id="5" name="Table Placeholder 4">
            <a:extLst>
              <a:ext uri="{FF2B5EF4-FFF2-40B4-BE49-F238E27FC236}">
                <a16:creationId xmlns:a16="http://schemas.microsoft.com/office/drawing/2014/main" id="{5258AE03-9290-440B-B229-778B4328C065}"/>
              </a:ext>
            </a:extLst>
          </p:cNvPr>
          <p:cNvGraphicFramePr>
            <a:graphicFrameLocks noGrp="1"/>
          </p:cNvGraphicFramePr>
          <p:nvPr>
            <p:ph type="tbl" sz="quarter" idx="13"/>
            <p:extLst>
              <p:ext uri="{D42A27DB-BD31-4B8C-83A1-F6EECF244321}">
                <p14:modId xmlns:p14="http://schemas.microsoft.com/office/powerpoint/2010/main" val="3809345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56591597"/>
                    </a:ext>
                  </a:extLst>
                </a:gridCol>
                <a:gridCol w="1152144">
                  <a:extLst>
                    <a:ext uri="{9D8B030D-6E8A-4147-A177-3AD203B41FA5}">
                      <a16:colId xmlns:a16="http://schemas.microsoft.com/office/drawing/2014/main" val="2623484403"/>
                    </a:ext>
                  </a:extLst>
                </a:gridCol>
                <a:gridCol w="1152144">
                  <a:extLst>
                    <a:ext uri="{9D8B030D-6E8A-4147-A177-3AD203B41FA5}">
                      <a16:colId xmlns:a16="http://schemas.microsoft.com/office/drawing/2014/main" val="2808317908"/>
                    </a:ext>
                  </a:extLst>
                </a:gridCol>
                <a:gridCol w="1152144">
                  <a:extLst>
                    <a:ext uri="{9D8B030D-6E8A-4147-A177-3AD203B41FA5}">
                      <a16:colId xmlns:a16="http://schemas.microsoft.com/office/drawing/2014/main" val="3015321418"/>
                    </a:ext>
                  </a:extLst>
                </a:gridCol>
                <a:gridCol w="1152144">
                  <a:extLst>
                    <a:ext uri="{9D8B030D-6E8A-4147-A177-3AD203B41FA5}">
                      <a16:colId xmlns:a16="http://schemas.microsoft.com/office/drawing/2014/main" val="3785092496"/>
                    </a:ext>
                  </a:extLst>
                </a:gridCol>
                <a:gridCol w="1152144">
                  <a:extLst>
                    <a:ext uri="{9D8B030D-6E8A-4147-A177-3AD203B41FA5}">
                      <a16:colId xmlns:a16="http://schemas.microsoft.com/office/drawing/2014/main" val="11015901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179815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- 2024-12-10 16:21:37</a:t>
                      </a:r>
                      <a:r>
                        <a:rPr kumimoji="0" lang="de-DE" sz="1000" b="0" i="0" u="none" strike="noStrike" kern="1200" cap="none" spc="0" normalizeH="0" baseline="0" noProof="0">
                          <a:ln>
                            <a:noFill/>
                          </a:ln>
                          <a:solidFill>
                            <a:prstClr val="black"/>
                          </a:solidFill>
                          <a:effectLst/>
                          <a:uLnTx/>
                          <a:uFillTx/>
                          <a:latin typeface="Calibri"/>
                          <a:ea typeface="+mn-ea"/>
                          <a:cs typeface="+mn-cs"/>
                        </a:rPr>
                        <a:t>
 Ein griechisches Restaurant setzt ein Zeichen für Selbstständigkeit und Inklusion: Dank einer Speisekarte in Brailleschrift können auch Menschen mit Sehbeeinträchtigung eigenständig bestellen. 👏 
Ein Schritt, der zeigt, wie einfach es sein kann, mehr Teilhabe zu schaffen. ❤️
Habt ihr schon mal ein inklusives Angebot wie dieses erlebt? 
#Inklusion #Barrierefreiheit #Selbstständigkeit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11939</a:t>
                      </a:r>
                    </a:p>
                  </a:txBody>
                  <a:tcPr/>
                </a:tc>
                <a:extLst>
                  <a:ext uri="{0D108BD9-81ED-4DB2-BD59-A6C34878D82A}">
                    <a16:rowId xmlns:a16="http://schemas.microsoft.com/office/drawing/2014/main" val="3185504908"/>
                  </a:ext>
                </a:extLst>
              </a:tr>
            </a:tbl>
          </a:graphicData>
        </a:graphic>
      </p:graphicFrame>
      <p:sp>
        <p:nvSpPr>
          <p:cNvPr id="4" name="Text Placeholder 3">
            <a:extLst>
              <a:ext uri="{FF2B5EF4-FFF2-40B4-BE49-F238E27FC236}">
                <a16:creationId xmlns:a16="http://schemas.microsoft.com/office/drawing/2014/main" id="{D2F8D119-1184-45BD-8789-47B03AC1128F}"/>
              </a:ext>
            </a:extLst>
          </p:cNvPr>
          <p:cNvSpPr>
            <a:spLocks noGrp="1"/>
          </p:cNvSpPr>
          <p:nvPr>
            <p:ph type="body" sz="quarter" idx="14"/>
          </p:nvPr>
        </p:nvSpPr>
        <p:spPr/>
        <p:txBody>
          <a:bodyPr/>
          <a:lstStyle/>
          <a:p>
            <a:r>
              <a:rPr lang="en-US"/>
              <a:t>09/12/2024 - 15/12/2024</a:t>
            </a:r>
          </a:p>
        </p:txBody>
      </p:sp>
    </p:spTree>
    <p:extLst>
      <p:ext uri="{BB962C8B-B14F-4D97-AF65-F5344CB8AC3E}">
        <p14:creationId xmlns:p14="http://schemas.microsoft.com/office/powerpoint/2010/main" val="22840841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ED0FA-B49F-47A3-A567-9B3885EC23C6}"/>
              </a:ext>
            </a:extLst>
          </p:cNvPr>
          <p:cNvSpPr>
            <a:spLocks noGrp="1"/>
          </p:cNvSpPr>
          <p:nvPr>
            <p:ph type="title"/>
          </p:nvPr>
        </p:nvSpPr>
        <p:spPr/>
        <p:txBody>
          <a:bodyPr/>
          <a:lstStyle/>
          <a:p>
            <a:r>
              <a:rPr lang="de-DE"/>
              <a:t>Instagram Alle Posts des Zeitraums (mit Total Interactions) | 01.2.34. WDR Lokalzeit - 9 of 13</a:t>
            </a:r>
            <a:endParaRPr lang="en-US"/>
          </a:p>
        </p:txBody>
      </p:sp>
      <p:graphicFrame>
        <p:nvGraphicFramePr>
          <p:cNvPr id="5" name="Table Placeholder 4">
            <a:extLst>
              <a:ext uri="{FF2B5EF4-FFF2-40B4-BE49-F238E27FC236}">
                <a16:creationId xmlns:a16="http://schemas.microsoft.com/office/drawing/2014/main" id="{623EAAF7-6338-4DAB-9BC0-ACD83888A3C2}"/>
              </a:ext>
            </a:extLst>
          </p:cNvPr>
          <p:cNvGraphicFramePr>
            <a:graphicFrameLocks noGrp="1"/>
          </p:cNvGraphicFramePr>
          <p:nvPr>
            <p:ph type="tbl" sz="quarter" idx="13"/>
            <p:extLst>
              <p:ext uri="{D42A27DB-BD31-4B8C-83A1-F6EECF244321}">
                <p14:modId xmlns:p14="http://schemas.microsoft.com/office/powerpoint/2010/main" val="1682586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29132726"/>
                    </a:ext>
                  </a:extLst>
                </a:gridCol>
                <a:gridCol w="1152144">
                  <a:extLst>
                    <a:ext uri="{9D8B030D-6E8A-4147-A177-3AD203B41FA5}">
                      <a16:colId xmlns:a16="http://schemas.microsoft.com/office/drawing/2014/main" val="1159134857"/>
                    </a:ext>
                  </a:extLst>
                </a:gridCol>
                <a:gridCol w="1152144">
                  <a:extLst>
                    <a:ext uri="{9D8B030D-6E8A-4147-A177-3AD203B41FA5}">
                      <a16:colId xmlns:a16="http://schemas.microsoft.com/office/drawing/2014/main" val="557137577"/>
                    </a:ext>
                  </a:extLst>
                </a:gridCol>
                <a:gridCol w="1152144">
                  <a:extLst>
                    <a:ext uri="{9D8B030D-6E8A-4147-A177-3AD203B41FA5}">
                      <a16:colId xmlns:a16="http://schemas.microsoft.com/office/drawing/2014/main" val="2111746557"/>
                    </a:ext>
                  </a:extLst>
                </a:gridCol>
                <a:gridCol w="1152144">
                  <a:extLst>
                    <a:ext uri="{9D8B030D-6E8A-4147-A177-3AD203B41FA5}">
                      <a16:colId xmlns:a16="http://schemas.microsoft.com/office/drawing/2014/main" val="2995503370"/>
                    </a:ext>
                  </a:extLst>
                </a:gridCol>
                <a:gridCol w="1152144">
                  <a:extLst>
                    <a:ext uri="{9D8B030D-6E8A-4147-A177-3AD203B41FA5}">
                      <a16:colId xmlns:a16="http://schemas.microsoft.com/office/drawing/2014/main" val="3767711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169365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- 2024-12-15 16:33:54</a:t>
                      </a:r>
                      <a:r>
                        <a:rPr kumimoji="0" lang="de-DE" sz="1000" b="0" i="0" u="none" strike="noStrike" kern="1200" cap="none" spc="0" normalizeH="0" baseline="0" noProof="0">
                          <a:ln>
                            <a:noFill/>
                          </a:ln>
                          <a:solidFill>
                            <a:prstClr val="black"/>
                          </a:solidFill>
                          <a:effectLst/>
                          <a:uLnTx/>
                          <a:uFillTx/>
                          <a:latin typeface="Calibri"/>
                          <a:ea typeface="+mn-ea"/>
                          <a:cs typeface="+mn-cs"/>
                        </a:rPr>
                        <a:t>
 Am Kölner Dom gab es nicht nur warme Suppe, sondern auch warme Klänge: Der WDR Rundfunkchor sorgte mit Weihnachtsklassikern für eine besondere Stimmung – und das vor allem für obdachlose und bedürftige Menschen. 🎶✨ 
juttassuppenkueche hilft seit 25 Jahren Woche für Woche  – mit Essen, Kleidung und offenen Ohren. Der Verein gibt freitags heiße Suppen aus, verteilt Lebensmittel, Kleidung und auch Futter für Haustiere. Für Gründerin Jutta Schulte ging an diesem Tag ein kleiner Wunsch in Erfüllung: Musik, die Herzen berührt, ganz nah am Dom von ihrem geliebten WDR Rundfunkchor. ❤️🎄 
👩‍💻 Autorin: Julia Gradt     #Lokalzeit #WDR #Wohnungslosenhilfe #Rundfunkchor #Ehrenamt #Konzert #KölnerDom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0.7972 %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11190</a:t>
                      </a:r>
                    </a:p>
                  </a:txBody>
                  <a:tcPr/>
                </a:tc>
                <a:extLst>
                  <a:ext uri="{0D108BD9-81ED-4DB2-BD59-A6C34878D82A}">
                    <a16:rowId xmlns:a16="http://schemas.microsoft.com/office/drawing/2014/main" val="2269642820"/>
                  </a:ext>
                </a:extLst>
              </a:tr>
            </a:tbl>
          </a:graphicData>
        </a:graphic>
      </p:graphicFrame>
      <p:sp>
        <p:nvSpPr>
          <p:cNvPr id="4" name="Text Placeholder 3">
            <a:extLst>
              <a:ext uri="{FF2B5EF4-FFF2-40B4-BE49-F238E27FC236}">
                <a16:creationId xmlns:a16="http://schemas.microsoft.com/office/drawing/2014/main" id="{7B1000B9-BEAE-411D-852A-D7A3626122DE}"/>
              </a:ext>
            </a:extLst>
          </p:cNvPr>
          <p:cNvSpPr>
            <a:spLocks noGrp="1"/>
          </p:cNvSpPr>
          <p:nvPr>
            <p:ph type="body" sz="quarter" idx="14"/>
          </p:nvPr>
        </p:nvSpPr>
        <p:spPr/>
        <p:txBody>
          <a:bodyPr/>
          <a:lstStyle/>
          <a:p>
            <a:r>
              <a:rPr lang="en-US"/>
              <a:t>09/12/2024 - 15/12/2024</a:t>
            </a:r>
          </a:p>
        </p:txBody>
      </p:sp>
    </p:spTree>
    <p:extLst>
      <p:ext uri="{BB962C8B-B14F-4D97-AF65-F5344CB8AC3E}">
        <p14:creationId xmlns:p14="http://schemas.microsoft.com/office/powerpoint/2010/main" val="9811863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9ED95-C1B0-456C-A96B-2A1281C17A66}"/>
              </a:ext>
            </a:extLst>
          </p:cNvPr>
          <p:cNvSpPr>
            <a:spLocks noGrp="1"/>
          </p:cNvSpPr>
          <p:nvPr>
            <p:ph type="title"/>
          </p:nvPr>
        </p:nvSpPr>
        <p:spPr/>
        <p:txBody>
          <a:bodyPr/>
          <a:lstStyle/>
          <a:p>
            <a:r>
              <a:rPr lang="de-DE"/>
              <a:t>Instagram Alle Posts des Zeitraums (mit Total Interactions) | 01.2.34. WDR Lokalzeit - 10 of 13</a:t>
            </a:r>
            <a:endParaRPr lang="en-US"/>
          </a:p>
        </p:txBody>
      </p:sp>
      <p:graphicFrame>
        <p:nvGraphicFramePr>
          <p:cNvPr id="5" name="Table Placeholder 4">
            <a:extLst>
              <a:ext uri="{FF2B5EF4-FFF2-40B4-BE49-F238E27FC236}">
                <a16:creationId xmlns:a16="http://schemas.microsoft.com/office/drawing/2014/main" id="{AED44DA6-DBD7-4236-AF64-5C117D699BE2}"/>
              </a:ext>
            </a:extLst>
          </p:cNvPr>
          <p:cNvGraphicFramePr>
            <a:graphicFrameLocks noGrp="1"/>
          </p:cNvGraphicFramePr>
          <p:nvPr>
            <p:ph type="tbl" sz="quarter" idx="13"/>
            <p:extLst>
              <p:ext uri="{D42A27DB-BD31-4B8C-83A1-F6EECF244321}">
                <p14:modId xmlns:p14="http://schemas.microsoft.com/office/powerpoint/2010/main" val="3809518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72671490"/>
                    </a:ext>
                  </a:extLst>
                </a:gridCol>
                <a:gridCol w="1152144">
                  <a:extLst>
                    <a:ext uri="{9D8B030D-6E8A-4147-A177-3AD203B41FA5}">
                      <a16:colId xmlns:a16="http://schemas.microsoft.com/office/drawing/2014/main" val="469947941"/>
                    </a:ext>
                  </a:extLst>
                </a:gridCol>
                <a:gridCol w="1152144">
                  <a:extLst>
                    <a:ext uri="{9D8B030D-6E8A-4147-A177-3AD203B41FA5}">
                      <a16:colId xmlns:a16="http://schemas.microsoft.com/office/drawing/2014/main" val="2139810990"/>
                    </a:ext>
                  </a:extLst>
                </a:gridCol>
                <a:gridCol w="1152144">
                  <a:extLst>
                    <a:ext uri="{9D8B030D-6E8A-4147-A177-3AD203B41FA5}">
                      <a16:colId xmlns:a16="http://schemas.microsoft.com/office/drawing/2014/main" val="494338316"/>
                    </a:ext>
                  </a:extLst>
                </a:gridCol>
                <a:gridCol w="1152144">
                  <a:extLst>
                    <a:ext uri="{9D8B030D-6E8A-4147-A177-3AD203B41FA5}">
                      <a16:colId xmlns:a16="http://schemas.microsoft.com/office/drawing/2014/main" val="3874209263"/>
                    </a:ext>
                  </a:extLst>
                </a:gridCol>
                <a:gridCol w="1152144">
                  <a:extLst>
                    <a:ext uri="{9D8B030D-6E8A-4147-A177-3AD203B41FA5}">
                      <a16:colId xmlns:a16="http://schemas.microsoft.com/office/drawing/2014/main" val="1040462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39890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- 2024-12-12 16:26:36</a:t>
                      </a:r>
                      <a:r>
                        <a:rPr kumimoji="0" lang="de-DE" sz="1000" b="0" i="0" u="none" strike="noStrike" kern="1200" cap="none" spc="0" normalizeH="0" baseline="0" noProof="0">
                          <a:ln>
                            <a:noFill/>
                          </a:ln>
                          <a:solidFill>
                            <a:prstClr val="black"/>
                          </a:solidFill>
                          <a:effectLst/>
                          <a:uLnTx/>
                          <a:uFillTx/>
                          <a:latin typeface="Calibri"/>
                          <a:ea typeface="+mn-ea"/>
                          <a:cs typeface="+mn-cs"/>
                        </a:rPr>
                        <a:t>
 Wir wollen den Weltrekord – machst du mit? 🤩
Live im Fernsehen wollen wir ein Zeichen für den Frieden setzen. So viele Menschen wie möglich sollen auf dem Rathausplatz in stadt_recklinghausen zusammenkommen, um eine riesige Kerze als Friedenslicht zu bilden. Und auch du kannst dabei sein – Freitagabend (13.12.) einfach vorbeikommen! 🕯️❤️
#Frieden #Weltrekord #Kerze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11017</a:t>
                      </a:r>
                    </a:p>
                  </a:txBody>
                  <a:tcPr/>
                </a:tc>
                <a:extLst>
                  <a:ext uri="{0D108BD9-81ED-4DB2-BD59-A6C34878D82A}">
                    <a16:rowId xmlns:a16="http://schemas.microsoft.com/office/drawing/2014/main" val="485958971"/>
                  </a:ext>
                </a:extLst>
              </a:tr>
            </a:tbl>
          </a:graphicData>
        </a:graphic>
      </p:graphicFrame>
      <p:sp>
        <p:nvSpPr>
          <p:cNvPr id="4" name="Text Placeholder 3">
            <a:extLst>
              <a:ext uri="{FF2B5EF4-FFF2-40B4-BE49-F238E27FC236}">
                <a16:creationId xmlns:a16="http://schemas.microsoft.com/office/drawing/2014/main" id="{27E097FB-F93B-440B-B5EE-A414177BAC69}"/>
              </a:ext>
            </a:extLst>
          </p:cNvPr>
          <p:cNvSpPr>
            <a:spLocks noGrp="1"/>
          </p:cNvSpPr>
          <p:nvPr>
            <p:ph type="body" sz="quarter" idx="14"/>
          </p:nvPr>
        </p:nvSpPr>
        <p:spPr/>
        <p:txBody>
          <a:bodyPr/>
          <a:lstStyle/>
          <a:p>
            <a:r>
              <a:rPr lang="en-US"/>
              <a:t>09/12/2024 - 15/12/2024</a:t>
            </a:r>
          </a:p>
        </p:txBody>
      </p:sp>
    </p:spTree>
    <p:extLst>
      <p:ext uri="{BB962C8B-B14F-4D97-AF65-F5344CB8AC3E}">
        <p14:creationId xmlns:p14="http://schemas.microsoft.com/office/powerpoint/2010/main" val="35237682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5ED57-1CE3-404C-85BA-0AFEFA42C0C7}"/>
              </a:ext>
            </a:extLst>
          </p:cNvPr>
          <p:cNvSpPr>
            <a:spLocks noGrp="1"/>
          </p:cNvSpPr>
          <p:nvPr>
            <p:ph type="title"/>
          </p:nvPr>
        </p:nvSpPr>
        <p:spPr/>
        <p:txBody>
          <a:bodyPr/>
          <a:lstStyle/>
          <a:p>
            <a:r>
              <a:rPr lang="de-DE"/>
              <a:t>Instagram Alle Posts des Zeitraums (mit Total Interactions) | 01.2.34. WDR Lokalzeit - 11 of 13</a:t>
            </a:r>
            <a:endParaRPr lang="en-US"/>
          </a:p>
        </p:txBody>
      </p:sp>
      <p:graphicFrame>
        <p:nvGraphicFramePr>
          <p:cNvPr id="5" name="Table Placeholder 4">
            <a:extLst>
              <a:ext uri="{FF2B5EF4-FFF2-40B4-BE49-F238E27FC236}">
                <a16:creationId xmlns:a16="http://schemas.microsoft.com/office/drawing/2014/main" id="{EF8A2D8B-FA61-4541-99F1-B988A286FAC0}"/>
              </a:ext>
            </a:extLst>
          </p:cNvPr>
          <p:cNvGraphicFramePr>
            <a:graphicFrameLocks noGrp="1"/>
          </p:cNvGraphicFramePr>
          <p:nvPr>
            <p:ph type="tbl" sz="quarter" idx="13"/>
            <p:extLst>
              <p:ext uri="{D42A27DB-BD31-4B8C-83A1-F6EECF244321}">
                <p14:modId xmlns:p14="http://schemas.microsoft.com/office/powerpoint/2010/main" val="22649717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89674839"/>
                    </a:ext>
                  </a:extLst>
                </a:gridCol>
                <a:gridCol w="1152144">
                  <a:extLst>
                    <a:ext uri="{9D8B030D-6E8A-4147-A177-3AD203B41FA5}">
                      <a16:colId xmlns:a16="http://schemas.microsoft.com/office/drawing/2014/main" val="2570912680"/>
                    </a:ext>
                  </a:extLst>
                </a:gridCol>
                <a:gridCol w="1152144">
                  <a:extLst>
                    <a:ext uri="{9D8B030D-6E8A-4147-A177-3AD203B41FA5}">
                      <a16:colId xmlns:a16="http://schemas.microsoft.com/office/drawing/2014/main" val="2720123138"/>
                    </a:ext>
                  </a:extLst>
                </a:gridCol>
                <a:gridCol w="1152144">
                  <a:extLst>
                    <a:ext uri="{9D8B030D-6E8A-4147-A177-3AD203B41FA5}">
                      <a16:colId xmlns:a16="http://schemas.microsoft.com/office/drawing/2014/main" val="2478267471"/>
                    </a:ext>
                  </a:extLst>
                </a:gridCol>
                <a:gridCol w="1152144">
                  <a:extLst>
                    <a:ext uri="{9D8B030D-6E8A-4147-A177-3AD203B41FA5}">
                      <a16:colId xmlns:a16="http://schemas.microsoft.com/office/drawing/2014/main" val="2478998341"/>
                    </a:ext>
                  </a:extLst>
                </a:gridCol>
                <a:gridCol w="1152144">
                  <a:extLst>
                    <a:ext uri="{9D8B030D-6E8A-4147-A177-3AD203B41FA5}">
                      <a16:colId xmlns:a16="http://schemas.microsoft.com/office/drawing/2014/main" val="3800617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563665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- 2024-12-09 12:31:56</a:t>
                      </a:r>
                      <a:r>
                        <a:rPr kumimoji="0" lang="de-DE" sz="1000" b="0" i="0" u="none" strike="noStrike" kern="1200" cap="none" spc="0" normalizeH="0" baseline="0" noProof="0">
                          <a:ln>
                            <a:noFill/>
                          </a:ln>
                          <a:solidFill>
                            <a:prstClr val="black"/>
                          </a:solidFill>
                          <a:effectLst/>
                          <a:uLnTx/>
                          <a:uFillTx/>
                          <a:latin typeface="Calibri"/>
                          <a:ea typeface="+mn-ea"/>
                          <a:cs typeface="+mn-cs"/>
                        </a:rPr>
                        <a:t>
 Auch wenn er selbst nicht viel hat, engagiert er sich für andere. Klaus hat keine eigene Wohnung und lebt in einem Container in Euskirchen. Trotzdem organisiert er jedes Jahr kostenlose Weihnachtsessen für andere benachteiligte Menschen. Bei seiner Aktion „Weihnachten ist Glückssache“ kommen jedes Jahr mehr 50 Menschen zusammen.
👩‍💻Autorin: Maike Krebber
#Wohnungslos #Engagement #Weihnachten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10950</a:t>
                      </a:r>
                    </a:p>
                  </a:txBody>
                  <a:tcPr/>
                </a:tc>
                <a:extLst>
                  <a:ext uri="{0D108BD9-81ED-4DB2-BD59-A6C34878D82A}">
                    <a16:rowId xmlns:a16="http://schemas.microsoft.com/office/drawing/2014/main" val="1139567968"/>
                  </a:ext>
                </a:extLst>
              </a:tr>
            </a:tbl>
          </a:graphicData>
        </a:graphic>
      </p:graphicFrame>
      <p:sp>
        <p:nvSpPr>
          <p:cNvPr id="4" name="Text Placeholder 3">
            <a:extLst>
              <a:ext uri="{FF2B5EF4-FFF2-40B4-BE49-F238E27FC236}">
                <a16:creationId xmlns:a16="http://schemas.microsoft.com/office/drawing/2014/main" id="{F663190A-7686-45E8-B12D-B993962FA9A5}"/>
              </a:ext>
            </a:extLst>
          </p:cNvPr>
          <p:cNvSpPr>
            <a:spLocks noGrp="1"/>
          </p:cNvSpPr>
          <p:nvPr>
            <p:ph type="body" sz="quarter" idx="14"/>
          </p:nvPr>
        </p:nvSpPr>
        <p:spPr/>
        <p:txBody>
          <a:bodyPr/>
          <a:lstStyle/>
          <a:p>
            <a:r>
              <a:rPr lang="en-US"/>
              <a:t>09/12/2024 - 15/12/2024</a:t>
            </a:r>
          </a:p>
        </p:txBody>
      </p:sp>
    </p:spTree>
    <p:extLst>
      <p:ext uri="{BB962C8B-B14F-4D97-AF65-F5344CB8AC3E}">
        <p14:creationId xmlns:p14="http://schemas.microsoft.com/office/powerpoint/2010/main" val="12531741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DF69F-2624-4041-B9E5-84370D3458FD}"/>
              </a:ext>
            </a:extLst>
          </p:cNvPr>
          <p:cNvSpPr>
            <a:spLocks noGrp="1"/>
          </p:cNvSpPr>
          <p:nvPr>
            <p:ph type="title"/>
          </p:nvPr>
        </p:nvSpPr>
        <p:spPr/>
        <p:txBody>
          <a:bodyPr/>
          <a:lstStyle/>
          <a:p>
            <a:r>
              <a:rPr lang="de-DE"/>
              <a:t>Instagram Alle Posts des Zeitraums (mit Total Interactions) | 01.2.34. WDR Lokalzeit - 12 of 13</a:t>
            </a:r>
            <a:endParaRPr lang="en-US"/>
          </a:p>
        </p:txBody>
      </p:sp>
      <p:graphicFrame>
        <p:nvGraphicFramePr>
          <p:cNvPr id="5" name="Table Placeholder 4">
            <a:extLst>
              <a:ext uri="{FF2B5EF4-FFF2-40B4-BE49-F238E27FC236}">
                <a16:creationId xmlns:a16="http://schemas.microsoft.com/office/drawing/2014/main" id="{84F107DC-318D-4F36-B78D-C2B20F7E962D}"/>
              </a:ext>
            </a:extLst>
          </p:cNvPr>
          <p:cNvGraphicFramePr>
            <a:graphicFrameLocks noGrp="1"/>
          </p:cNvGraphicFramePr>
          <p:nvPr>
            <p:ph type="tbl" sz="quarter" idx="13"/>
            <p:extLst>
              <p:ext uri="{D42A27DB-BD31-4B8C-83A1-F6EECF244321}">
                <p14:modId xmlns:p14="http://schemas.microsoft.com/office/powerpoint/2010/main" val="1380171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01749367"/>
                    </a:ext>
                  </a:extLst>
                </a:gridCol>
                <a:gridCol w="1152144">
                  <a:extLst>
                    <a:ext uri="{9D8B030D-6E8A-4147-A177-3AD203B41FA5}">
                      <a16:colId xmlns:a16="http://schemas.microsoft.com/office/drawing/2014/main" val="235035046"/>
                    </a:ext>
                  </a:extLst>
                </a:gridCol>
                <a:gridCol w="1152144">
                  <a:extLst>
                    <a:ext uri="{9D8B030D-6E8A-4147-A177-3AD203B41FA5}">
                      <a16:colId xmlns:a16="http://schemas.microsoft.com/office/drawing/2014/main" val="1829945853"/>
                    </a:ext>
                  </a:extLst>
                </a:gridCol>
                <a:gridCol w="1152144">
                  <a:extLst>
                    <a:ext uri="{9D8B030D-6E8A-4147-A177-3AD203B41FA5}">
                      <a16:colId xmlns:a16="http://schemas.microsoft.com/office/drawing/2014/main" val="1338399140"/>
                    </a:ext>
                  </a:extLst>
                </a:gridCol>
                <a:gridCol w="1152144">
                  <a:extLst>
                    <a:ext uri="{9D8B030D-6E8A-4147-A177-3AD203B41FA5}">
                      <a16:colId xmlns:a16="http://schemas.microsoft.com/office/drawing/2014/main" val="3401741764"/>
                    </a:ext>
                  </a:extLst>
                </a:gridCol>
                <a:gridCol w="1152144">
                  <a:extLst>
                    <a:ext uri="{9D8B030D-6E8A-4147-A177-3AD203B41FA5}">
                      <a16:colId xmlns:a16="http://schemas.microsoft.com/office/drawing/2014/main" val="527855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962092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- 2024-12-09 16:24:05</a:t>
                      </a:r>
                      <a:r>
                        <a:rPr kumimoji="0" lang="de-DE" sz="1000" b="0" i="0" u="none" strike="noStrike" kern="1200" cap="none" spc="0" normalizeH="0" baseline="0" noProof="0">
                          <a:ln>
                            <a:noFill/>
                          </a:ln>
                          <a:solidFill>
                            <a:prstClr val="black"/>
                          </a:solidFill>
                          <a:effectLst/>
                          <a:uLnTx/>
                          <a:uFillTx/>
                          <a:latin typeface="Calibri"/>
                          <a:ea typeface="+mn-ea"/>
                          <a:cs typeface="+mn-cs"/>
                        </a:rPr>
                        <a:t>
 800.000 Menschen in Deutschland stottern – Kathrin Pingel ist eine von ihnen. Nach Mobbing und Ablehnung hat sie sich ihren Traum erfüllt: Erzieherin zu werden. Meditation und die Offenheit der Kinder haben ihr geholfen. 💬
👩🏻‍💻 Autorin: Elisabeth Konstantinidis
#Inklusion #Mutmacher #Stottern #Lokalzeit #Ehrenamt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0.5449 %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9378</a:t>
                      </a:r>
                    </a:p>
                  </a:txBody>
                  <a:tcPr/>
                </a:tc>
                <a:extLst>
                  <a:ext uri="{0D108BD9-81ED-4DB2-BD59-A6C34878D82A}">
                    <a16:rowId xmlns:a16="http://schemas.microsoft.com/office/drawing/2014/main" val="3867946781"/>
                  </a:ext>
                </a:extLst>
              </a:tr>
            </a:tbl>
          </a:graphicData>
        </a:graphic>
      </p:graphicFrame>
      <p:sp>
        <p:nvSpPr>
          <p:cNvPr id="4" name="Text Placeholder 3">
            <a:extLst>
              <a:ext uri="{FF2B5EF4-FFF2-40B4-BE49-F238E27FC236}">
                <a16:creationId xmlns:a16="http://schemas.microsoft.com/office/drawing/2014/main" id="{11E2310E-E4BF-4E0E-A9BE-12475E51EEE5}"/>
              </a:ext>
            </a:extLst>
          </p:cNvPr>
          <p:cNvSpPr>
            <a:spLocks noGrp="1"/>
          </p:cNvSpPr>
          <p:nvPr>
            <p:ph type="body" sz="quarter" idx="14"/>
          </p:nvPr>
        </p:nvSpPr>
        <p:spPr/>
        <p:txBody>
          <a:bodyPr/>
          <a:lstStyle/>
          <a:p>
            <a:r>
              <a:rPr lang="en-US"/>
              <a:t>09/12/2024 - 15/12/2024</a:t>
            </a:r>
          </a:p>
        </p:txBody>
      </p:sp>
    </p:spTree>
    <p:extLst>
      <p:ext uri="{BB962C8B-B14F-4D97-AF65-F5344CB8AC3E}">
        <p14:creationId xmlns:p14="http://schemas.microsoft.com/office/powerpoint/2010/main" val="22487916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64EFD-6CF9-4A96-903F-340BF24C5450}"/>
              </a:ext>
            </a:extLst>
          </p:cNvPr>
          <p:cNvSpPr>
            <a:spLocks noGrp="1"/>
          </p:cNvSpPr>
          <p:nvPr>
            <p:ph type="title"/>
          </p:nvPr>
        </p:nvSpPr>
        <p:spPr/>
        <p:txBody>
          <a:bodyPr/>
          <a:lstStyle/>
          <a:p>
            <a:r>
              <a:rPr lang="de-DE"/>
              <a:t>Instagram Alle Posts des Zeitraums (mit Total Interactions) | 01.2.34. WDR Lokalzeit - 13 of 13</a:t>
            </a:r>
            <a:endParaRPr lang="en-US"/>
          </a:p>
        </p:txBody>
      </p:sp>
      <p:graphicFrame>
        <p:nvGraphicFramePr>
          <p:cNvPr id="5" name="Table Placeholder 4">
            <a:extLst>
              <a:ext uri="{FF2B5EF4-FFF2-40B4-BE49-F238E27FC236}">
                <a16:creationId xmlns:a16="http://schemas.microsoft.com/office/drawing/2014/main" id="{01CDB03C-0C13-4D2B-8C1E-CE67E5EBAA62}"/>
              </a:ext>
            </a:extLst>
          </p:cNvPr>
          <p:cNvGraphicFramePr>
            <a:graphicFrameLocks noGrp="1"/>
          </p:cNvGraphicFramePr>
          <p:nvPr>
            <p:ph type="tbl" sz="quarter" idx="13"/>
            <p:extLst>
              <p:ext uri="{D42A27DB-BD31-4B8C-83A1-F6EECF244321}">
                <p14:modId xmlns:p14="http://schemas.microsoft.com/office/powerpoint/2010/main" val="3417419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70077705"/>
                    </a:ext>
                  </a:extLst>
                </a:gridCol>
                <a:gridCol w="1152144">
                  <a:extLst>
                    <a:ext uri="{9D8B030D-6E8A-4147-A177-3AD203B41FA5}">
                      <a16:colId xmlns:a16="http://schemas.microsoft.com/office/drawing/2014/main" val="1151611384"/>
                    </a:ext>
                  </a:extLst>
                </a:gridCol>
                <a:gridCol w="1152144">
                  <a:extLst>
                    <a:ext uri="{9D8B030D-6E8A-4147-A177-3AD203B41FA5}">
                      <a16:colId xmlns:a16="http://schemas.microsoft.com/office/drawing/2014/main" val="2471947819"/>
                    </a:ext>
                  </a:extLst>
                </a:gridCol>
                <a:gridCol w="1152144">
                  <a:extLst>
                    <a:ext uri="{9D8B030D-6E8A-4147-A177-3AD203B41FA5}">
                      <a16:colId xmlns:a16="http://schemas.microsoft.com/office/drawing/2014/main" val="4132714024"/>
                    </a:ext>
                  </a:extLst>
                </a:gridCol>
                <a:gridCol w="1152144">
                  <a:extLst>
                    <a:ext uri="{9D8B030D-6E8A-4147-A177-3AD203B41FA5}">
                      <a16:colId xmlns:a16="http://schemas.microsoft.com/office/drawing/2014/main" val="528484619"/>
                    </a:ext>
                  </a:extLst>
                </a:gridCol>
                <a:gridCol w="1152144">
                  <a:extLst>
                    <a:ext uri="{9D8B030D-6E8A-4147-A177-3AD203B41FA5}">
                      <a16:colId xmlns:a16="http://schemas.microsoft.com/office/drawing/2014/main" val="2944678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539121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- 2024-12-13 11:17:03</a:t>
                      </a:r>
                      <a:r>
                        <a:rPr kumimoji="0" lang="en-US" sz="1000" b="0" i="0" u="none" strike="noStrike" kern="1200" cap="none" spc="0" normalizeH="0" baseline="0" noProof="0">
                          <a:ln>
                            <a:noFill/>
                          </a:ln>
                          <a:solidFill>
                            <a:prstClr val="black"/>
                          </a:solidFill>
                          <a:effectLst/>
                          <a:uLnTx/>
                          <a:uFillTx/>
                          <a:latin typeface="Calibri"/>
                          <a:ea typeface="+mn-ea"/>
                          <a:cs typeface="+mn-cs"/>
                        </a:rPr>
                        <a:t>
 Die „Luttermöwen“ sind ein begeisterter Shantychor, mitten in NRW, weit entfernt vom Meer. Entstanden ist der Chor vor 33 Jahren aus einer spontanen Idee heraus – mittlerweile sind enge Freundschaften entstanden. 🌊🎶❤️
Wie sehr vermisst du das Meer in NRW? 
👨‍💻 Autor: Jan-Ole Niermann
#Shantychor #Meer #Meerliebe #Shanty #Chor #Dorfleben #Lokalzeit #Ehrenamt #WDR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0.1886 %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7178</a:t>
                      </a:r>
                    </a:p>
                  </a:txBody>
                  <a:tcPr/>
                </a:tc>
                <a:extLst>
                  <a:ext uri="{0D108BD9-81ED-4DB2-BD59-A6C34878D82A}">
                    <a16:rowId xmlns:a16="http://schemas.microsoft.com/office/drawing/2014/main" val="2984752259"/>
                  </a:ext>
                </a:extLst>
              </a:tr>
            </a:tbl>
          </a:graphicData>
        </a:graphic>
      </p:graphicFrame>
      <p:sp>
        <p:nvSpPr>
          <p:cNvPr id="4" name="Text Placeholder 3">
            <a:extLst>
              <a:ext uri="{FF2B5EF4-FFF2-40B4-BE49-F238E27FC236}">
                <a16:creationId xmlns:a16="http://schemas.microsoft.com/office/drawing/2014/main" id="{675FA61E-9E67-4784-8A4B-95EA6850D351}"/>
              </a:ext>
            </a:extLst>
          </p:cNvPr>
          <p:cNvSpPr>
            <a:spLocks noGrp="1"/>
          </p:cNvSpPr>
          <p:nvPr>
            <p:ph type="body" sz="quarter" idx="14"/>
          </p:nvPr>
        </p:nvSpPr>
        <p:spPr/>
        <p:txBody>
          <a:bodyPr/>
          <a:lstStyle/>
          <a:p>
            <a:r>
              <a:rPr lang="en-US"/>
              <a:t>09/12/2024 - 15/12/2024</a:t>
            </a:r>
          </a:p>
        </p:txBody>
      </p:sp>
    </p:spTree>
    <p:extLst>
      <p:ext uri="{BB962C8B-B14F-4D97-AF65-F5344CB8AC3E}">
        <p14:creationId xmlns:p14="http://schemas.microsoft.com/office/powerpoint/2010/main" val="269593301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1690</Words>
  <Application>Microsoft Office PowerPoint</Application>
  <PresentationFormat>On-screen Show (4:3)</PresentationFormat>
  <Paragraphs>182</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Calibri</vt:lpstr>
      <vt:lpstr>Arial</vt:lpstr>
      <vt:lpstr>quintly_template</vt:lpstr>
      <vt:lpstr>Instagram Alle Posts des Zeitraums (mit Total Interactions) | 01.2.34. WDR Lokalzeit - 1 of 13</vt:lpstr>
      <vt:lpstr>Instagram Alle Posts des Zeitraums (mit Total Interactions) | 01.2.34. WDR Lokalzeit - 2 of 13</vt:lpstr>
      <vt:lpstr>Instagram Alle Posts des Zeitraums (mit Total Interactions) | 01.2.34. WDR Lokalzeit - 3 of 13</vt:lpstr>
      <vt:lpstr>Instagram Alle Posts des Zeitraums (mit Total Interactions) | 01.2.34. WDR Lokalzeit - 4 of 13</vt:lpstr>
      <vt:lpstr>Instagram Alle Posts des Zeitraums (mit Total Interactions) | 01.2.34. WDR Lokalzeit - 5 of 13</vt:lpstr>
      <vt:lpstr>Instagram Alle Posts des Zeitraums (mit Total Interactions) | 01.2.34. WDR Lokalzeit - 6 of 13</vt:lpstr>
      <vt:lpstr>Instagram Alle Posts des Zeitraums (mit Total Interactions) | 01.2.34. WDR Lokalzeit - 7 of 13</vt:lpstr>
      <vt:lpstr>Instagram Alle Posts des Zeitraums (mit Total Interactions) | 01.2.34. WDR Lokalzeit - 8 of 13</vt:lpstr>
      <vt:lpstr>Instagram Alle Posts des Zeitraums (mit Total Interactions) | 01.2.34. WDR Lokalzeit - 9 of 13</vt:lpstr>
      <vt:lpstr>Instagram Alle Posts des Zeitraums (mit Total Interactions) | 01.2.34. WDR Lokalzeit - 10 of 13</vt:lpstr>
      <vt:lpstr>Instagram Alle Posts des Zeitraums (mit Total Interactions) | 01.2.34. WDR Lokalzeit - 11 of 13</vt:lpstr>
      <vt:lpstr>Instagram Alle Posts des Zeitraums (mit Total Interactions) | 01.2.34. WDR Lokalzeit - 12 of 13</vt:lpstr>
      <vt:lpstr>Instagram Alle Posts des Zeitraums (mit Total Interactions) | 01.2.34. WDR Lokalzeit - 13 of 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01.2.34. WDR Lokalzeit - 1 of 13</dc:title>
  <dc:creator>Frederik Born</dc:creator>
  <cp:lastModifiedBy>Frederik Born</cp:lastModifiedBy>
  <cp:revision>1</cp:revision>
  <dcterms:created xsi:type="dcterms:W3CDTF">2024-12-17T15:06:30Z</dcterms:created>
  <dcterms:modified xsi:type="dcterms:W3CDTF">2024-12-17T15:09:10Z</dcterms:modified>
</cp:coreProperties>
</file>