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3D927-E255-4E0F-953C-27C3CB94AC1D}"/>
              </a:ext>
            </a:extLst>
          </p:cNvPr>
          <p:cNvSpPr>
            <a:spLocks noGrp="1"/>
          </p:cNvSpPr>
          <p:nvPr>
            <p:ph type="title"/>
          </p:nvPr>
        </p:nvSpPr>
        <p:spPr/>
        <p:txBody>
          <a:bodyPr/>
          <a:lstStyle/>
          <a:p>
            <a:r>
              <a:rPr lang="de-DE"/>
              <a:t>Instagram Alle Posts des Zeitraums (mit Total Interactions) | lokalzeit - 1 of 12</a:t>
            </a:r>
            <a:endParaRPr lang="en-US"/>
          </a:p>
        </p:txBody>
      </p:sp>
      <p:graphicFrame>
        <p:nvGraphicFramePr>
          <p:cNvPr id="5" name="Table Placeholder 4">
            <a:extLst>
              <a:ext uri="{FF2B5EF4-FFF2-40B4-BE49-F238E27FC236}">
                <a16:creationId xmlns:a16="http://schemas.microsoft.com/office/drawing/2014/main" id="{A30A192D-16ED-4D80-B4B3-6D3AD03C1357}"/>
              </a:ext>
            </a:extLst>
          </p:cNvPr>
          <p:cNvGraphicFramePr>
            <a:graphicFrameLocks noGrp="1"/>
          </p:cNvGraphicFramePr>
          <p:nvPr>
            <p:ph type="tbl" sz="quarter" idx="13"/>
            <p:extLst>
              <p:ext uri="{D42A27DB-BD31-4B8C-83A1-F6EECF244321}">
                <p14:modId xmlns:p14="http://schemas.microsoft.com/office/powerpoint/2010/main" val="1668502376"/>
              </p:ext>
            </p:extLst>
          </p:nvPr>
        </p:nvGraphicFramePr>
        <p:xfrm>
          <a:off x="457200" y="1731963"/>
          <a:ext cx="8065008" cy="25095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5796562"/>
                    </a:ext>
                  </a:extLst>
                </a:gridCol>
                <a:gridCol w="1152144">
                  <a:extLst>
                    <a:ext uri="{9D8B030D-6E8A-4147-A177-3AD203B41FA5}">
                      <a16:colId xmlns:a16="http://schemas.microsoft.com/office/drawing/2014/main" val="1766967184"/>
                    </a:ext>
                  </a:extLst>
                </a:gridCol>
                <a:gridCol w="1152144">
                  <a:extLst>
                    <a:ext uri="{9D8B030D-6E8A-4147-A177-3AD203B41FA5}">
                      <a16:colId xmlns:a16="http://schemas.microsoft.com/office/drawing/2014/main" val="207208982"/>
                    </a:ext>
                  </a:extLst>
                </a:gridCol>
                <a:gridCol w="1152144">
                  <a:extLst>
                    <a:ext uri="{9D8B030D-6E8A-4147-A177-3AD203B41FA5}">
                      <a16:colId xmlns:a16="http://schemas.microsoft.com/office/drawing/2014/main" val="3331710024"/>
                    </a:ext>
                  </a:extLst>
                </a:gridCol>
                <a:gridCol w="1152144">
                  <a:extLst>
                    <a:ext uri="{9D8B030D-6E8A-4147-A177-3AD203B41FA5}">
                      <a16:colId xmlns:a16="http://schemas.microsoft.com/office/drawing/2014/main" val="3245438505"/>
                    </a:ext>
                  </a:extLst>
                </a:gridCol>
                <a:gridCol w="1152144">
                  <a:extLst>
                    <a:ext uri="{9D8B030D-6E8A-4147-A177-3AD203B41FA5}">
                      <a16:colId xmlns:a16="http://schemas.microsoft.com/office/drawing/2014/main" val="305398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9880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- 2024-12-02 12:55:51</a:t>
                      </a:r>
                      <a:r>
                        <a:rPr kumimoji="0" lang="en-US" sz="1000" b="0" i="0" u="none" strike="noStrike" kern="1200" cap="none" spc="0" normalizeH="0" baseline="0" noProof="0">
                          <a:ln>
                            <a:noFill/>
                          </a:ln>
                          <a:solidFill>
                            <a:prstClr val="black"/>
                          </a:solidFill>
                          <a:effectLst/>
                          <a:uLnTx/>
                          <a:uFillTx/>
                          <a:latin typeface="Calibri"/>
                          <a:ea typeface="+mn-ea"/>
                          <a:cs typeface="+mn-cs"/>
                        </a:rPr>
                        <a:t>
 Seit 25 Jahren verzichtet Max Holz auf ein Auto und fährt nur Fahrrad.
225.000 Kilometer sind dabei bisher rumgekommen – er umrundet also gerade zum sechsten Mal die Welt.😱
👩🏼‍💻Autorin: Joanna Figgen
#Autofrei #Fahrradliebe #KeinAuto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70531</a:t>
                      </a:r>
                    </a:p>
                  </a:txBody>
                  <a:tcPr/>
                </a:tc>
                <a:extLst>
                  <a:ext uri="{0D108BD9-81ED-4DB2-BD59-A6C34878D82A}">
                    <a16:rowId xmlns:a16="http://schemas.microsoft.com/office/drawing/2014/main" val="74450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- 2024-12-03 12:30:59</a:t>
                      </a:r>
                      <a:r>
                        <a:rPr kumimoji="0" lang="en-US" sz="1000" b="0" i="0" u="none" strike="noStrike" kern="1200" cap="none" spc="0" normalizeH="0" baseline="0" noProof="0">
                          <a:ln>
                            <a:noFill/>
                          </a:ln>
                          <a:solidFill>
                            <a:prstClr val="black"/>
                          </a:solidFill>
                          <a:effectLst/>
                          <a:uLnTx/>
                          <a:uFillTx/>
                          <a:latin typeface="Calibri"/>
                          <a:ea typeface="+mn-ea"/>
                          <a:cs typeface="+mn-cs"/>
                        </a:rPr>
                        <a:t>
 Wenn Jonas zum Fußball-Training seines Vereins Fortuna Düsseldorf geht, zieht er erstmal seine Beinprothese aus.🦿
Jonas spielt Amputierten-Fußball, in NRWs einzigem Verein.⚽️ Zweimal sind die Amputierten-Fußballer der Fortuna Düsseldorf bereits deutscher Meister geworden. 🏆
👩🏼‍💻Autorin: Lotta Pommerien
#Lokalzeit #WDR #Fußball #Amputiert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61164</a:t>
                      </a:r>
                    </a:p>
                  </a:txBody>
                  <a:tcPr/>
                </a:tc>
                <a:extLst>
                  <a:ext uri="{0D108BD9-81ED-4DB2-BD59-A6C34878D82A}">
                    <a16:rowId xmlns:a16="http://schemas.microsoft.com/office/drawing/2014/main" val="953146439"/>
                  </a:ext>
                </a:extLst>
              </a:tr>
            </a:tbl>
          </a:graphicData>
        </a:graphic>
      </p:graphicFrame>
      <p:sp>
        <p:nvSpPr>
          <p:cNvPr id="4" name="Text Placeholder 3">
            <a:extLst>
              <a:ext uri="{FF2B5EF4-FFF2-40B4-BE49-F238E27FC236}">
                <a16:creationId xmlns:a16="http://schemas.microsoft.com/office/drawing/2014/main" id="{8B600DF7-E435-4F4C-BBAB-F1F52F26A825}"/>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727618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8CE0C-5B62-4A05-9AEF-BB6ACC3C833F}"/>
              </a:ext>
            </a:extLst>
          </p:cNvPr>
          <p:cNvSpPr>
            <a:spLocks noGrp="1"/>
          </p:cNvSpPr>
          <p:nvPr>
            <p:ph type="title"/>
          </p:nvPr>
        </p:nvSpPr>
        <p:spPr/>
        <p:txBody>
          <a:bodyPr/>
          <a:lstStyle/>
          <a:p>
            <a:r>
              <a:rPr lang="de-DE"/>
              <a:t>Instagram Alle Posts des Zeitraums (mit Total Interactions) | lokalzeit - 2 of 12</a:t>
            </a:r>
            <a:endParaRPr lang="en-US"/>
          </a:p>
        </p:txBody>
      </p:sp>
      <p:graphicFrame>
        <p:nvGraphicFramePr>
          <p:cNvPr id="5" name="Table Placeholder 4">
            <a:extLst>
              <a:ext uri="{FF2B5EF4-FFF2-40B4-BE49-F238E27FC236}">
                <a16:creationId xmlns:a16="http://schemas.microsoft.com/office/drawing/2014/main" id="{765534F1-AFC3-40B0-A6F6-756308833471}"/>
              </a:ext>
            </a:extLst>
          </p:cNvPr>
          <p:cNvGraphicFramePr>
            <a:graphicFrameLocks noGrp="1"/>
          </p:cNvGraphicFramePr>
          <p:nvPr>
            <p:ph type="tbl" sz="quarter" idx="13"/>
            <p:extLst>
              <p:ext uri="{D42A27DB-BD31-4B8C-83A1-F6EECF244321}">
                <p14:modId xmlns:p14="http://schemas.microsoft.com/office/powerpoint/2010/main" val="1926869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1918462"/>
                    </a:ext>
                  </a:extLst>
                </a:gridCol>
                <a:gridCol w="1152144">
                  <a:extLst>
                    <a:ext uri="{9D8B030D-6E8A-4147-A177-3AD203B41FA5}">
                      <a16:colId xmlns:a16="http://schemas.microsoft.com/office/drawing/2014/main" val="1038675646"/>
                    </a:ext>
                  </a:extLst>
                </a:gridCol>
                <a:gridCol w="1152144">
                  <a:extLst>
                    <a:ext uri="{9D8B030D-6E8A-4147-A177-3AD203B41FA5}">
                      <a16:colId xmlns:a16="http://schemas.microsoft.com/office/drawing/2014/main" val="4008058071"/>
                    </a:ext>
                  </a:extLst>
                </a:gridCol>
                <a:gridCol w="1152144">
                  <a:extLst>
                    <a:ext uri="{9D8B030D-6E8A-4147-A177-3AD203B41FA5}">
                      <a16:colId xmlns:a16="http://schemas.microsoft.com/office/drawing/2014/main" val="3401298407"/>
                    </a:ext>
                  </a:extLst>
                </a:gridCol>
                <a:gridCol w="1152144">
                  <a:extLst>
                    <a:ext uri="{9D8B030D-6E8A-4147-A177-3AD203B41FA5}">
                      <a16:colId xmlns:a16="http://schemas.microsoft.com/office/drawing/2014/main" val="1620248940"/>
                    </a:ext>
                  </a:extLst>
                </a:gridCol>
                <a:gridCol w="1152144">
                  <a:extLst>
                    <a:ext uri="{9D8B030D-6E8A-4147-A177-3AD203B41FA5}">
                      <a16:colId xmlns:a16="http://schemas.microsoft.com/office/drawing/2014/main" val="140128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264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- 2024-12-08 11:15:12</a:t>
                      </a:r>
                      <a:r>
                        <a:rPr kumimoji="0" lang="de-DE" sz="1000" b="0" i="0" u="none" strike="noStrike" kern="1200" cap="none" spc="0" normalizeH="0" baseline="0" noProof="0">
                          <a:ln>
                            <a:noFill/>
                          </a:ln>
                          <a:solidFill>
                            <a:prstClr val="black"/>
                          </a:solidFill>
                          <a:effectLst/>
                          <a:uLnTx/>
                          <a:uFillTx/>
                          <a:latin typeface="Calibri"/>
                          <a:ea typeface="+mn-ea"/>
                          <a:cs typeface="+mn-cs"/>
                        </a:rPr>
                        <a:t>
 Trendige Schokolade oder traditionellen Stollen – was esst ihr lieber? 😍
In Gelsenkirchen wird auf einem Adventsmarkt ein XXL-Stollen verkauft. 🎄 Gebacken wurde er von der lokalen Bäckerei Gatenbröcker. Der Erlös wird an eine Kirchengemeinde in der Stadt gespendet. 🥰
#InDerWeihnachtsbäckerei #Weihnachten #Christstollen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33789</a:t>
                      </a:r>
                    </a:p>
                  </a:txBody>
                  <a:tcPr/>
                </a:tc>
                <a:extLst>
                  <a:ext uri="{0D108BD9-81ED-4DB2-BD59-A6C34878D82A}">
                    <a16:rowId xmlns:a16="http://schemas.microsoft.com/office/drawing/2014/main" val="1390126550"/>
                  </a:ext>
                </a:extLst>
              </a:tr>
            </a:tbl>
          </a:graphicData>
        </a:graphic>
      </p:graphicFrame>
      <p:sp>
        <p:nvSpPr>
          <p:cNvPr id="4" name="Text Placeholder 3">
            <a:extLst>
              <a:ext uri="{FF2B5EF4-FFF2-40B4-BE49-F238E27FC236}">
                <a16:creationId xmlns:a16="http://schemas.microsoft.com/office/drawing/2014/main" id="{B58B1C23-AD89-42C0-8692-017C3E920208}"/>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3157986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DFBE-2DC7-49EF-BEC0-25ED938E327D}"/>
              </a:ext>
            </a:extLst>
          </p:cNvPr>
          <p:cNvSpPr>
            <a:spLocks noGrp="1"/>
          </p:cNvSpPr>
          <p:nvPr>
            <p:ph type="title"/>
          </p:nvPr>
        </p:nvSpPr>
        <p:spPr/>
        <p:txBody>
          <a:bodyPr/>
          <a:lstStyle/>
          <a:p>
            <a:r>
              <a:rPr lang="de-DE"/>
              <a:t>Instagram Alle Posts des Zeitraums (mit Total Interactions) | lokalzeit - 3 of 12</a:t>
            </a:r>
            <a:endParaRPr lang="en-US"/>
          </a:p>
        </p:txBody>
      </p:sp>
      <p:graphicFrame>
        <p:nvGraphicFramePr>
          <p:cNvPr id="5" name="Table Placeholder 4">
            <a:extLst>
              <a:ext uri="{FF2B5EF4-FFF2-40B4-BE49-F238E27FC236}">
                <a16:creationId xmlns:a16="http://schemas.microsoft.com/office/drawing/2014/main" id="{A82C48EF-5D63-4A72-8132-2337159D8EA7}"/>
              </a:ext>
            </a:extLst>
          </p:cNvPr>
          <p:cNvGraphicFramePr>
            <a:graphicFrameLocks noGrp="1"/>
          </p:cNvGraphicFramePr>
          <p:nvPr>
            <p:ph type="tbl" sz="quarter" idx="13"/>
            <p:extLst>
              <p:ext uri="{D42A27DB-BD31-4B8C-83A1-F6EECF244321}">
                <p14:modId xmlns:p14="http://schemas.microsoft.com/office/powerpoint/2010/main" val="377523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4909042"/>
                    </a:ext>
                  </a:extLst>
                </a:gridCol>
                <a:gridCol w="1152144">
                  <a:extLst>
                    <a:ext uri="{9D8B030D-6E8A-4147-A177-3AD203B41FA5}">
                      <a16:colId xmlns:a16="http://schemas.microsoft.com/office/drawing/2014/main" val="1397960150"/>
                    </a:ext>
                  </a:extLst>
                </a:gridCol>
                <a:gridCol w="1152144">
                  <a:extLst>
                    <a:ext uri="{9D8B030D-6E8A-4147-A177-3AD203B41FA5}">
                      <a16:colId xmlns:a16="http://schemas.microsoft.com/office/drawing/2014/main" val="4021939630"/>
                    </a:ext>
                  </a:extLst>
                </a:gridCol>
                <a:gridCol w="1152144">
                  <a:extLst>
                    <a:ext uri="{9D8B030D-6E8A-4147-A177-3AD203B41FA5}">
                      <a16:colId xmlns:a16="http://schemas.microsoft.com/office/drawing/2014/main" val="3869503257"/>
                    </a:ext>
                  </a:extLst>
                </a:gridCol>
                <a:gridCol w="1152144">
                  <a:extLst>
                    <a:ext uri="{9D8B030D-6E8A-4147-A177-3AD203B41FA5}">
                      <a16:colId xmlns:a16="http://schemas.microsoft.com/office/drawing/2014/main" val="2455486523"/>
                    </a:ext>
                  </a:extLst>
                </a:gridCol>
                <a:gridCol w="1152144">
                  <a:extLst>
                    <a:ext uri="{9D8B030D-6E8A-4147-A177-3AD203B41FA5}">
                      <a16:colId xmlns:a16="http://schemas.microsoft.com/office/drawing/2014/main" val="186123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8498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- 2024-12-03 16:08:55</a:t>
                      </a:r>
                      <a:r>
                        <a:rPr kumimoji="0" lang="de-DE" sz="1000" b="0" i="0" u="none" strike="noStrike" kern="1200" cap="none" spc="0" normalizeH="0" baseline="0" noProof="0">
                          <a:ln>
                            <a:noFill/>
                          </a:ln>
                          <a:solidFill>
                            <a:prstClr val="black"/>
                          </a:solidFill>
                          <a:effectLst/>
                          <a:uLnTx/>
                          <a:uFillTx/>
                          <a:latin typeface="Calibri"/>
                          <a:ea typeface="+mn-ea"/>
                          <a:cs typeface="+mn-cs"/>
                        </a:rPr>
                        <a:t>
 Tim und Ioannis haben in der Unterwasserwelt schon viel Müll gesehen. 🚮 Nicht nur sichtbarer Müll, auch Mikroplastik ist eine Belastung für die Meere. 🆘🐠
Deswegen nutzen die beiden Taucher ihre Forschung an der Uni Bielefeld, um etwas dagegen zu tun. Sie entwickeln einen Wasserfilter. Dabei haben sie sich die Technik vom Mantarochen abgeschaut.
Mit ihrer Forschung packen Tim und Ioannis gleich zwei Probleme an: die Plastikverschmutzung und indirekt auch den Klimawandel. Wenn Plastik in den Meeren zerfällt, setzt das Treibhausgase frei und verschmutztes Wasser nimmt weniger CO2 auf - die kaputten Ökosysteme im Meer können sich dann schlechter gegen die Klimawandel-Folgen wehren.
👩🏻‍💻Autorin: Christina Joswig
#Lokalzeit #WDR #Forschung #Nachhaltigkeit #Mikroplastik #Umweltschutz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27157</a:t>
                      </a:r>
                    </a:p>
                  </a:txBody>
                  <a:tcPr/>
                </a:tc>
                <a:extLst>
                  <a:ext uri="{0D108BD9-81ED-4DB2-BD59-A6C34878D82A}">
                    <a16:rowId xmlns:a16="http://schemas.microsoft.com/office/drawing/2014/main" val="4126207397"/>
                  </a:ext>
                </a:extLst>
              </a:tr>
            </a:tbl>
          </a:graphicData>
        </a:graphic>
      </p:graphicFrame>
      <p:sp>
        <p:nvSpPr>
          <p:cNvPr id="4" name="Text Placeholder 3">
            <a:extLst>
              <a:ext uri="{FF2B5EF4-FFF2-40B4-BE49-F238E27FC236}">
                <a16:creationId xmlns:a16="http://schemas.microsoft.com/office/drawing/2014/main" id="{E8871B53-BE52-4E2F-AEF6-242B87BE5254}"/>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926489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49483-F3C3-4DFE-9BD5-42437ACD3592}"/>
              </a:ext>
            </a:extLst>
          </p:cNvPr>
          <p:cNvSpPr>
            <a:spLocks noGrp="1"/>
          </p:cNvSpPr>
          <p:nvPr>
            <p:ph type="title"/>
          </p:nvPr>
        </p:nvSpPr>
        <p:spPr/>
        <p:txBody>
          <a:bodyPr/>
          <a:lstStyle/>
          <a:p>
            <a:r>
              <a:rPr lang="de-DE"/>
              <a:t>Instagram Alle Posts des Zeitraums (mit Total Interactions) | lokalzeit - 4 of 12</a:t>
            </a:r>
            <a:endParaRPr lang="en-US"/>
          </a:p>
        </p:txBody>
      </p:sp>
      <p:graphicFrame>
        <p:nvGraphicFramePr>
          <p:cNvPr id="5" name="Table Placeholder 4">
            <a:extLst>
              <a:ext uri="{FF2B5EF4-FFF2-40B4-BE49-F238E27FC236}">
                <a16:creationId xmlns:a16="http://schemas.microsoft.com/office/drawing/2014/main" id="{979426C7-B186-47A1-B645-C3F15862344B}"/>
              </a:ext>
            </a:extLst>
          </p:cNvPr>
          <p:cNvGraphicFramePr>
            <a:graphicFrameLocks noGrp="1"/>
          </p:cNvGraphicFramePr>
          <p:nvPr>
            <p:ph type="tbl" sz="quarter" idx="13"/>
            <p:extLst>
              <p:ext uri="{D42A27DB-BD31-4B8C-83A1-F6EECF244321}">
                <p14:modId xmlns:p14="http://schemas.microsoft.com/office/powerpoint/2010/main" val="199722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489151"/>
                    </a:ext>
                  </a:extLst>
                </a:gridCol>
                <a:gridCol w="1152144">
                  <a:extLst>
                    <a:ext uri="{9D8B030D-6E8A-4147-A177-3AD203B41FA5}">
                      <a16:colId xmlns:a16="http://schemas.microsoft.com/office/drawing/2014/main" val="1679092647"/>
                    </a:ext>
                  </a:extLst>
                </a:gridCol>
                <a:gridCol w="1152144">
                  <a:extLst>
                    <a:ext uri="{9D8B030D-6E8A-4147-A177-3AD203B41FA5}">
                      <a16:colId xmlns:a16="http://schemas.microsoft.com/office/drawing/2014/main" val="2845350628"/>
                    </a:ext>
                  </a:extLst>
                </a:gridCol>
                <a:gridCol w="1152144">
                  <a:extLst>
                    <a:ext uri="{9D8B030D-6E8A-4147-A177-3AD203B41FA5}">
                      <a16:colId xmlns:a16="http://schemas.microsoft.com/office/drawing/2014/main" val="3933681590"/>
                    </a:ext>
                  </a:extLst>
                </a:gridCol>
                <a:gridCol w="1152144">
                  <a:extLst>
                    <a:ext uri="{9D8B030D-6E8A-4147-A177-3AD203B41FA5}">
                      <a16:colId xmlns:a16="http://schemas.microsoft.com/office/drawing/2014/main" val="1906816499"/>
                    </a:ext>
                  </a:extLst>
                </a:gridCol>
                <a:gridCol w="1152144">
                  <a:extLst>
                    <a:ext uri="{9D8B030D-6E8A-4147-A177-3AD203B41FA5}">
                      <a16:colId xmlns:a16="http://schemas.microsoft.com/office/drawing/2014/main" val="109090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8958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- 2024-12-07 11:36:21</a:t>
                      </a:r>
                      <a:r>
                        <a:rPr kumimoji="0" lang="de-DE" sz="1000" b="0" i="0" u="none" strike="noStrike" kern="1200" cap="none" spc="0" normalizeH="0" baseline="0" noProof="0">
                          <a:ln>
                            <a:noFill/>
                          </a:ln>
                          <a:solidFill>
                            <a:prstClr val="black"/>
                          </a:solidFill>
                          <a:effectLst/>
                          <a:uLnTx/>
                          <a:uFillTx/>
                          <a:latin typeface="Calibri"/>
                          <a:ea typeface="+mn-ea"/>
                          <a:cs typeface="+mn-cs"/>
                        </a:rPr>
                        <a:t>
 Hunderttausende von uns fahren jeden Tag quer durch NRW und sie sorgen Sommer wie Winter dafür, dass das überhaupt möglich ist: Straßenwärter. 💪 Viele von uns rasen im Berufsverkehr einfach vorbei an den Männern und Frauen in Orange. 🚗 Aber wie beobachten die uns eigentlich in ihrem Alltag? Werden die Autofahrer wirklich immer schlimmer? Wenn es jemand weiß, dann Bernd Vieth. Seit vierzig Jahren ist sein Arbeitsplatz die Autobahn 1 bei Münster. 👷‍♂️
Achtet ihr immer auf die Männer und Frauen in Orange? 🧡
#Autobahn #Respekt #Verkehr #NRW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22924</a:t>
                      </a:r>
                    </a:p>
                  </a:txBody>
                  <a:tcPr/>
                </a:tc>
                <a:extLst>
                  <a:ext uri="{0D108BD9-81ED-4DB2-BD59-A6C34878D82A}">
                    <a16:rowId xmlns:a16="http://schemas.microsoft.com/office/drawing/2014/main" val="905893969"/>
                  </a:ext>
                </a:extLst>
              </a:tr>
            </a:tbl>
          </a:graphicData>
        </a:graphic>
      </p:graphicFrame>
      <p:sp>
        <p:nvSpPr>
          <p:cNvPr id="4" name="Text Placeholder 3">
            <a:extLst>
              <a:ext uri="{FF2B5EF4-FFF2-40B4-BE49-F238E27FC236}">
                <a16:creationId xmlns:a16="http://schemas.microsoft.com/office/drawing/2014/main" id="{D09C3B52-4844-46CC-B341-88E33F2E4023}"/>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84260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131B-6E9B-4B58-9942-27BDD1254F23}"/>
              </a:ext>
            </a:extLst>
          </p:cNvPr>
          <p:cNvSpPr>
            <a:spLocks noGrp="1"/>
          </p:cNvSpPr>
          <p:nvPr>
            <p:ph type="title"/>
          </p:nvPr>
        </p:nvSpPr>
        <p:spPr/>
        <p:txBody>
          <a:bodyPr/>
          <a:lstStyle/>
          <a:p>
            <a:r>
              <a:rPr lang="de-DE"/>
              <a:t>Instagram Alle Posts des Zeitraums (mit Total Interactions) | lokalzeit - 5 of 12</a:t>
            </a:r>
            <a:endParaRPr lang="en-US"/>
          </a:p>
        </p:txBody>
      </p:sp>
      <p:graphicFrame>
        <p:nvGraphicFramePr>
          <p:cNvPr id="5" name="Table Placeholder 4">
            <a:extLst>
              <a:ext uri="{FF2B5EF4-FFF2-40B4-BE49-F238E27FC236}">
                <a16:creationId xmlns:a16="http://schemas.microsoft.com/office/drawing/2014/main" id="{4CEABFB5-5F7C-4B58-8BB8-B6EB1D7F1844}"/>
              </a:ext>
            </a:extLst>
          </p:cNvPr>
          <p:cNvGraphicFramePr>
            <a:graphicFrameLocks noGrp="1"/>
          </p:cNvGraphicFramePr>
          <p:nvPr>
            <p:ph type="tbl" sz="quarter" idx="13"/>
            <p:extLst>
              <p:ext uri="{D42A27DB-BD31-4B8C-83A1-F6EECF244321}">
                <p14:modId xmlns:p14="http://schemas.microsoft.com/office/powerpoint/2010/main" val="415666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96176901"/>
                    </a:ext>
                  </a:extLst>
                </a:gridCol>
                <a:gridCol w="1152144">
                  <a:extLst>
                    <a:ext uri="{9D8B030D-6E8A-4147-A177-3AD203B41FA5}">
                      <a16:colId xmlns:a16="http://schemas.microsoft.com/office/drawing/2014/main" val="3671381434"/>
                    </a:ext>
                  </a:extLst>
                </a:gridCol>
                <a:gridCol w="1152144">
                  <a:extLst>
                    <a:ext uri="{9D8B030D-6E8A-4147-A177-3AD203B41FA5}">
                      <a16:colId xmlns:a16="http://schemas.microsoft.com/office/drawing/2014/main" val="1593235201"/>
                    </a:ext>
                  </a:extLst>
                </a:gridCol>
                <a:gridCol w="1152144">
                  <a:extLst>
                    <a:ext uri="{9D8B030D-6E8A-4147-A177-3AD203B41FA5}">
                      <a16:colId xmlns:a16="http://schemas.microsoft.com/office/drawing/2014/main" val="4006499820"/>
                    </a:ext>
                  </a:extLst>
                </a:gridCol>
                <a:gridCol w="1152144">
                  <a:extLst>
                    <a:ext uri="{9D8B030D-6E8A-4147-A177-3AD203B41FA5}">
                      <a16:colId xmlns:a16="http://schemas.microsoft.com/office/drawing/2014/main" val="2939547726"/>
                    </a:ext>
                  </a:extLst>
                </a:gridCol>
                <a:gridCol w="1152144">
                  <a:extLst>
                    <a:ext uri="{9D8B030D-6E8A-4147-A177-3AD203B41FA5}">
                      <a16:colId xmlns:a16="http://schemas.microsoft.com/office/drawing/2014/main" val="192906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7608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- 2024-12-05 17:06:23</a:t>
                      </a:r>
                      <a:r>
                        <a:rPr kumimoji="0" lang="de-DE" sz="1000" b="0" i="0" u="none" strike="noStrike" kern="1200" cap="none" spc="0" normalizeH="0" baseline="0" noProof="0">
                          <a:ln>
                            <a:noFill/>
                          </a:ln>
                          <a:solidFill>
                            <a:prstClr val="black"/>
                          </a:solidFill>
                          <a:effectLst/>
                          <a:uLnTx/>
                          <a:uFillTx/>
                          <a:latin typeface="Calibri"/>
                          <a:ea typeface="+mn-ea"/>
                          <a:cs typeface="+mn-cs"/>
                        </a:rPr>
                        <a:t>
 Mike ist querschnittsgelähmt und kann trotzdem laufen. Er hatte Glück im Unglück: Sein Rückenmark wurde nicht komplett durchtrennt. 😱
Trotzdem muss er sich durch die Reha in sein Leben zurückkämpfen – und das für immer. Er will aber auch anderen helfen, die laut ihm auf der Strecke bleiben. 💪🏼
Weil er die Langzeitversorgung für dauerhaft Erkrankte nicht gut genug findet, kündigt Mike seinen Job und eröffnet ein eigenes Therapiezentrum. Dort hilft er jetzt auch anderen Langzeitbetroffenen. ❤️
#Unfall #Reha #Kämpfer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18509</a:t>
                      </a:r>
                    </a:p>
                  </a:txBody>
                  <a:tcPr/>
                </a:tc>
                <a:extLst>
                  <a:ext uri="{0D108BD9-81ED-4DB2-BD59-A6C34878D82A}">
                    <a16:rowId xmlns:a16="http://schemas.microsoft.com/office/drawing/2014/main" val="3688259306"/>
                  </a:ext>
                </a:extLst>
              </a:tr>
            </a:tbl>
          </a:graphicData>
        </a:graphic>
      </p:graphicFrame>
      <p:sp>
        <p:nvSpPr>
          <p:cNvPr id="4" name="Text Placeholder 3">
            <a:extLst>
              <a:ext uri="{FF2B5EF4-FFF2-40B4-BE49-F238E27FC236}">
                <a16:creationId xmlns:a16="http://schemas.microsoft.com/office/drawing/2014/main" id="{D1751A09-8216-458D-964D-BCC8E6BE086D}"/>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896478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2067-4B0B-4323-9D7F-7932376DB051}"/>
              </a:ext>
            </a:extLst>
          </p:cNvPr>
          <p:cNvSpPr>
            <a:spLocks noGrp="1"/>
          </p:cNvSpPr>
          <p:nvPr>
            <p:ph type="title"/>
          </p:nvPr>
        </p:nvSpPr>
        <p:spPr/>
        <p:txBody>
          <a:bodyPr/>
          <a:lstStyle/>
          <a:p>
            <a:r>
              <a:rPr lang="de-DE"/>
              <a:t>Instagram Alle Posts des Zeitraums (mit Total Interactions) | lokalzeit - 6 of 12</a:t>
            </a:r>
            <a:endParaRPr lang="en-US"/>
          </a:p>
        </p:txBody>
      </p:sp>
      <p:graphicFrame>
        <p:nvGraphicFramePr>
          <p:cNvPr id="5" name="Table Placeholder 4">
            <a:extLst>
              <a:ext uri="{FF2B5EF4-FFF2-40B4-BE49-F238E27FC236}">
                <a16:creationId xmlns:a16="http://schemas.microsoft.com/office/drawing/2014/main" id="{7AAC7665-D43E-4FB8-A214-206D432FF77A}"/>
              </a:ext>
            </a:extLst>
          </p:cNvPr>
          <p:cNvGraphicFramePr>
            <a:graphicFrameLocks noGrp="1"/>
          </p:cNvGraphicFramePr>
          <p:nvPr>
            <p:ph type="tbl" sz="quarter" idx="13"/>
            <p:extLst>
              <p:ext uri="{D42A27DB-BD31-4B8C-83A1-F6EECF244321}">
                <p14:modId xmlns:p14="http://schemas.microsoft.com/office/powerpoint/2010/main" val="893105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2289318"/>
                    </a:ext>
                  </a:extLst>
                </a:gridCol>
                <a:gridCol w="1152144">
                  <a:extLst>
                    <a:ext uri="{9D8B030D-6E8A-4147-A177-3AD203B41FA5}">
                      <a16:colId xmlns:a16="http://schemas.microsoft.com/office/drawing/2014/main" val="1247246920"/>
                    </a:ext>
                  </a:extLst>
                </a:gridCol>
                <a:gridCol w="1152144">
                  <a:extLst>
                    <a:ext uri="{9D8B030D-6E8A-4147-A177-3AD203B41FA5}">
                      <a16:colId xmlns:a16="http://schemas.microsoft.com/office/drawing/2014/main" val="546957719"/>
                    </a:ext>
                  </a:extLst>
                </a:gridCol>
                <a:gridCol w="1152144">
                  <a:extLst>
                    <a:ext uri="{9D8B030D-6E8A-4147-A177-3AD203B41FA5}">
                      <a16:colId xmlns:a16="http://schemas.microsoft.com/office/drawing/2014/main" val="3193676870"/>
                    </a:ext>
                  </a:extLst>
                </a:gridCol>
                <a:gridCol w="1152144">
                  <a:extLst>
                    <a:ext uri="{9D8B030D-6E8A-4147-A177-3AD203B41FA5}">
                      <a16:colId xmlns:a16="http://schemas.microsoft.com/office/drawing/2014/main" val="403225993"/>
                    </a:ext>
                  </a:extLst>
                </a:gridCol>
                <a:gridCol w="1152144">
                  <a:extLst>
                    <a:ext uri="{9D8B030D-6E8A-4147-A177-3AD203B41FA5}">
                      <a16:colId xmlns:a16="http://schemas.microsoft.com/office/drawing/2014/main" val="151300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7421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- 2024-12-08 16:16:21</a:t>
                      </a:r>
                      <a:r>
                        <a:rPr kumimoji="0" lang="de-DE" sz="1000" b="0" i="0" u="none" strike="noStrike" kern="1200" cap="none" spc="0" normalizeH="0" baseline="0" noProof="0">
                          <a:ln>
                            <a:noFill/>
                          </a:ln>
                          <a:solidFill>
                            <a:prstClr val="black"/>
                          </a:solidFill>
                          <a:effectLst/>
                          <a:uLnTx/>
                          <a:uFillTx/>
                          <a:latin typeface="Calibri"/>
                          <a:ea typeface="+mn-ea"/>
                          <a:cs typeface="+mn-cs"/>
                        </a:rPr>
                        <a:t>
 Bei Sophie in Emmerich ist die Zeit stehen geblieben - im positiven Sinne. In ihrem eigens renovierten Café "Grootmoeder" in der Emmericher Innenstadt bietet die junge Frau, als Großmutter verkleidet, besondere Kuchenvariationen an. ☕🍰 Damit schafft sie bei ihren Gästen tolle Erinnerungen an alte Zeiten - wohlfühlen garantiert. ❤
Für welche Leidenschaft nehmt ihr euch am Wochenende Zeit? 😍
#Oma #Kaffee #Kuchen #Emmerich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17604</a:t>
                      </a:r>
                    </a:p>
                  </a:txBody>
                  <a:tcPr/>
                </a:tc>
                <a:extLst>
                  <a:ext uri="{0D108BD9-81ED-4DB2-BD59-A6C34878D82A}">
                    <a16:rowId xmlns:a16="http://schemas.microsoft.com/office/drawing/2014/main" val="1000698388"/>
                  </a:ext>
                </a:extLst>
              </a:tr>
            </a:tbl>
          </a:graphicData>
        </a:graphic>
      </p:graphicFrame>
      <p:sp>
        <p:nvSpPr>
          <p:cNvPr id="4" name="Text Placeholder 3">
            <a:extLst>
              <a:ext uri="{FF2B5EF4-FFF2-40B4-BE49-F238E27FC236}">
                <a16:creationId xmlns:a16="http://schemas.microsoft.com/office/drawing/2014/main" id="{05D8B704-56F1-48C4-BC5B-9680E2E24B21}"/>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096028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BC68F-6856-4341-84F2-98F996606822}"/>
              </a:ext>
            </a:extLst>
          </p:cNvPr>
          <p:cNvSpPr>
            <a:spLocks noGrp="1"/>
          </p:cNvSpPr>
          <p:nvPr>
            <p:ph type="title"/>
          </p:nvPr>
        </p:nvSpPr>
        <p:spPr/>
        <p:txBody>
          <a:bodyPr/>
          <a:lstStyle/>
          <a:p>
            <a:r>
              <a:rPr lang="de-DE"/>
              <a:t>Instagram Alle Posts des Zeitraums (mit Total Interactions) | lokalzeit - 7 of 12</a:t>
            </a:r>
            <a:endParaRPr lang="en-US"/>
          </a:p>
        </p:txBody>
      </p:sp>
      <p:graphicFrame>
        <p:nvGraphicFramePr>
          <p:cNvPr id="5" name="Table Placeholder 4">
            <a:extLst>
              <a:ext uri="{FF2B5EF4-FFF2-40B4-BE49-F238E27FC236}">
                <a16:creationId xmlns:a16="http://schemas.microsoft.com/office/drawing/2014/main" id="{F2F288A3-D4D9-4521-B1BA-A76B207D99D5}"/>
              </a:ext>
            </a:extLst>
          </p:cNvPr>
          <p:cNvGraphicFramePr>
            <a:graphicFrameLocks noGrp="1"/>
          </p:cNvGraphicFramePr>
          <p:nvPr>
            <p:ph type="tbl" sz="quarter" idx="13"/>
            <p:extLst>
              <p:ext uri="{D42A27DB-BD31-4B8C-83A1-F6EECF244321}">
                <p14:modId xmlns:p14="http://schemas.microsoft.com/office/powerpoint/2010/main" val="66391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1324083"/>
                    </a:ext>
                  </a:extLst>
                </a:gridCol>
                <a:gridCol w="1152144">
                  <a:extLst>
                    <a:ext uri="{9D8B030D-6E8A-4147-A177-3AD203B41FA5}">
                      <a16:colId xmlns:a16="http://schemas.microsoft.com/office/drawing/2014/main" val="1012672629"/>
                    </a:ext>
                  </a:extLst>
                </a:gridCol>
                <a:gridCol w="1152144">
                  <a:extLst>
                    <a:ext uri="{9D8B030D-6E8A-4147-A177-3AD203B41FA5}">
                      <a16:colId xmlns:a16="http://schemas.microsoft.com/office/drawing/2014/main" val="2854974367"/>
                    </a:ext>
                  </a:extLst>
                </a:gridCol>
                <a:gridCol w="1152144">
                  <a:extLst>
                    <a:ext uri="{9D8B030D-6E8A-4147-A177-3AD203B41FA5}">
                      <a16:colId xmlns:a16="http://schemas.microsoft.com/office/drawing/2014/main" val="2556127093"/>
                    </a:ext>
                  </a:extLst>
                </a:gridCol>
                <a:gridCol w="1152144">
                  <a:extLst>
                    <a:ext uri="{9D8B030D-6E8A-4147-A177-3AD203B41FA5}">
                      <a16:colId xmlns:a16="http://schemas.microsoft.com/office/drawing/2014/main" val="2593150702"/>
                    </a:ext>
                  </a:extLst>
                </a:gridCol>
                <a:gridCol w="1152144">
                  <a:extLst>
                    <a:ext uri="{9D8B030D-6E8A-4147-A177-3AD203B41FA5}">
                      <a16:colId xmlns:a16="http://schemas.microsoft.com/office/drawing/2014/main" val="4135555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85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- 2024-12-02 16:40:14</a:t>
                      </a:r>
                      <a:r>
                        <a:rPr kumimoji="0" lang="de-DE" sz="1000" b="0" i="0" u="none" strike="noStrike" kern="1200" cap="none" spc="0" normalizeH="0" baseline="0" noProof="0">
                          <a:ln>
                            <a:noFill/>
                          </a:ln>
                          <a:solidFill>
                            <a:prstClr val="black"/>
                          </a:solidFill>
                          <a:effectLst/>
                          <a:uLnTx/>
                          <a:uFillTx/>
                          <a:latin typeface="Calibri"/>
                          <a:ea typeface="+mn-ea"/>
                          <a:cs typeface="+mn-cs"/>
                        </a:rPr>
                        <a:t>
 In der großen Halle der Uni Bielefeld steht ein Weihnachtsbaum🎄, an dem Menschen aus Bethel ihre Wünsche aufgehangen haben. 🌟
In Bethel wohnen Menschen, die eine Behinderung haben, krank oder alt sind. Sie wünschen sich kleine Dinge wie Modellautos 🚗oder Malsachen 🎨, viele wünschen sich Zeit für gemeinsame Unternehmungen wie einen Spaziergang oder ein Weihnachtsmarktbesuch.
Die Studierenden suchen sich einen Wunsch aus und erfüllen ihn.✨
Würdet ihr einen Wunsch erfüllen?
👩🏻‍💻Autorin: Katharina Böhmer
#Wunscherfüller #Bethel #Studierende #UniBielefeld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17247</a:t>
                      </a:r>
                    </a:p>
                  </a:txBody>
                  <a:tcPr/>
                </a:tc>
                <a:extLst>
                  <a:ext uri="{0D108BD9-81ED-4DB2-BD59-A6C34878D82A}">
                    <a16:rowId xmlns:a16="http://schemas.microsoft.com/office/drawing/2014/main" val="2221423184"/>
                  </a:ext>
                </a:extLst>
              </a:tr>
            </a:tbl>
          </a:graphicData>
        </a:graphic>
      </p:graphicFrame>
      <p:sp>
        <p:nvSpPr>
          <p:cNvPr id="4" name="Text Placeholder 3">
            <a:extLst>
              <a:ext uri="{FF2B5EF4-FFF2-40B4-BE49-F238E27FC236}">
                <a16:creationId xmlns:a16="http://schemas.microsoft.com/office/drawing/2014/main" id="{1DB23732-ABC0-41BF-A81B-854B0F860BB7}"/>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93166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C07E7-B2DE-4500-8C6C-6D222E6B5DD3}"/>
              </a:ext>
            </a:extLst>
          </p:cNvPr>
          <p:cNvSpPr>
            <a:spLocks noGrp="1"/>
          </p:cNvSpPr>
          <p:nvPr>
            <p:ph type="title"/>
          </p:nvPr>
        </p:nvSpPr>
        <p:spPr/>
        <p:txBody>
          <a:bodyPr/>
          <a:lstStyle/>
          <a:p>
            <a:r>
              <a:rPr lang="de-DE"/>
              <a:t>Instagram Alle Posts des Zeitraums (mit Total Interactions) | lokalzeit - 8 of 12</a:t>
            </a:r>
            <a:endParaRPr lang="en-US"/>
          </a:p>
        </p:txBody>
      </p:sp>
      <p:graphicFrame>
        <p:nvGraphicFramePr>
          <p:cNvPr id="5" name="Table Placeholder 4">
            <a:extLst>
              <a:ext uri="{FF2B5EF4-FFF2-40B4-BE49-F238E27FC236}">
                <a16:creationId xmlns:a16="http://schemas.microsoft.com/office/drawing/2014/main" id="{D3B9CA47-A27C-4CDF-B6AC-14B4BC9C51A5}"/>
              </a:ext>
            </a:extLst>
          </p:cNvPr>
          <p:cNvGraphicFramePr>
            <a:graphicFrameLocks noGrp="1"/>
          </p:cNvGraphicFramePr>
          <p:nvPr>
            <p:ph type="tbl" sz="quarter" idx="13"/>
            <p:extLst>
              <p:ext uri="{D42A27DB-BD31-4B8C-83A1-F6EECF244321}">
                <p14:modId xmlns:p14="http://schemas.microsoft.com/office/powerpoint/2010/main" val="53023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94060068"/>
                    </a:ext>
                  </a:extLst>
                </a:gridCol>
                <a:gridCol w="1152144">
                  <a:extLst>
                    <a:ext uri="{9D8B030D-6E8A-4147-A177-3AD203B41FA5}">
                      <a16:colId xmlns:a16="http://schemas.microsoft.com/office/drawing/2014/main" val="3250610981"/>
                    </a:ext>
                  </a:extLst>
                </a:gridCol>
                <a:gridCol w="1152144">
                  <a:extLst>
                    <a:ext uri="{9D8B030D-6E8A-4147-A177-3AD203B41FA5}">
                      <a16:colId xmlns:a16="http://schemas.microsoft.com/office/drawing/2014/main" val="4266769408"/>
                    </a:ext>
                  </a:extLst>
                </a:gridCol>
                <a:gridCol w="1152144">
                  <a:extLst>
                    <a:ext uri="{9D8B030D-6E8A-4147-A177-3AD203B41FA5}">
                      <a16:colId xmlns:a16="http://schemas.microsoft.com/office/drawing/2014/main" val="1709551897"/>
                    </a:ext>
                  </a:extLst>
                </a:gridCol>
                <a:gridCol w="1152144">
                  <a:extLst>
                    <a:ext uri="{9D8B030D-6E8A-4147-A177-3AD203B41FA5}">
                      <a16:colId xmlns:a16="http://schemas.microsoft.com/office/drawing/2014/main" val="1687102174"/>
                    </a:ext>
                  </a:extLst>
                </a:gridCol>
                <a:gridCol w="1152144">
                  <a:extLst>
                    <a:ext uri="{9D8B030D-6E8A-4147-A177-3AD203B41FA5}">
                      <a16:colId xmlns:a16="http://schemas.microsoft.com/office/drawing/2014/main" val="183864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6051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- 2024-12-04 12:18:08</a:t>
                      </a:r>
                      <a:r>
                        <a:rPr kumimoji="0" lang="de-DE" sz="1000" b="0" i="0" u="none" strike="noStrike" kern="1200" cap="none" spc="0" normalizeH="0" baseline="0" noProof="0">
                          <a:ln>
                            <a:noFill/>
                          </a:ln>
                          <a:solidFill>
                            <a:prstClr val="black"/>
                          </a:solidFill>
                          <a:effectLst/>
                          <a:uLnTx/>
                          <a:uFillTx/>
                          <a:latin typeface="Calibri"/>
                          <a:ea typeface="+mn-ea"/>
                          <a:cs typeface="+mn-cs"/>
                        </a:rPr>
                        <a:t>
 Fast eine Million Menschen in Deutschland sammeln Pfandflaschen. Die meisten brauchen das Geld, um ihr geringes Einkommen aufzubessern. 😥
Der Rentner Friedhelm aus Bochum sammelt ebenfalls Pfand. Er ist alleinstehend, seine Rente ist nicht üppig. Und doch spendet der 86-Jährige jeden Cent Pfand für den guten Zweck. 💪🏼❤️
👩🏼‍💻 Autorin: Nicole Noetzel
#WDR #Lokalzeit #Ehrenamt #Pfandflaschen #Spende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13531</a:t>
                      </a:r>
                    </a:p>
                  </a:txBody>
                  <a:tcPr/>
                </a:tc>
                <a:extLst>
                  <a:ext uri="{0D108BD9-81ED-4DB2-BD59-A6C34878D82A}">
                    <a16:rowId xmlns:a16="http://schemas.microsoft.com/office/drawing/2014/main" val="3822525792"/>
                  </a:ext>
                </a:extLst>
              </a:tr>
            </a:tbl>
          </a:graphicData>
        </a:graphic>
      </p:graphicFrame>
      <p:sp>
        <p:nvSpPr>
          <p:cNvPr id="4" name="Text Placeholder 3">
            <a:extLst>
              <a:ext uri="{FF2B5EF4-FFF2-40B4-BE49-F238E27FC236}">
                <a16:creationId xmlns:a16="http://schemas.microsoft.com/office/drawing/2014/main" id="{BE00E262-FF4C-480F-A976-4C484C37DF60}"/>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340310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A4D4-1183-4128-86ED-1EDB859ABC30}"/>
              </a:ext>
            </a:extLst>
          </p:cNvPr>
          <p:cNvSpPr>
            <a:spLocks noGrp="1"/>
          </p:cNvSpPr>
          <p:nvPr>
            <p:ph type="title"/>
          </p:nvPr>
        </p:nvSpPr>
        <p:spPr/>
        <p:txBody>
          <a:bodyPr/>
          <a:lstStyle/>
          <a:p>
            <a:r>
              <a:rPr lang="de-DE"/>
              <a:t>Instagram Alle Posts des Zeitraums (mit Total Interactions) | lokalzeit - 9 of 12</a:t>
            </a:r>
            <a:endParaRPr lang="en-US"/>
          </a:p>
        </p:txBody>
      </p:sp>
      <p:graphicFrame>
        <p:nvGraphicFramePr>
          <p:cNvPr id="5" name="Table Placeholder 4">
            <a:extLst>
              <a:ext uri="{FF2B5EF4-FFF2-40B4-BE49-F238E27FC236}">
                <a16:creationId xmlns:a16="http://schemas.microsoft.com/office/drawing/2014/main" id="{D9B7FC85-4B36-4EE1-B145-7B4936AA2CC1}"/>
              </a:ext>
            </a:extLst>
          </p:cNvPr>
          <p:cNvGraphicFramePr>
            <a:graphicFrameLocks noGrp="1"/>
          </p:cNvGraphicFramePr>
          <p:nvPr>
            <p:ph type="tbl" sz="quarter" idx="13"/>
            <p:extLst>
              <p:ext uri="{D42A27DB-BD31-4B8C-83A1-F6EECF244321}">
                <p14:modId xmlns:p14="http://schemas.microsoft.com/office/powerpoint/2010/main" val="81646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12641185"/>
                    </a:ext>
                  </a:extLst>
                </a:gridCol>
                <a:gridCol w="1152144">
                  <a:extLst>
                    <a:ext uri="{9D8B030D-6E8A-4147-A177-3AD203B41FA5}">
                      <a16:colId xmlns:a16="http://schemas.microsoft.com/office/drawing/2014/main" val="228516919"/>
                    </a:ext>
                  </a:extLst>
                </a:gridCol>
                <a:gridCol w="1152144">
                  <a:extLst>
                    <a:ext uri="{9D8B030D-6E8A-4147-A177-3AD203B41FA5}">
                      <a16:colId xmlns:a16="http://schemas.microsoft.com/office/drawing/2014/main" val="485377284"/>
                    </a:ext>
                  </a:extLst>
                </a:gridCol>
                <a:gridCol w="1152144">
                  <a:extLst>
                    <a:ext uri="{9D8B030D-6E8A-4147-A177-3AD203B41FA5}">
                      <a16:colId xmlns:a16="http://schemas.microsoft.com/office/drawing/2014/main" val="223575120"/>
                    </a:ext>
                  </a:extLst>
                </a:gridCol>
                <a:gridCol w="1152144">
                  <a:extLst>
                    <a:ext uri="{9D8B030D-6E8A-4147-A177-3AD203B41FA5}">
                      <a16:colId xmlns:a16="http://schemas.microsoft.com/office/drawing/2014/main" val="2487658295"/>
                    </a:ext>
                  </a:extLst>
                </a:gridCol>
                <a:gridCol w="1152144">
                  <a:extLst>
                    <a:ext uri="{9D8B030D-6E8A-4147-A177-3AD203B41FA5}">
                      <a16:colId xmlns:a16="http://schemas.microsoft.com/office/drawing/2014/main" val="310076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7390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- 2024-12-06 18:05:53</a:t>
                      </a:r>
                      <a:r>
                        <a:rPr kumimoji="0" lang="de-DE" sz="1000" b="0" i="0" u="none" strike="noStrike" kern="1200" cap="none" spc="0" normalizeH="0" baseline="0" noProof="0">
                          <a:ln>
                            <a:noFill/>
                          </a:ln>
                          <a:solidFill>
                            <a:prstClr val="black"/>
                          </a:solidFill>
                          <a:effectLst/>
                          <a:uLnTx/>
                          <a:uFillTx/>
                          <a:latin typeface="Calibri"/>
                          <a:ea typeface="+mn-ea"/>
                          <a:cs typeface="+mn-cs"/>
                        </a:rPr>
                        <a:t>
 Katrins Alltag war geprägt von quälenden Zweifeln – bis die richtige Therapie ihr Leben veränderte. Heute weiß sie: Zwangsstörungen (OCD) sind behandelbar und Hilfe ist möglich! 💪✨
Professionelle Unterstützung beim Weg aus dem Zwang bietet die dgz_ev .
#WDR #Lokalzeit #Münster #OCD #MentaleGesundheit #DuBistNichtAllein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12225</a:t>
                      </a:r>
                    </a:p>
                  </a:txBody>
                  <a:tcPr/>
                </a:tc>
                <a:extLst>
                  <a:ext uri="{0D108BD9-81ED-4DB2-BD59-A6C34878D82A}">
                    <a16:rowId xmlns:a16="http://schemas.microsoft.com/office/drawing/2014/main" val="3971246967"/>
                  </a:ext>
                </a:extLst>
              </a:tr>
            </a:tbl>
          </a:graphicData>
        </a:graphic>
      </p:graphicFrame>
      <p:sp>
        <p:nvSpPr>
          <p:cNvPr id="4" name="Text Placeholder 3">
            <a:extLst>
              <a:ext uri="{FF2B5EF4-FFF2-40B4-BE49-F238E27FC236}">
                <a16:creationId xmlns:a16="http://schemas.microsoft.com/office/drawing/2014/main" id="{258AA5A7-E8B6-4F13-8882-875033907368}"/>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84217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5D084-14EE-4DE5-A02F-0C0B133EB2E7}"/>
              </a:ext>
            </a:extLst>
          </p:cNvPr>
          <p:cNvSpPr>
            <a:spLocks noGrp="1"/>
          </p:cNvSpPr>
          <p:nvPr>
            <p:ph type="title"/>
          </p:nvPr>
        </p:nvSpPr>
        <p:spPr/>
        <p:txBody>
          <a:bodyPr/>
          <a:lstStyle/>
          <a:p>
            <a:r>
              <a:rPr lang="de-DE"/>
              <a:t>Instagram Alle Posts des Zeitraums (mit Total Interactions) | lokalzeit - 10 of 12</a:t>
            </a:r>
            <a:endParaRPr lang="en-US"/>
          </a:p>
        </p:txBody>
      </p:sp>
      <p:graphicFrame>
        <p:nvGraphicFramePr>
          <p:cNvPr id="5" name="Table Placeholder 4">
            <a:extLst>
              <a:ext uri="{FF2B5EF4-FFF2-40B4-BE49-F238E27FC236}">
                <a16:creationId xmlns:a16="http://schemas.microsoft.com/office/drawing/2014/main" id="{BBE19381-CEFC-4D27-92E2-82271A7C2388}"/>
              </a:ext>
            </a:extLst>
          </p:cNvPr>
          <p:cNvGraphicFramePr>
            <a:graphicFrameLocks noGrp="1"/>
          </p:cNvGraphicFramePr>
          <p:nvPr>
            <p:ph type="tbl" sz="quarter" idx="13"/>
            <p:extLst>
              <p:ext uri="{D42A27DB-BD31-4B8C-83A1-F6EECF244321}">
                <p14:modId xmlns:p14="http://schemas.microsoft.com/office/powerpoint/2010/main" val="2793681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5325742"/>
                    </a:ext>
                  </a:extLst>
                </a:gridCol>
                <a:gridCol w="1152144">
                  <a:extLst>
                    <a:ext uri="{9D8B030D-6E8A-4147-A177-3AD203B41FA5}">
                      <a16:colId xmlns:a16="http://schemas.microsoft.com/office/drawing/2014/main" val="2742204997"/>
                    </a:ext>
                  </a:extLst>
                </a:gridCol>
                <a:gridCol w="1152144">
                  <a:extLst>
                    <a:ext uri="{9D8B030D-6E8A-4147-A177-3AD203B41FA5}">
                      <a16:colId xmlns:a16="http://schemas.microsoft.com/office/drawing/2014/main" val="389620572"/>
                    </a:ext>
                  </a:extLst>
                </a:gridCol>
                <a:gridCol w="1152144">
                  <a:extLst>
                    <a:ext uri="{9D8B030D-6E8A-4147-A177-3AD203B41FA5}">
                      <a16:colId xmlns:a16="http://schemas.microsoft.com/office/drawing/2014/main" val="2222368562"/>
                    </a:ext>
                  </a:extLst>
                </a:gridCol>
                <a:gridCol w="1152144">
                  <a:extLst>
                    <a:ext uri="{9D8B030D-6E8A-4147-A177-3AD203B41FA5}">
                      <a16:colId xmlns:a16="http://schemas.microsoft.com/office/drawing/2014/main" val="4237701139"/>
                    </a:ext>
                  </a:extLst>
                </a:gridCol>
                <a:gridCol w="1152144">
                  <a:extLst>
                    <a:ext uri="{9D8B030D-6E8A-4147-A177-3AD203B41FA5}">
                      <a16:colId xmlns:a16="http://schemas.microsoft.com/office/drawing/2014/main" val="3300399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6504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- 2024-12-04 17:31:32</a:t>
                      </a:r>
                      <a:r>
                        <a:rPr kumimoji="0" lang="de-DE" sz="1000" b="0" i="0" u="none" strike="noStrike" kern="1200" cap="none" spc="0" normalizeH="0" baseline="0" noProof="0">
                          <a:ln>
                            <a:noFill/>
                          </a:ln>
                          <a:solidFill>
                            <a:prstClr val="black"/>
                          </a:solidFill>
                          <a:effectLst/>
                          <a:uLnTx/>
                          <a:uFillTx/>
                          <a:latin typeface="Calibri"/>
                          <a:ea typeface="+mn-ea"/>
                          <a:cs typeface="+mn-cs"/>
                        </a:rPr>
                        <a:t>
 Kein Kind sollte an Weihnachten leer ausgehen! 🎄❤️
Was tun, wenn das Geld für Weihnachtsgeschenke nicht reicht? Wenn man sich zwischen einem Baum, leckerem Essen oder Geschenken entscheiden muss? Genau hier hilft das Team von „Geschenke gegen Kindertränen“! 🎅🏻
Die Mission des Vereins: Gutes, gebrauchtes Spielzeug sammeln, kleine Makel reparieren und liebevoll verpackt an Kinder verschenken, die sonst leer ausgehen würden. 🧸
Gesammelt wird in privaten Sammelstellen, bevor alles in einer Lagerhalle von ggkt_koeln sortiert und festlich verpackt wird. 🎁
Die Geschenke gehen an Kinderheime, Tafeln, Frauenhäuser, Flüchtlingsunterkünfte und andere Organisationen, die Familien unterstützen. Weihnachten soll für jedes Kind ein Fest der Freude sein! 🌟
👩🏼‍💻 Autorin: Julia Gradt
#WDR #Lokalzeit #Spenden #Geschenke #Weihnachten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11364</a:t>
                      </a:r>
                    </a:p>
                  </a:txBody>
                  <a:tcPr/>
                </a:tc>
                <a:extLst>
                  <a:ext uri="{0D108BD9-81ED-4DB2-BD59-A6C34878D82A}">
                    <a16:rowId xmlns:a16="http://schemas.microsoft.com/office/drawing/2014/main" val="3349127014"/>
                  </a:ext>
                </a:extLst>
              </a:tr>
            </a:tbl>
          </a:graphicData>
        </a:graphic>
      </p:graphicFrame>
      <p:sp>
        <p:nvSpPr>
          <p:cNvPr id="4" name="Text Placeholder 3">
            <a:extLst>
              <a:ext uri="{FF2B5EF4-FFF2-40B4-BE49-F238E27FC236}">
                <a16:creationId xmlns:a16="http://schemas.microsoft.com/office/drawing/2014/main" id="{5AC96082-0D55-46D9-9560-81852B02D086}"/>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648680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CC9EC-FD44-4496-B515-2800CB104C28}"/>
              </a:ext>
            </a:extLst>
          </p:cNvPr>
          <p:cNvSpPr>
            <a:spLocks noGrp="1"/>
          </p:cNvSpPr>
          <p:nvPr>
            <p:ph type="title"/>
          </p:nvPr>
        </p:nvSpPr>
        <p:spPr/>
        <p:txBody>
          <a:bodyPr/>
          <a:lstStyle/>
          <a:p>
            <a:r>
              <a:rPr lang="de-DE"/>
              <a:t>Instagram Alle Posts des Zeitraums (mit Total Interactions) | lokalzeit - 11 of 12</a:t>
            </a:r>
            <a:endParaRPr lang="en-US"/>
          </a:p>
        </p:txBody>
      </p:sp>
      <p:graphicFrame>
        <p:nvGraphicFramePr>
          <p:cNvPr id="5" name="Table Placeholder 4">
            <a:extLst>
              <a:ext uri="{FF2B5EF4-FFF2-40B4-BE49-F238E27FC236}">
                <a16:creationId xmlns:a16="http://schemas.microsoft.com/office/drawing/2014/main" id="{35DB6185-A00E-45E5-A72A-1646906451FB}"/>
              </a:ext>
            </a:extLst>
          </p:cNvPr>
          <p:cNvGraphicFramePr>
            <a:graphicFrameLocks noGrp="1"/>
          </p:cNvGraphicFramePr>
          <p:nvPr>
            <p:ph type="tbl" sz="quarter" idx="13"/>
            <p:extLst>
              <p:ext uri="{D42A27DB-BD31-4B8C-83A1-F6EECF244321}">
                <p14:modId xmlns:p14="http://schemas.microsoft.com/office/powerpoint/2010/main" val="104161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7230102"/>
                    </a:ext>
                  </a:extLst>
                </a:gridCol>
                <a:gridCol w="1152144">
                  <a:extLst>
                    <a:ext uri="{9D8B030D-6E8A-4147-A177-3AD203B41FA5}">
                      <a16:colId xmlns:a16="http://schemas.microsoft.com/office/drawing/2014/main" val="3607318347"/>
                    </a:ext>
                  </a:extLst>
                </a:gridCol>
                <a:gridCol w="1152144">
                  <a:extLst>
                    <a:ext uri="{9D8B030D-6E8A-4147-A177-3AD203B41FA5}">
                      <a16:colId xmlns:a16="http://schemas.microsoft.com/office/drawing/2014/main" val="516480137"/>
                    </a:ext>
                  </a:extLst>
                </a:gridCol>
                <a:gridCol w="1152144">
                  <a:extLst>
                    <a:ext uri="{9D8B030D-6E8A-4147-A177-3AD203B41FA5}">
                      <a16:colId xmlns:a16="http://schemas.microsoft.com/office/drawing/2014/main" val="2108170180"/>
                    </a:ext>
                  </a:extLst>
                </a:gridCol>
                <a:gridCol w="1152144">
                  <a:extLst>
                    <a:ext uri="{9D8B030D-6E8A-4147-A177-3AD203B41FA5}">
                      <a16:colId xmlns:a16="http://schemas.microsoft.com/office/drawing/2014/main" val="1432682254"/>
                    </a:ext>
                  </a:extLst>
                </a:gridCol>
                <a:gridCol w="1152144">
                  <a:extLst>
                    <a:ext uri="{9D8B030D-6E8A-4147-A177-3AD203B41FA5}">
                      <a16:colId xmlns:a16="http://schemas.microsoft.com/office/drawing/2014/main" val="426886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3535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- 2024-12-06 12:57:39</a:t>
                      </a:r>
                      <a:r>
                        <a:rPr kumimoji="0" lang="de-DE" sz="1000" b="0" i="0" u="none" strike="noStrike" kern="1200" cap="none" spc="0" normalizeH="0" baseline="0" noProof="0">
                          <a:ln>
                            <a:noFill/>
                          </a:ln>
                          <a:solidFill>
                            <a:prstClr val="black"/>
                          </a:solidFill>
                          <a:effectLst/>
                          <a:uLnTx/>
                          <a:uFillTx/>
                          <a:latin typeface="Calibri"/>
                          <a:ea typeface="+mn-ea"/>
                          <a:cs typeface="+mn-cs"/>
                        </a:rPr>
                        <a:t>
 Seit über 60 Jahren ist der Nikolaus in Bad Godesberg immer derselbe. 🎅🏻 Nämlich Johannes. ❤️ Der 79-Jährige war schon als Kind ein riesiger Fan vom Nikolaus. Mit 16 Jahren hat er seine Mama deshalb gebeten, ihm ein Gewand zu nähen. Das trägt er bis heute. Damit bringt Johannes tausende Kinderaugen zum Leuchten. 🤩🥰
Was ist deine schönste Nikolaus-Erinnerung? 😍
🧑🏼‍💻 Autor: Patrick Stijfhals 
#Lokalzeit #WDR #Ehrenamt #Nikolaus #Tradition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10684</a:t>
                      </a:r>
                    </a:p>
                  </a:txBody>
                  <a:tcPr/>
                </a:tc>
                <a:extLst>
                  <a:ext uri="{0D108BD9-81ED-4DB2-BD59-A6C34878D82A}">
                    <a16:rowId xmlns:a16="http://schemas.microsoft.com/office/drawing/2014/main" val="3933345570"/>
                  </a:ext>
                </a:extLst>
              </a:tr>
            </a:tbl>
          </a:graphicData>
        </a:graphic>
      </p:graphicFrame>
      <p:sp>
        <p:nvSpPr>
          <p:cNvPr id="4" name="Text Placeholder 3">
            <a:extLst>
              <a:ext uri="{FF2B5EF4-FFF2-40B4-BE49-F238E27FC236}">
                <a16:creationId xmlns:a16="http://schemas.microsoft.com/office/drawing/2014/main" id="{512B0B2D-04F6-45BB-8CF9-0175837FBB9F}"/>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2494586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2D32-4757-4315-A048-90182008CC27}"/>
              </a:ext>
            </a:extLst>
          </p:cNvPr>
          <p:cNvSpPr>
            <a:spLocks noGrp="1"/>
          </p:cNvSpPr>
          <p:nvPr>
            <p:ph type="title"/>
          </p:nvPr>
        </p:nvSpPr>
        <p:spPr/>
        <p:txBody>
          <a:bodyPr/>
          <a:lstStyle/>
          <a:p>
            <a:r>
              <a:rPr lang="de-DE"/>
              <a:t>Instagram Alle Posts des Zeitraums (mit Total Interactions) | lokalzeit - 12 of 12</a:t>
            </a:r>
            <a:endParaRPr lang="en-US"/>
          </a:p>
        </p:txBody>
      </p:sp>
      <p:graphicFrame>
        <p:nvGraphicFramePr>
          <p:cNvPr id="5" name="Table Placeholder 4">
            <a:extLst>
              <a:ext uri="{FF2B5EF4-FFF2-40B4-BE49-F238E27FC236}">
                <a16:creationId xmlns:a16="http://schemas.microsoft.com/office/drawing/2014/main" id="{84EBD8C8-C221-4BB2-B77A-BB36C1706C93}"/>
              </a:ext>
            </a:extLst>
          </p:cNvPr>
          <p:cNvGraphicFramePr>
            <a:graphicFrameLocks noGrp="1"/>
          </p:cNvGraphicFramePr>
          <p:nvPr>
            <p:ph type="tbl" sz="quarter" idx="13"/>
            <p:extLst>
              <p:ext uri="{D42A27DB-BD31-4B8C-83A1-F6EECF244321}">
                <p14:modId xmlns:p14="http://schemas.microsoft.com/office/powerpoint/2010/main" val="301158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0506042"/>
                    </a:ext>
                  </a:extLst>
                </a:gridCol>
                <a:gridCol w="1152144">
                  <a:extLst>
                    <a:ext uri="{9D8B030D-6E8A-4147-A177-3AD203B41FA5}">
                      <a16:colId xmlns:a16="http://schemas.microsoft.com/office/drawing/2014/main" val="2387744500"/>
                    </a:ext>
                  </a:extLst>
                </a:gridCol>
                <a:gridCol w="1152144">
                  <a:extLst>
                    <a:ext uri="{9D8B030D-6E8A-4147-A177-3AD203B41FA5}">
                      <a16:colId xmlns:a16="http://schemas.microsoft.com/office/drawing/2014/main" val="2433904108"/>
                    </a:ext>
                  </a:extLst>
                </a:gridCol>
                <a:gridCol w="1152144">
                  <a:extLst>
                    <a:ext uri="{9D8B030D-6E8A-4147-A177-3AD203B41FA5}">
                      <a16:colId xmlns:a16="http://schemas.microsoft.com/office/drawing/2014/main" val="1865080544"/>
                    </a:ext>
                  </a:extLst>
                </a:gridCol>
                <a:gridCol w="1152144">
                  <a:extLst>
                    <a:ext uri="{9D8B030D-6E8A-4147-A177-3AD203B41FA5}">
                      <a16:colId xmlns:a16="http://schemas.microsoft.com/office/drawing/2014/main" val="1431406896"/>
                    </a:ext>
                  </a:extLst>
                </a:gridCol>
                <a:gridCol w="1152144">
                  <a:extLst>
                    <a:ext uri="{9D8B030D-6E8A-4147-A177-3AD203B41FA5}">
                      <a16:colId xmlns:a16="http://schemas.microsoft.com/office/drawing/2014/main" val="371075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8169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- 2024-12-07 16:36:41</a:t>
                      </a:r>
                      <a:r>
                        <a:rPr kumimoji="0" lang="de-DE" sz="1000" b="0" i="0" u="none" strike="noStrike" kern="1200" cap="none" spc="0" normalizeH="0" baseline="0" noProof="0">
                          <a:ln>
                            <a:noFill/>
                          </a:ln>
                          <a:solidFill>
                            <a:prstClr val="black"/>
                          </a:solidFill>
                          <a:effectLst/>
                          <a:uLnTx/>
                          <a:uFillTx/>
                          <a:latin typeface="Calibri"/>
                          <a:ea typeface="+mn-ea"/>
                          <a:cs typeface="+mn-cs"/>
                        </a:rPr>
                        <a:t>
 Hi, ich bin Jella 🐾 und vielleicht bald die neue Fellfreundin von Gaby und Frank! 💫 Beim Bonner Bark Date treffen Hunde wie ich potenzielle Familien – ganz ohne Gitter, live und in Farbe. 🌈💖 
Dieses Event, organisiert von Bark Date, bringt Tierschutzhunde aus ganz Europa zusammen. So wie ich warten hier etwa 30 Hunde auf ein liebevolles Zuhause. Alle mit eigenen Geschichten, eigenen Wünschen… und mit einem roten Halstuch, das sagt: „Adoptiere mich“. 🐶✨
Würdest du zu einem Bark Date gehen? 
#WDR #Lokalzeit #Bonn #Tierschutzhund #NeuesZuhauseGesucht #Hundeliebe #AdoptDontShop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7806</a:t>
                      </a:r>
                    </a:p>
                  </a:txBody>
                  <a:tcPr/>
                </a:tc>
                <a:extLst>
                  <a:ext uri="{0D108BD9-81ED-4DB2-BD59-A6C34878D82A}">
                    <a16:rowId xmlns:a16="http://schemas.microsoft.com/office/drawing/2014/main" val="2362942630"/>
                  </a:ext>
                </a:extLst>
              </a:tr>
            </a:tbl>
          </a:graphicData>
        </a:graphic>
      </p:graphicFrame>
      <p:sp>
        <p:nvSpPr>
          <p:cNvPr id="4" name="Text Placeholder 3">
            <a:extLst>
              <a:ext uri="{FF2B5EF4-FFF2-40B4-BE49-F238E27FC236}">
                <a16:creationId xmlns:a16="http://schemas.microsoft.com/office/drawing/2014/main" id="{CE4D90E5-8C67-405F-ABAF-94714BA607E6}"/>
              </a:ext>
            </a:extLst>
          </p:cNvPr>
          <p:cNvSpPr>
            <a:spLocks noGrp="1"/>
          </p:cNvSpPr>
          <p:nvPr>
            <p:ph type="body" sz="quarter" idx="14"/>
          </p:nvPr>
        </p:nvSpPr>
        <p:spPr/>
        <p:txBody>
          <a:bodyPr/>
          <a:lstStyle/>
          <a:p>
            <a:r>
              <a:rPr lang="en-US"/>
              <a:t>02/12/2024 - 08/12/2024</a:t>
            </a:r>
          </a:p>
        </p:txBody>
      </p:sp>
    </p:spTree>
    <p:extLst>
      <p:ext uri="{BB962C8B-B14F-4D97-AF65-F5344CB8AC3E}">
        <p14:creationId xmlns:p14="http://schemas.microsoft.com/office/powerpoint/2010/main" val="1203190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1702</Words>
  <Application>Microsoft Office PowerPoint</Application>
  <PresentationFormat>On-screen Show (4:3)</PresentationFormat>
  <Paragraphs>174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Alle Posts des Zeitraums (mit Total Interactions) | lokalzeit - 1 of 12</vt:lpstr>
      <vt:lpstr>Instagram Alle Posts des Zeitraums (mit Total Interactions) | lokalzeit - 2 of 12</vt:lpstr>
      <vt:lpstr>Instagram Alle Posts des Zeitraums (mit Total Interactions) | lokalzeit - 3 of 12</vt:lpstr>
      <vt:lpstr>Instagram Alle Posts des Zeitraums (mit Total Interactions) | lokalzeit - 4 of 12</vt:lpstr>
      <vt:lpstr>Instagram Alle Posts des Zeitraums (mit Total Interactions) | lokalzeit - 5 of 12</vt:lpstr>
      <vt:lpstr>Instagram Alle Posts des Zeitraums (mit Total Interactions) | lokalzeit - 6 of 12</vt:lpstr>
      <vt:lpstr>Instagram Alle Posts des Zeitraums (mit Total Interactions) | lokalzeit - 7 of 12</vt:lpstr>
      <vt:lpstr>Instagram Alle Posts des Zeitraums (mit Total Interactions) | lokalzeit - 8 of 12</vt:lpstr>
      <vt:lpstr>Instagram Alle Posts des Zeitraums (mit Total Interactions) | lokalzeit - 9 of 12</vt:lpstr>
      <vt:lpstr>Instagram Alle Posts des Zeitraums (mit Total Interactions) | lokalzeit - 10 of 12</vt:lpstr>
      <vt:lpstr>Instagram Alle Posts des Zeitraums (mit Total Interactions) | lokalzeit - 11 of 12</vt:lpstr>
      <vt:lpstr>Instagram Alle Posts des Zeitraums (mit Total Interactions) | lokalzeit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12</dc:title>
  <dc:creator>Frederik Born</dc:creator>
  <cp:lastModifiedBy>Frederik Born</cp:lastModifiedBy>
  <cp:revision>1</cp:revision>
  <dcterms:created xsi:type="dcterms:W3CDTF">2024-12-10T12:21:20Z</dcterms:created>
  <dcterms:modified xsi:type="dcterms:W3CDTF">2024-12-10T12:22:00Z</dcterms:modified>
</cp:coreProperties>
</file>