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359B-F59F-4FB9-A603-BF535F93C534}"/>
              </a:ext>
            </a:extLst>
          </p:cNvPr>
          <p:cNvSpPr>
            <a:spLocks noGrp="1"/>
          </p:cNvSpPr>
          <p:nvPr>
            <p:ph type="title"/>
          </p:nvPr>
        </p:nvSpPr>
        <p:spPr/>
        <p:txBody>
          <a:bodyPr/>
          <a:lstStyle/>
          <a:p>
            <a:r>
              <a:rPr lang="en-US"/>
              <a:t>Facebook Original Own Posts &amp; Reels Table | WDR Lokalzeit - 1 of 10</a:t>
            </a:r>
          </a:p>
        </p:txBody>
      </p:sp>
      <p:graphicFrame>
        <p:nvGraphicFramePr>
          <p:cNvPr id="5" name="Table Placeholder 4">
            <a:extLst>
              <a:ext uri="{FF2B5EF4-FFF2-40B4-BE49-F238E27FC236}">
                <a16:creationId xmlns:a16="http://schemas.microsoft.com/office/drawing/2014/main" id="{9DF79A4F-A07C-4169-A44B-E8575FF49C04}"/>
              </a:ext>
            </a:extLst>
          </p:cNvPr>
          <p:cNvGraphicFramePr>
            <a:graphicFrameLocks noGrp="1"/>
          </p:cNvGraphicFramePr>
          <p:nvPr>
            <p:ph type="tbl" sz="quarter" idx="13"/>
            <p:extLst>
              <p:ext uri="{D42A27DB-BD31-4B8C-83A1-F6EECF244321}">
                <p14:modId xmlns:p14="http://schemas.microsoft.com/office/powerpoint/2010/main" val="257305857"/>
              </p:ext>
            </p:extLst>
          </p:nvPr>
        </p:nvGraphicFramePr>
        <p:xfrm>
          <a:off x="457200" y="1731963"/>
          <a:ext cx="7900416" cy="253492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27543953"/>
                    </a:ext>
                  </a:extLst>
                </a:gridCol>
                <a:gridCol w="1399032">
                  <a:extLst>
                    <a:ext uri="{9D8B030D-6E8A-4147-A177-3AD203B41FA5}">
                      <a16:colId xmlns:a16="http://schemas.microsoft.com/office/drawing/2014/main" val="1771620488"/>
                    </a:ext>
                  </a:extLst>
                </a:gridCol>
                <a:gridCol w="493776">
                  <a:extLst>
                    <a:ext uri="{9D8B030D-6E8A-4147-A177-3AD203B41FA5}">
                      <a16:colId xmlns:a16="http://schemas.microsoft.com/office/drawing/2014/main" val="4120993662"/>
                    </a:ext>
                  </a:extLst>
                </a:gridCol>
                <a:gridCol w="493776">
                  <a:extLst>
                    <a:ext uri="{9D8B030D-6E8A-4147-A177-3AD203B41FA5}">
                      <a16:colId xmlns:a16="http://schemas.microsoft.com/office/drawing/2014/main" val="1149050478"/>
                    </a:ext>
                  </a:extLst>
                </a:gridCol>
                <a:gridCol w="493776">
                  <a:extLst>
                    <a:ext uri="{9D8B030D-6E8A-4147-A177-3AD203B41FA5}">
                      <a16:colId xmlns:a16="http://schemas.microsoft.com/office/drawing/2014/main" val="2741995553"/>
                    </a:ext>
                  </a:extLst>
                </a:gridCol>
                <a:gridCol w="493776">
                  <a:extLst>
                    <a:ext uri="{9D8B030D-6E8A-4147-A177-3AD203B41FA5}">
                      <a16:colId xmlns:a16="http://schemas.microsoft.com/office/drawing/2014/main" val="348217254"/>
                    </a:ext>
                  </a:extLst>
                </a:gridCol>
                <a:gridCol w="493776">
                  <a:extLst>
                    <a:ext uri="{9D8B030D-6E8A-4147-A177-3AD203B41FA5}">
                      <a16:colId xmlns:a16="http://schemas.microsoft.com/office/drawing/2014/main" val="2466825053"/>
                    </a:ext>
                  </a:extLst>
                </a:gridCol>
                <a:gridCol w="493776">
                  <a:extLst>
                    <a:ext uri="{9D8B030D-6E8A-4147-A177-3AD203B41FA5}">
                      <a16:colId xmlns:a16="http://schemas.microsoft.com/office/drawing/2014/main" val="1614867725"/>
                    </a:ext>
                  </a:extLst>
                </a:gridCol>
                <a:gridCol w="493776">
                  <a:extLst>
                    <a:ext uri="{9D8B030D-6E8A-4147-A177-3AD203B41FA5}">
                      <a16:colId xmlns:a16="http://schemas.microsoft.com/office/drawing/2014/main" val="1333718504"/>
                    </a:ext>
                  </a:extLst>
                </a:gridCol>
                <a:gridCol w="493776">
                  <a:extLst>
                    <a:ext uri="{9D8B030D-6E8A-4147-A177-3AD203B41FA5}">
                      <a16:colId xmlns:a16="http://schemas.microsoft.com/office/drawing/2014/main" val="1950492948"/>
                    </a:ext>
                  </a:extLst>
                </a:gridCol>
                <a:gridCol w="493776">
                  <a:extLst>
                    <a:ext uri="{9D8B030D-6E8A-4147-A177-3AD203B41FA5}">
                      <a16:colId xmlns:a16="http://schemas.microsoft.com/office/drawing/2014/main" val="1836045091"/>
                    </a:ext>
                  </a:extLst>
                </a:gridCol>
                <a:gridCol w="493776">
                  <a:extLst>
                    <a:ext uri="{9D8B030D-6E8A-4147-A177-3AD203B41FA5}">
                      <a16:colId xmlns:a16="http://schemas.microsoft.com/office/drawing/2014/main" val="3815016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1809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08:23:52</a:t>
                      </a:r>
                      <a:r>
                        <a:rPr kumimoji="0" lang="de-DE" sz="1000" b="0" i="0" u="none" strike="noStrike" kern="1200" cap="none" spc="0" normalizeH="0" baseline="0" noProof="0">
                          <a:ln>
                            <a:noFill/>
                          </a:ln>
                          <a:solidFill>
                            <a:prstClr val="black"/>
                          </a:solidFill>
                          <a:effectLst/>
                          <a:uLnTx/>
                          <a:uFillTx/>
                          <a:latin typeface="Calibri"/>
                          <a:ea typeface="+mn-ea"/>
                          <a:cs typeface="+mn-cs"/>
                        </a:rPr>
                        <a:t>
 René und Denise aus Herne machen keinen Urlaub in den Niederlanden, sondern erweisen Verstorbenen mit Ballons die letzte Ehre.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0952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12:44:53</a:t>
                      </a:r>
                      <a:r>
                        <a:rPr kumimoji="0" lang="de-DE" sz="1000" b="0" i="0" u="none" strike="noStrike" kern="1200" cap="none" spc="0" normalizeH="0" baseline="0" noProof="0">
                          <a:ln>
                            <a:noFill/>
                          </a:ln>
                          <a:solidFill>
                            <a:prstClr val="black"/>
                          </a:solidFill>
                          <a:effectLst/>
                          <a:uLnTx/>
                          <a:uFillTx/>
                          <a:latin typeface="Calibri"/>
                          <a:ea typeface="+mn-ea"/>
                          <a:cs typeface="+mn-cs"/>
                        </a:rPr>
                        <a:t>
 Dank des Duisburger Vereins "City Wärme" hat Lars wieder einen sicheren Schlafplatz.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750607965"/>
                  </a:ext>
                </a:extLst>
              </a:tr>
            </a:tbl>
          </a:graphicData>
        </a:graphic>
      </p:graphicFrame>
      <p:sp>
        <p:nvSpPr>
          <p:cNvPr id="4" name="Text Placeholder 3">
            <a:extLst>
              <a:ext uri="{FF2B5EF4-FFF2-40B4-BE49-F238E27FC236}">
                <a16:creationId xmlns:a16="http://schemas.microsoft.com/office/drawing/2014/main" id="{493DA13A-4F99-42C7-BC15-C704AC0C4CA8}"/>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08067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8D8D8-3533-4C68-AD36-74C40F97DE30}"/>
              </a:ext>
            </a:extLst>
          </p:cNvPr>
          <p:cNvSpPr>
            <a:spLocks noGrp="1"/>
          </p:cNvSpPr>
          <p:nvPr>
            <p:ph type="title"/>
          </p:nvPr>
        </p:nvSpPr>
        <p:spPr/>
        <p:txBody>
          <a:bodyPr/>
          <a:lstStyle/>
          <a:p>
            <a:r>
              <a:rPr lang="en-US"/>
              <a:t>Facebook Original Own Posts &amp; Reels Table | WDR Lokalzeit - 2 of 10</a:t>
            </a:r>
          </a:p>
        </p:txBody>
      </p:sp>
      <p:graphicFrame>
        <p:nvGraphicFramePr>
          <p:cNvPr id="5" name="Table Placeholder 4">
            <a:extLst>
              <a:ext uri="{FF2B5EF4-FFF2-40B4-BE49-F238E27FC236}">
                <a16:creationId xmlns:a16="http://schemas.microsoft.com/office/drawing/2014/main" id="{4DE4679D-780A-4E28-A10B-CC47CD81D855}"/>
              </a:ext>
            </a:extLst>
          </p:cNvPr>
          <p:cNvGraphicFramePr>
            <a:graphicFrameLocks noGrp="1"/>
          </p:cNvGraphicFramePr>
          <p:nvPr>
            <p:ph type="tbl" sz="quarter" idx="13"/>
            <p:extLst>
              <p:ext uri="{D42A27DB-BD31-4B8C-83A1-F6EECF244321}">
                <p14:modId xmlns:p14="http://schemas.microsoft.com/office/powerpoint/2010/main" val="3682858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75046066"/>
                    </a:ext>
                  </a:extLst>
                </a:gridCol>
                <a:gridCol w="1399032">
                  <a:extLst>
                    <a:ext uri="{9D8B030D-6E8A-4147-A177-3AD203B41FA5}">
                      <a16:colId xmlns:a16="http://schemas.microsoft.com/office/drawing/2014/main" val="3008621166"/>
                    </a:ext>
                  </a:extLst>
                </a:gridCol>
                <a:gridCol w="493776">
                  <a:extLst>
                    <a:ext uri="{9D8B030D-6E8A-4147-A177-3AD203B41FA5}">
                      <a16:colId xmlns:a16="http://schemas.microsoft.com/office/drawing/2014/main" val="353176352"/>
                    </a:ext>
                  </a:extLst>
                </a:gridCol>
                <a:gridCol w="493776">
                  <a:extLst>
                    <a:ext uri="{9D8B030D-6E8A-4147-A177-3AD203B41FA5}">
                      <a16:colId xmlns:a16="http://schemas.microsoft.com/office/drawing/2014/main" val="2757387291"/>
                    </a:ext>
                  </a:extLst>
                </a:gridCol>
                <a:gridCol w="493776">
                  <a:extLst>
                    <a:ext uri="{9D8B030D-6E8A-4147-A177-3AD203B41FA5}">
                      <a16:colId xmlns:a16="http://schemas.microsoft.com/office/drawing/2014/main" val="221639491"/>
                    </a:ext>
                  </a:extLst>
                </a:gridCol>
                <a:gridCol w="493776">
                  <a:extLst>
                    <a:ext uri="{9D8B030D-6E8A-4147-A177-3AD203B41FA5}">
                      <a16:colId xmlns:a16="http://schemas.microsoft.com/office/drawing/2014/main" val="3104156938"/>
                    </a:ext>
                  </a:extLst>
                </a:gridCol>
                <a:gridCol w="493776">
                  <a:extLst>
                    <a:ext uri="{9D8B030D-6E8A-4147-A177-3AD203B41FA5}">
                      <a16:colId xmlns:a16="http://schemas.microsoft.com/office/drawing/2014/main" val="79244533"/>
                    </a:ext>
                  </a:extLst>
                </a:gridCol>
                <a:gridCol w="493776">
                  <a:extLst>
                    <a:ext uri="{9D8B030D-6E8A-4147-A177-3AD203B41FA5}">
                      <a16:colId xmlns:a16="http://schemas.microsoft.com/office/drawing/2014/main" val="3591086743"/>
                    </a:ext>
                  </a:extLst>
                </a:gridCol>
                <a:gridCol w="493776">
                  <a:extLst>
                    <a:ext uri="{9D8B030D-6E8A-4147-A177-3AD203B41FA5}">
                      <a16:colId xmlns:a16="http://schemas.microsoft.com/office/drawing/2014/main" val="3872861080"/>
                    </a:ext>
                  </a:extLst>
                </a:gridCol>
                <a:gridCol w="493776">
                  <a:extLst>
                    <a:ext uri="{9D8B030D-6E8A-4147-A177-3AD203B41FA5}">
                      <a16:colId xmlns:a16="http://schemas.microsoft.com/office/drawing/2014/main" val="1938936839"/>
                    </a:ext>
                  </a:extLst>
                </a:gridCol>
                <a:gridCol w="493776">
                  <a:extLst>
                    <a:ext uri="{9D8B030D-6E8A-4147-A177-3AD203B41FA5}">
                      <a16:colId xmlns:a16="http://schemas.microsoft.com/office/drawing/2014/main" val="812302826"/>
                    </a:ext>
                  </a:extLst>
                </a:gridCol>
                <a:gridCol w="493776">
                  <a:extLst>
                    <a:ext uri="{9D8B030D-6E8A-4147-A177-3AD203B41FA5}">
                      <a16:colId xmlns:a16="http://schemas.microsoft.com/office/drawing/2014/main" val="1248369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604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16:23:45</a:t>
                      </a:r>
                      <a:r>
                        <a:rPr kumimoji="0" lang="de-DE" sz="1000" b="0" i="0" u="none" strike="noStrike" kern="1200" cap="none" spc="0" normalizeH="0" baseline="0" noProof="0">
                          <a:ln>
                            <a:noFill/>
                          </a:ln>
                          <a:solidFill>
                            <a:prstClr val="black"/>
                          </a:solidFill>
                          <a:effectLst/>
                          <a:uLnTx/>
                          <a:uFillTx/>
                          <a:latin typeface="Calibri"/>
                          <a:ea typeface="+mn-ea"/>
                          <a:cs typeface="+mn-cs"/>
                        </a:rPr>
                        <a:t>
 Statt sich als Rentnerin gemütlich vor den Fernseher zu setzen, hat Margot aus der Eifel beschlossen, Gutes zu tun.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8696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18:34:02</a:t>
                      </a:r>
                      <a:r>
                        <a:rPr kumimoji="0" lang="de-DE" sz="1000" b="0" i="0" u="none" strike="noStrike" kern="1200" cap="none" spc="0" normalizeH="0" baseline="0" noProof="0">
                          <a:ln>
                            <a:noFill/>
                          </a:ln>
                          <a:solidFill>
                            <a:prstClr val="black"/>
                          </a:solidFill>
                          <a:effectLst/>
                          <a:uLnTx/>
                          <a:uFillTx/>
                          <a:latin typeface="Calibri"/>
                          <a:ea typeface="+mn-ea"/>
                          <a:cs typeface="+mn-cs"/>
                        </a:rPr>
                        <a:t>
 Seine eigene Wohnung haben und doch nie allein sein – für Rita aus Aachen genau das Richtige!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7826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- 2024-11-30 12:11:54</a:t>
                      </a:r>
                      <a:r>
                        <a:rPr kumimoji="0" lang="de-DE" sz="1000" b="0" i="0" u="none" strike="noStrike" kern="1200" cap="none" spc="0" normalizeH="0" baseline="0" noProof="0">
                          <a:ln>
                            <a:noFill/>
                          </a:ln>
                          <a:solidFill>
                            <a:prstClr val="black"/>
                          </a:solidFill>
                          <a:effectLst/>
                          <a:uLnTx/>
                          <a:uFillTx/>
                          <a:latin typeface="Calibri"/>
                          <a:ea typeface="+mn-ea"/>
                          <a:cs typeface="+mn-cs"/>
                        </a:rPr>
                        <a:t>
 Weihnachtsmarkt im Gefängnis? Das gibt es seit 30 Jahren in der JVA Attendorn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10866123"/>
                  </a:ext>
                </a:extLst>
              </a:tr>
            </a:tbl>
          </a:graphicData>
        </a:graphic>
      </p:graphicFrame>
      <p:sp>
        <p:nvSpPr>
          <p:cNvPr id="4" name="Text Placeholder 3">
            <a:extLst>
              <a:ext uri="{FF2B5EF4-FFF2-40B4-BE49-F238E27FC236}">
                <a16:creationId xmlns:a16="http://schemas.microsoft.com/office/drawing/2014/main" id="{33F63D09-7CF6-4F72-8C75-E36B9A33EF16}"/>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813245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DB5E7-51DD-45EE-BD0C-400BE171E29A}"/>
              </a:ext>
            </a:extLst>
          </p:cNvPr>
          <p:cNvSpPr>
            <a:spLocks noGrp="1"/>
          </p:cNvSpPr>
          <p:nvPr>
            <p:ph type="title"/>
          </p:nvPr>
        </p:nvSpPr>
        <p:spPr/>
        <p:txBody>
          <a:bodyPr/>
          <a:lstStyle/>
          <a:p>
            <a:r>
              <a:rPr lang="en-US"/>
              <a:t>Facebook Original Own Posts &amp; Reels Table | WDR Lokalzeit - 3 of 10</a:t>
            </a:r>
          </a:p>
        </p:txBody>
      </p:sp>
      <p:graphicFrame>
        <p:nvGraphicFramePr>
          <p:cNvPr id="5" name="Table Placeholder 4">
            <a:extLst>
              <a:ext uri="{FF2B5EF4-FFF2-40B4-BE49-F238E27FC236}">
                <a16:creationId xmlns:a16="http://schemas.microsoft.com/office/drawing/2014/main" id="{3BA5D118-C31F-4B11-BBAE-41A68B04463E}"/>
              </a:ext>
            </a:extLst>
          </p:cNvPr>
          <p:cNvGraphicFramePr>
            <a:graphicFrameLocks noGrp="1"/>
          </p:cNvGraphicFramePr>
          <p:nvPr>
            <p:ph type="tbl" sz="quarter" idx="13"/>
            <p:extLst>
              <p:ext uri="{D42A27DB-BD31-4B8C-83A1-F6EECF244321}">
                <p14:modId xmlns:p14="http://schemas.microsoft.com/office/powerpoint/2010/main" val="610509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07503223"/>
                    </a:ext>
                  </a:extLst>
                </a:gridCol>
                <a:gridCol w="1399032">
                  <a:extLst>
                    <a:ext uri="{9D8B030D-6E8A-4147-A177-3AD203B41FA5}">
                      <a16:colId xmlns:a16="http://schemas.microsoft.com/office/drawing/2014/main" val="1303828374"/>
                    </a:ext>
                  </a:extLst>
                </a:gridCol>
                <a:gridCol w="493776">
                  <a:extLst>
                    <a:ext uri="{9D8B030D-6E8A-4147-A177-3AD203B41FA5}">
                      <a16:colId xmlns:a16="http://schemas.microsoft.com/office/drawing/2014/main" val="585725771"/>
                    </a:ext>
                  </a:extLst>
                </a:gridCol>
                <a:gridCol w="493776">
                  <a:extLst>
                    <a:ext uri="{9D8B030D-6E8A-4147-A177-3AD203B41FA5}">
                      <a16:colId xmlns:a16="http://schemas.microsoft.com/office/drawing/2014/main" val="710370630"/>
                    </a:ext>
                  </a:extLst>
                </a:gridCol>
                <a:gridCol w="493776">
                  <a:extLst>
                    <a:ext uri="{9D8B030D-6E8A-4147-A177-3AD203B41FA5}">
                      <a16:colId xmlns:a16="http://schemas.microsoft.com/office/drawing/2014/main" val="3154793276"/>
                    </a:ext>
                  </a:extLst>
                </a:gridCol>
                <a:gridCol w="493776">
                  <a:extLst>
                    <a:ext uri="{9D8B030D-6E8A-4147-A177-3AD203B41FA5}">
                      <a16:colId xmlns:a16="http://schemas.microsoft.com/office/drawing/2014/main" val="1930444334"/>
                    </a:ext>
                  </a:extLst>
                </a:gridCol>
                <a:gridCol w="493776">
                  <a:extLst>
                    <a:ext uri="{9D8B030D-6E8A-4147-A177-3AD203B41FA5}">
                      <a16:colId xmlns:a16="http://schemas.microsoft.com/office/drawing/2014/main" val="2781890300"/>
                    </a:ext>
                  </a:extLst>
                </a:gridCol>
                <a:gridCol w="493776">
                  <a:extLst>
                    <a:ext uri="{9D8B030D-6E8A-4147-A177-3AD203B41FA5}">
                      <a16:colId xmlns:a16="http://schemas.microsoft.com/office/drawing/2014/main" val="888529717"/>
                    </a:ext>
                  </a:extLst>
                </a:gridCol>
                <a:gridCol w="493776">
                  <a:extLst>
                    <a:ext uri="{9D8B030D-6E8A-4147-A177-3AD203B41FA5}">
                      <a16:colId xmlns:a16="http://schemas.microsoft.com/office/drawing/2014/main" val="1019396997"/>
                    </a:ext>
                  </a:extLst>
                </a:gridCol>
                <a:gridCol w="493776">
                  <a:extLst>
                    <a:ext uri="{9D8B030D-6E8A-4147-A177-3AD203B41FA5}">
                      <a16:colId xmlns:a16="http://schemas.microsoft.com/office/drawing/2014/main" val="3587496278"/>
                    </a:ext>
                  </a:extLst>
                </a:gridCol>
                <a:gridCol w="493776">
                  <a:extLst>
                    <a:ext uri="{9D8B030D-6E8A-4147-A177-3AD203B41FA5}">
                      <a16:colId xmlns:a16="http://schemas.microsoft.com/office/drawing/2014/main" val="2295874727"/>
                    </a:ext>
                  </a:extLst>
                </a:gridCol>
                <a:gridCol w="493776">
                  <a:extLst>
                    <a:ext uri="{9D8B030D-6E8A-4147-A177-3AD203B41FA5}">
                      <a16:colId xmlns:a16="http://schemas.microsoft.com/office/drawing/2014/main" val="277645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002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16:09:03</a:t>
                      </a:r>
                      <a:r>
                        <a:rPr kumimoji="0" lang="de-DE" sz="1000" b="0" i="0" u="none" strike="noStrike" kern="1200" cap="none" spc="0" normalizeH="0" baseline="0" noProof="0">
                          <a:ln>
                            <a:noFill/>
                          </a:ln>
                          <a:solidFill>
                            <a:prstClr val="black"/>
                          </a:solidFill>
                          <a:effectLst/>
                          <a:uLnTx/>
                          <a:uFillTx/>
                          <a:latin typeface="Calibri"/>
                          <a:ea typeface="+mn-ea"/>
                          <a:cs typeface="+mn-cs"/>
                        </a:rPr>
                        <a:t>
 Annette und Robert hätten nie im Leben gedacht, dass jemand freiwillig die Riesen-Tanne aus ihrem Garten in Dortmund abholt.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5477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18:21:06</a:t>
                      </a:r>
                      <a:r>
                        <a:rPr kumimoji="0" lang="de-DE" sz="1000" b="0" i="0" u="none" strike="noStrike" kern="1200" cap="none" spc="0" normalizeH="0" baseline="0" noProof="0">
                          <a:ln>
                            <a:noFill/>
                          </a:ln>
                          <a:solidFill>
                            <a:prstClr val="black"/>
                          </a:solidFill>
                          <a:effectLst/>
                          <a:uLnTx/>
                          <a:uFillTx/>
                          <a:latin typeface="Calibri"/>
                          <a:ea typeface="+mn-ea"/>
                          <a:cs typeface="+mn-cs"/>
                        </a:rPr>
                        <a:t>
 Essen bestellen, ohne sehen zu können – ein Restaurant in Augustdorf im Kreis Lippe hat eine Speisekarte in Blindenschrift. So geht Inklusion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84699823"/>
                  </a:ext>
                </a:extLst>
              </a:tr>
            </a:tbl>
          </a:graphicData>
        </a:graphic>
      </p:graphicFrame>
      <p:sp>
        <p:nvSpPr>
          <p:cNvPr id="4" name="Text Placeholder 3">
            <a:extLst>
              <a:ext uri="{FF2B5EF4-FFF2-40B4-BE49-F238E27FC236}">
                <a16:creationId xmlns:a16="http://schemas.microsoft.com/office/drawing/2014/main" id="{3AEBD960-55EC-45D9-B7A2-231A732875F0}"/>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889064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DAEBA-F152-4FA6-AD62-4A43A4AFB7B9}"/>
              </a:ext>
            </a:extLst>
          </p:cNvPr>
          <p:cNvSpPr>
            <a:spLocks noGrp="1"/>
          </p:cNvSpPr>
          <p:nvPr>
            <p:ph type="title"/>
          </p:nvPr>
        </p:nvSpPr>
        <p:spPr/>
        <p:txBody>
          <a:bodyPr/>
          <a:lstStyle/>
          <a:p>
            <a:r>
              <a:rPr lang="en-US"/>
              <a:t>Facebook Original Own Posts &amp; Reels Table | WDR Lokalzeit - 4 of 10</a:t>
            </a:r>
          </a:p>
        </p:txBody>
      </p:sp>
      <p:graphicFrame>
        <p:nvGraphicFramePr>
          <p:cNvPr id="5" name="Table Placeholder 4">
            <a:extLst>
              <a:ext uri="{FF2B5EF4-FFF2-40B4-BE49-F238E27FC236}">
                <a16:creationId xmlns:a16="http://schemas.microsoft.com/office/drawing/2014/main" id="{60F18873-1C53-4A94-A8CA-CD01FB3CE827}"/>
              </a:ext>
            </a:extLst>
          </p:cNvPr>
          <p:cNvGraphicFramePr>
            <a:graphicFrameLocks noGrp="1"/>
          </p:cNvGraphicFramePr>
          <p:nvPr>
            <p:ph type="tbl" sz="quarter" idx="13"/>
            <p:extLst>
              <p:ext uri="{D42A27DB-BD31-4B8C-83A1-F6EECF244321}">
                <p14:modId xmlns:p14="http://schemas.microsoft.com/office/powerpoint/2010/main" val="176028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60713334"/>
                    </a:ext>
                  </a:extLst>
                </a:gridCol>
                <a:gridCol w="1399032">
                  <a:extLst>
                    <a:ext uri="{9D8B030D-6E8A-4147-A177-3AD203B41FA5}">
                      <a16:colId xmlns:a16="http://schemas.microsoft.com/office/drawing/2014/main" val="327334217"/>
                    </a:ext>
                  </a:extLst>
                </a:gridCol>
                <a:gridCol w="493776">
                  <a:extLst>
                    <a:ext uri="{9D8B030D-6E8A-4147-A177-3AD203B41FA5}">
                      <a16:colId xmlns:a16="http://schemas.microsoft.com/office/drawing/2014/main" val="3171035130"/>
                    </a:ext>
                  </a:extLst>
                </a:gridCol>
                <a:gridCol w="493776">
                  <a:extLst>
                    <a:ext uri="{9D8B030D-6E8A-4147-A177-3AD203B41FA5}">
                      <a16:colId xmlns:a16="http://schemas.microsoft.com/office/drawing/2014/main" val="483234895"/>
                    </a:ext>
                  </a:extLst>
                </a:gridCol>
                <a:gridCol w="493776">
                  <a:extLst>
                    <a:ext uri="{9D8B030D-6E8A-4147-A177-3AD203B41FA5}">
                      <a16:colId xmlns:a16="http://schemas.microsoft.com/office/drawing/2014/main" val="3316214977"/>
                    </a:ext>
                  </a:extLst>
                </a:gridCol>
                <a:gridCol w="493776">
                  <a:extLst>
                    <a:ext uri="{9D8B030D-6E8A-4147-A177-3AD203B41FA5}">
                      <a16:colId xmlns:a16="http://schemas.microsoft.com/office/drawing/2014/main" val="3945467505"/>
                    </a:ext>
                  </a:extLst>
                </a:gridCol>
                <a:gridCol w="493776">
                  <a:extLst>
                    <a:ext uri="{9D8B030D-6E8A-4147-A177-3AD203B41FA5}">
                      <a16:colId xmlns:a16="http://schemas.microsoft.com/office/drawing/2014/main" val="3918988297"/>
                    </a:ext>
                  </a:extLst>
                </a:gridCol>
                <a:gridCol w="493776">
                  <a:extLst>
                    <a:ext uri="{9D8B030D-6E8A-4147-A177-3AD203B41FA5}">
                      <a16:colId xmlns:a16="http://schemas.microsoft.com/office/drawing/2014/main" val="3477260959"/>
                    </a:ext>
                  </a:extLst>
                </a:gridCol>
                <a:gridCol w="493776">
                  <a:extLst>
                    <a:ext uri="{9D8B030D-6E8A-4147-A177-3AD203B41FA5}">
                      <a16:colId xmlns:a16="http://schemas.microsoft.com/office/drawing/2014/main" val="1921530986"/>
                    </a:ext>
                  </a:extLst>
                </a:gridCol>
                <a:gridCol w="493776">
                  <a:extLst>
                    <a:ext uri="{9D8B030D-6E8A-4147-A177-3AD203B41FA5}">
                      <a16:colId xmlns:a16="http://schemas.microsoft.com/office/drawing/2014/main" val="3038697541"/>
                    </a:ext>
                  </a:extLst>
                </a:gridCol>
                <a:gridCol w="493776">
                  <a:extLst>
                    <a:ext uri="{9D8B030D-6E8A-4147-A177-3AD203B41FA5}">
                      <a16:colId xmlns:a16="http://schemas.microsoft.com/office/drawing/2014/main" val="2544485803"/>
                    </a:ext>
                  </a:extLst>
                </a:gridCol>
                <a:gridCol w="493776">
                  <a:extLst>
                    <a:ext uri="{9D8B030D-6E8A-4147-A177-3AD203B41FA5}">
                      <a16:colId xmlns:a16="http://schemas.microsoft.com/office/drawing/2014/main" val="285821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467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14:38:04</a:t>
                      </a:r>
                      <a:r>
                        <a:rPr kumimoji="0" lang="de-DE" sz="1000" b="0" i="0" u="none" strike="noStrike" kern="1200" cap="none" spc="0" normalizeH="0" baseline="0" noProof="0">
                          <a:ln>
                            <a:noFill/>
                          </a:ln>
                          <a:solidFill>
                            <a:prstClr val="black"/>
                          </a:solidFill>
                          <a:effectLst/>
                          <a:uLnTx/>
                          <a:uFillTx/>
                          <a:latin typeface="Calibri"/>
                          <a:ea typeface="+mn-ea"/>
                          <a:cs typeface="+mn-cs"/>
                        </a:rPr>
                        <a:t>
 Tagesmutter Lotti Breuer aus dem Rhein-Sieg-Kreis hat schon 100 Kinder betreut.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8317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12:27:01</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 Katharina aus Jülich Lehrerin werden. Jetzt ist sie NRW's beste Nachwuchsbäckerin!👩‍🍳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7429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- 2024-11-27 14:29:03</a:t>
                      </a:r>
                      <a:r>
                        <a:rPr kumimoji="0" lang="de-DE" sz="1000" b="0" i="0" u="none" strike="noStrike" kern="1200" cap="none" spc="0" normalizeH="0" baseline="0" noProof="0">
                          <a:ln>
                            <a:noFill/>
                          </a:ln>
                          <a:solidFill>
                            <a:prstClr val="black"/>
                          </a:solidFill>
                          <a:effectLst/>
                          <a:uLnTx/>
                          <a:uFillTx/>
                          <a:latin typeface="Calibri"/>
                          <a:ea typeface="+mn-ea"/>
                          <a:cs typeface="+mn-cs"/>
                        </a:rPr>
                        <a:t>
 Bahtiyar kann nachts gerade kaum schlafen. Er und sein Sohn fürchten um ihre Zukunft bei Thyssenkrupp in Bochum.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55798377"/>
                  </a:ext>
                </a:extLst>
              </a:tr>
            </a:tbl>
          </a:graphicData>
        </a:graphic>
      </p:graphicFrame>
      <p:sp>
        <p:nvSpPr>
          <p:cNvPr id="4" name="Text Placeholder 3">
            <a:extLst>
              <a:ext uri="{FF2B5EF4-FFF2-40B4-BE49-F238E27FC236}">
                <a16:creationId xmlns:a16="http://schemas.microsoft.com/office/drawing/2014/main" id="{F63A8222-BF1F-4F26-A44C-A2DC69497BCA}"/>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992224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A8E2D-5A59-46A6-9F04-0D07F62A6148}"/>
              </a:ext>
            </a:extLst>
          </p:cNvPr>
          <p:cNvSpPr>
            <a:spLocks noGrp="1"/>
          </p:cNvSpPr>
          <p:nvPr>
            <p:ph type="title"/>
          </p:nvPr>
        </p:nvSpPr>
        <p:spPr/>
        <p:txBody>
          <a:bodyPr/>
          <a:lstStyle/>
          <a:p>
            <a:r>
              <a:rPr lang="en-US"/>
              <a:t>Facebook Original Own Posts &amp; Reels Table | WDR Lokalzeit - 5 of 10</a:t>
            </a:r>
          </a:p>
        </p:txBody>
      </p:sp>
      <p:graphicFrame>
        <p:nvGraphicFramePr>
          <p:cNvPr id="5" name="Table Placeholder 4">
            <a:extLst>
              <a:ext uri="{FF2B5EF4-FFF2-40B4-BE49-F238E27FC236}">
                <a16:creationId xmlns:a16="http://schemas.microsoft.com/office/drawing/2014/main" id="{F7BFD38B-D7BB-44DE-9877-962592F4E7F3}"/>
              </a:ext>
            </a:extLst>
          </p:cNvPr>
          <p:cNvGraphicFramePr>
            <a:graphicFrameLocks noGrp="1"/>
          </p:cNvGraphicFramePr>
          <p:nvPr>
            <p:ph type="tbl" sz="quarter" idx="13"/>
            <p:extLst>
              <p:ext uri="{D42A27DB-BD31-4B8C-83A1-F6EECF244321}">
                <p14:modId xmlns:p14="http://schemas.microsoft.com/office/powerpoint/2010/main" val="78237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91050245"/>
                    </a:ext>
                  </a:extLst>
                </a:gridCol>
                <a:gridCol w="1399032">
                  <a:extLst>
                    <a:ext uri="{9D8B030D-6E8A-4147-A177-3AD203B41FA5}">
                      <a16:colId xmlns:a16="http://schemas.microsoft.com/office/drawing/2014/main" val="4024799693"/>
                    </a:ext>
                  </a:extLst>
                </a:gridCol>
                <a:gridCol w="493776">
                  <a:extLst>
                    <a:ext uri="{9D8B030D-6E8A-4147-A177-3AD203B41FA5}">
                      <a16:colId xmlns:a16="http://schemas.microsoft.com/office/drawing/2014/main" val="1645630779"/>
                    </a:ext>
                  </a:extLst>
                </a:gridCol>
                <a:gridCol w="493776">
                  <a:extLst>
                    <a:ext uri="{9D8B030D-6E8A-4147-A177-3AD203B41FA5}">
                      <a16:colId xmlns:a16="http://schemas.microsoft.com/office/drawing/2014/main" val="4287436676"/>
                    </a:ext>
                  </a:extLst>
                </a:gridCol>
                <a:gridCol w="493776">
                  <a:extLst>
                    <a:ext uri="{9D8B030D-6E8A-4147-A177-3AD203B41FA5}">
                      <a16:colId xmlns:a16="http://schemas.microsoft.com/office/drawing/2014/main" val="534389895"/>
                    </a:ext>
                  </a:extLst>
                </a:gridCol>
                <a:gridCol w="493776">
                  <a:extLst>
                    <a:ext uri="{9D8B030D-6E8A-4147-A177-3AD203B41FA5}">
                      <a16:colId xmlns:a16="http://schemas.microsoft.com/office/drawing/2014/main" val="2417399690"/>
                    </a:ext>
                  </a:extLst>
                </a:gridCol>
                <a:gridCol w="493776">
                  <a:extLst>
                    <a:ext uri="{9D8B030D-6E8A-4147-A177-3AD203B41FA5}">
                      <a16:colId xmlns:a16="http://schemas.microsoft.com/office/drawing/2014/main" val="3446158083"/>
                    </a:ext>
                  </a:extLst>
                </a:gridCol>
                <a:gridCol w="493776">
                  <a:extLst>
                    <a:ext uri="{9D8B030D-6E8A-4147-A177-3AD203B41FA5}">
                      <a16:colId xmlns:a16="http://schemas.microsoft.com/office/drawing/2014/main" val="2248174124"/>
                    </a:ext>
                  </a:extLst>
                </a:gridCol>
                <a:gridCol w="493776">
                  <a:extLst>
                    <a:ext uri="{9D8B030D-6E8A-4147-A177-3AD203B41FA5}">
                      <a16:colId xmlns:a16="http://schemas.microsoft.com/office/drawing/2014/main" val="2523313065"/>
                    </a:ext>
                  </a:extLst>
                </a:gridCol>
                <a:gridCol w="493776">
                  <a:extLst>
                    <a:ext uri="{9D8B030D-6E8A-4147-A177-3AD203B41FA5}">
                      <a16:colId xmlns:a16="http://schemas.microsoft.com/office/drawing/2014/main" val="4271919610"/>
                    </a:ext>
                  </a:extLst>
                </a:gridCol>
                <a:gridCol w="493776">
                  <a:extLst>
                    <a:ext uri="{9D8B030D-6E8A-4147-A177-3AD203B41FA5}">
                      <a16:colId xmlns:a16="http://schemas.microsoft.com/office/drawing/2014/main" val="682405429"/>
                    </a:ext>
                  </a:extLst>
                </a:gridCol>
                <a:gridCol w="493776">
                  <a:extLst>
                    <a:ext uri="{9D8B030D-6E8A-4147-A177-3AD203B41FA5}">
                      <a16:colId xmlns:a16="http://schemas.microsoft.com/office/drawing/2014/main" val="419580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9425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12:02:08</a:t>
                      </a:r>
                      <a:r>
                        <a:rPr kumimoji="0" lang="de-DE" sz="1000" b="0" i="0" u="none" strike="noStrike" kern="1200" cap="none" spc="0" normalizeH="0" baseline="0" noProof="0">
                          <a:ln>
                            <a:noFill/>
                          </a:ln>
                          <a:solidFill>
                            <a:prstClr val="black"/>
                          </a:solidFill>
                          <a:effectLst/>
                          <a:uLnTx/>
                          <a:uFillTx/>
                          <a:latin typeface="Calibri"/>
                          <a:ea typeface="+mn-ea"/>
                          <a:cs typeface="+mn-cs"/>
                        </a:rPr>
                        <a:t>
 Tausche Rosenkohl gegen Duschgel: In Martinas Vorgarten in Euskirchen ist einiges los, seit dort ihr Tauschhäuschen steht.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99924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08:01:04</a:t>
                      </a:r>
                      <a:r>
                        <a:rPr kumimoji="0" lang="de-DE" sz="1000" b="0" i="0" u="none" strike="noStrike" kern="1200" cap="none" spc="0" normalizeH="0" baseline="0" noProof="0">
                          <a:ln>
                            <a:noFill/>
                          </a:ln>
                          <a:solidFill>
                            <a:prstClr val="black"/>
                          </a:solidFill>
                          <a:effectLst/>
                          <a:uLnTx/>
                          <a:uFillTx/>
                          <a:latin typeface="Calibri"/>
                          <a:ea typeface="+mn-ea"/>
                          <a:cs typeface="+mn-cs"/>
                        </a:rPr>
                        <a:t>
 Jonas Lappe aus Köln hat ein Bein verloren, aber nie den Mut, das zu tun, was ihm Spaß 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98956154"/>
                  </a:ext>
                </a:extLst>
              </a:tr>
            </a:tbl>
          </a:graphicData>
        </a:graphic>
      </p:graphicFrame>
      <p:sp>
        <p:nvSpPr>
          <p:cNvPr id="4" name="Text Placeholder 3">
            <a:extLst>
              <a:ext uri="{FF2B5EF4-FFF2-40B4-BE49-F238E27FC236}">
                <a16:creationId xmlns:a16="http://schemas.microsoft.com/office/drawing/2014/main" id="{C326CBF9-095D-4138-9EAB-60AABCFF1B1C}"/>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138405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92763-79DF-44E6-8218-DE55341A3CE6}"/>
              </a:ext>
            </a:extLst>
          </p:cNvPr>
          <p:cNvSpPr>
            <a:spLocks noGrp="1"/>
          </p:cNvSpPr>
          <p:nvPr>
            <p:ph type="title"/>
          </p:nvPr>
        </p:nvSpPr>
        <p:spPr/>
        <p:txBody>
          <a:bodyPr/>
          <a:lstStyle/>
          <a:p>
            <a:r>
              <a:rPr lang="en-US"/>
              <a:t>Facebook Original Own Posts &amp; Reels Table | WDR Lokalzeit - 6 of 10</a:t>
            </a:r>
          </a:p>
        </p:txBody>
      </p:sp>
      <p:graphicFrame>
        <p:nvGraphicFramePr>
          <p:cNvPr id="5" name="Table Placeholder 4">
            <a:extLst>
              <a:ext uri="{FF2B5EF4-FFF2-40B4-BE49-F238E27FC236}">
                <a16:creationId xmlns:a16="http://schemas.microsoft.com/office/drawing/2014/main" id="{78A7E5A1-3C03-41D7-8304-34F43315B7B0}"/>
              </a:ext>
            </a:extLst>
          </p:cNvPr>
          <p:cNvGraphicFramePr>
            <a:graphicFrameLocks noGrp="1"/>
          </p:cNvGraphicFramePr>
          <p:nvPr>
            <p:ph type="tbl" sz="quarter" idx="13"/>
            <p:extLst>
              <p:ext uri="{D42A27DB-BD31-4B8C-83A1-F6EECF244321}">
                <p14:modId xmlns:p14="http://schemas.microsoft.com/office/powerpoint/2010/main" val="121691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285459"/>
                    </a:ext>
                  </a:extLst>
                </a:gridCol>
                <a:gridCol w="1399032">
                  <a:extLst>
                    <a:ext uri="{9D8B030D-6E8A-4147-A177-3AD203B41FA5}">
                      <a16:colId xmlns:a16="http://schemas.microsoft.com/office/drawing/2014/main" val="2072059431"/>
                    </a:ext>
                  </a:extLst>
                </a:gridCol>
                <a:gridCol w="493776">
                  <a:extLst>
                    <a:ext uri="{9D8B030D-6E8A-4147-A177-3AD203B41FA5}">
                      <a16:colId xmlns:a16="http://schemas.microsoft.com/office/drawing/2014/main" val="1326562024"/>
                    </a:ext>
                  </a:extLst>
                </a:gridCol>
                <a:gridCol w="493776">
                  <a:extLst>
                    <a:ext uri="{9D8B030D-6E8A-4147-A177-3AD203B41FA5}">
                      <a16:colId xmlns:a16="http://schemas.microsoft.com/office/drawing/2014/main" val="889618508"/>
                    </a:ext>
                  </a:extLst>
                </a:gridCol>
                <a:gridCol w="493776">
                  <a:extLst>
                    <a:ext uri="{9D8B030D-6E8A-4147-A177-3AD203B41FA5}">
                      <a16:colId xmlns:a16="http://schemas.microsoft.com/office/drawing/2014/main" val="1581655599"/>
                    </a:ext>
                  </a:extLst>
                </a:gridCol>
                <a:gridCol w="493776">
                  <a:extLst>
                    <a:ext uri="{9D8B030D-6E8A-4147-A177-3AD203B41FA5}">
                      <a16:colId xmlns:a16="http://schemas.microsoft.com/office/drawing/2014/main" val="1165806790"/>
                    </a:ext>
                  </a:extLst>
                </a:gridCol>
                <a:gridCol w="493776">
                  <a:extLst>
                    <a:ext uri="{9D8B030D-6E8A-4147-A177-3AD203B41FA5}">
                      <a16:colId xmlns:a16="http://schemas.microsoft.com/office/drawing/2014/main" val="1349317610"/>
                    </a:ext>
                  </a:extLst>
                </a:gridCol>
                <a:gridCol w="493776">
                  <a:extLst>
                    <a:ext uri="{9D8B030D-6E8A-4147-A177-3AD203B41FA5}">
                      <a16:colId xmlns:a16="http://schemas.microsoft.com/office/drawing/2014/main" val="1881758926"/>
                    </a:ext>
                  </a:extLst>
                </a:gridCol>
                <a:gridCol w="493776">
                  <a:extLst>
                    <a:ext uri="{9D8B030D-6E8A-4147-A177-3AD203B41FA5}">
                      <a16:colId xmlns:a16="http://schemas.microsoft.com/office/drawing/2014/main" val="2398948828"/>
                    </a:ext>
                  </a:extLst>
                </a:gridCol>
                <a:gridCol w="493776">
                  <a:extLst>
                    <a:ext uri="{9D8B030D-6E8A-4147-A177-3AD203B41FA5}">
                      <a16:colId xmlns:a16="http://schemas.microsoft.com/office/drawing/2014/main" val="660109786"/>
                    </a:ext>
                  </a:extLst>
                </a:gridCol>
                <a:gridCol w="493776">
                  <a:extLst>
                    <a:ext uri="{9D8B030D-6E8A-4147-A177-3AD203B41FA5}">
                      <a16:colId xmlns:a16="http://schemas.microsoft.com/office/drawing/2014/main" val="2987556738"/>
                    </a:ext>
                  </a:extLst>
                </a:gridCol>
                <a:gridCol w="493776">
                  <a:extLst>
                    <a:ext uri="{9D8B030D-6E8A-4147-A177-3AD203B41FA5}">
                      <a16:colId xmlns:a16="http://schemas.microsoft.com/office/drawing/2014/main" val="811432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323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12:23:57</a:t>
                      </a:r>
                      <a:r>
                        <a:rPr kumimoji="0" lang="de-DE" sz="1000" b="0" i="0" u="none" strike="noStrike" kern="1200" cap="none" spc="0" normalizeH="0" baseline="0" noProof="0">
                          <a:ln>
                            <a:noFill/>
                          </a:ln>
                          <a:solidFill>
                            <a:prstClr val="black"/>
                          </a:solidFill>
                          <a:effectLst/>
                          <a:uLnTx/>
                          <a:uFillTx/>
                          <a:latin typeface="Calibri"/>
                          <a:ea typeface="+mn-ea"/>
                          <a:cs typeface="+mn-cs"/>
                        </a:rPr>
                        <a:t>
 Stevens Herz schlägt für Weihnachtsmarkt und Kirmes. Der Schaustellersohn ist die siebte Generation des Familienbetriebs in Essen.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7751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14:04:02</a:t>
                      </a:r>
                      <a:r>
                        <a:rPr kumimoji="0" lang="de-DE" sz="1000" b="0" i="0" u="none" strike="noStrike" kern="1200" cap="none" spc="0" normalizeH="0" baseline="0" noProof="0">
                          <a:ln>
                            <a:noFill/>
                          </a:ln>
                          <a:solidFill>
                            <a:prstClr val="black"/>
                          </a:solidFill>
                          <a:effectLst/>
                          <a:uLnTx/>
                          <a:uFillTx/>
                          <a:latin typeface="Calibri"/>
                          <a:ea typeface="+mn-ea"/>
                          <a:cs typeface="+mn-cs"/>
                        </a:rPr>
                        <a:t>
 Für so manchen ist eine Tafel Schokolade zu Weihnachten schon das Größte. Michael bemerkt das bei der Tafel in Schwerte seit 17 Jahren jedes Jahr.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74575762"/>
                  </a:ext>
                </a:extLst>
              </a:tr>
            </a:tbl>
          </a:graphicData>
        </a:graphic>
      </p:graphicFrame>
      <p:sp>
        <p:nvSpPr>
          <p:cNvPr id="4" name="Text Placeholder 3">
            <a:extLst>
              <a:ext uri="{FF2B5EF4-FFF2-40B4-BE49-F238E27FC236}">
                <a16:creationId xmlns:a16="http://schemas.microsoft.com/office/drawing/2014/main" id="{F97E3ABA-C52A-4B55-96EB-D81A22F02F63}"/>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320425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6671A-35FD-4E5B-B71A-18DB092A1693}"/>
              </a:ext>
            </a:extLst>
          </p:cNvPr>
          <p:cNvSpPr>
            <a:spLocks noGrp="1"/>
          </p:cNvSpPr>
          <p:nvPr>
            <p:ph type="title"/>
          </p:nvPr>
        </p:nvSpPr>
        <p:spPr/>
        <p:txBody>
          <a:bodyPr/>
          <a:lstStyle/>
          <a:p>
            <a:r>
              <a:rPr lang="en-US"/>
              <a:t>Facebook Original Own Posts &amp; Reels Table | WDR Lokalzeit - 7 of 10</a:t>
            </a:r>
          </a:p>
        </p:txBody>
      </p:sp>
      <p:graphicFrame>
        <p:nvGraphicFramePr>
          <p:cNvPr id="5" name="Table Placeholder 4">
            <a:extLst>
              <a:ext uri="{FF2B5EF4-FFF2-40B4-BE49-F238E27FC236}">
                <a16:creationId xmlns:a16="http://schemas.microsoft.com/office/drawing/2014/main" id="{490F0F3F-EC2C-49F6-A613-8AD39C5CCA18}"/>
              </a:ext>
            </a:extLst>
          </p:cNvPr>
          <p:cNvGraphicFramePr>
            <a:graphicFrameLocks noGrp="1"/>
          </p:cNvGraphicFramePr>
          <p:nvPr>
            <p:ph type="tbl" sz="quarter" idx="13"/>
            <p:extLst>
              <p:ext uri="{D42A27DB-BD31-4B8C-83A1-F6EECF244321}">
                <p14:modId xmlns:p14="http://schemas.microsoft.com/office/powerpoint/2010/main" val="124925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49883845"/>
                    </a:ext>
                  </a:extLst>
                </a:gridCol>
                <a:gridCol w="1399032">
                  <a:extLst>
                    <a:ext uri="{9D8B030D-6E8A-4147-A177-3AD203B41FA5}">
                      <a16:colId xmlns:a16="http://schemas.microsoft.com/office/drawing/2014/main" val="4232218797"/>
                    </a:ext>
                  </a:extLst>
                </a:gridCol>
                <a:gridCol w="493776">
                  <a:extLst>
                    <a:ext uri="{9D8B030D-6E8A-4147-A177-3AD203B41FA5}">
                      <a16:colId xmlns:a16="http://schemas.microsoft.com/office/drawing/2014/main" val="3438828686"/>
                    </a:ext>
                  </a:extLst>
                </a:gridCol>
                <a:gridCol w="493776">
                  <a:extLst>
                    <a:ext uri="{9D8B030D-6E8A-4147-A177-3AD203B41FA5}">
                      <a16:colId xmlns:a16="http://schemas.microsoft.com/office/drawing/2014/main" val="855723317"/>
                    </a:ext>
                  </a:extLst>
                </a:gridCol>
                <a:gridCol w="493776">
                  <a:extLst>
                    <a:ext uri="{9D8B030D-6E8A-4147-A177-3AD203B41FA5}">
                      <a16:colId xmlns:a16="http://schemas.microsoft.com/office/drawing/2014/main" val="2105656772"/>
                    </a:ext>
                  </a:extLst>
                </a:gridCol>
                <a:gridCol w="493776">
                  <a:extLst>
                    <a:ext uri="{9D8B030D-6E8A-4147-A177-3AD203B41FA5}">
                      <a16:colId xmlns:a16="http://schemas.microsoft.com/office/drawing/2014/main" val="1021796379"/>
                    </a:ext>
                  </a:extLst>
                </a:gridCol>
                <a:gridCol w="493776">
                  <a:extLst>
                    <a:ext uri="{9D8B030D-6E8A-4147-A177-3AD203B41FA5}">
                      <a16:colId xmlns:a16="http://schemas.microsoft.com/office/drawing/2014/main" val="1694082090"/>
                    </a:ext>
                  </a:extLst>
                </a:gridCol>
                <a:gridCol w="493776">
                  <a:extLst>
                    <a:ext uri="{9D8B030D-6E8A-4147-A177-3AD203B41FA5}">
                      <a16:colId xmlns:a16="http://schemas.microsoft.com/office/drawing/2014/main" val="3460064150"/>
                    </a:ext>
                  </a:extLst>
                </a:gridCol>
                <a:gridCol w="493776">
                  <a:extLst>
                    <a:ext uri="{9D8B030D-6E8A-4147-A177-3AD203B41FA5}">
                      <a16:colId xmlns:a16="http://schemas.microsoft.com/office/drawing/2014/main" val="2134430559"/>
                    </a:ext>
                  </a:extLst>
                </a:gridCol>
                <a:gridCol w="493776">
                  <a:extLst>
                    <a:ext uri="{9D8B030D-6E8A-4147-A177-3AD203B41FA5}">
                      <a16:colId xmlns:a16="http://schemas.microsoft.com/office/drawing/2014/main" val="3371628581"/>
                    </a:ext>
                  </a:extLst>
                </a:gridCol>
                <a:gridCol w="493776">
                  <a:extLst>
                    <a:ext uri="{9D8B030D-6E8A-4147-A177-3AD203B41FA5}">
                      <a16:colId xmlns:a16="http://schemas.microsoft.com/office/drawing/2014/main" val="1458853703"/>
                    </a:ext>
                  </a:extLst>
                </a:gridCol>
                <a:gridCol w="493776">
                  <a:extLst>
                    <a:ext uri="{9D8B030D-6E8A-4147-A177-3AD203B41FA5}">
                      <a16:colId xmlns:a16="http://schemas.microsoft.com/office/drawing/2014/main" val="300329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691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18:40:53</a:t>
                      </a:r>
                      <a:r>
                        <a:rPr kumimoji="0" lang="de-DE" sz="1000" b="0" i="0" u="none" strike="noStrike" kern="1200" cap="none" spc="0" normalizeH="0" baseline="0" noProof="0">
                          <a:ln>
                            <a:noFill/>
                          </a:ln>
                          <a:solidFill>
                            <a:prstClr val="black"/>
                          </a:solidFill>
                          <a:effectLst/>
                          <a:uLnTx/>
                          <a:uFillTx/>
                          <a:latin typeface="Calibri"/>
                          <a:ea typeface="+mn-ea"/>
                          <a:cs typeface="+mn-cs"/>
                        </a:rPr>
                        <a:t>
 Carlo aus dem Tiergarten Kleve ist ein richtiger Charmeur. Wäre da nicht sein kleines Problem...🍆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66095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18:24:52</a:t>
                      </a:r>
                      <a:r>
                        <a:rPr kumimoji="0" lang="de-DE" sz="1000" b="0" i="0" u="none" strike="noStrike" kern="1200" cap="none" spc="0" normalizeH="0" baseline="0" noProof="0">
                          <a:ln>
                            <a:noFill/>
                          </a:ln>
                          <a:solidFill>
                            <a:prstClr val="black"/>
                          </a:solidFill>
                          <a:effectLst/>
                          <a:uLnTx/>
                          <a:uFillTx/>
                          <a:latin typeface="Calibri"/>
                          <a:ea typeface="+mn-ea"/>
                          <a:cs typeface="+mn-cs"/>
                        </a:rPr>
                        <a:t>
 Ein Geschenk von Herzen: In Gütersloh spielt der Posaunenchor für Geburtstagskinder über 80 kleine Konzerte vor deren Haustür.❤️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984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10:13:03</a:t>
                      </a:r>
                      <a:r>
                        <a:rPr kumimoji="0" lang="de-DE" sz="1000" b="0" i="0" u="none" strike="noStrike" kern="1200" cap="none" spc="0" normalizeH="0" baseline="0" noProof="0">
                          <a:ln>
                            <a:noFill/>
                          </a:ln>
                          <a:solidFill>
                            <a:prstClr val="black"/>
                          </a:solidFill>
                          <a:effectLst/>
                          <a:uLnTx/>
                          <a:uFillTx/>
                          <a:latin typeface="Calibri"/>
                          <a:ea typeface="+mn-ea"/>
                          <a:cs typeface="+mn-cs"/>
                        </a:rPr>
                        <a:t>
 Beim Blind – äh – Bark Date in Bonn suchen Hund und Mensch einen Partner fürs Leben.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69001143"/>
                  </a:ext>
                </a:extLst>
              </a:tr>
            </a:tbl>
          </a:graphicData>
        </a:graphic>
      </p:graphicFrame>
      <p:sp>
        <p:nvSpPr>
          <p:cNvPr id="4" name="Text Placeholder 3">
            <a:extLst>
              <a:ext uri="{FF2B5EF4-FFF2-40B4-BE49-F238E27FC236}">
                <a16:creationId xmlns:a16="http://schemas.microsoft.com/office/drawing/2014/main" id="{0C4442C4-D3D6-4F63-8C2D-053F9652AD4A}"/>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568430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488FA-58EB-43BD-AF00-771A4583E500}"/>
              </a:ext>
            </a:extLst>
          </p:cNvPr>
          <p:cNvSpPr>
            <a:spLocks noGrp="1"/>
          </p:cNvSpPr>
          <p:nvPr>
            <p:ph type="title"/>
          </p:nvPr>
        </p:nvSpPr>
        <p:spPr/>
        <p:txBody>
          <a:bodyPr/>
          <a:lstStyle/>
          <a:p>
            <a:r>
              <a:rPr lang="en-US"/>
              <a:t>Facebook Original Own Posts &amp; Reels Table | WDR Lokalzeit - 8 of 10</a:t>
            </a:r>
          </a:p>
        </p:txBody>
      </p:sp>
      <p:graphicFrame>
        <p:nvGraphicFramePr>
          <p:cNvPr id="5" name="Table Placeholder 4">
            <a:extLst>
              <a:ext uri="{FF2B5EF4-FFF2-40B4-BE49-F238E27FC236}">
                <a16:creationId xmlns:a16="http://schemas.microsoft.com/office/drawing/2014/main" id="{FED026F4-B146-4201-83A4-1467A14E3CB0}"/>
              </a:ext>
            </a:extLst>
          </p:cNvPr>
          <p:cNvGraphicFramePr>
            <a:graphicFrameLocks noGrp="1"/>
          </p:cNvGraphicFramePr>
          <p:nvPr>
            <p:ph type="tbl" sz="quarter" idx="13"/>
            <p:extLst>
              <p:ext uri="{D42A27DB-BD31-4B8C-83A1-F6EECF244321}">
                <p14:modId xmlns:p14="http://schemas.microsoft.com/office/powerpoint/2010/main" val="1454639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8255277"/>
                    </a:ext>
                  </a:extLst>
                </a:gridCol>
                <a:gridCol w="1399032">
                  <a:extLst>
                    <a:ext uri="{9D8B030D-6E8A-4147-A177-3AD203B41FA5}">
                      <a16:colId xmlns:a16="http://schemas.microsoft.com/office/drawing/2014/main" val="1786783570"/>
                    </a:ext>
                  </a:extLst>
                </a:gridCol>
                <a:gridCol w="493776">
                  <a:extLst>
                    <a:ext uri="{9D8B030D-6E8A-4147-A177-3AD203B41FA5}">
                      <a16:colId xmlns:a16="http://schemas.microsoft.com/office/drawing/2014/main" val="517461172"/>
                    </a:ext>
                  </a:extLst>
                </a:gridCol>
                <a:gridCol w="493776">
                  <a:extLst>
                    <a:ext uri="{9D8B030D-6E8A-4147-A177-3AD203B41FA5}">
                      <a16:colId xmlns:a16="http://schemas.microsoft.com/office/drawing/2014/main" val="1415076330"/>
                    </a:ext>
                  </a:extLst>
                </a:gridCol>
                <a:gridCol w="493776">
                  <a:extLst>
                    <a:ext uri="{9D8B030D-6E8A-4147-A177-3AD203B41FA5}">
                      <a16:colId xmlns:a16="http://schemas.microsoft.com/office/drawing/2014/main" val="1741930888"/>
                    </a:ext>
                  </a:extLst>
                </a:gridCol>
                <a:gridCol w="493776">
                  <a:extLst>
                    <a:ext uri="{9D8B030D-6E8A-4147-A177-3AD203B41FA5}">
                      <a16:colId xmlns:a16="http://schemas.microsoft.com/office/drawing/2014/main" val="1071438006"/>
                    </a:ext>
                  </a:extLst>
                </a:gridCol>
                <a:gridCol w="493776">
                  <a:extLst>
                    <a:ext uri="{9D8B030D-6E8A-4147-A177-3AD203B41FA5}">
                      <a16:colId xmlns:a16="http://schemas.microsoft.com/office/drawing/2014/main" val="678116248"/>
                    </a:ext>
                  </a:extLst>
                </a:gridCol>
                <a:gridCol w="493776">
                  <a:extLst>
                    <a:ext uri="{9D8B030D-6E8A-4147-A177-3AD203B41FA5}">
                      <a16:colId xmlns:a16="http://schemas.microsoft.com/office/drawing/2014/main" val="3071522699"/>
                    </a:ext>
                  </a:extLst>
                </a:gridCol>
                <a:gridCol w="493776">
                  <a:extLst>
                    <a:ext uri="{9D8B030D-6E8A-4147-A177-3AD203B41FA5}">
                      <a16:colId xmlns:a16="http://schemas.microsoft.com/office/drawing/2014/main" val="566370623"/>
                    </a:ext>
                  </a:extLst>
                </a:gridCol>
                <a:gridCol w="493776">
                  <a:extLst>
                    <a:ext uri="{9D8B030D-6E8A-4147-A177-3AD203B41FA5}">
                      <a16:colId xmlns:a16="http://schemas.microsoft.com/office/drawing/2014/main" val="4222033213"/>
                    </a:ext>
                  </a:extLst>
                </a:gridCol>
                <a:gridCol w="493776">
                  <a:extLst>
                    <a:ext uri="{9D8B030D-6E8A-4147-A177-3AD203B41FA5}">
                      <a16:colId xmlns:a16="http://schemas.microsoft.com/office/drawing/2014/main" val="1124857355"/>
                    </a:ext>
                  </a:extLst>
                </a:gridCol>
                <a:gridCol w="493776">
                  <a:extLst>
                    <a:ext uri="{9D8B030D-6E8A-4147-A177-3AD203B41FA5}">
                      <a16:colId xmlns:a16="http://schemas.microsoft.com/office/drawing/2014/main" val="31425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0208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- 2024-11-25 10:16:03</a:t>
                      </a:r>
                      <a:r>
                        <a:rPr kumimoji="0" lang="de-DE" sz="1000" b="0" i="0" u="none" strike="noStrike" kern="1200" cap="none" spc="0" normalizeH="0" baseline="0" noProof="0">
                          <a:ln>
                            <a:noFill/>
                          </a:ln>
                          <a:solidFill>
                            <a:prstClr val="black"/>
                          </a:solidFill>
                          <a:effectLst/>
                          <a:uLnTx/>
                          <a:uFillTx/>
                          <a:latin typeface="Calibri"/>
                          <a:ea typeface="+mn-ea"/>
                          <a:cs typeface="+mn-cs"/>
                        </a:rPr>
                        <a:t>
 Moritz weiß, wie kompliziert es ist, Geschlecht und Namen zu ändern. Das neue Selbstbestimmungsgesetz soll es leichter machen – und das LSBTIQ-Jugendzentrum in Münster hilft dabei.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3541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18:15:04</a:t>
                      </a:r>
                      <a:r>
                        <a:rPr kumimoji="0" lang="de-DE" sz="1000" b="0" i="0" u="none" strike="noStrike" kern="1200" cap="none" spc="0" normalizeH="0" baseline="0" noProof="0">
                          <a:ln>
                            <a:noFill/>
                          </a:ln>
                          <a:solidFill>
                            <a:prstClr val="black"/>
                          </a:solidFill>
                          <a:effectLst/>
                          <a:uLnTx/>
                          <a:uFillTx/>
                          <a:latin typeface="Calibri"/>
                          <a:ea typeface="+mn-ea"/>
                          <a:cs typeface="+mn-cs"/>
                        </a:rPr>
                        <a:t>
 Von dem Erlös profitieren mittlerweile 40 bis 50 Vereine in Stadtlohn!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26857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- 2024-11-26 10:03:02</a:t>
                      </a:r>
                      <a:r>
                        <a:rPr kumimoji="0" lang="de-DE" sz="1000" b="0" i="0" u="none" strike="noStrike" kern="1200" cap="none" spc="0" normalizeH="0" baseline="0" noProof="0">
                          <a:ln>
                            <a:noFill/>
                          </a:ln>
                          <a:solidFill>
                            <a:prstClr val="black"/>
                          </a:solidFill>
                          <a:effectLst/>
                          <a:uLnTx/>
                          <a:uFillTx/>
                          <a:latin typeface="Calibri"/>
                          <a:ea typeface="+mn-ea"/>
                          <a:cs typeface="+mn-cs"/>
                        </a:rPr>
                        <a:t>
 Die Pflegerinnen und Pfleger in Soest sind immer noch sprachlos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49500508"/>
                  </a:ext>
                </a:extLst>
              </a:tr>
            </a:tbl>
          </a:graphicData>
        </a:graphic>
      </p:graphicFrame>
      <p:sp>
        <p:nvSpPr>
          <p:cNvPr id="4" name="Text Placeholder 3">
            <a:extLst>
              <a:ext uri="{FF2B5EF4-FFF2-40B4-BE49-F238E27FC236}">
                <a16:creationId xmlns:a16="http://schemas.microsoft.com/office/drawing/2014/main" id="{CFC93305-9CBC-435F-972E-EDB68FF07D4D}"/>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71544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E0F1-B879-4FBF-A4B5-74A755D6FCB5}"/>
              </a:ext>
            </a:extLst>
          </p:cNvPr>
          <p:cNvSpPr>
            <a:spLocks noGrp="1"/>
          </p:cNvSpPr>
          <p:nvPr>
            <p:ph type="title"/>
          </p:nvPr>
        </p:nvSpPr>
        <p:spPr/>
        <p:txBody>
          <a:bodyPr/>
          <a:lstStyle/>
          <a:p>
            <a:r>
              <a:rPr lang="en-US"/>
              <a:t>Facebook Original Own Posts &amp; Reels Table | WDR Lokalzeit - 9 of 10</a:t>
            </a:r>
          </a:p>
        </p:txBody>
      </p:sp>
      <p:graphicFrame>
        <p:nvGraphicFramePr>
          <p:cNvPr id="5" name="Table Placeholder 4">
            <a:extLst>
              <a:ext uri="{FF2B5EF4-FFF2-40B4-BE49-F238E27FC236}">
                <a16:creationId xmlns:a16="http://schemas.microsoft.com/office/drawing/2014/main" id="{9FFDB9F4-FB47-45D5-8924-181F527342DF}"/>
              </a:ext>
            </a:extLst>
          </p:cNvPr>
          <p:cNvGraphicFramePr>
            <a:graphicFrameLocks noGrp="1"/>
          </p:cNvGraphicFramePr>
          <p:nvPr>
            <p:ph type="tbl" sz="quarter" idx="13"/>
            <p:extLst>
              <p:ext uri="{D42A27DB-BD31-4B8C-83A1-F6EECF244321}">
                <p14:modId xmlns:p14="http://schemas.microsoft.com/office/powerpoint/2010/main" val="243060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0247025"/>
                    </a:ext>
                  </a:extLst>
                </a:gridCol>
                <a:gridCol w="1399032">
                  <a:extLst>
                    <a:ext uri="{9D8B030D-6E8A-4147-A177-3AD203B41FA5}">
                      <a16:colId xmlns:a16="http://schemas.microsoft.com/office/drawing/2014/main" val="3232403389"/>
                    </a:ext>
                  </a:extLst>
                </a:gridCol>
                <a:gridCol w="493776">
                  <a:extLst>
                    <a:ext uri="{9D8B030D-6E8A-4147-A177-3AD203B41FA5}">
                      <a16:colId xmlns:a16="http://schemas.microsoft.com/office/drawing/2014/main" val="4282644379"/>
                    </a:ext>
                  </a:extLst>
                </a:gridCol>
                <a:gridCol w="493776">
                  <a:extLst>
                    <a:ext uri="{9D8B030D-6E8A-4147-A177-3AD203B41FA5}">
                      <a16:colId xmlns:a16="http://schemas.microsoft.com/office/drawing/2014/main" val="605080740"/>
                    </a:ext>
                  </a:extLst>
                </a:gridCol>
                <a:gridCol w="493776">
                  <a:extLst>
                    <a:ext uri="{9D8B030D-6E8A-4147-A177-3AD203B41FA5}">
                      <a16:colId xmlns:a16="http://schemas.microsoft.com/office/drawing/2014/main" val="1232309694"/>
                    </a:ext>
                  </a:extLst>
                </a:gridCol>
                <a:gridCol w="493776">
                  <a:extLst>
                    <a:ext uri="{9D8B030D-6E8A-4147-A177-3AD203B41FA5}">
                      <a16:colId xmlns:a16="http://schemas.microsoft.com/office/drawing/2014/main" val="3407617465"/>
                    </a:ext>
                  </a:extLst>
                </a:gridCol>
                <a:gridCol w="493776">
                  <a:extLst>
                    <a:ext uri="{9D8B030D-6E8A-4147-A177-3AD203B41FA5}">
                      <a16:colId xmlns:a16="http://schemas.microsoft.com/office/drawing/2014/main" val="1091428327"/>
                    </a:ext>
                  </a:extLst>
                </a:gridCol>
                <a:gridCol w="493776">
                  <a:extLst>
                    <a:ext uri="{9D8B030D-6E8A-4147-A177-3AD203B41FA5}">
                      <a16:colId xmlns:a16="http://schemas.microsoft.com/office/drawing/2014/main" val="2014268324"/>
                    </a:ext>
                  </a:extLst>
                </a:gridCol>
                <a:gridCol w="493776">
                  <a:extLst>
                    <a:ext uri="{9D8B030D-6E8A-4147-A177-3AD203B41FA5}">
                      <a16:colId xmlns:a16="http://schemas.microsoft.com/office/drawing/2014/main" val="3231779312"/>
                    </a:ext>
                  </a:extLst>
                </a:gridCol>
                <a:gridCol w="493776">
                  <a:extLst>
                    <a:ext uri="{9D8B030D-6E8A-4147-A177-3AD203B41FA5}">
                      <a16:colId xmlns:a16="http://schemas.microsoft.com/office/drawing/2014/main" val="1804000704"/>
                    </a:ext>
                  </a:extLst>
                </a:gridCol>
                <a:gridCol w="493776">
                  <a:extLst>
                    <a:ext uri="{9D8B030D-6E8A-4147-A177-3AD203B41FA5}">
                      <a16:colId xmlns:a16="http://schemas.microsoft.com/office/drawing/2014/main" val="1571042989"/>
                    </a:ext>
                  </a:extLst>
                </a:gridCol>
                <a:gridCol w="493776">
                  <a:extLst>
                    <a:ext uri="{9D8B030D-6E8A-4147-A177-3AD203B41FA5}">
                      <a16:colId xmlns:a16="http://schemas.microsoft.com/office/drawing/2014/main" val="408897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218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20:01:02</a:t>
                      </a:r>
                      <a:r>
                        <a:rPr kumimoji="0" lang="de-DE" sz="1000" b="0" i="0" u="none" strike="noStrike" kern="1200" cap="none" spc="0" normalizeH="0" baseline="0" noProof="0">
                          <a:ln>
                            <a:noFill/>
                          </a:ln>
                          <a:solidFill>
                            <a:prstClr val="black"/>
                          </a:solidFill>
                          <a:effectLst/>
                          <a:uLnTx/>
                          <a:uFillTx/>
                          <a:latin typeface="Calibri"/>
                          <a:ea typeface="+mn-ea"/>
                          <a:cs typeface="+mn-cs"/>
                        </a:rPr>
                        <a:t>
 Der Bielefelder Verein "Joints Venture" hat heute als erster Club in NRW Cannabis an seine Mitglieder ausgegeben. Der Andrang war groß. Sidney Tschee stand ganz vorne in der Reihe und holte sich als erster landesweit legal Cannabis ab.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67735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10:05:03</a:t>
                      </a:r>
                      <a:r>
                        <a:rPr kumimoji="0" lang="de-DE" sz="1000" b="0" i="0" u="none" strike="noStrike" kern="1200" cap="none" spc="0" normalizeH="0" baseline="0" noProof="0">
                          <a:ln>
                            <a:noFill/>
                          </a:ln>
                          <a:solidFill>
                            <a:prstClr val="black"/>
                          </a:solidFill>
                          <a:effectLst/>
                          <a:uLnTx/>
                          <a:uFillTx/>
                          <a:latin typeface="Calibri"/>
                          <a:ea typeface="+mn-ea"/>
                          <a:cs typeface="+mn-cs"/>
                        </a:rPr>
                        <a:t>
 Nick ist linksseitig gelähmt und gehört in seiner Altersklasse zu Duisburgs besten Ruder-Teams!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14138063"/>
                  </a:ext>
                </a:extLst>
              </a:tr>
            </a:tbl>
          </a:graphicData>
        </a:graphic>
      </p:graphicFrame>
      <p:sp>
        <p:nvSpPr>
          <p:cNvPr id="4" name="Text Placeholder 3">
            <a:extLst>
              <a:ext uri="{FF2B5EF4-FFF2-40B4-BE49-F238E27FC236}">
                <a16:creationId xmlns:a16="http://schemas.microsoft.com/office/drawing/2014/main" id="{3F8F315F-446F-438D-8D67-4F3673DC94D9}"/>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1346394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8DCA9-794B-4DE8-81CE-679006219B31}"/>
              </a:ext>
            </a:extLst>
          </p:cNvPr>
          <p:cNvSpPr>
            <a:spLocks noGrp="1"/>
          </p:cNvSpPr>
          <p:nvPr>
            <p:ph type="title"/>
          </p:nvPr>
        </p:nvSpPr>
        <p:spPr/>
        <p:txBody>
          <a:bodyPr/>
          <a:lstStyle/>
          <a:p>
            <a:r>
              <a:rPr lang="en-US"/>
              <a:t>Facebook Original Own Posts &amp; Reels Table | WDR Lokalzeit - 10 of 10</a:t>
            </a:r>
          </a:p>
        </p:txBody>
      </p:sp>
      <p:graphicFrame>
        <p:nvGraphicFramePr>
          <p:cNvPr id="5" name="Table Placeholder 4">
            <a:extLst>
              <a:ext uri="{FF2B5EF4-FFF2-40B4-BE49-F238E27FC236}">
                <a16:creationId xmlns:a16="http://schemas.microsoft.com/office/drawing/2014/main" id="{706940F1-1B0C-496A-B7C9-6023642F1B5A}"/>
              </a:ext>
            </a:extLst>
          </p:cNvPr>
          <p:cNvGraphicFramePr>
            <a:graphicFrameLocks noGrp="1"/>
          </p:cNvGraphicFramePr>
          <p:nvPr>
            <p:ph type="tbl" sz="quarter" idx="13"/>
            <p:extLst>
              <p:ext uri="{D42A27DB-BD31-4B8C-83A1-F6EECF244321}">
                <p14:modId xmlns:p14="http://schemas.microsoft.com/office/powerpoint/2010/main" val="779139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0228166"/>
                    </a:ext>
                  </a:extLst>
                </a:gridCol>
                <a:gridCol w="1399032">
                  <a:extLst>
                    <a:ext uri="{9D8B030D-6E8A-4147-A177-3AD203B41FA5}">
                      <a16:colId xmlns:a16="http://schemas.microsoft.com/office/drawing/2014/main" val="711081867"/>
                    </a:ext>
                  </a:extLst>
                </a:gridCol>
                <a:gridCol w="493776">
                  <a:extLst>
                    <a:ext uri="{9D8B030D-6E8A-4147-A177-3AD203B41FA5}">
                      <a16:colId xmlns:a16="http://schemas.microsoft.com/office/drawing/2014/main" val="2754280816"/>
                    </a:ext>
                  </a:extLst>
                </a:gridCol>
                <a:gridCol w="493776">
                  <a:extLst>
                    <a:ext uri="{9D8B030D-6E8A-4147-A177-3AD203B41FA5}">
                      <a16:colId xmlns:a16="http://schemas.microsoft.com/office/drawing/2014/main" val="3522560902"/>
                    </a:ext>
                  </a:extLst>
                </a:gridCol>
                <a:gridCol w="493776">
                  <a:extLst>
                    <a:ext uri="{9D8B030D-6E8A-4147-A177-3AD203B41FA5}">
                      <a16:colId xmlns:a16="http://schemas.microsoft.com/office/drawing/2014/main" val="2124311769"/>
                    </a:ext>
                  </a:extLst>
                </a:gridCol>
                <a:gridCol w="493776">
                  <a:extLst>
                    <a:ext uri="{9D8B030D-6E8A-4147-A177-3AD203B41FA5}">
                      <a16:colId xmlns:a16="http://schemas.microsoft.com/office/drawing/2014/main" val="2225264218"/>
                    </a:ext>
                  </a:extLst>
                </a:gridCol>
                <a:gridCol w="493776">
                  <a:extLst>
                    <a:ext uri="{9D8B030D-6E8A-4147-A177-3AD203B41FA5}">
                      <a16:colId xmlns:a16="http://schemas.microsoft.com/office/drawing/2014/main" val="98245361"/>
                    </a:ext>
                  </a:extLst>
                </a:gridCol>
                <a:gridCol w="493776">
                  <a:extLst>
                    <a:ext uri="{9D8B030D-6E8A-4147-A177-3AD203B41FA5}">
                      <a16:colId xmlns:a16="http://schemas.microsoft.com/office/drawing/2014/main" val="3826785554"/>
                    </a:ext>
                  </a:extLst>
                </a:gridCol>
                <a:gridCol w="493776">
                  <a:extLst>
                    <a:ext uri="{9D8B030D-6E8A-4147-A177-3AD203B41FA5}">
                      <a16:colId xmlns:a16="http://schemas.microsoft.com/office/drawing/2014/main" val="3231475224"/>
                    </a:ext>
                  </a:extLst>
                </a:gridCol>
                <a:gridCol w="493776">
                  <a:extLst>
                    <a:ext uri="{9D8B030D-6E8A-4147-A177-3AD203B41FA5}">
                      <a16:colId xmlns:a16="http://schemas.microsoft.com/office/drawing/2014/main" val="1815234784"/>
                    </a:ext>
                  </a:extLst>
                </a:gridCol>
                <a:gridCol w="493776">
                  <a:extLst>
                    <a:ext uri="{9D8B030D-6E8A-4147-A177-3AD203B41FA5}">
                      <a16:colId xmlns:a16="http://schemas.microsoft.com/office/drawing/2014/main" val="3645161264"/>
                    </a:ext>
                  </a:extLst>
                </a:gridCol>
                <a:gridCol w="493776">
                  <a:extLst>
                    <a:ext uri="{9D8B030D-6E8A-4147-A177-3AD203B41FA5}">
                      <a16:colId xmlns:a16="http://schemas.microsoft.com/office/drawing/2014/main" val="384367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2262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- 2024-12-01 18:49:58</a:t>
                      </a:r>
                      <a:r>
                        <a:rPr kumimoji="0" lang="de-DE" sz="1000" b="0" i="0" u="none" strike="noStrike" kern="1200" cap="none" spc="0" normalizeH="0" baseline="0" noProof="0">
                          <a:ln>
                            <a:noFill/>
                          </a:ln>
                          <a:solidFill>
                            <a:prstClr val="black"/>
                          </a:solidFill>
                          <a:effectLst/>
                          <a:uLnTx/>
                          <a:uFillTx/>
                          <a:latin typeface="Calibri"/>
                          <a:ea typeface="+mn-ea"/>
                          <a:cs typeface="+mn-cs"/>
                        </a:rPr>
                        <a:t>
 Kolja aus Paderborn ist angehender Dirigent. Zu seinem 18. Geburtstag hat er keine Party, sondern ein klassisches Konzert in einer Kirche organisiert.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3921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- 2024-11-28 07:34:41</a:t>
                      </a:r>
                      <a:r>
                        <a:rPr kumimoji="0" lang="de-DE" sz="1000" b="0" i="0" u="none" strike="noStrike" kern="1200" cap="none" spc="0" normalizeH="0" baseline="0" noProof="0">
                          <a:ln>
                            <a:noFill/>
                          </a:ln>
                          <a:solidFill>
                            <a:prstClr val="black"/>
                          </a:solidFill>
                          <a:effectLst/>
                          <a:uLnTx/>
                          <a:uFillTx/>
                          <a:latin typeface="Calibri"/>
                          <a:ea typeface="+mn-ea"/>
                          <a:cs typeface="+mn-cs"/>
                        </a:rPr>
                        <a:t>
 Von Warendorf nach Rumänien: Diese Weihnachtspäckchen haben eine lange Reise vor sich.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00414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- 2024-11-29 08:12:02</a:t>
                      </a:r>
                      <a:r>
                        <a:rPr kumimoji="0" lang="de-DE" sz="1000" b="0" i="0" u="none" strike="noStrike" kern="1200" cap="none" spc="0" normalizeH="0" baseline="0" noProof="0">
                          <a:ln>
                            <a:noFill/>
                          </a:ln>
                          <a:solidFill>
                            <a:prstClr val="black"/>
                          </a:solidFill>
                          <a:effectLst/>
                          <a:uLnTx/>
                          <a:uFillTx/>
                          <a:latin typeface="Calibri"/>
                          <a:ea typeface="+mn-ea"/>
                          <a:cs typeface="+mn-cs"/>
                        </a:rPr>
                        <a:t>
 Blumenkübel gegen Falschparker? 🌸🚘🚫 Klingt gut, doch die Stadt Münster hat was dagegen.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16053183"/>
                  </a:ext>
                </a:extLst>
              </a:tr>
            </a:tbl>
          </a:graphicData>
        </a:graphic>
      </p:graphicFrame>
      <p:sp>
        <p:nvSpPr>
          <p:cNvPr id="4" name="Text Placeholder 3">
            <a:extLst>
              <a:ext uri="{FF2B5EF4-FFF2-40B4-BE49-F238E27FC236}">
                <a16:creationId xmlns:a16="http://schemas.microsoft.com/office/drawing/2014/main" id="{68305DC2-000A-4F6C-82B4-19FEDFBA9526}"/>
              </a:ext>
            </a:extLst>
          </p:cNvPr>
          <p:cNvSpPr>
            <a:spLocks noGrp="1"/>
          </p:cNvSpPr>
          <p:nvPr>
            <p:ph type="body" sz="quarter" idx="14"/>
          </p:nvPr>
        </p:nvSpPr>
        <p:spPr/>
        <p:txBody>
          <a:bodyPr/>
          <a:lstStyle/>
          <a:p>
            <a:r>
              <a:rPr lang="en-US"/>
              <a:t>25/11/2024 - 01/12/2024</a:t>
            </a:r>
          </a:p>
        </p:txBody>
      </p:sp>
    </p:spTree>
    <p:extLst>
      <p:ext uri="{BB962C8B-B14F-4D97-AF65-F5344CB8AC3E}">
        <p14:creationId xmlns:p14="http://schemas.microsoft.com/office/powerpoint/2010/main" val="2875945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1546</Words>
  <Application>Microsoft Office PowerPoint</Application>
  <PresentationFormat>On-screen Show (4:3)</PresentationFormat>
  <Paragraphs>440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Facebook Original Own Posts &amp; Reels Table | WDR Lokalzeit - 1 of 10</vt:lpstr>
      <vt:lpstr>Facebook Original Own Posts &amp; Reels Table | WDR Lokalzeit - 2 of 10</vt:lpstr>
      <vt:lpstr>Facebook Original Own Posts &amp; Reels Table | WDR Lokalzeit - 3 of 10</vt:lpstr>
      <vt:lpstr>Facebook Original Own Posts &amp; Reels Table | WDR Lokalzeit - 4 of 10</vt:lpstr>
      <vt:lpstr>Facebook Original Own Posts &amp; Reels Table | WDR Lokalzeit - 5 of 10</vt:lpstr>
      <vt:lpstr>Facebook Original Own Posts &amp; Reels Table | WDR Lokalzeit - 6 of 10</vt:lpstr>
      <vt:lpstr>Facebook Original Own Posts &amp; Reels Table | WDR Lokalzeit - 7 of 10</vt:lpstr>
      <vt:lpstr>Facebook Original Own Posts &amp; Reels Table | WDR Lokalzeit - 8 of 10</vt:lpstr>
      <vt:lpstr>Facebook Original Own Posts &amp; Reels Table | WDR Lokalzeit - 9 of 10</vt:lpstr>
      <vt:lpstr>Facebook Original Own Posts &amp; Reels Table | WDR Lokalzeit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&amp; Reels Table | WDR Lokalzeit - 1 of 10</dc:title>
  <dc:creator>Frederik Born</dc:creator>
  <cp:lastModifiedBy>Frederik Born</cp:lastModifiedBy>
  <cp:revision>1</cp:revision>
  <dcterms:created xsi:type="dcterms:W3CDTF">2024-12-03T15:58:33Z</dcterms:created>
  <dcterms:modified xsi:type="dcterms:W3CDTF">2024-12-03T16:01:36Z</dcterms:modified>
</cp:coreProperties>
</file>