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81146-B0C9-49B7-8504-044FE76E735C}"/>
              </a:ext>
            </a:extLst>
          </p:cNvPr>
          <p:cNvSpPr>
            <a:spLocks noGrp="1"/>
          </p:cNvSpPr>
          <p:nvPr>
            <p:ph type="title"/>
          </p:nvPr>
        </p:nvSpPr>
        <p:spPr/>
        <p:txBody>
          <a:bodyPr/>
          <a:lstStyle/>
          <a:p>
            <a:r>
              <a:rPr lang="de-DE"/>
              <a:t>Instagram Alle Posts des Zeitraums (mit Total Interactions) | lokalzeit - 1 of 12</a:t>
            </a:r>
            <a:endParaRPr lang="en-US"/>
          </a:p>
        </p:txBody>
      </p:sp>
      <p:graphicFrame>
        <p:nvGraphicFramePr>
          <p:cNvPr id="5" name="Table Placeholder 4">
            <a:extLst>
              <a:ext uri="{FF2B5EF4-FFF2-40B4-BE49-F238E27FC236}">
                <a16:creationId xmlns:a16="http://schemas.microsoft.com/office/drawing/2014/main" id="{14DDE501-FE19-41B0-A966-BDFAE44917E2}"/>
              </a:ext>
            </a:extLst>
          </p:cNvPr>
          <p:cNvGraphicFramePr>
            <a:graphicFrameLocks noGrp="1"/>
          </p:cNvGraphicFramePr>
          <p:nvPr>
            <p:ph type="tbl" sz="quarter" idx="13"/>
            <p:extLst>
              <p:ext uri="{D42A27DB-BD31-4B8C-83A1-F6EECF244321}">
                <p14:modId xmlns:p14="http://schemas.microsoft.com/office/powerpoint/2010/main" val="1522324266"/>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6175840"/>
                    </a:ext>
                  </a:extLst>
                </a:gridCol>
                <a:gridCol w="1152144">
                  <a:extLst>
                    <a:ext uri="{9D8B030D-6E8A-4147-A177-3AD203B41FA5}">
                      <a16:colId xmlns:a16="http://schemas.microsoft.com/office/drawing/2014/main" val="2756881729"/>
                    </a:ext>
                  </a:extLst>
                </a:gridCol>
                <a:gridCol w="1152144">
                  <a:extLst>
                    <a:ext uri="{9D8B030D-6E8A-4147-A177-3AD203B41FA5}">
                      <a16:colId xmlns:a16="http://schemas.microsoft.com/office/drawing/2014/main" val="751168137"/>
                    </a:ext>
                  </a:extLst>
                </a:gridCol>
                <a:gridCol w="1152144">
                  <a:extLst>
                    <a:ext uri="{9D8B030D-6E8A-4147-A177-3AD203B41FA5}">
                      <a16:colId xmlns:a16="http://schemas.microsoft.com/office/drawing/2014/main" val="2247442751"/>
                    </a:ext>
                  </a:extLst>
                </a:gridCol>
                <a:gridCol w="1152144">
                  <a:extLst>
                    <a:ext uri="{9D8B030D-6E8A-4147-A177-3AD203B41FA5}">
                      <a16:colId xmlns:a16="http://schemas.microsoft.com/office/drawing/2014/main" val="956287391"/>
                    </a:ext>
                  </a:extLst>
                </a:gridCol>
                <a:gridCol w="1152144">
                  <a:extLst>
                    <a:ext uri="{9D8B030D-6E8A-4147-A177-3AD203B41FA5}">
                      <a16:colId xmlns:a16="http://schemas.microsoft.com/office/drawing/2014/main" val="55879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2511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- 2024-12-01 11:01:50</a:t>
                      </a:r>
                      <a:r>
                        <a:rPr kumimoji="0" lang="de-DE" sz="1000" b="0" i="0" u="none" strike="noStrike" kern="1200" cap="none" spc="0" normalizeH="0" baseline="0" noProof="0">
                          <a:ln>
                            <a:noFill/>
                          </a:ln>
                          <a:solidFill>
                            <a:prstClr val="black"/>
                          </a:solidFill>
                          <a:effectLst/>
                          <a:uLnTx/>
                          <a:uFillTx/>
                          <a:latin typeface="Calibri"/>
                          <a:ea typeface="+mn-ea"/>
                          <a:cs typeface="+mn-cs"/>
                        </a:rPr>
                        <a:t>
 Der Tod ist ein Thema, das gerne ausgelassen wird. Nicht für René und Denise. Sie sind Bestatter. Für sie ist der Tod immer da und individuell – genauso wie jeder Mensch.
An verschiedenen Stränden in den Niederlanden lassen sie Helliumluftballons mit der Asche der verstorbenen Person in den Himmel steigen. Auch für sie selbst ist der Moment oft ergreifend. 
👨‍💻 Autor: Timo Spicker 
#Trauer #Bestattung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909942</a:t>
                      </a:r>
                    </a:p>
                  </a:txBody>
                  <a:tcPr/>
                </a:tc>
                <a:extLst>
                  <a:ext uri="{0D108BD9-81ED-4DB2-BD59-A6C34878D82A}">
                    <a16:rowId xmlns:a16="http://schemas.microsoft.com/office/drawing/2014/main" val="3065589717"/>
                  </a:ext>
                </a:extLst>
              </a:tr>
            </a:tbl>
          </a:graphicData>
        </a:graphic>
      </p:graphicFrame>
      <p:sp>
        <p:nvSpPr>
          <p:cNvPr id="4" name="Text Placeholder 3">
            <a:extLst>
              <a:ext uri="{FF2B5EF4-FFF2-40B4-BE49-F238E27FC236}">
                <a16:creationId xmlns:a16="http://schemas.microsoft.com/office/drawing/2014/main" id="{C2614A6D-7A34-44A4-93E1-9C564C496680}"/>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745851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3B33-40A1-4E6A-8595-EB3A710EFFD9}"/>
              </a:ext>
            </a:extLst>
          </p:cNvPr>
          <p:cNvSpPr>
            <a:spLocks noGrp="1"/>
          </p:cNvSpPr>
          <p:nvPr>
            <p:ph type="title"/>
          </p:nvPr>
        </p:nvSpPr>
        <p:spPr/>
        <p:txBody>
          <a:bodyPr/>
          <a:lstStyle/>
          <a:p>
            <a:r>
              <a:rPr lang="de-DE"/>
              <a:t>Instagram Alle Posts des Zeitraums (mit Total Interactions) | lokalzeit - 2 of 12</a:t>
            </a:r>
            <a:endParaRPr lang="en-US"/>
          </a:p>
        </p:txBody>
      </p:sp>
      <p:graphicFrame>
        <p:nvGraphicFramePr>
          <p:cNvPr id="5" name="Table Placeholder 4">
            <a:extLst>
              <a:ext uri="{FF2B5EF4-FFF2-40B4-BE49-F238E27FC236}">
                <a16:creationId xmlns:a16="http://schemas.microsoft.com/office/drawing/2014/main" id="{E85D3D19-FA92-4336-AC20-D477ED5FB455}"/>
              </a:ext>
            </a:extLst>
          </p:cNvPr>
          <p:cNvGraphicFramePr>
            <a:graphicFrameLocks noGrp="1"/>
          </p:cNvGraphicFramePr>
          <p:nvPr>
            <p:ph type="tbl" sz="quarter" idx="13"/>
            <p:extLst>
              <p:ext uri="{D42A27DB-BD31-4B8C-83A1-F6EECF244321}">
                <p14:modId xmlns:p14="http://schemas.microsoft.com/office/powerpoint/2010/main" val="23572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3419525"/>
                    </a:ext>
                  </a:extLst>
                </a:gridCol>
                <a:gridCol w="1152144">
                  <a:extLst>
                    <a:ext uri="{9D8B030D-6E8A-4147-A177-3AD203B41FA5}">
                      <a16:colId xmlns:a16="http://schemas.microsoft.com/office/drawing/2014/main" val="1250322185"/>
                    </a:ext>
                  </a:extLst>
                </a:gridCol>
                <a:gridCol w="1152144">
                  <a:extLst>
                    <a:ext uri="{9D8B030D-6E8A-4147-A177-3AD203B41FA5}">
                      <a16:colId xmlns:a16="http://schemas.microsoft.com/office/drawing/2014/main" val="4118467287"/>
                    </a:ext>
                  </a:extLst>
                </a:gridCol>
                <a:gridCol w="1152144">
                  <a:extLst>
                    <a:ext uri="{9D8B030D-6E8A-4147-A177-3AD203B41FA5}">
                      <a16:colId xmlns:a16="http://schemas.microsoft.com/office/drawing/2014/main" val="22066132"/>
                    </a:ext>
                  </a:extLst>
                </a:gridCol>
                <a:gridCol w="1152144">
                  <a:extLst>
                    <a:ext uri="{9D8B030D-6E8A-4147-A177-3AD203B41FA5}">
                      <a16:colId xmlns:a16="http://schemas.microsoft.com/office/drawing/2014/main" val="66863075"/>
                    </a:ext>
                  </a:extLst>
                </a:gridCol>
                <a:gridCol w="1152144">
                  <a:extLst>
                    <a:ext uri="{9D8B030D-6E8A-4147-A177-3AD203B41FA5}">
                      <a16:colId xmlns:a16="http://schemas.microsoft.com/office/drawing/2014/main" val="418235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428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- 2024-12-01 16:50:46</a:t>
                      </a:r>
                      <a:r>
                        <a:rPr kumimoji="0" lang="de-DE" sz="1000" b="0" i="0" u="none" strike="noStrike" kern="1200" cap="none" spc="0" normalizeH="0" baseline="0" noProof="0">
                          <a:ln>
                            <a:noFill/>
                          </a:ln>
                          <a:solidFill>
                            <a:prstClr val="black"/>
                          </a:solidFill>
                          <a:effectLst/>
                          <a:uLnTx/>
                          <a:uFillTx/>
                          <a:latin typeface="Calibri"/>
                          <a:ea typeface="+mn-ea"/>
                          <a:cs typeface="+mn-cs"/>
                        </a:rPr>
                        <a:t>
 In dieser Kita in Gelsenkirchen gibt es ein Kinder-Büro. Die Kinder waren neidisch, dass die Leiterin so viel am Schreibtisch arbeiten darf. Deshalb haben zwei Erzieherinnen für die Kinder ein eigenes Büro eingerichtet. Hier können die Kinder schreiben, tippen und Papierkram erledigen. Und manchmal wird es ganz schön trubelig. 📞
Funktioniert der Drucker in eurem Büro besser als der im Kinderbüro? 🖨️ 
👨‍💻 Autor: Simon Voigt
#Kita #Kinder #Erziehung #Eltern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833541</a:t>
                      </a:r>
                    </a:p>
                  </a:txBody>
                  <a:tcPr/>
                </a:tc>
                <a:extLst>
                  <a:ext uri="{0D108BD9-81ED-4DB2-BD59-A6C34878D82A}">
                    <a16:rowId xmlns:a16="http://schemas.microsoft.com/office/drawing/2014/main" val="430894248"/>
                  </a:ext>
                </a:extLst>
              </a:tr>
            </a:tbl>
          </a:graphicData>
        </a:graphic>
      </p:graphicFrame>
      <p:sp>
        <p:nvSpPr>
          <p:cNvPr id="4" name="Text Placeholder 3">
            <a:extLst>
              <a:ext uri="{FF2B5EF4-FFF2-40B4-BE49-F238E27FC236}">
                <a16:creationId xmlns:a16="http://schemas.microsoft.com/office/drawing/2014/main" id="{A22BEB71-8673-4633-8185-A8B5D8B180D3}"/>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917181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FB9F-AD66-4F6F-A8BF-8BCA180623E5}"/>
              </a:ext>
            </a:extLst>
          </p:cNvPr>
          <p:cNvSpPr>
            <a:spLocks noGrp="1"/>
          </p:cNvSpPr>
          <p:nvPr>
            <p:ph type="title"/>
          </p:nvPr>
        </p:nvSpPr>
        <p:spPr/>
        <p:txBody>
          <a:bodyPr/>
          <a:lstStyle/>
          <a:p>
            <a:r>
              <a:rPr lang="de-DE"/>
              <a:t>Instagram Alle Posts des Zeitraums (mit Total Interactions) | lokalzeit - 3 of 12</a:t>
            </a:r>
            <a:endParaRPr lang="en-US"/>
          </a:p>
        </p:txBody>
      </p:sp>
      <p:graphicFrame>
        <p:nvGraphicFramePr>
          <p:cNvPr id="5" name="Table Placeholder 4">
            <a:extLst>
              <a:ext uri="{FF2B5EF4-FFF2-40B4-BE49-F238E27FC236}">
                <a16:creationId xmlns:a16="http://schemas.microsoft.com/office/drawing/2014/main" id="{312CF515-6EEA-4E5E-923B-658AFDE2A6A9}"/>
              </a:ext>
            </a:extLst>
          </p:cNvPr>
          <p:cNvGraphicFramePr>
            <a:graphicFrameLocks noGrp="1"/>
          </p:cNvGraphicFramePr>
          <p:nvPr>
            <p:ph type="tbl" sz="quarter" idx="13"/>
            <p:extLst>
              <p:ext uri="{D42A27DB-BD31-4B8C-83A1-F6EECF244321}">
                <p14:modId xmlns:p14="http://schemas.microsoft.com/office/powerpoint/2010/main" val="5186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1241049"/>
                    </a:ext>
                  </a:extLst>
                </a:gridCol>
                <a:gridCol w="1152144">
                  <a:extLst>
                    <a:ext uri="{9D8B030D-6E8A-4147-A177-3AD203B41FA5}">
                      <a16:colId xmlns:a16="http://schemas.microsoft.com/office/drawing/2014/main" val="868927564"/>
                    </a:ext>
                  </a:extLst>
                </a:gridCol>
                <a:gridCol w="1152144">
                  <a:extLst>
                    <a:ext uri="{9D8B030D-6E8A-4147-A177-3AD203B41FA5}">
                      <a16:colId xmlns:a16="http://schemas.microsoft.com/office/drawing/2014/main" val="3350585663"/>
                    </a:ext>
                  </a:extLst>
                </a:gridCol>
                <a:gridCol w="1152144">
                  <a:extLst>
                    <a:ext uri="{9D8B030D-6E8A-4147-A177-3AD203B41FA5}">
                      <a16:colId xmlns:a16="http://schemas.microsoft.com/office/drawing/2014/main" val="3222515154"/>
                    </a:ext>
                  </a:extLst>
                </a:gridCol>
                <a:gridCol w="1152144">
                  <a:extLst>
                    <a:ext uri="{9D8B030D-6E8A-4147-A177-3AD203B41FA5}">
                      <a16:colId xmlns:a16="http://schemas.microsoft.com/office/drawing/2014/main" val="1995433444"/>
                    </a:ext>
                  </a:extLst>
                </a:gridCol>
                <a:gridCol w="1152144">
                  <a:extLst>
                    <a:ext uri="{9D8B030D-6E8A-4147-A177-3AD203B41FA5}">
                      <a16:colId xmlns:a16="http://schemas.microsoft.com/office/drawing/2014/main" val="213728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8039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- 2024-11-26 12:17:40</a:t>
                      </a:r>
                      <a:r>
                        <a:rPr kumimoji="0" lang="de-DE" sz="1000" b="0" i="0" u="none" strike="noStrike" kern="1200" cap="none" spc="0" normalizeH="0" baseline="0" noProof="0">
                          <a:ln>
                            <a:noFill/>
                          </a:ln>
                          <a:solidFill>
                            <a:prstClr val="black"/>
                          </a:solidFill>
                          <a:effectLst/>
                          <a:uLnTx/>
                          <a:uFillTx/>
                          <a:latin typeface="Calibri"/>
                          <a:ea typeface="+mn-ea"/>
                          <a:cs typeface="+mn-cs"/>
                        </a:rPr>
                        <a:t>
 Mit 88 Jahren noch jeden Tag zur Arbeit gehen? 🤯
Wolfgang Auth macht das.😌 Er ist Bäckermeister🧁und arbeitet mit seinem Sohn und seinem Enkel im Familienbetrieb. Mit 12 hat er angefangen, also vor 76 Jahren. Wie hält man das durch? Und macht das immer noch Spaß? Er hat es uns verraten. 😁😏
 👨‍💻 Autor: Jörg Stolpe
#Ruhestand #Senioren #Familie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785355</a:t>
                      </a:r>
                    </a:p>
                  </a:txBody>
                  <a:tcPr/>
                </a:tc>
                <a:extLst>
                  <a:ext uri="{0D108BD9-81ED-4DB2-BD59-A6C34878D82A}">
                    <a16:rowId xmlns:a16="http://schemas.microsoft.com/office/drawing/2014/main" val="1684895058"/>
                  </a:ext>
                </a:extLst>
              </a:tr>
            </a:tbl>
          </a:graphicData>
        </a:graphic>
      </p:graphicFrame>
      <p:sp>
        <p:nvSpPr>
          <p:cNvPr id="4" name="Text Placeholder 3">
            <a:extLst>
              <a:ext uri="{FF2B5EF4-FFF2-40B4-BE49-F238E27FC236}">
                <a16:creationId xmlns:a16="http://schemas.microsoft.com/office/drawing/2014/main" id="{504BE55F-CA7E-4D95-9DF4-0B92875F2741}"/>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15603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6F67E-3B65-4B5F-B8FF-336F116D6760}"/>
              </a:ext>
            </a:extLst>
          </p:cNvPr>
          <p:cNvSpPr>
            <a:spLocks noGrp="1"/>
          </p:cNvSpPr>
          <p:nvPr>
            <p:ph type="title"/>
          </p:nvPr>
        </p:nvSpPr>
        <p:spPr/>
        <p:txBody>
          <a:bodyPr/>
          <a:lstStyle/>
          <a:p>
            <a:r>
              <a:rPr lang="de-DE"/>
              <a:t>Instagram Alle Posts des Zeitraums (mit Total Interactions) | lokalzeit - 4 of 12</a:t>
            </a:r>
            <a:endParaRPr lang="en-US"/>
          </a:p>
        </p:txBody>
      </p:sp>
      <p:graphicFrame>
        <p:nvGraphicFramePr>
          <p:cNvPr id="5" name="Table Placeholder 4">
            <a:extLst>
              <a:ext uri="{FF2B5EF4-FFF2-40B4-BE49-F238E27FC236}">
                <a16:creationId xmlns:a16="http://schemas.microsoft.com/office/drawing/2014/main" id="{25E39116-E4A5-4CDB-86FB-1417A8F4DB9A}"/>
              </a:ext>
            </a:extLst>
          </p:cNvPr>
          <p:cNvGraphicFramePr>
            <a:graphicFrameLocks noGrp="1"/>
          </p:cNvGraphicFramePr>
          <p:nvPr>
            <p:ph type="tbl" sz="quarter" idx="13"/>
            <p:extLst>
              <p:ext uri="{D42A27DB-BD31-4B8C-83A1-F6EECF244321}">
                <p14:modId xmlns:p14="http://schemas.microsoft.com/office/powerpoint/2010/main" val="341896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8731027"/>
                    </a:ext>
                  </a:extLst>
                </a:gridCol>
                <a:gridCol w="1152144">
                  <a:extLst>
                    <a:ext uri="{9D8B030D-6E8A-4147-A177-3AD203B41FA5}">
                      <a16:colId xmlns:a16="http://schemas.microsoft.com/office/drawing/2014/main" val="132403089"/>
                    </a:ext>
                  </a:extLst>
                </a:gridCol>
                <a:gridCol w="1152144">
                  <a:extLst>
                    <a:ext uri="{9D8B030D-6E8A-4147-A177-3AD203B41FA5}">
                      <a16:colId xmlns:a16="http://schemas.microsoft.com/office/drawing/2014/main" val="3054443952"/>
                    </a:ext>
                  </a:extLst>
                </a:gridCol>
                <a:gridCol w="1152144">
                  <a:extLst>
                    <a:ext uri="{9D8B030D-6E8A-4147-A177-3AD203B41FA5}">
                      <a16:colId xmlns:a16="http://schemas.microsoft.com/office/drawing/2014/main" val="2305312189"/>
                    </a:ext>
                  </a:extLst>
                </a:gridCol>
                <a:gridCol w="1152144">
                  <a:extLst>
                    <a:ext uri="{9D8B030D-6E8A-4147-A177-3AD203B41FA5}">
                      <a16:colId xmlns:a16="http://schemas.microsoft.com/office/drawing/2014/main" val="267779705"/>
                    </a:ext>
                  </a:extLst>
                </a:gridCol>
                <a:gridCol w="1152144">
                  <a:extLst>
                    <a:ext uri="{9D8B030D-6E8A-4147-A177-3AD203B41FA5}">
                      <a16:colId xmlns:a16="http://schemas.microsoft.com/office/drawing/2014/main" val="53813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7149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- 2024-11-26 16:24:01</a:t>
                      </a:r>
                      <a:r>
                        <a:rPr kumimoji="0" lang="de-DE" sz="1000" b="0" i="0" u="none" strike="noStrike" kern="1200" cap="none" spc="0" normalizeH="0" baseline="0" noProof="0">
                          <a:ln>
                            <a:noFill/>
                          </a:ln>
                          <a:solidFill>
                            <a:prstClr val="black"/>
                          </a:solidFill>
                          <a:effectLst/>
                          <a:uLnTx/>
                          <a:uFillTx/>
                          <a:latin typeface="Calibri"/>
                          <a:ea typeface="+mn-ea"/>
                          <a:cs typeface="+mn-cs"/>
                        </a:rPr>
                        <a:t>
 Diese Kölner Studentinnen haben die erste feministische Law Clinic Deutschlands ins Leben gerufen. 💪✨
Ein Rechtsangebot das sich vor allem an FLINTA* - Personen richtet. Sie wollen für Aufklärung sorgen und von sexueller Gewalt Betroffenen Unterstützung bieten. Das wird von Volljuristen betreut. Sie haben dafür in den letzten Monaten viele Spenden gesammelt. Ab Januar wollen sie mit der ehrenamtlichen Beratung starten. 🙏🤝
 👩‍💻 Autorin: Mathilda Lehnigk
#Studenten #Jura #LawClinic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143122</a:t>
                      </a:r>
                    </a:p>
                  </a:txBody>
                  <a:tcPr/>
                </a:tc>
                <a:extLst>
                  <a:ext uri="{0D108BD9-81ED-4DB2-BD59-A6C34878D82A}">
                    <a16:rowId xmlns:a16="http://schemas.microsoft.com/office/drawing/2014/main" val="1704118692"/>
                  </a:ext>
                </a:extLst>
              </a:tr>
            </a:tbl>
          </a:graphicData>
        </a:graphic>
      </p:graphicFrame>
      <p:sp>
        <p:nvSpPr>
          <p:cNvPr id="4" name="Text Placeholder 3">
            <a:extLst>
              <a:ext uri="{FF2B5EF4-FFF2-40B4-BE49-F238E27FC236}">
                <a16:creationId xmlns:a16="http://schemas.microsoft.com/office/drawing/2014/main" id="{649FBBE7-FC1F-4E48-89AE-66AC587C973F}"/>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51750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70D24-45A7-4946-87B5-BE126CDCDE1C}"/>
              </a:ext>
            </a:extLst>
          </p:cNvPr>
          <p:cNvSpPr>
            <a:spLocks noGrp="1"/>
          </p:cNvSpPr>
          <p:nvPr>
            <p:ph type="title"/>
          </p:nvPr>
        </p:nvSpPr>
        <p:spPr/>
        <p:txBody>
          <a:bodyPr/>
          <a:lstStyle/>
          <a:p>
            <a:r>
              <a:rPr lang="de-DE"/>
              <a:t>Instagram Alle Posts des Zeitraums (mit Total Interactions) | lokalzeit - 5 of 12</a:t>
            </a:r>
            <a:endParaRPr lang="en-US"/>
          </a:p>
        </p:txBody>
      </p:sp>
      <p:graphicFrame>
        <p:nvGraphicFramePr>
          <p:cNvPr id="5" name="Table Placeholder 4">
            <a:extLst>
              <a:ext uri="{FF2B5EF4-FFF2-40B4-BE49-F238E27FC236}">
                <a16:creationId xmlns:a16="http://schemas.microsoft.com/office/drawing/2014/main" id="{F5862B17-E58D-40D0-A18C-6BAD96D681F7}"/>
              </a:ext>
            </a:extLst>
          </p:cNvPr>
          <p:cNvGraphicFramePr>
            <a:graphicFrameLocks noGrp="1"/>
          </p:cNvGraphicFramePr>
          <p:nvPr>
            <p:ph type="tbl" sz="quarter" idx="13"/>
            <p:extLst>
              <p:ext uri="{D42A27DB-BD31-4B8C-83A1-F6EECF244321}">
                <p14:modId xmlns:p14="http://schemas.microsoft.com/office/powerpoint/2010/main" val="2826378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074603"/>
                    </a:ext>
                  </a:extLst>
                </a:gridCol>
                <a:gridCol w="1152144">
                  <a:extLst>
                    <a:ext uri="{9D8B030D-6E8A-4147-A177-3AD203B41FA5}">
                      <a16:colId xmlns:a16="http://schemas.microsoft.com/office/drawing/2014/main" val="1664451901"/>
                    </a:ext>
                  </a:extLst>
                </a:gridCol>
                <a:gridCol w="1152144">
                  <a:extLst>
                    <a:ext uri="{9D8B030D-6E8A-4147-A177-3AD203B41FA5}">
                      <a16:colId xmlns:a16="http://schemas.microsoft.com/office/drawing/2014/main" val="3078009544"/>
                    </a:ext>
                  </a:extLst>
                </a:gridCol>
                <a:gridCol w="1152144">
                  <a:extLst>
                    <a:ext uri="{9D8B030D-6E8A-4147-A177-3AD203B41FA5}">
                      <a16:colId xmlns:a16="http://schemas.microsoft.com/office/drawing/2014/main" val="533790819"/>
                    </a:ext>
                  </a:extLst>
                </a:gridCol>
                <a:gridCol w="1152144">
                  <a:extLst>
                    <a:ext uri="{9D8B030D-6E8A-4147-A177-3AD203B41FA5}">
                      <a16:colId xmlns:a16="http://schemas.microsoft.com/office/drawing/2014/main" val="3271840729"/>
                    </a:ext>
                  </a:extLst>
                </a:gridCol>
                <a:gridCol w="1152144">
                  <a:extLst>
                    <a:ext uri="{9D8B030D-6E8A-4147-A177-3AD203B41FA5}">
                      <a16:colId xmlns:a16="http://schemas.microsoft.com/office/drawing/2014/main" val="396110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1016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- 2024-11-25 12:56:48</a:t>
                      </a:r>
                      <a:r>
                        <a:rPr kumimoji="0" lang="de-DE" sz="1000" b="0" i="0" u="none" strike="noStrike" kern="1200" cap="none" spc="0" normalizeH="0" baseline="0" noProof="0">
                          <a:ln>
                            <a:noFill/>
                          </a:ln>
                          <a:solidFill>
                            <a:prstClr val="black"/>
                          </a:solidFill>
                          <a:effectLst/>
                          <a:uLnTx/>
                          <a:uFillTx/>
                          <a:latin typeface="Calibri"/>
                          <a:ea typeface="+mn-ea"/>
                          <a:cs typeface="+mn-cs"/>
                        </a:rPr>
                        <a:t>
 In Straelen gibt es jetzt eine ganz besondere (Bus) nein Kusshaltestelle. 🚏💋💏
Sie steht am Radweg, ist zum Pause machen da – und vor allem zum Küssen. Denn es ist die Kusshalteselle. Einfach mal hinsetzen und knutschen. 😘😘
🧑‍💻 Autor: Frank Wolters
#Kusshaltestelle #Küssen #küssenistgesund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47636</a:t>
                      </a:r>
                    </a:p>
                  </a:txBody>
                  <a:tcPr/>
                </a:tc>
                <a:extLst>
                  <a:ext uri="{0D108BD9-81ED-4DB2-BD59-A6C34878D82A}">
                    <a16:rowId xmlns:a16="http://schemas.microsoft.com/office/drawing/2014/main" val="596058429"/>
                  </a:ext>
                </a:extLst>
              </a:tr>
            </a:tbl>
          </a:graphicData>
        </a:graphic>
      </p:graphicFrame>
      <p:sp>
        <p:nvSpPr>
          <p:cNvPr id="4" name="Text Placeholder 3">
            <a:extLst>
              <a:ext uri="{FF2B5EF4-FFF2-40B4-BE49-F238E27FC236}">
                <a16:creationId xmlns:a16="http://schemas.microsoft.com/office/drawing/2014/main" id="{E733BE45-FE15-4AE7-8061-FCFC234962A9}"/>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355186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ADCA-2A07-47E8-BF4C-BA44B76B6796}"/>
              </a:ext>
            </a:extLst>
          </p:cNvPr>
          <p:cNvSpPr>
            <a:spLocks noGrp="1"/>
          </p:cNvSpPr>
          <p:nvPr>
            <p:ph type="title"/>
          </p:nvPr>
        </p:nvSpPr>
        <p:spPr/>
        <p:txBody>
          <a:bodyPr/>
          <a:lstStyle/>
          <a:p>
            <a:r>
              <a:rPr lang="de-DE"/>
              <a:t>Instagram Alle Posts des Zeitraums (mit Total Interactions) | lokalzeit - 6 of 12</a:t>
            </a:r>
            <a:endParaRPr lang="en-US"/>
          </a:p>
        </p:txBody>
      </p:sp>
      <p:graphicFrame>
        <p:nvGraphicFramePr>
          <p:cNvPr id="5" name="Table Placeholder 4">
            <a:extLst>
              <a:ext uri="{FF2B5EF4-FFF2-40B4-BE49-F238E27FC236}">
                <a16:creationId xmlns:a16="http://schemas.microsoft.com/office/drawing/2014/main" id="{DE3EFE09-6495-4183-B720-785A3EB8BDF6}"/>
              </a:ext>
            </a:extLst>
          </p:cNvPr>
          <p:cNvGraphicFramePr>
            <a:graphicFrameLocks noGrp="1"/>
          </p:cNvGraphicFramePr>
          <p:nvPr>
            <p:ph type="tbl" sz="quarter" idx="13"/>
            <p:extLst>
              <p:ext uri="{D42A27DB-BD31-4B8C-83A1-F6EECF244321}">
                <p14:modId xmlns:p14="http://schemas.microsoft.com/office/powerpoint/2010/main" val="20433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5182256"/>
                    </a:ext>
                  </a:extLst>
                </a:gridCol>
                <a:gridCol w="1152144">
                  <a:extLst>
                    <a:ext uri="{9D8B030D-6E8A-4147-A177-3AD203B41FA5}">
                      <a16:colId xmlns:a16="http://schemas.microsoft.com/office/drawing/2014/main" val="1839583614"/>
                    </a:ext>
                  </a:extLst>
                </a:gridCol>
                <a:gridCol w="1152144">
                  <a:extLst>
                    <a:ext uri="{9D8B030D-6E8A-4147-A177-3AD203B41FA5}">
                      <a16:colId xmlns:a16="http://schemas.microsoft.com/office/drawing/2014/main" val="1666973549"/>
                    </a:ext>
                  </a:extLst>
                </a:gridCol>
                <a:gridCol w="1152144">
                  <a:extLst>
                    <a:ext uri="{9D8B030D-6E8A-4147-A177-3AD203B41FA5}">
                      <a16:colId xmlns:a16="http://schemas.microsoft.com/office/drawing/2014/main" val="1590424280"/>
                    </a:ext>
                  </a:extLst>
                </a:gridCol>
                <a:gridCol w="1152144">
                  <a:extLst>
                    <a:ext uri="{9D8B030D-6E8A-4147-A177-3AD203B41FA5}">
                      <a16:colId xmlns:a16="http://schemas.microsoft.com/office/drawing/2014/main" val="3751761985"/>
                    </a:ext>
                  </a:extLst>
                </a:gridCol>
                <a:gridCol w="1152144">
                  <a:extLst>
                    <a:ext uri="{9D8B030D-6E8A-4147-A177-3AD203B41FA5}">
                      <a16:colId xmlns:a16="http://schemas.microsoft.com/office/drawing/2014/main" val="754926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1951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- 2024-11-30 17:15:00</a:t>
                      </a:r>
                      <a:r>
                        <a:rPr kumimoji="0" lang="de-DE" sz="1000" b="0" i="0" u="none" strike="noStrike" kern="1200" cap="none" spc="0" normalizeH="0" baseline="0" noProof="0">
                          <a:ln>
                            <a:noFill/>
                          </a:ln>
                          <a:solidFill>
                            <a:prstClr val="black"/>
                          </a:solidFill>
                          <a:effectLst/>
                          <a:uLnTx/>
                          <a:uFillTx/>
                          <a:latin typeface="Calibri"/>
                          <a:ea typeface="+mn-ea"/>
                          <a:cs typeface="+mn-cs"/>
                        </a:rPr>
                        <a:t>
 ❓Wie hättest du an Michaels Stelle entschieden? 
Nach dem Verlust seines Mannes Frank steht Michael vor einer schwierigen Entscheidung: Soll er den Weihnachtsmarkt in der Solinger Innenstadt weiterführen, den Frank fast 30 Jahre lang organisiert hat? ❤️🎅 Wie er mit Mut und Herz diese Herausforderung angeht, erfahrt ihr im Reel. 🤳
👨‍💻 Autor: Rene Rabenschlag
#Solingen #Weihnachtsmarkt #LiebeUndHoffnung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30298</a:t>
                      </a:r>
                    </a:p>
                  </a:txBody>
                  <a:tcPr/>
                </a:tc>
                <a:extLst>
                  <a:ext uri="{0D108BD9-81ED-4DB2-BD59-A6C34878D82A}">
                    <a16:rowId xmlns:a16="http://schemas.microsoft.com/office/drawing/2014/main" val="1091437638"/>
                  </a:ext>
                </a:extLst>
              </a:tr>
            </a:tbl>
          </a:graphicData>
        </a:graphic>
      </p:graphicFrame>
      <p:sp>
        <p:nvSpPr>
          <p:cNvPr id="4" name="Text Placeholder 3">
            <a:extLst>
              <a:ext uri="{FF2B5EF4-FFF2-40B4-BE49-F238E27FC236}">
                <a16:creationId xmlns:a16="http://schemas.microsoft.com/office/drawing/2014/main" id="{7A2E1331-1983-48C0-8C3A-1D97A8AE4E7C}"/>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4634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65C82-FD77-4672-86A5-26A15B8493D6}"/>
              </a:ext>
            </a:extLst>
          </p:cNvPr>
          <p:cNvSpPr>
            <a:spLocks noGrp="1"/>
          </p:cNvSpPr>
          <p:nvPr>
            <p:ph type="title"/>
          </p:nvPr>
        </p:nvSpPr>
        <p:spPr/>
        <p:txBody>
          <a:bodyPr/>
          <a:lstStyle/>
          <a:p>
            <a:r>
              <a:rPr lang="de-DE"/>
              <a:t>Instagram Alle Posts des Zeitraums (mit Total Interactions) | lokalzeit - 7 of 12</a:t>
            </a:r>
            <a:endParaRPr lang="en-US"/>
          </a:p>
        </p:txBody>
      </p:sp>
      <p:graphicFrame>
        <p:nvGraphicFramePr>
          <p:cNvPr id="5" name="Table Placeholder 4">
            <a:extLst>
              <a:ext uri="{FF2B5EF4-FFF2-40B4-BE49-F238E27FC236}">
                <a16:creationId xmlns:a16="http://schemas.microsoft.com/office/drawing/2014/main" id="{BFE6D77A-4370-4C82-8532-D89DA35164D5}"/>
              </a:ext>
            </a:extLst>
          </p:cNvPr>
          <p:cNvGraphicFramePr>
            <a:graphicFrameLocks noGrp="1"/>
          </p:cNvGraphicFramePr>
          <p:nvPr>
            <p:ph type="tbl" sz="quarter" idx="13"/>
            <p:extLst>
              <p:ext uri="{D42A27DB-BD31-4B8C-83A1-F6EECF244321}">
                <p14:modId xmlns:p14="http://schemas.microsoft.com/office/powerpoint/2010/main" val="304179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066648"/>
                    </a:ext>
                  </a:extLst>
                </a:gridCol>
                <a:gridCol w="1152144">
                  <a:extLst>
                    <a:ext uri="{9D8B030D-6E8A-4147-A177-3AD203B41FA5}">
                      <a16:colId xmlns:a16="http://schemas.microsoft.com/office/drawing/2014/main" val="635656926"/>
                    </a:ext>
                  </a:extLst>
                </a:gridCol>
                <a:gridCol w="1152144">
                  <a:extLst>
                    <a:ext uri="{9D8B030D-6E8A-4147-A177-3AD203B41FA5}">
                      <a16:colId xmlns:a16="http://schemas.microsoft.com/office/drawing/2014/main" val="149443117"/>
                    </a:ext>
                  </a:extLst>
                </a:gridCol>
                <a:gridCol w="1152144">
                  <a:extLst>
                    <a:ext uri="{9D8B030D-6E8A-4147-A177-3AD203B41FA5}">
                      <a16:colId xmlns:a16="http://schemas.microsoft.com/office/drawing/2014/main" val="1207394972"/>
                    </a:ext>
                  </a:extLst>
                </a:gridCol>
                <a:gridCol w="1152144">
                  <a:extLst>
                    <a:ext uri="{9D8B030D-6E8A-4147-A177-3AD203B41FA5}">
                      <a16:colId xmlns:a16="http://schemas.microsoft.com/office/drawing/2014/main" val="1868017963"/>
                    </a:ext>
                  </a:extLst>
                </a:gridCol>
                <a:gridCol w="1152144">
                  <a:extLst>
                    <a:ext uri="{9D8B030D-6E8A-4147-A177-3AD203B41FA5}">
                      <a16:colId xmlns:a16="http://schemas.microsoft.com/office/drawing/2014/main" val="248557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9548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- 2024-11-27 12:23:42</a:t>
                      </a:r>
                      <a:r>
                        <a:rPr kumimoji="0" lang="de-DE" sz="1000" b="0" i="0" u="none" strike="noStrike" kern="1200" cap="none" spc="0" normalizeH="0" baseline="0" noProof="0">
                          <a:ln>
                            <a:noFill/>
                          </a:ln>
                          <a:solidFill>
                            <a:prstClr val="black"/>
                          </a:solidFill>
                          <a:effectLst/>
                          <a:uLnTx/>
                          <a:uFillTx/>
                          <a:latin typeface="Calibri"/>
                          <a:ea typeface="+mn-ea"/>
                          <a:cs typeface="+mn-cs"/>
                        </a:rPr>
                        <a:t>
 Jonas (jonas_eul_11) aus Kleve vereint zwei Leidenschaften miteinander: Fußball und Lego. Der 16-Jährige baut die Fußballstadien dieser Welt detailgetreu aus den bunten Steinen nach. Über 70 davon standen schon in seinem Zimmer. 😲👷‍♂️
Wenn er die fertigen Stadien fotografiert und auf seinem Insta-Kanal veröffentlicht hat, werden sie nach wenigen Wochen schon wieder abgerissen, da er die Steine für das nächste Stadion braucht. 🏟️⚽️😌
👨‍💻 Autor: Christian Richter 
#Lego #Fußball #Stadion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21129</a:t>
                      </a:r>
                    </a:p>
                  </a:txBody>
                  <a:tcPr/>
                </a:tc>
                <a:extLst>
                  <a:ext uri="{0D108BD9-81ED-4DB2-BD59-A6C34878D82A}">
                    <a16:rowId xmlns:a16="http://schemas.microsoft.com/office/drawing/2014/main" val="1031881180"/>
                  </a:ext>
                </a:extLst>
              </a:tr>
            </a:tbl>
          </a:graphicData>
        </a:graphic>
      </p:graphicFrame>
      <p:sp>
        <p:nvSpPr>
          <p:cNvPr id="4" name="Text Placeholder 3">
            <a:extLst>
              <a:ext uri="{FF2B5EF4-FFF2-40B4-BE49-F238E27FC236}">
                <a16:creationId xmlns:a16="http://schemas.microsoft.com/office/drawing/2014/main" id="{731F8091-56D9-4382-B892-7AF819DF5373}"/>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305261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F5262-A93F-4F55-A127-22C3FE30DB43}"/>
              </a:ext>
            </a:extLst>
          </p:cNvPr>
          <p:cNvSpPr>
            <a:spLocks noGrp="1"/>
          </p:cNvSpPr>
          <p:nvPr>
            <p:ph type="title"/>
          </p:nvPr>
        </p:nvSpPr>
        <p:spPr/>
        <p:txBody>
          <a:bodyPr/>
          <a:lstStyle/>
          <a:p>
            <a:r>
              <a:rPr lang="de-DE"/>
              <a:t>Instagram Alle Posts des Zeitraums (mit Total Interactions) | lokalzeit - 8 of 12</a:t>
            </a:r>
            <a:endParaRPr lang="en-US"/>
          </a:p>
        </p:txBody>
      </p:sp>
      <p:graphicFrame>
        <p:nvGraphicFramePr>
          <p:cNvPr id="5" name="Table Placeholder 4">
            <a:extLst>
              <a:ext uri="{FF2B5EF4-FFF2-40B4-BE49-F238E27FC236}">
                <a16:creationId xmlns:a16="http://schemas.microsoft.com/office/drawing/2014/main" id="{86C9846A-F6F3-4A6A-BA0F-2C7474D44D38}"/>
              </a:ext>
            </a:extLst>
          </p:cNvPr>
          <p:cNvGraphicFramePr>
            <a:graphicFrameLocks noGrp="1"/>
          </p:cNvGraphicFramePr>
          <p:nvPr>
            <p:ph type="tbl" sz="quarter" idx="13"/>
            <p:extLst>
              <p:ext uri="{D42A27DB-BD31-4B8C-83A1-F6EECF244321}">
                <p14:modId xmlns:p14="http://schemas.microsoft.com/office/powerpoint/2010/main" val="107730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31511294"/>
                    </a:ext>
                  </a:extLst>
                </a:gridCol>
                <a:gridCol w="1152144">
                  <a:extLst>
                    <a:ext uri="{9D8B030D-6E8A-4147-A177-3AD203B41FA5}">
                      <a16:colId xmlns:a16="http://schemas.microsoft.com/office/drawing/2014/main" val="3369474630"/>
                    </a:ext>
                  </a:extLst>
                </a:gridCol>
                <a:gridCol w="1152144">
                  <a:extLst>
                    <a:ext uri="{9D8B030D-6E8A-4147-A177-3AD203B41FA5}">
                      <a16:colId xmlns:a16="http://schemas.microsoft.com/office/drawing/2014/main" val="2310085710"/>
                    </a:ext>
                  </a:extLst>
                </a:gridCol>
                <a:gridCol w="1152144">
                  <a:extLst>
                    <a:ext uri="{9D8B030D-6E8A-4147-A177-3AD203B41FA5}">
                      <a16:colId xmlns:a16="http://schemas.microsoft.com/office/drawing/2014/main" val="1634889179"/>
                    </a:ext>
                  </a:extLst>
                </a:gridCol>
                <a:gridCol w="1152144">
                  <a:extLst>
                    <a:ext uri="{9D8B030D-6E8A-4147-A177-3AD203B41FA5}">
                      <a16:colId xmlns:a16="http://schemas.microsoft.com/office/drawing/2014/main" val="3155539832"/>
                    </a:ext>
                  </a:extLst>
                </a:gridCol>
                <a:gridCol w="1152144">
                  <a:extLst>
                    <a:ext uri="{9D8B030D-6E8A-4147-A177-3AD203B41FA5}">
                      <a16:colId xmlns:a16="http://schemas.microsoft.com/office/drawing/2014/main" val="423782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1183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- 2024-11-25 18:25:38</a:t>
                      </a:r>
                      <a:r>
                        <a:rPr kumimoji="0" lang="de-DE" sz="1000" b="0" i="0" u="none" strike="noStrike" kern="1200" cap="none" spc="0" normalizeH="0" baseline="0" noProof="0">
                          <a:ln>
                            <a:noFill/>
                          </a:ln>
                          <a:solidFill>
                            <a:prstClr val="black"/>
                          </a:solidFill>
                          <a:effectLst/>
                          <a:uLnTx/>
                          <a:uFillTx/>
                          <a:latin typeface="Calibri"/>
                          <a:ea typeface="+mn-ea"/>
                          <a:cs typeface="+mn-cs"/>
                        </a:rPr>
                        <a:t>
 Ob im Rheinland, im Ruhrgebiet oder in Westfalen – die Lokalzeit packt mit an! 💪
Wir waren in ganz NRW unterwegs, um Vereine und Organisationen tatkräftig zu unterstützen. ❤️
Was steht bei euch dringend an? Schreibt es uns in den Kommentaren! 😎
➡️ Moderator Alexander Brauer hat den Bürgerschützen-Verein Blau-Weiß 05 in Bochum-Oberdahlhausen unter die Arme gegriffen. 
➡️ Im Freibad in Vossenack bei Düren halb Moderatorin Jennifer Jeromin, abgestorbene Bäume zu fällen und das Rollo zu reparieren.
➡️ In Ratingen krempelte Moderatorin Madelaine Meier die Ärmel hoch und entfernte gemeinsam mit der Lebenshilfe 28 mannshohe Büsche aus dem Vorgarten.
➡️ In Ledde, einem Ortsteil von Tecklenburg, gibt es ein neues Wohnquartier mit 56 Wohnungen, in denen Menschen mit Handicap, Alleinerziehende, Menschen im Ruhestand und Geflüchtete zusammenleben. Jetzt entsteht dort ein großer Gemeinschaftsraum – und auch hier haben wir kräftig mit angepackt!
#wdr #lokalzeit #anpacktag #helfenmachtspaß #ehrenamt #gemeinsamstark #bochum #ratingen #tecklenburg #düren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17140</a:t>
                      </a:r>
                    </a:p>
                  </a:txBody>
                  <a:tcPr/>
                </a:tc>
                <a:extLst>
                  <a:ext uri="{0D108BD9-81ED-4DB2-BD59-A6C34878D82A}">
                    <a16:rowId xmlns:a16="http://schemas.microsoft.com/office/drawing/2014/main" val="494216389"/>
                  </a:ext>
                </a:extLst>
              </a:tr>
            </a:tbl>
          </a:graphicData>
        </a:graphic>
      </p:graphicFrame>
      <p:sp>
        <p:nvSpPr>
          <p:cNvPr id="4" name="Text Placeholder 3">
            <a:extLst>
              <a:ext uri="{FF2B5EF4-FFF2-40B4-BE49-F238E27FC236}">
                <a16:creationId xmlns:a16="http://schemas.microsoft.com/office/drawing/2014/main" id="{EE9E8544-E021-46D0-A274-D8BE5123BC8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081856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3EEF-B59C-4AA9-A868-2A508F3F6C73}"/>
              </a:ext>
            </a:extLst>
          </p:cNvPr>
          <p:cNvSpPr>
            <a:spLocks noGrp="1"/>
          </p:cNvSpPr>
          <p:nvPr>
            <p:ph type="title"/>
          </p:nvPr>
        </p:nvSpPr>
        <p:spPr/>
        <p:txBody>
          <a:bodyPr/>
          <a:lstStyle/>
          <a:p>
            <a:r>
              <a:rPr lang="de-DE"/>
              <a:t>Instagram Alle Posts des Zeitraums (mit Total Interactions) | lokalzeit - 9 of 12</a:t>
            </a:r>
            <a:endParaRPr lang="en-US"/>
          </a:p>
        </p:txBody>
      </p:sp>
      <p:graphicFrame>
        <p:nvGraphicFramePr>
          <p:cNvPr id="5" name="Table Placeholder 4">
            <a:extLst>
              <a:ext uri="{FF2B5EF4-FFF2-40B4-BE49-F238E27FC236}">
                <a16:creationId xmlns:a16="http://schemas.microsoft.com/office/drawing/2014/main" id="{4F7857C1-B994-4E41-BDB9-67E2C7231194}"/>
              </a:ext>
            </a:extLst>
          </p:cNvPr>
          <p:cNvGraphicFramePr>
            <a:graphicFrameLocks noGrp="1"/>
          </p:cNvGraphicFramePr>
          <p:nvPr>
            <p:ph type="tbl" sz="quarter" idx="13"/>
            <p:extLst>
              <p:ext uri="{D42A27DB-BD31-4B8C-83A1-F6EECF244321}">
                <p14:modId xmlns:p14="http://schemas.microsoft.com/office/powerpoint/2010/main" val="381840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4016096"/>
                    </a:ext>
                  </a:extLst>
                </a:gridCol>
                <a:gridCol w="1152144">
                  <a:extLst>
                    <a:ext uri="{9D8B030D-6E8A-4147-A177-3AD203B41FA5}">
                      <a16:colId xmlns:a16="http://schemas.microsoft.com/office/drawing/2014/main" val="878375492"/>
                    </a:ext>
                  </a:extLst>
                </a:gridCol>
                <a:gridCol w="1152144">
                  <a:extLst>
                    <a:ext uri="{9D8B030D-6E8A-4147-A177-3AD203B41FA5}">
                      <a16:colId xmlns:a16="http://schemas.microsoft.com/office/drawing/2014/main" val="578073057"/>
                    </a:ext>
                  </a:extLst>
                </a:gridCol>
                <a:gridCol w="1152144">
                  <a:extLst>
                    <a:ext uri="{9D8B030D-6E8A-4147-A177-3AD203B41FA5}">
                      <a16:colId xmlns:a16="http://schemas.microsoft.com/office/drawing/2014/main" val="1980996953"/>
                    </a:ext>
                  </a:extLst>
                </a:gridCol>
                <a:gridCol w="1152144">
                  <a:extLst>
                    <a:ext uri="{9D8B030D-6E8A-4147-A177-3AD203B41FA5}">
                      <a16:colId xmlns:a16="http://schemas.microsoft.com/office/drawing/2014/main" val="3999055329"/>
                    </a:ext>
                  </a:extLst>
                </a:gridCol>
                <a:gridCol w="1152144">
                  <a:extLst>
                    <a:ext uri="{9D8B030D-6E8A-4147-A177-3AD203B41FA5}">
                      <a16:colId xmlns:a16="http://schemas.microsoft.com/office/drawing/2014/main" val="418775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0443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- 2024-11-29 11:52:20</a:t>
                      </a:r>
                      <a:r>
                        <a:rPr kumimoji="0" lang="de-DE" sz="1000" b="0" i="0" u="none" strike="noStrike" kern="1200" cap="none" spc="0" normalizeH="0" baseline="0" noProof="0">
                          <a:ln>
                            <a:noFill/>
                          </a:ln>
                          <a:solidFill>
                            <a:prstClr val="black"/>
                          </a:solidFill>
                          <a:effectLst/>
                          <a:uLnTx/>
                          <a:uFillTx/>
                          <a:latin typeface="Calibri"/>
                          <a:ea typeface="+mn-ea"/>
                          <a:cs typeface="+mn-cs"/>
                        </a:rPr>
                        <a:t>
 Gemeinsam gegen den Krebs 👊
Ein neues Mentorinnen-Programm der kemsmedizin soll Patientinnen helfen, sich besser auszutauschen. Und zwar mit anderen Frauen, die diese schlimme Erkrankung schon durchgestanden haben.
So ist die neue Freundschaft zwischen Daniela und Katrin gewachsen 🌸
👩🏼‍💻Autorin: Fabienne Strohmer
#WDR #Lokalzeit #Brustkrebs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13268</a:t>
                      </a:r>
                    </a:p>
                  </a:txBody>
                  <a:tcPr/>
                </a:tc>
                <a:extLst>
                  <a:ext uri="{0D108BD9-81ED-4DB2-BD59-A6C34878D82A}">
                    <a16:rowId xmlns:a16="http://schemas.microsoft.com/office/drawing/2014/main" val="271924220"/>
                  </a:ext>
                </a:extLst>
              </a:tr>
            </a:tbl>
          </a:graphicData>
        </a:graphic>
      </p:graphicFrame>
      <p:sp>
        <p:nvSpPr>
          <p:cNvPr id="4" name="Text Placeholder 3">
            <a:extLst>
              <a:ext uri="{FF2B5EF4-FFF2-40B4-BE49-F238E27FC236}">
                <a16:creationId xmlns:a16="http://schemas.microsoft.com/office/drawing/2014/main" id="{E61889EE-948F-45B8-84C8-F5A95BE6E3D3}"/>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411506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63FD6-AE76-45A4-9608-8808B953ABBF}"/>
              </a:ext>
            </a:extLst>
          </p:cNvPr>
          <p:cNvSpPr>
            <a:spLocks noGrp="1"/>
          </p:cNvSpPr>
          <p:nvPr>
            <p:ph type="title"/>
          </p:nvPr>
        </p:nvSpPr>
        <p:spPr/>
        <p:txBody>
          <a:bodyPr/>
          <a:lstStyle/>
          <a:p>
            <a:r>
              <a:rPr lang="de-DE"/>
              <a:t>Instagram Alle Posts des Zeitraums (mit Total Interactions) | lokalzeit - 10 of 12</a:t>
            </a:r>
            <a:endParaRPr lang="en-US"/>
          </a:p>
        </p:txBody>
      </p:sp>
      <p:graphicFrame>
        <p:nvGraphicFramePr>
          <p:cNvPr id="5" name="Table Placeholder 4">
            <a:extLst>
              <a:ext uri="{FF2B5EF4-FFF2-40B4-BE49-F238E27FC236}">
                <a16:creationId xmlns:a16="http://schemas.microsoft.com/office/drawing/2014/main" id="{B45D2E93-E3ED-4B02-8729-A87948C9572A}"/>
              </a:ext>
            </a:extLst>
          </p:cNvPr>
          <p:cNvGraphicFramePr>
            <a:graphicFrameLocks noGrp="1"/>
          </p:cNvGraphicFramePr>
          <p:nvPr>
            <p:ph type="tbl" sz="quarter" idx="13"/>
            <p:extLst>
              <p:ext uri="{D42A27DB-BD31-4B8C-83A1-F6EECF244321}">
                <p14:modId xmlns:p14="http://schemas.microsoft.com/office/powerpoint/2010/main" val="54834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6943094"/>
                    </a:ext>
                  </a:extLst>
                </a:gridCol>
                <a:gridCol w="1152144">
                  <a:extLst>
                    <a:ext uri="{9D8B030D-6E8A-4147-A177-3AD203B41FA5}">
                      <a16:colId xmlns:a16="http://schemas.microsoft.com/office/drawing/2014/main" val="1369658998"/>
                    </a:ext>
                  </a:extLst>
                </a:gridCol>
                <a:gridCol w="1152144">
                  <a:extLst>
                    <a:ext uri="{9D8B030D-6E8A-4147-A177-3AD203B41FA5}">
                      <a16:colId xmlns:a16="http://schemas.microsoft.com/office/drawing/2014/main" val="2859670553"/>
                    </a:ext>
                  </a:extLst>
                </a:gridCol>
                <a:gridCol w="1152144">
                  <a:extLst>
                    <a:ext uri="{9D8B030D-6E8A-4147-A177-3AD203B41FA5}">
                      <a16:colId xmlns:a16="http://schemas.microsoft.com/office/drawing/2014/main" val="3802561722"/>
                    </a:ext>
                  </a:extLst>
                </a:gridCol>
                <a:gridCol w="1152144">
                  <a:extLst>
                    <a:ext uri="{9D8B030D-6E8A-4147-A177-3AD203B41FA5}">
                      <a16:colId xmlns:a16="http://schemas.microsoft.com/office/drawing/2014/main" val="1737340590"/>
                    </a:ext>
                  </a:extLst>
                </a:gridCol>
                <a:gridCol w="1152144">
                  <a:extLst>
                    <a:ext uri="{9D8B030D-6E8A-4147-A177-3AD203B41FA5}">
                      <a16:colId xmlns:a16="http://schemas.microsoft.com/office/drawing/2014/main" val="105850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2975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- 2024-11-28 12:41:12</a:t>
                      </a:r>
                      <a:r>
                        <a:rPr kumimoji="0" lang="de-DE" sz="1000" b="0" i="0" u="none" strike="noStrike" kern="1200" cap="none" spc="0" normalizeH="0" baseline="0" noProof="0">
                          <a:ln>
                            <a:noFill/>
                          </a:ln>
                          <a:solidFill>
                            <a:prstClr val="black"/>
                          </a:solidFill>
                          <a:effectLst/>
                          <a:uLnTx/>
                          <a:uFillTx/>
                          <a:latin typeface="Calibri"/>
                          <a:ea typeface="+mn-ea"/>
                          <a:cs typeface="+mn-cs"/>
                        </a:rPr>
                        <a:t>
 Nicht mehr lange bis Weihnachten!🔜🎄 
Der Verein „Aktion Kleiner Prinz“ aus Warendorf sammelt schon fleißig Päckchen für Kinder in Rumänien. Und es sind schon richtig viele zusammengekommen! 📦🤩
Bis Ende November sammeln die ehrenamtlichen Mitglieder die Päckchen in Kindergärten und Schulen ein, zweimal die Woche können die Pakete auch persönlich abgegeben werden. Dann werden sie mit einem großen Transporter nach Rumänien gebracht. 🎁🚛💨
Die Helferinnen und Helfer hoffen, dass auch in diesem Jahr wieder über 10.000 Pakete gespendet werden. 🙏✨
 👩‍💻 Autorin: Ann-Christin Voßkühler 
#Weihnachtsgeschenke #Ehrenamt #Spenden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11087</a:t>
                      </a:r>
                    </a:p>
                  </a:txBody>
                  <a:tcPr/>
                </a:tc>
                <a:extLst>
                  <a:ext uri="{0D108BD9-81ED-4DB2-BD59-A6C34878D82A}">
                    <a16:rowId xmlns:a16="http://schemas.microsoft.com/office/drawing/2014/main" val="2631736605"/>
                  </a:ext>
                </a:extLst>
              </a:tr>
            </a:tbl>
          </a:graphicData>
        </a:graphic>
      </p:graphicFrame>
      <p:sp>
        <p:nvSpPr>
          <p:cNvPr id="4" name="Text Placeholder 3">
            <a:extLst>
              <a:ext uri="{FF2B5EF4-FFF2-40B4-BE49-F238E27FC236}">
                <a16:creationId xmlns:a16="http://schemas.microsoft.com/office/drawing/2014/main" id="{8B33FFFC-1830-4848-AF99-1577AD75712B}"/>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837134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1D32-9BF1-48C8-9D42-3D5DF5BD62B1}"/>
              </a:ext>
            </a:extLst>
          </p:cNvPr>
          <p:cNvSpPr>
            <a:spLocks noGrp="1"/>
          </p:cNvSpPr>
          <p:nvPr>
            <p:ph type="title"/>
          </p:nvPr>
        </p:nvSpPr>
        <p:spPr/>
        <p:txBody>
          <a:bodyPr/>
          <a:lstStyle/>
          <a:p>
            <a:r>
              <a:rPr lang="de-DE"/>
              <a:t>Instagram Alle Posts des Zeitraums (mit Total Interactions) | lokalzeit - 11 of 12</a:t>
            </a:r>
            <a:endParaRPr lang="en-US"/>
          </a:p>
        </p:txBody>
      </p:sp>
      <p:graphicFrame>
        <p:nvGraphicFramePr>
          <p:cNvPr id="5" name="Table Placeholder 4">
            <a:extLst>
              <a:ext uri="{FF2B5EF4-FFF2-40B4-BE49-F238E27FC236}">
                <a16:creationId xmlns:a16="http://schemas.microsoft.com/office/drawing/2014/main" id="{8936D791-2684-40E3-8D4C-B64214AE0860}"/>
              </a:ext>
            </a:extLst>
          </p:cNvPr>
          <p:cNvGraphicFramePr>
            <a:graphicFrameLocks noGrp="1"/>
          </p:cNvGraphicFramePr>
          <p:nvPr>
            <p:ph type="tbl" sz="quarter" idx="13"/>
            <p:extLst>
              <p:ext uri="{D42A27DB-BD31-4B8C-83A1-F6EECF244321}">
                <p14:modId xmlns:p14="http://schemas.microsoft.com/office/powerpoint/2010/main" val="380408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5051954"/>
                    </a:ext>
                  </a:extLst>
                </a:gridCol>
                <a:gridCol w="1152144">
                  <a:extLst>
                    <a:ext uri="{9D8B030D-6E8A-4147-A177-3AD203B41FA5}">
                      <a16:colId xmlns:a16="http://schemas.microsoft.com/office/drawing/2014/main" val="2620028765"/>
                    </a:ext>
                  </a:extLst>
                </a:gridCol>
                <a:gridCol w="1152144">
                  <a:extLst>
                    <a:ext uri="{9D8B030D-6E8A-4147-A177-3AD203B41FA5}">
                      <a16:colId xmlns:a16="http://schemas.microsoft.com/office/drawing/2014/main" val="1407187970"/>
                    </a:ext>
                  </a:extLst>
                </a:gridCol>
                <a:gridCol w="1152144">
                  <a:extLst>
                    <a:ext uri="{9D8B030D-6E8A-4147-A177-3AD203B41FA5}">
                      <a16:colId xmlns:a16="http://schemas.microsoft.com/office/drawing/2014/main" val="335405645"/>
                    </a:ext>
                  </a:extLst>
                </a:gridCol>
                <a:gridCol w="1152144">
                  <a:extLst>
                    <a:ext uri="{9D8B030D-6E8A-4147-A177-3AD203B41FA5}">
                      <a16:colId xmlns:a16="http://schemas.microsoft.com/office/drawing/2014/main" val="235708510"/>
                    </a:ext>
                  </a:extLst>
                </a:gridCol>
                <a:gridCol w="1152144">
                  <a:extLst>
                    <a:ext uri="{9D8B030D-6E8A-4147-A177-3AD203B41FA5}">
                      <a16:colId xmlns:a16="http://schemas.microsoft.com/office/drawing/2014/main" val="33271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3883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- 2024-11-27 17:16:50</a:t>
                      </a:r>
                      <a:r>
                        <a:rPr kumimoji="0" lang="de-DE" sz="1000" b="0" i="0" u="none" strike="noStrike" kern="1200" cap="none" spc="0" normalizeH="0" baseline="0" noProof="0">
                          <a:ln>
                            <a:noFill/>
                          </a:ln>
                          <a:solidFill>
                            <a:prstClr val="black"/>
                          </a:solidFill>
                          <a:effectLst/>
                          <a:uLnTx/>
                          <a:uFillTx/>
                          <a:latin typeface="Calibri"/>
                          <a:ea typeface="+mn-ea"/>
                          <a:cs typeface="+mn-cs"/>
                        </a:rPr>
                        <a:t>
 Das bekannteste Wahrzeichen von Ibbenbüren verschwindet von der Bildfläche. 😲
Werner hat fast sein halbes Leben im Kohlekraftwerk gearbeitet. Jetzt steht er auf dem stillgelegten Gelände und hilft beim Abriss – mit Stolz, aber auch Wehmut. Er vermisst die Gemeinschaft und die Gespräche mit Kollegen. 🤝🗣️❤️‍🩹
Bei der Sprengung am 09. März 2025 möchte er trotzdem live dabei sein. Dann verschwinden der 125 Meter hohe Kühlturm und das Kesselhaus. 🧨
👨‍💻 Autor: Christian Schweitzer
#Kraftwerk #Sprengung #Ibbenbüren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extLst>
                  <a:ext uri="{0D108BD9-81ED-4DB2-BD59-A6C34878D82A}">
                    <a16:rowId xmlns:a16="http://schemas.microsoft.com/office/drawing/2014/main" val="3455784763"/>
                  </a:ext>
                </a:extLst>
              </a:tr>
            </a:tbl>
          </a:graphicData>
        </a:graphic>
      </p:graphicFrame>
      <p:sp>
        <p:nvSpPr>
          <p:cNvPr id="4" name="Text Placeholder 3">
            <a:extLst>
              <a:ext uri="{FF2B5EF4-FFF2-40B4-BE49-F238E27FC236}">
                <a16:creationId xmlns:a16="http://schemas.microsoft.com/office/drawing/2014/main" id="{B879CEE2-44A9-49E7-ADA5-1E82B0C05656}"/>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887369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079F-EF0F-448F-B862-419D8AB013B6}"/>
              </a:ext>
            </a:extLst>
          </p:cNvPr>
          <p:cNvSpPr>
            <a:spLocks noGrp="1"/>
          </p:cNvSpPr>
          <p:nvPr>
            <p:ph type="title"/>
          </p:nvPr>
        </p:nvSpPr>
        <p:spPr/>
        <p:txBody>
          <a:bodyPr/>
          <a:lstStyle/>
          <a:p>
            <a:r>
              <a:rPr lang="de-DE"/>
              <a:t>Instagram Alle Posts des Zeitraums (mit Total Interactions) | lokalzeit - 12 of 12</a:t>
            </a:r>
            <a:endParaRPr lang="en-US"/>
          </a:p>
        </p:txBody>
      </p:sp>
      <p:graphicFrame>
        <p:nvGraphicFramePr>
          <p:cNvPr id="5" name="Table Placeholder 4">
            <a:extLst>
              <a:ext uri="{FF2B5EF4-FFF2-40B4-BE49-F238E27FC236}">
                <a16:creationId xmlns:a16="http://schemas.microsoft.com/office/drawing/2014/main" id="{AFFF74EE-6BA4-4AA8-914F-1DFB155EBED4}"/>
              </a:ext>
            </a:extLst>
          </p:cNvPr>
          <p:cNvGraphicFramePr>
            <a:graphicFrameLocks noGrp="1"/>
          </p:cNvGraphicFramePr>
          <p:nvPr>
            <p:ph type="tbl" sz="quarter" idx="13"/>
            <p:extLst>
              <p:ext uri="{D42A27DB-BD31-4B8C-83A1-F6EECF244321}">
                <p14:modId xmlns:p14="http://schemas.microsoft.com/office/powerpoint/2010/main" val="294090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6997260"/>
                    </a:ext>
                  </a:extLst>
                </a:gridCol>
                <a:gridCol w="1152144">
                  <a:extLst>
                    <a:ext uri="{9D8B030D-6E8A-4147-A177-3AD203B41FA5}">
                      <a16:colId xmlns:a16="http://schemas.microsoft.com/office/drawing/2014/main" val="2445629266"/>
                    </a:ext>
                  </a:extLst>
                </a:gridCol>
                <a:gridCol w="1152144">
                  <a:extLst>
                    <a:ext uri="{9D8B030D-6E8A-4147-A177-3AD203B41FA5}">
                      <a16:colId xmlns:a16="http://schemas.microsoft.com/office/drawing/2014/main" val="2593108149"/>
                    </a:ext>
                  </a:extLst>
                </a:gridCol>
                <a:gridCol w="1152144">
                  <a:extLst>
                    <a:ext uri="{9D8B030D-6E8A-4147-A177-3AD203B41FA5}">
                      <a16:colId xmlns:a16="http://schemas.microsoft.com/office/drawing/2014/main" val="3031209552"/>
                    </a:ext>
                  </a:extLst>
                </a:gridCol>
                <a:gridCol w="1152144">
                  <a:extLst>
                    <a:ext uri="{9D8B030D-6E8A-4147-A177-3AD203B41FA5}">
                      <a16:colId xmlns:a16="http://schemas.microsoft.com/office/drawing/2014/main" val="2632287042"/>
                    </a:ext>
                  </a:extLst>
                </a:gridCol>
                <a:gridCol w="1152144">
                  <a:extLst>
                    <a:ext uri="{9D8B030D-6E8A-4147-A177-3AD203B41FA5}">
                      <a16:colId xmlns:a16="http://schemas.microsoft.com/office/drawing/2014/main" val="1962015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3003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- 2024-11-30 11:33:15</a:t>
                      </a:r>
                      <a:r>
                        <a:rPr kumimoji="0" lang="de-DE" sz="1000" b="0" i="0" u="none" strike="noStrike" kern="1200" cap="none" spc="0" normalizeH="0" baseline="0" noProof="0">
                          <a:ln>
                            <a:noFill/>
                          </a:ln>
                          <a:solidFill>
                            <a:prstClr val="black"/>
                          </a:solidFill>
                          <a:effectLst/>
                          <a:uLnTx/>
                          <a:uFillTx/>
                          <a:latin typeface="Calibri"/>
                          <a:ea typeface="+mn-ea"/>
                          <a:cs typeface="+mn-cs"/>
                        </a:rPr>
                        <a:t>
 Landratten mit Sehnsucht nach der See! 🌊🎶
Die „Luttermöwen“ bringen seit über 33 Jahren maritimen Flair in den Kreis Gütersloh – weit entfernt vom nächsten Strand und Meer 🏖️💙 Doch ihre Herzen schlagen im Takt der See und auch ihre Lieder. 🎤⚓
Was erinnert euch an das Meer, auch wenn es in weiter Ferne liegt?
👨‍💻 Autor: Jan-Ole Niermann
#Shantychor #MeerLiebe #MusikVerbindet #Dorfleben #Guetersloh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7541</a:t>
                      </a:r>
                    </a:p>
                  </a:txBody>
                  <a:tcPr/>
                </a:tc>
                <a:extLst>
                  <a:ext uri="{0D108BD9-81ED-4DB2-BD59-A6C34878D82A}">
                    <a16:rowId xmlns:a16="http://schemas.microsoft.com/office/drawing/2014/main" val="2432215496"/>
                  </a:ext>
                </a:extLst>
              </a:tr>
            </a:tbl>
          </a:graphicData>
        </a:graphic>
      </p:graphicFrame>
      <p:sp>
        <p:nvSpPr>
          <p:cNvPr id="4" name="Text Placeholder 3">
            <a:extLst>
              <a:ext uri="{FF2B5EF4-FFF2-40B4-BE49-F238E27FC236}">
                <a16:creationId xmlns:a16="http://schemas.microsoft.com/office/drawing/2014/main" id="{1DAAEF96-D624-411D-9A46-F96B81C635A8}"/>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3233242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1640</Words>
  <Application>Microsoft Office PowerPoint</Application>
  <PresentationFormat>On-screen Show (4:3)</PresentationFormat>
  <Paragraphs>168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Alle Posts des Zeitraums (mit Total Interactions) | lokalzeit - 1 of 12</vt:lpstr>
      <vt:lpstr>Instagram Alle Posts des Zeitraums (mit Total Interactions) | lokalzeit - 2 of 12</vt:lpstr>
      <vt:lpstr>Instagram Alle Posts des Zeitraums (mit Total Interactions) | lokalzeit - 3 of 12</vt:lpstr>
      <vt:lpstr>Instagram Alle Posts des Zeitraums (mit Total Interactions) | lokalzeit - 4 of 12</vt:lpstr>
      <vt:lpstr>Instagram Alle Posts des Zeitraums (mit Total Interactions) | lokalzeit - 5 of 12</vt:lpstr>
      <vt:lpstr>Instagram Alle Posts des Zeitraums (mit Total Interactions) | lokalzeit - 6 of 12</vt:lpstr>
      <vt:lpstr>Instagram Alle Posts des Zeitraums (mit Total Interactions) | lokalzeit - 7 of 12</vt:lpstr>
      <vt:lpstr>Instagram Alle Posts des Zeitraums (mit Total Interactions) | lokalzeit - 8 of 12</vt:lpstr>
      <vt:lpstr>Instagram Alle Posts des Zeitraums (mit Total Interactions) | lokalzeit - 9 of 12</vt:lpstr>
      <vt:lpstr>Instagram Alle Posts des Zeitraums (mit Total Interactions) | lokalzeit - 10 of 12</vt:lpstr>
      <vt:lpstr>Instagram Alle Posts des Zeitraums (mit Total Interactions) | lokalzeit - 11 of 12</vt:lpstr>
      <vt:lpstr>Instagram Alle Posts des Zeitraums (mit Total Interactions) | lokalzeit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12</dc:title>
  <dc:creator>Frederik Born</dc:creator>
  <cp:lastModifiedBy>Frederik Born</cp:lastModifiedBy>
  <cp:revision>1</cp:revision>
  <dcterms:created xsi:type="dcterms:W3CDTF">2024-12-03T13:57:12Z</dcterms:created>
  <dcterms:modified xsi:type="dcterms:W3CDTF">2024-12-03T13:57:50Z</dcterms:modified>
</cp:coreProperties>
</file>