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Lst>
  <p:sldSz cx="9144000" cy="6858000" type="screen4x3"/>
  <p:notesSz cx="6858000" cy="9144000"/>
  <p:embeddedFontLst>
    <p:embeddedFont>
      <p:font typeface="Calibri" panose="020F0502020204030204" pitchFamily="34" charset="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1AF2B-90E0-42B9-B1AC-ED9699244883}"/>
              </a:ext>
            </a:extLst>
          </p:cNvPr>
          <p:cNvSpPr>
            <a:spLocks noGrp="1"/>
          </p:cNvSpPr>
          <p:nvPr>
            <p:ph type="title"/>
          </p:nvPr>
        </p:nvSpPr>
        <p:spPr/>
        <p:txBody>
          <a:bodyPr/>
          <a:lstStyle/>
          <a:p>
            <a:r>
              <a:rPr lang="en-US"/>
              <a:t>Facebook Original Own Posts &amp; Reels Table | WDR Lokalzeit - 1 of 10</a:t>
            </a:r>
          </a:p>
        </p:txBody>
      </p:sp>
      <p:graphicFrame>
        <p:nvGraphicFramePr>
          <p:cNvPr id="5" name="Table Placeholder 4">
            <a:extLst>
              <a:ext uri="{FF2B5EF4-FFF2-40B4-BE49-F238E27FC236}">
                <a16:creationId xmlns:a16="http://schemas.microsoft.com/office/drawing/2014/main" id="{CCD628DD-70D6-40D1-B1CC-120B7BB5F627}"/>
              </a:ext>
            </a:extLst>
          </p:cNvPr>
          <p:cNvGraphicFramePr>
            <a:graphicFrameLocks noGrp="1"/>
          </p:cNvGraphicFramePr>
          <p:nvPr>
            <p:ph type="tbl" sz="quarter" idx="13"/>
            <p:extLst>
              <p:ext uri="{D42A27DB-BD31-4B8C-83A1-F6EECF244321}">
                <p14:modId xmlns:p14="http://schemas.microsoft.com/office/powerpoint/2010/main" val="1287642340"/>
              </p:ext>
            </p:extLst>
          </p:nvPr>
        </p:nvGraphicFramePr>
        <p:xfrm>
          <a:off x="457200" y="1731963"/>
          <a:ext cx="7900416" cy="3235960"/>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183064547"/>
                    </a:ext>
                  </a:extLst>
                </a:gridCol>
                <a:gridCol w="1399032">
                  <a:extLst>
                    <a:ext uri="{9D8B030D-6E8A-4147-A177-3AD203B41FA5}">
                      <a16:colId xmlns:a16="http://schemas.microsoft.com/office/drawing/2014/main" val="517434553"/>
                    </a:ext>
                  </a:extLst>
                </a:gridCol>
                <a:gridCol w="493776">
                  <a:extLst>
                    <a:ext uri="{9D8B030D-6E8A-4147-A177-3AD203B41FA5}">
                      <a16:colId xmlns:a16="http://schemas.microsoft.com/office/drawing/2014/main" val="2878612665"/>
                    </a:ext>
                  </a:extLst>
                </a:gridCol>
                <a:gridCol w="493776">
                  <a:extLst>
                    <a:ext uri="{9D8B030D-6E8A-4147-A177-3AD203B41FA5}">
                      <a16:colId xmlns:a16="http://schemas.microsoft.com/office/drawing/2014/main" val="1964027703"/>
                    </a:ext>
                  </a:extLst>
                </a:gridCol>
                <a:gridCol w="493776">
                  <a:extLst>
                    <a:ext uri="{9D8B030D-6E8A-4147-A177-3AD203B41FA5}">
                      <a16:colId xmlns:a16="http://schemas.microsoft.com/office/drawing/2014/main" val="1370064489"/>
                    </a:ext>
                  </a:extLst>
                </a:gridCol>
                <a:gridCol w="493776">
                  <a:extLst>
                    <a:ext uri="{9D8B030D-6E8A-4147-A177-3AD203B41FA5}">
                      <a16:colId xmlns:a16="http://schemas.microsoft.com/office/drawing/2014/main" val="3584571305"/>
                    </a:ext>
                  </a:extLst>
                </a:gridCol>
                <a:gridCol w="493776">
                  <a:extLst>
                    <a:ext uri="{9D8B030D-6E8A-4147-A177-3AD203B41FA5}">
                      <a16:colId xmlns:a16="http://schemas.microsoft.com/office/drawing/2014/main" val="1227884562"/>
                    </a:ext>
                  </a:extLst>
                </a:gridCol>
                <a:gridCol w="493776">
                  <a:extLst>
                    <a:ext uri="{9D8B030D-6E8A-4147-A177-3AD203B41FA5}">
                      <a16:colId xmlns:a16="http://schemas.microsoft.com/office/drawing/2014/main" val="942589996"/>
                    </a:ext>
                  </a:extLst>
                </a:gridCol>
                <a:gridCol w="493776">
                  <a:extLst>
                    <a:ext uri="{9D8B030D-6E8A-4147-A177-3AD203B41FA5}">
                      <a16:colId xmlns:a16="http://schemas.microsoft.com/office/drawing/2014/main" val="1226693855"/>
                    </a:ext>
                  </a:extLst>
                </a:gridCol>
                <a:gridCol w="493776">
                  <a:extLst>
                    <a:ext uri="{9D8B030D-6E8A-4147-A177-3AD203B41FA5}">
                      <a16:colId xmlns:a16="http://schemas.microsoft.com/office/drawing/2014/main" val="3716124976"/>
                    </a:ext>
                  </a:extLst>
                </a:gridCol>
                <a:gridCol w="493776">
                  <a:extLst>
                    <a:ext uri="{9D8B030D-6E8A-4147-A177-3AD203B41FA5}">
                      <a16:colId xmlns:a16="http://schemas.microsoft.com/office/drawing/2014/main" val="1164880049"/>
                    </a:ext>
                  </a:extLst>
                </a:gridCol>
                <a:gridCol w="493776">
                  <a:extLst>
                    <a:ext uri="{9D8B030D-6E8A-4147-A177-3AD203B41FA5}">
                      <a16:colId xmlns:a16="http://schemas.microsoft.com/office/drawing/2014/main" val="18019700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79020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- 2024-11-28 12:44:53</a:t>
                      </a:r>
                      <a:r>
                        <a:rPr kumimoji="0" lang="de-DE" sz="1000" b="0" i="0" u="none" strike="noStrike" kern="1200" cap="none" spc="0" normalizeH="0" baseline="0" noProof="0">
                          <a:ln>
                            <a:noFill/>
                          </a:ln>
                          <a:solidFill>
                            <a:prstClr val="black"/>
                          </a:solidFill>
                          <a:effectLst/>
                          <a:uLnTx/>
                          <a:uFillTx/>
                          <a:latin typeface="Calibri"/>
                          <a:ea typeface="+mn-ea"/>
                          <a:cs typeface="+mn-cs"/>
                        </a:rPr>
                        <a:t>
 Dank des Duisburger Vereins "City Wärme" hat Lars wieder einen sicheren Schlafplatz.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496113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322159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- 2024-11-28 18:34:02</a:t>
                      </a:r>
                      <a:r>
                        <a:rPr kumimoji="0" lang="de-DE" sz="1000" b="0" i="0" u="none" strike="noStrike" kern="1200" cap="none" spc="0" normalizeH="0" baseline="0" noProof="0">
                          <a:ln>
                            <a:noFill/>
                          </a:ln>
                          <a:solidFill>
                            <a:prstClr val="black"/>
                          </a:solidFill>
                          <a:effectLst/>
                          <a:uLnTx/>
                          <a:uFillTx/>
                          <a:latin typeface="Calibri"/>
                          <a:ea typeface="+mn-ea"/>
                          <a:cs typeface="+mn-cs"/>
                        </a:rPr>
                        <a:t>
 Seine eigene Wohnung haben und doch nie allein sein – für Rita aus Aachen genau das Richtige!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Aachen,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58956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- 2024-11-27 16:09:03</a:t>
                      </a:r>
                      <a:r>
                        <a:rPr kumimoji="0" lang="de-DE" sz="1000" b="0" i="0" u="none" strike="noStrike" kern="1200" cap="none" spc="0" normalizeH="0" baseline="0" noProof="0">
                          <a:ln>
                            <a:noFill/>
                          </a:ln>
                          <a:solidFill>
                            <a:prstClr val="black"/>
                          </a:solidFill>
                          <a:effectLst/>
                          <a:uLnTx/>
                          <a:uFillTx/>
                          <a:latin typeface="Calibri"/>
                          <a:ea typeface="+mn-ea"/>
                          <a:cs typeface="+mn-cs"/>
                        </a:rPr>
                        <a:t>
 Annette und Robert hätten nie im Leben gedacht, dass jemand freiwillig die Riesen-Tanne aus ihrem Garten in Dortmund abholt.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435905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420763091"/>
                  </a:ext>
                </a:extLst>
              </a:tr>
            </a:tbl>
          </a:graphicData>
        </a:graphic>
      </p:graphicFrame>
      <p:sp>
        <p:nvSpPr>
          <p:cNvPr id="4" name="Text Placeholder 3">
            <a:extLst>
              <a:ext uri="{FF2B5EF4-FFF2-40B4-BE49-F238E27FC236}">
                <a16:creationId xmlns:a16="http://schemas.microsoft.com/office/drawing/2014/main" id="{70436FB9-8B4D-4196-B51F-8841559FB24A}"/>
              </a:ext>
            </a:extLst>
          </p:cNvPr>
          <p:cNvSpPr>
            <a:spLocks noGrp="1"/>
          </p:cNvSpPr>
          <p:nvPr>
            <p:ph type="body" sz="quarter" idx="14"/>
          </p:nvPr>
        </p:nvSpPr>
        <p:spPr/>
        <p:txBody>
          <a:bodyPr/>
          <a:lstStyle/>
          <a:p>
            <a:r>
              <a:rPr lang="en-US"/>
              <a:t>25/11/2024 - 01/12/2024</a:t>
            </a:r>
          </a:p>
        </p:txBody>
      </p:sp>
    </p:spTree>
    <p:extLst>
      <p:ext uri="{BB962C8B-B14F-4D97-AF65-F5344CB8AC3E}">
        <p14:creationId xmlns:p14="http://schemas.microsoft.com/office/powerpoint/2010/main" val="11714219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C7DB7-5B5A-48F4-A4D6-771FE375E0BE}"/>
              </a:ext>
            </a:extLst>
          </p:cNvPr>
          <p:cNvSpPr>
            <a:spLocks noGrp="1"/>
          </p:cNvSpPr>
          <p:nvPr>
            <p:ph type="title"/>
          </p:nvPr>
        </p:nvSpPr>
        <p:spPr/>
        <p:txBody>
          <a:bodyPr/>
          <a:lstStyle/>
          <a:p>
            <a:r>
              <a:rPr lang="en-US"/>
              <a:t>Facebook Original Own Posts &amp; Reels Table | WDR Lokalzeit - 2 of 10</a:t>
            </a:r>
          </a:p>
        </p:txBody>
      </p:sp>
      <p:graphicFrame>
        <p:nvGraphicFramePr>
          <p:cNvPr id="5" name="Table Placeholder 4">
            <a:extLst>
              <a:ext uri="{FF2B5EF4-FFF2-40B4-BE49-F238E27FC236}">
                <a16:creationId xmlns:a16="http://schemas.microsoft.com/office/drawing/2014/main" id="{60BBFA51-C330-417D-9F58-D450CB4F95FE}"/>
              </a:ext>
            </a:extLst>
          </p:cNvPr>
          <p:cNvGraphicFramePr>
            <a:graphicFrameLocks noGrp="1"/>
          </p:cNvGraphicFramePr>
          <p:nvPr>
            <p:ph type="tbl" sz="quarter" idx="13"/>
            <p:extLst>
              <p:ext uri="{D42A27DB-BD31-4B8C-83A1-F6EECF244321}">
                <p14:modId xmlns:p14="http://schemas.microsoft.com/office/powerpoint/2010/main" val="1069075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743547622"/>
                    </a:ext>
                  </a:extLst>
                </a:gridCol>
                <a:gridCol w="1399032">
                  <a:extLst>
                    <a:ext uri="{9D8B030D-6E8A-4147-A177-3AD203B41FA5}">
                      <a16:colId xmlns:a16="http://schemas.microsoft.com/office/drawing/2014/main" val="3626179429"/>
                    </a:ext>
                  </a:extLst>
                </a:gridCol>
                <a:gridCol w="493776">
                  <a:extLst>
                    <a:ext uri="{9D8B030D-6E8A-4147-A177-3AD203B41FA5}">
                      <a16:colId xmlns:a16="http://schemas.microsoft.com/office/drawing/2014/main" val="633657080"/>
                    </a:ext>
                  </a:extLst>
                </a:gridCol>
                <a:gridCol w="493776">
                  <a:extLst>
                    <a:ext uri="{9D8B030D-6E8A-4147-A177-3AD203B41FA5}">
                      <a16:colId xmlns:a16="http://schemas.microsoft.com/office/drawing/2014/main" val="2831911076"/>
                    </a:ext>
                  </a:extLst>
                </a:gridCol>
                <a:gridCol w="493776">
                  <a:extLst>
                    <a:ext uri="{9D8B030D-6E8A-4147-A177-3AD203B41FA5}">
                      <a16:colId xmlns:a16="http://schemas.microsoft.com/office/drawing/2014/main" val="3564567413"/>
                    </a:ext>
                  </a:extLst>
                </a:gridCol>
                <a:gridCol w="493776">
                  <a:extLst>
                    <a:ext uri="{9D8B030D-6E8A-4147-A177-3AD203B41FA5}">
                      <a16:colId xmlns:a16="http://schemas.microsoft.com/office/drawing/2014/main" val="3399999971"/>
                    </a:ext>
                  </a:extLst>
                </a:gridCol>
                <a:gridCol w="493776">
                  <a:extLst>
                    <a:ext uri="{9D8B030D-6E8A-4147-A177-3AD203B41FA5}">
                      <a16:colId xmlns:a16="http://schemas.microsoft.com/office/drawing/2014/main" val="3023730077"/>
                    </a:ext>
                  </a:extLst>
                </a:gridCol>
                <a:gridCol w="493776">
                  <a:extLst>
                    <a:ext uri="{9D8B030D-6E8A-4147-A177-3AD203B41FA5}">
                      <a16:colId xmlns:a16="http://schemas.microsoft.com/office/drawing/2014/main" val="2927857124"/>
                    </a:ext>
                  </a:extLst>
                </a:gridCol>
                <a:gridCol w="493776">
                  <a:extLst>
                    <a:ext uri="{9D8B030D-6E8A-4147-A177-3AD203B41FA5}">
                      <a16:colId xmlns:a16="http://schemas.microsoft.com/office/drawing/2014/main" val="2711124574"/>
                    </a:ext>
                  </a:extLst>
                </a:gridCol>
                <a:gridCol w="493776">
                  <a:extLst>
                    <a:ext uri="{9D8B030D-6E8A-4147-A177-3AD203B41FA5}">
                      <a16:colId xmlns:a16="http://schemas.microsoft.com/office/drawing/2014/main" val="2508699705"/>
                    </a:ext>
                  </a:extLst>
                </a:gridCol>
                <a:gridCol w="493776">
                  <a:extLst>
                    <a:ext uri="{9D8B030D-6E8A-4147-A177-3AD203B41FA5}">
                      <a16:colId xmlns:a16="http://schemas.microsoft.com/office/drawing/2014/main" val="2847101187"/>
                    </a:ext>
                  </a:extLst>
                </a:gridCol>
                <a:gridCol w="493776">
                  <a:extLst>
                    <a:ext uri="{9D8B030D-6E8A-4147-A177-3AD203B41FA5}">
                      <a16:colId xmlns:a16="http://schemas.microsoft.com/office/drawing/2014/main" val="19586530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82798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- 2024-12-01 08:23:52</a:t>
                      </a:r>
                      <a:r>
                        <a:rPr kumimoji="0" lang="de-DE" sz="1000" b="0" i="0" u="none" strike="noStrike" kern="1200" cap="none" spc="0" normalizeH="0" baseline="0" noProof="0">
                          <a:ln>
                            <a:noFill/>
                          </a:ln>
                          <a:solidFill>
                            <a:prstClr val="black"/>
                          </a:solidFill>
                          <a:effectLst/>
                          <a:uLnTx/>
                          <a:uFillTx/>
                          <a:latin typeface="Calibri"/>
                          <a:ea typeface="+mn-ea"/>
                          <a:cs typeface="+mn-cs"/>
                        </a:rPr>
                        <a:t>
 René und Denise aus Herne machen keinen Urlaub in den Niederlanden, sondern erweisen Verstorbenen mit Ballons die letzte Ehre.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356443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- 2024-11-29 16:23:45</a:t>
                      </a:r>
                      <a:r>
                        <a:rPr kumimoji="0" lang="de-DE" sz="1000" b="0" i="0" u="none" strike="noStrike" kern="1200" cap="none" spc="0" normalizeH="0" baseline="0" noProof="0">
                          <a:ln>
                            <a:noFill/>
                          </a:ln>
                          <a:solidFill>
                            <a:prstClr val="black"/>
                          </a:solidFill>
                          <a:effectLst/>
                          <a:uLnTx/>
                          <a:uFillTx/>
                          <a:latin typeface="Calibri"/>
                          <a:ea typeface="+mn-ea"/>
                          <a:cs typeface="+mn-cs"/>
                        </a:rPr>
                        <a:t>
 Statt sich als Rentnerin gemütlich vor den Fernseher zu setzen, hat Margot aus der Eifel beschlossen, Gutes zu tun.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Aachen,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04287263"/>
                  </a:ext>
                </a:extLst>
              </a:tr>
            </a:tbl>
          </a:graphicData>
        </a:graphic>
      </p:graphicFrame>
      <p:sp>
        <p:nvSpPr>
          <p:cNvPr id="4" name="Text Placeholder 3">
            <a:extLst>
              <a:ext uri="{FF2B5EF4-FFF2-40B4-BE49-F238E27FC236}">
                <a16:creationId xmlns:a16="http://schemas.microsoft.com/office/drawing/2014/main" id="{3F631F7F-FEA1-4CAD-B1EF-E2ABA67CDAA5}"/>
              </a:ext>
            </a:extLst>
          </p:cNvPr>
          <p:cNvSpPr>
            <a:spLocks noGrp="1"/>
          </p:cNvSpPr>
          <p:nvPr>
            <p:ph type="body" sz="quarter" idx="14"/>
          </p:nvPr>
        </p:nvSpPr>
        <p:spPr/>
        <p:txBody>
          <a:bodyPr/>
          <a:lstStyle/>
          <a:p>
            <a:r>
              <a:rPr lang="en-US"/>
              <a:t>25/11/2024 - 01/12/2024</a:t>
            </a:r>
          </a:p>
        </p:txBody>
      </p:sp>
    </p:spTree>
    <p:extLst>
      <p:ext uri="{BB962C8B-B14F-4D97-AF65-F5344CB8AC3E}">
        <p14:creationId xmlns:p14="http://schemas.microsoft.com/office/powerpoint/2010/main" val="25415785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38C62-0DA9-47F7-AE39-88BED964A65D}"/>
              </a:ext>
            </a:extLst>
          </p:cNvPr>
          <p:cNvSpPr>
            <a:spLocks noGrp="1"/>
          </p:cNvSpPr>
          <p:nvPr>
            <p:ph type="title"/>
          </p:nvPr>
        </p:nvSpPr>
        <p:spPr/>
        <p:txBody>
          <a:bodyPr/>
          <a:lstStyle/>
          <a:p>
            <a:r>
              <a:rPr lang="en-US"/>
              <a:t>Facebook Original Own Posts &amp; Reels Table | WDR Lokalzeit - 3 of 10</a:t>
            </a:r>
          </a:p>
        </p:txBody>
      </p:sp>
      <p:graphicFrame>
        <p:nvGraphicFramePr>
          <p:cNvPr id="5" name="Table Placeholder 4">
            <a:extLst>
              <a:ext uri="{FF2B5EF4-FFF2-40B4-BE49-F238E27FC236}">
                <a16:creationId xmlns:a16="http://schemas.microsoft.com/office/drawing/2014/main" id="{DCA62FA5-73B7-49FF-B53C-3E46CAB23ADD}"/>
              </a:ext>
            </a:extLst>
          </p:cNvPr>
          <p:cNvGraphicFramePr>
            <a:graphicFrameLocks noGrp="1"/>
          </p:cNvGraphicFramePr>
          <p:nvPr>
            <p:ph type="tbl" sz="quarter" idx="13"/>
            <p:extLst>
              <p:ext uri="{D42A27DB-BD31-4B8C-83A1-F6EECF244321}">
                <p14:modId xmlns:p14="http://schemas.microsoft.com/office/powerpoint/2010/main" val="742449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372752717"/>
                    </a:ext>
                  </a:extLst>
                </a:gridCol>
                <a:gridCol w="1399032">
                  <a:extLst>
                    <a:ext uri="{9D8B030D-6E8A-4147-A177-3AD203B41FA5}">
                      <a16:colId xmlns:a16="http://schemas.microsoft.com/office/drawing/2014/main" val="842935694"/>
                    </a:ext>
                  </a:extLst>
                </a:gridCol>
                <a:gridCol w="493776">
                  <a:extLst>
                    <a:ext uri="{9D8B030D-6E8A-4147-A177-3AD203B41FA5}">
                      <a16:colId xmlns:a16="http://schemas.microsoft.com/office/drawing/2014/main" val="3991555790"/>
                    </a:ext>
                  </a:extLst>
                </a:gridCol>
                <a:gridCol w="493776">
                  <a:extLst>
                    <a:ext uri="{9D8B030D-6E8A-4147-A177-3AD203B41FA5}">
                      <a16:colId xmlns:a16="http://schemas.microsoft.com/office/drawing/2014/main" val="2448788686"/>
                    </a:ext>
                  </a:extLst>
                </a:gridCol>
                <a:gridCol w="493776">
                  <a:extLst>
                    <a:ext uri="{9D8B030D-6E8A-4147-A177-3AD203B41FA5}">
                      <a16:colId xmlns:a16="http://schemas.microsoft.com/office/drawing/2014/main" val="2985950990"/>
                    </a:ext>
                  </a:extLst>
                </a:gridCol>
                <a:gridCol w="493776">
                  <a:extLst>
                    <a:ext uri="{9D8B030D-6E8A-4147-A177-3AD203B41FA5}">
                      <a16:colId xmlns:a16="http://schemas.microsoft.com/office/drawing/2014/main" val="3529447063"/>
                    </a:ext>
                  </a:extLst>
                </a:gridCol>
                <a:gridCol w="493776">
                  <a:extLst>
                    <a:ext uri="{9D8B030D-6E8A-4147-A177-3AD203B41FA5}">
                      <a16:colId xmlns:a16="http://schemas.microsoft.com/office/drawing/2014/main" val="1156479250"/>
                    </a:ext>
                  </a:extLst>
                </a:gridCol>
                <a:gridCol w="493776">
                  <a:extLst>
                    <a:ext uri="{9D8B030D-6E8A-4147-A177-3AD203B41FA5}">
                      <a16:colId xmlns:a16="http://schemas.microsoft.com/office/drawing/2014/main" val="2418594854"/>
                    </a:ext>
                  </a:extLst>
                </a:gridCol>
                <a:gridCol w="493776">
                  <a:extLst>
                    <a:ext uri="{9D8B030D-6E8A-4147-A177-3AD203B41FA5}">
                      <a16:colId xmlns:a16="http://schemas.microsoft.com/office/drawing/2014/main" val="2608935571"/>
                    </a:ext>
                  </a:extLst>
                </a:gridCol>
                <a:gridCol w="493776">
                  <a:extLst>
                    <a:ext uri="{9D8B030D-6E8A-4147-A177-3AD203B41FA5}">
                      <a16:colId xmlns:a16="http://schemas.microsoft.com/office/drawing/2014/main" val="2238262091"/>
                    </a:ext>
                  </a:extLst>
                </a:gridCol>
                <a:gridCol w="493776">
                  <a:extLst>
                    <a:ext uri="{9D8B030D-6E8A-4147-A177-3AD203B41FA5}">
                      <a16:colId xmlns:a16="http://schemas.microsoft.com/office/drawing/2014/main" val="3632965718"/>
                    </a:ext>
                  </a:extLst>
                </a:gridCol>
                <a:gridCol w="493776">
                  <a:extLst>
                    <a:ext uri="{9D8B030D-6E8A-4147-A177-3AD203B41FA5}">
                      <a16:colId xmlns:a16="http://schemas.microsoft.com/office/drawing/2014/main" val="6138052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95546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- 2024-11-26 14:38:04</a:t>
                      </a:r>
                      <a:r>
                        <a:rPr kumimoji="0" lang="de-DE" sz="1000" b="0" i="0" u="none" strike="noStrike" kern="1200" cap="none" spc="0" normalizeH="0" baseline="0" noProof="0">
                          <a:ln>
                            <a:noFill/>
                          </a:ln>
                          <a:solidFill>
                            <a:prstClr val="black"/>
                          </a:solidFill>
                          <a:effectLst/>
                          <a:uLnTx/>
                          <a:uFillTx/>
                          <a:latin typeface="Calibri"/>
                          <a:ea typeface="+mn-ea"/>
                          <a:cs typeface="+mn-cs"/>
                        </a:rPr>
                        <a:t>
 Tagesmutter Lotti Breuer aus dem Rhein-Sieg-Kreis hat schon 100 Kinder betreut.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954686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- 2024-11-25 12:23:57</a:t>
                      </a:r>
                      <a:r>
                        <a:rPr kumimoji="0" lang="de-DE" sz="1000" b="0" i="0" u="none" strike="noStrike" kern="1200" cap="none" spc="0" normalizeH="0" baseline="0" noProof="0">
                          <a:ln>
                            <a:noFill/>
                          </a:ln>
                          <a:solidFill>
                            <a:prstClr val="black"/>
                          </a:solidFill>
                          <a:effectLst/>
                          <a:uLnTx/>
                          <a:uFillTx/>
                          <a:latin typeface="Calibri"/>
                          <a:ea typeface="+mn-ea"/>
                          <a:cs typeface="+mn-cs"/>
                        </a:rPr>
                        <a:t>
 Stevens Herz schlägt für Weihnachtsmarkt und Kirmes. Der Schaustellersohn ist die siebte Generation des Familienbetriebs in Essen.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169587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- 2024-11-30 12:11:54</a:t>
                      </a:r>
                      <a:r>
                        <a:rPr kumimoji="0" lang="de-DE" sz="1000" b="0" i="0" u="none" strike="noStrike" kern="1200" cap="none" spc="0" normalizeH="0" baseline="0" noProof="0">
                          <a:ln>
                            <a:noFill/>
                          </a:ln>
                          <a:solidFill>
                            <a:prstClr val="black"/>
                          </a:solidFill>
                          <a:effectLst/>
                          <a:uLnTx/>
                          <a:uFillTx/>
                          <a:latin typeface="Calibri"/>
                          <a:ea typeface="+mn-ea"/>
                          <a:cs typeface="+mn-cs"/>
                        </a:rPr>
                        <a:t>
 Weihnachtsmarkt im Gefängnis? Das gibt es seit 30 Jahren in der JVA Attendorn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948215564"/>
                  </a:ext>
                </a:extLst>
              </a:tr>
            </a:tbl>
          </a:graphicData>
        </a:graphic>
      </p:graphicFrame>
      <p:sp>
        <p:nvSpPr>
          <p:cNvPr id="4" name="Text Placeholder 3">
            <a:extLst>
              <a:ext uri="{FF2B5EF4-FFF2-40B4-BE49-F238E27FC236}">
                <a16:creationId xmlns:a16="http://schemas.microsoft.com/office/drawing/2014/main" id="{AE1E093D-FD07-4D2C-BE91-35FFAF714D1B}"/>
              </a:ext>
            </a:extLst>
          </p:cNvPr>
          <p:cNvSpPr>
            <a:spLocks noGrp="1"/>
          </p:cNvSpPr>
          <p:nvPr>
            <p:ph type="body" sz="quarter" idx="14"/>
          </p:nvPr>
        </p:nvSpPr>
        <p:spPr/>
        <p:txBody>
          <a:bodyPr/>
          <a:lstStyle/>
          <a:p>
            <a:r>
              <a:rPr lang="en-US"/>
              <a:t>25/11/2024 - 01/12/2024</a:t>
            </a:r>
          </a:p>
        </p:txBody>
      </p:sp>
    </p:spTree>
    <p:extLst>
      <p:ext uri="{BB962C8B-B14F-4D97-AF65-F5344CB8AC3E}">
        <p14:creationId xmlns:p14="http://schemas.microsoft.com/office/powerpoint/2010/main" val="16054797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15710-D216-4CD3-91B6-A575B9B46CDB}"/>
              </a:ext>
            </a:extLst>
          </p:cNvPr>
          <p:cNvSpPr>
            <a:spLocks noGrp="1"/>
          </p:cNvSpPr>
          <p:nvPr>
            <p:ph type="title"/>
          </p:nvPr>
        </p:nvSpPr>
        <p:spPr/>
        <p:txBody>
          <a:bodyPr/>
          <a:lstStyle/>
          <a:p>
            <a:r>
              <a:rPr lang="en-US"/>
              <a:t>Facebook Original Own Posts &amp; Reels Table | WDR Lokalzeit - 4 of 10</a:t>
            </a:r>
          </a:p>
        </p:txBody>
      </p:sp>
      <p:graphicFrame>
        <p:nvGraphicFramePr>
          <p:cNvPr id="5" name="Table Placeholder 4">
            <a:extLst>
              <a:ext uri="{FF2B5EF4-FFF2-40B4-BE49-F238E27FC236}">
                <a16:creationId xmlns:a16="http://schemas.microsoft.com/office/drawing/2014/main" id="{5E00CAEB-1729-402F-BC4E-1251E5940337}"/>
              </a:ext>
            </a:extLst>
          </p:cNvPr>
          <p:cNvGraphicFramePr>
            <a:graphicFrameLocks noGrp="1"/>
          </p:cNvGraphicFramePr>
          <p:nvPr>
            <p:ph type="tbl" sz="quarter" idx="13"/>
            <p:extLst>
              <p:ext uri="{D42A27DB-BD31-4B8C-83A1-F6EECF244321}">
                <p14:modId xmlns:p14="http://schemas.microsoft.com/office/powerpoint/2010/main" val="1150088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653322122"/>
                    </a:ext>
                  </a:extLst>
                </a:gridCol>
                <a:gridCol w="1399032">
                  <a:extLst>
                    <a:ext uri="{9D8B030D-6E8A-4147-A177-3AD203B41FA5}">
                      <a16:colId xmlns:a16="http://schemas.microsoft.com/office/drawing/2014/main" val="3265997928"/>
                    </a:ext>
                  </a:extLst>
                </a:gridCol>
                <a:gridCol w="493776">
                  <a:extLst>
                    <a:ext uri="{9D8B030D-6E8A-4147-A177-3AD203B41FA5}">
                      <a16:colId xmlns:a16="http://schemas.microsoft.com/office/drawing/2014/main" val="1381351337"/>
                    </a:ext>
                  </a:extLst>
                </a:gridCol>
                <a:gridCol w="493776">
                  <a:extLst>
                    <a:ext uri="{9D8B030D-6E8A-4147-A177-3AD203B41FA5}">
                      <a16:colId xmlns:a16="http://schemas.microsoft.com/office/drawing/2014/main" val="4160796197"/>
                    </a:ext>
                  </a:extLst>
                </a:gridCol>
                <a:gridCol w="493776">
                  <a:extLst>
                    <a:ext uri="{9D8B030D-6E8A-4147-A177-3AD203B41FA5}">
                      <a16:colId xmlns:a16="http://schemas.microsoft.com/office/drawing/2014/main" val="2321017019"/>
                    </a:ext>
                  </a:extLst>
                </a:gridCol>
                <a:gridCol w="493776">
                  <a:extLst>
                    <a:ext uri="{9D8B030D-6E8A-4147-A177-3AD203B41FA5}">
                      <a16:colId xmlns:a16="http://schemas.microsoft.com/office/drawing/2014/main" val="85744155"/>
                    </a:ext>
                  </a:extLst>
                </a:gridCol>
                <a:gridCol w="493776">
                  <a:extLst>
                    <a:ext uri="{9D8B030D-6E8A-4147-A177-3AD203B41FA5}">
                      <a16:colId xmlns:a16="http://schemas.microsoft.com/office/drawing/2014/main" val="2953422250"/>
                    </a:ext>
                  </a:extLst>
                </a:gridCol>
                <a:gridCol w="493776">
                  <a:extLst>
                    <a:ext uri="{9D8B030D-6E8A-4147-A177-3AD203B41FA5}">
                      <a16:colId xmlns:a16="http://schemas.microsoft.com/office/drawing/2014/main" val="1317481539"/>
                    </a:ext>
                  </a:extLst>
                </a:gridCol>
                <a:gridCol w="493776">
                  <a:extLst>
                    <a:ext uri="{9D8B030D-6E8A-4147-A177-3AD203B41FA5}">
                      <a16:colId xmlns:a16="http://schemas.microsoft.com/office/drawing/2014/main" val="4247953309"/>
                    </a:ext>
                  </a:extLst>
                </a:gridCol>
                <a:gridCol w="493776">
                  <a:extLst>
                    <a:ext uri="{9D8B030D-6E8A-4147-A177-3AD203B41FA5}">
                      <a16:colId xmlns:a16="http://schemas.microsoft.com/office/drawing/2014/main" val="2505209120"/>
                    </a:ext>
                  </a:extLst>
                </a:gridCol>
                <a:gridCol w="493776">
                  <a:extLst>
                    <a:ext uri="{9D8B030D-6E8A-4147-A177-3AD203B41FA5}">
                      <a16:colId xmlns:a16="http://schemas.microsoft.com/office/drawing/2014/main" val="2258696578"/>
                    </a:ext>
                  </a:extLst>
                </a:gridCol>
                <a:gridCol w="493776">
                  <a:extLst>
                    <a:ext uri="{9D8B030D-6E8A-4147-A177-3AD203B41FA5}">
                      <a16:colId xmlns:a16="http://schemas.microsoft.com/office/drawing/2014/main" val="3317622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08518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- 2024-11-27 14:29:03</a:t>
                      </a:r>
                      <a:r>
                        <a:rPr kumimoji="0" lang="de-DE" sz="1000" b="0" i="0" u="none" strike="noStrike" kern="1200" cap="none" spc="0" normalizeH="0" baseline="0" noProof="0">
                          <a:ln>
                            <a:noFill/>
                          </a:ln>
                          <a:solidFill>
                            <a:prstClr val="black"/>
                          </a:solidFill>
                          <a:effectLst/>
                          <a:uLnTx/>
                          <a:uFillTx/>
                          <a:latin typeface="Calibri"/>
                          <a:ea typeface="+mn-ea"/>
                          <a:cs typeface="+mn-cs"/>
                        </a:rPr>
                        <a:t>
 Bahtiyar kann nachts gerade kaum schlafen. Er und sein Sohn fürchten um ihre Zukunft bei Thyssenkrupp in Bochum.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876622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- 2024-11-29 18:15:04</a:t>
                      </a:r>
                      <a:r>
                        <a:rPr kumimoji="0" lang="de-DE" sz="1000" b="0" i="0" u="none" strike="noStrike" kern="1200" cap="none" spc="0" normalizeH="0" baseline="0" noProof="0">
                          <a:ln>
                            <a:noFill/>
                          </a:ln>
                          <a:solidFill>
                            <a:prstClr val="black"/>
                          </a:solidFill>
                          <a:effectLst/>
                          <a:uLnTx/>
                          <a:uFillTx/>
                          <a:latin typeface="Calibri"/>
                          <a:ea typeface="+mn-ea"/>
                          <a:cs typeface="+mn-cs"/>
                        </a:rPr>
                        <a:t>
 Von dem Erlös profitieren mittlerweile 40 bis 50 Vereine in Stadtlohn!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823456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- 2024-11-25 08:01:04</a:t>
                      </a:r>
                      <a:r>
                        <a:rPr kumimoji="0" lang="de-DE" sz="1000" b="0" i="0" u="none" strike="noStrike" kern="1200" cap="none" spc="0" normalizeH="0" baseline="0" noProof="0">
                          <a:ln>
                            <a:noFill/>
                          </a:ln>
                          <a:solidFill>
                            <a:prstClr val="black"/>
                          </a:solidFill>
                          <a:effectLst/>
                          <a:uLnTx/>
                          <a:uFillTx/>
                          <a:latin typeface="Calibri"/>
                          <a:ea typeface="+mn-ea"/>
                          <a:cs typeface="+mn-cs"/>
                        </a:rPr>
                        <a:t>
 Jonas Lappe aus Köln hat ein Bein verloren, aber nie den Mut, das zu tun, was ihm Spaß macht!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131819005"/>
                  </a:ext>
                </a:extLst>
              </a:tr>
            </a:tbl>
          </a:graphicData>
        </a:graphic>
      </p:graphicFrame>
      <p:sp>
        <p:nvSpPr>
          <p:cNvPr id="4" name="Text Placeholder 3">
            <a:extLst>
              <a:ext uri="{FF2B5EF4-FFF2-40B4-BE49-F238E27FC236}">
                <a16:creationId xmlns:a16="http://schemas.microsoft.com/office/drawing/2014/main" id="{BB8B1D2B-D010-4D3F-B380-934275EC81F7}"/>
              </a:ext>
            </a:extLst>
          </p:cNvPr>
          <p:cNvSpPr>
            <a:spLocks noGrp="1"/>
          </p:cNvSpPr>
          <p:nvPr>
            <p:ph type="body" sz="quarter" idx="14"/>
          </p:nvPr>
        </p:nvSpPr>
        <p:spPr/>
        <p:txBody>
          <a:bodyPr/>
          <a:lstStyle/>
          <a:p>
            <a:r>
              <a:rPr lang="en-US"/>
              <a:t>25/11/2024 - 01/12/2024</a:t>
            </a:r>
          </a:p>
        </p:txBody>
      </p:sp>
    </p:spTree>
    <p:extLst>
      <p:ext uri="{BB962C8B-B14F-4D97-AF65-F5344CB8AC3E}">
        <p14:creationId xmlns:p14="http://schemas.microsoft.com/office/powerpoint/2010/main" val="1310755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DEAA8-1DFD-46D4-9AB0-CF11D080D67D}"/>
              </a:ext>
            </a:extLst>
          </p:cNvPr>
          <p:cNvSpPr>
            <a:spLocks noGrp="1"/>
          </p:cNvSpPr>
          <p:nvPr>
            <p:ph type="title"/>
          </p:nvPr>
        </p:nvSpPr>
        <p:spPr/>
        <p:txBody>
          <a:bodyPr/>
          <a:lstStyle/>
          <a:p>
            <a:r>
              <a:rPr lang="en-US"/>
              <a:t>Facebook Original Own Posts &amp; Reels Table | WDR Lokalzeit - 5 of 10</a:t>
            </a:r>
          </a:p>
        </p:txBody>
      </p:sp>
      <p:graphicFrame>
        <p:nvGraphicFramePr>
          <p:cNvPr id="5" name="Table Placeholder 4">
            <a:extLst>
              <a:ext uri="{FF2B5EF4-FFF2-40B4-BE49-F238E27FC236}">
                <a16:creationId xmlns:a16="http://schemas.microsoft.com/office/drawing/2014/main" id="{8E6EFB0E-F338-4B78-A789-517DBA79A1E4}"/>
              </a:ext>
            </a:extLst>
          </p:cNvPr>
          <p:cNvGraphicFramePr>
            <a:graphicFrameLocks noGrp="1"/>
          </p:cNvGraphicFramePr>
          <p:nvPr>
            <p:ph type="tbl" sz="quarter" idx="13"/>
            <p:extLst>
              <p:ext uri="{D42A27DB-BD31-4B8C-83A1-F6EECF244321}">
                <p14:modId xmlns:p14="http://schemas.microsoft.com/office/powerpoint/2010/main" val="2690711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841788185"/>
                    </a:ext>
                  </a:extLst>
                </a:gridCol>
                <a:gridCol w="1399032">
                  <a:extLst>
                    <a:ext uri="{9D8B030D-6E8A-4147-A177-3AD203B41FA5}">
                      <a16:colId xmlns:a16="http://schemas.microsoft.com/office/drawing/2014/main" val="1867875702"/>
                    </a:ext>
                  </a:extLst>
                </a:gridCol>
                <a:gridCol w="493776">
                  <a:extLst>
                    <a:ext uri="{9D8B030D-6E8A-4147-A177-3AD203B41FA5}">
                      <a16:colId xmlns:a16="http://schemas.microsoft.com/office/drawing/2014/main" val="3717652541"/>
                    </a:ext>
                  </a:extLst>
                </a:gridCol>
                <a:gridCol w="493776">
                  <a:extLst>
                    <a:ext uri="{9D8B030D-6E8A-4147-A177-3AD203B41FA5}">
                      <a16:colId xmlns:a16="http://schemas.microsoft.com/office/drawing/2014/main" val="3640986892"/>
                    </a:ext>
                  </a:extLst>
                </a:gridCol>
                <a:gridCol w="493776">
                  <a:extLst>
                    <a:ext uri="{9D8B030D-6E8A-4147-A177-3AD203B41FA5}">
                      <a16:colId xmlns:a16="http://schemas.microsoft.com/office/drawing/2014/main" val="1414758713"/>
                    </a:ext>
                  </a:extLst>
                </a:gridCol>
                <a:gridCol w="493776">
                  <a:extLst>
                    <a:ext uri="{9D8B030D-6E8A-4147-A177-3AD203B41FA5}">
                      <a16:colId xmlns:a16="http://schemas.microsoft.com/office/drawing/2014/main" val="1391011891"/>
                    </a:ext>
                  </a:extLst>
                </a:gridCol>
                <a:gridCol w="493776">
                  <a:extLst>
                    <a:ext uri="{9D8B030D-6E8A-4147-A177-3AD203B41FA5}">
                      <a16:colId xmlns:a16="http://schemas.microsoft.com/office/drawing/2014/main" val="86206040"/>
                    </a:ext>
                  </a:extLst>
                </a:gridCol>
                <a:gridCol w="493776">
                  <a:extLst>
                    <a:ext uri="{9D8B030D-6E8A-4147-A177-3AD203B41FA5}">
                      <a16:colId xmlns:a16="http://schemas.microsoft.com/office/drawing/2014/main" val="1046249797"/>
                    </a:ext>
                  </a:extLst>
                </a:gridCol>
                <a:gridCol w="493776">
                  <a:extLst>
                    <a:ext uri="{9D8B030D-6E8A-4147-A177-3AD203B41FA5}">
                      <a16:colId xmlns:a16="http://schemas.microsoft.com/office/drawing/2014/main" val="1147731078"/>
                    </a:ext>
                  </a:extLst>
                </a:gridCol>
                <a:gridCol w="493776">
                  <a:extLst>
                    <a:ext uri="{9D8B030D-6E8A-4147-A177-3AD203B41FA5}">
                      <a16:colId xmlns:a16="http://schemas.microsoft.com/office/drawing/2014/main" val="3224418740"/>
                    </a:ext>
                  </a:extLst>
                </a:gridCol>
                <a:gridCol w="493776">
                  <a:extLst>
                    <a:ext uri="{9D8B030D-6E8A-4147-A177-3AD203B41FA5}">
                      <a16:colId xmlns:a16="http://schemas.microsoft.com/office/drawing/2014/main" val="113517163"/>
                    </a:ext>
                  </a:extLst>
                </a:gridCol>
                <a:gridCol w="493776">
                  <a:extLst>
                    <a:ext uri="{9D8B030D-6E8A-4147-A177-3AD203B41FA5}">
                      <a16:colId xmlns:a16="http://schemas.microsoft.com/office/drawing/2014/main" val="3185223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51116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- 2024-11-25 18:40:53</a:t>
                      </a:r>
                      <a:r>
                        <a:rPr kumimoji="0" lang="de-DE" sz="1000" b="0" i="0" u="none" strike="noStrike" kern="1200" cap="none" spc="0" normalizeH="0" baseline="0" noProof="0">
                          <a:ln>
                            <a:noFill/>
                          </a:ln>
                          <a:solidFill>
                            <a:prstClr val="black"/>
                          </a:solidFill>
                          <a:effectLst/>
                          <a:uLnTx/>
                          <a:uFillTx/>
                          <a:latin typeface="Calibri"/>
                          <a:ea typeface="+mn-ea"/>
                          <a:cs typeface="+mn-cs"/>
                        </a:rPr>
                        <a:t>
 Carlo aus dem Tiergarten Kleve ist ein richtiger Charmeur. Wäre da nicht sein kleines Problem...🍆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688216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- 2024-12-01 14:04:02</a:t>
                      </a:r>
                      <a:r>
                        <a:rPr kumimoji="0" lang="de-DE" sz="1000" b="0" i="0" u="none" strike="noStrike" kern="1200" cap="none" spc="0" normalizeH="0" baseline="0" noProof="0">
                          <a:ln>
                            <a:noFill/>
                          </a:ln>
                          <a:solidFill>
                            <a:prstClr val="black"/>
                          </a:solidFill>
                          <a:effectLst/>
                          <a:uLnTx/>
                          <a:uFillTx/>
                          <a:latin typeface="Calibri"/>
                          <a:ea typeface="+mn-ea"/>
                          <a:cs typeface="+mn-cs"/>
                        </a:rPr>
                        <a:t>
 Für so manchen ist eine Tafel Schokolade zu Weihnachten schon das Größte. Michael bemerkt das bei der Tafel in Schwerte seit 17 Jahren jedes Jahr.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222718937"/>
                  </a:ext>
                </a:extLst>
              </a:tr>
            </a:tbl>
          </a:graphicData>
        </a:graphic>
      </p:graphicFrame>
      <p:sp>
        <p:nvSpPr>
          <p:cNvPr id="4" name="Text Placeholder 3">
            <a:extLst>
              <a:ext uri="{FF2B5EF4-FFF2-40B4-BE49-F238E27FC236}">
                <a16:creationId xmlns:a16="http://schemas.microsoft.com/office/drawing/2014/main" id="{1C8AB3CE-515A-4A04-83CA-E388B54EA982}"/>
              </a:ext>
            </a:extLst>
          </p:cNvPr>
          <p:cNvSpPr>
            <a:spLocks noGrp="1"/>
          </p:cNvSpPr>
          <p:nvPr>
            <p:ph type="body" sz="quarter" idx="14"/>
          </p:nvPr>
        </p:nvSpPr>
        <p:spPr/>
        <p:txBody>
          <a:bodyPr/>
          <a:lstStyle/>
          <a:p>
            <a:r>
              <a:rPr lang="en-US"/>
              <a:t>25/11/2024 - 01/12/2024</a:t>
            </a:r>
          </a:p>
        </p:txBody>
      </p:sp>
    </p:spTree>
    <p:extLst>
      <p:ext uri="{BB962C8B-B14F-4D97-AF65-F5344CB8AC3E}">
        <p14:creationId xmlns:p14="http://schemas.microsoft.com/office/powerpoint/2010/main" val="15194521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F3A4F-E740-4512-BF19-12D389E8715B}"/>
              </a:ext>
            </a:extLst>
          </p:cNvPr>
          <p:cNvSpPr>
            <a:spLocks noGrp="1"/>
          </p:cNvSpPr>
          <p:nvPr>
            <p:ph type="title"/>
          </p:nvPr>
        </p:nvSpPr>
        <p:spPr/>
        <p:txBody>
          <a:bodyPr/>
          <a:lstStyle/>
          <a:p>
            <a:r>
              <a:rPr lang="en-US"/>
              <a:t>Facebook Original Own Posts &amp; Reels Table | WDR Lokalzeit - 6 of 10</a:t>
            </a:r>
          </a:p>
        </p:txBody>
      </p:sp>
      <p:graphicFrame>
        <p:nvGraphicFramePr>
          <p:cNvPr id="5" name="Table Placeholder 4">
            <a:extLst>
              <a:ext uri="{FF2B5EF4-FFF2-40B4-BE49-F238E27FC236}">
                <a16:creationId xmlns:a16="http://schemas.microsoft.com/office/drawing/2014/main" id="{FE8F1514-263A-4EF4-914C-57CB5907D7F8}"/>
              </a:ext>
            </a:extLst>
          </p:cNvPr>
          <p:cNvGraphicFramePr>
            <a:graphicFrameLocks noGrp="1"/>
          </p:cNvGraphicFramePr>
          <p:nvPr>
            <p:ph type="tbl" sz="quarter" idx="13"/>
            <p:extLst>
              <p:ext uri="{D42A27DB-BD31-4B8C-83A1-F6EECF244321}">
                <p14:modId xmlns:p14="http://schemas.microsoft.com/office/powerpoint/2010/main" val="3699712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287100440"/>
                    </a:ext>
                  </a:extLst>
                </a:gridCol>
                <a:gridCol w="1399032">
                  <a:extLst>
                    <a:ext uri="{9D8B030D-6E8A-4147-A177-3AD203B41FA5}">
                      <a16:colId xmlns:a16="http://schemas.microsoft.com/office/drawing/2014/main" val="3159192824"/>
                    </a:ext>
                  </a:extLst>
                </a:gridCol>
                <a:gridCol w="493776">
                  <a:extLst>
                    <a:ext uri="{9D8B030D-6E8A-4147-A177-3AD203B41FA5}">
                      <a16:colId xmlns:a16="http://schemas.microsoft.com/office/drawing/2014/main" val="1894352463"/>
                    </a:ext>
                  </a:extLst>
                </a:gridCol>
                <a:gridCol w="493776">
                  <a:extLst>
                    <a:ext uri="{9D8B030D-6E8A-4147-A177-3AD203B41FA5}">
                      <a16:colId xmlns:a16="http://schemas.microsoft.com/office/drawing/2014/main" val="2926158785"/>
                    </a:ext>
                  </a:extLst>
                </a:gridCol>
                <a:gridCol w="493776">
                  <a:extLst>
                    <a:ext uri="{9D8B030D-6E8A-4147-A177-3AD203B41FA5}">
                      <a16:colId xmlns:a16="http://schemas.microsoft.com/office/drawing/2014/main" val="3872587772"/>
                    </a:ext>
                  </a:extLst>
                </a:gridCol>
                <a:gridCol w="493776">
                  <a:extLst>
                    <a:ext uri="{9D8B030D-6E8A-4147-A177-3AD203B41FA5}">
                      <a16:colId xmlns:a16="http://schemas.microsoft.com/office/drawing/2014/main" val="2199152552"/>
                    </a:ext>
                  </a:extLst>
                </a:gridCol>
                <a:gridCol w="493776">
                  <a:extLst>
                    <a:ext uri="{9D8B030D-6E8A-4147-A177-3AD203B41FA5}">
                      <a16:colId xmlns:a16="http://schemas.microsoft.com/office/drawing/2014/main" val="3549286483"/>
                    </a:ext>
                  </a:extLst>
                </a:gridCol>
                <a:gridCol w="493776">
                  <a:extLst>
                    <a:ext uri="{9D8B030D-6E8A-4147-A177-3AD203B41FA5}">
                      <a16:colId xmlns:a16="http://schemas.microsoft.com/office/drawing/2014/main" val="137817116"/>
                    </a:ext>
                  </a:extLst>
                </a:gridCol>
                <a:gridCol w="493776">
                  <a:extLst>
                    <a:ext uri="{9D8B030D-6E8A-4147-A177-3AD203B41FA5}">
                      <a16:colId xmlns:a16="http://schemas.microsoft.com/office/drawing/2014/main" val="2164846457"/>
                    </a:ext>
                  </a:extLst>
                </a:gridCol>
                <a:gridCol w="493776">
                  <a:extLst>
                    <a:ext uri="{9D8B030D-6E8A-4147-A177-3AD203B41FA5}">
                      <a16:colId xmlns:a16="http://schemas.microsoft.com/office/drawing/2014/main" val="1121503477"/>
                    </a:ext>
                  </a:extLst>
                </a:gridCol>
                <a:gridCol w="493776">
                  <a:extLst>
                    <a:ext uri="{9D8B030D-6E8A-4147-A177-3AD203B41FA5}">
                      <a16:colId xmlns:a16="http://schemas.microsoft.com/office/drawing/2014/main" val="3012031756"/>
                    </a:ext>
                  </a:extLst>
                </a:gridCol>
                <a:gridCol w="493776">
                  <a:extLst>
                    <a:ext uri="{9D8B030D-6E8A-4147-A177-3AD203B41FA5}">
                      <a16:colId xmlns:a16="http://schemas.microsoft.com/office/drawing/2014/main" val="4352657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26255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- 2024-11-25 10:16:03</a:t>
                      </a:r>
                      <a:r>
                        <a:rPr kumimoji="0" lang="de-DE" sz="1000" b="0" i="0" u="none" strike="noStrike" kern="1200" cap="none" spc="0" normalizeH="0" baseline="0" noProof="0">
                          <a:ln>
                            <a:noFill/>
                          </a:ln>
                          <a:solidFill>
                            <a:prstClr val="black"/>
                          </a:solidFill>
                          <a:effectLst/>
                          <a:uLnTx/>
                          <a:uFillTx/>
                          <a:latin typeface="Calibri"/>
                          <a:ea typeface="+mn-ea"/>
                          <a:cs typeface="+mn-cs"/>
                        </a:rPr>
                        <a:t>
 Moritz weiß, wie kompliziert es ist, Geschlecht und Namen zu ändern. Das neue Selbstbestimmungsgesetz soll es leichter machen – und das LSBTIQ-Jugendzentrum in Münster hilft dabei.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203521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- 2024-12-01 16:12:03</a:t>
                      </a:r>
                      <a:r>
                        <a:rPr kumimoji="0" lang="de-DE" sz="1000" b="0" i="0" u="none" strike="noStrike" kern="1200" cap="none" spc="0" normalizeH="0" baseline="0" noProof="0">
                          <a:ln>
                            <a:noFill/>
                          </a:ln>
                          <a:solidFill>
                            <a:prstClr val="black"/>
                          </a:solidFill>
                          <a:effectLst/>
                          <a:uLnTx/>
                          <a:uFillTx/>
                          <a:latin typeface="Calibri"/>
                          <a:ea typeface="+mn-ea"/>
                          <a:cs typeface="+mn-cs"/>
                        </a:rPr>
                        <a:t>
 Dortmund und Köln haben schöne Weihnachtsmärkte, aber die Gummersbacher wollten nach so langer Zeit endlich ihren eigenen haben.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863260844"/>
                  </a:ext>
                </a:extLst>
              </a:tr>
            </a:tbl>
          </a:graphicData>
        </a:graphic>
      </p:graphicFrame>
      <p:sp>
        <p:nvSpPr>
          <p:cNvPr id="4" name="Text Placeholder 3">
            <a:extLst>
              <a:ext uri="{FF2B5EF4-FFF2-40B4-BE49-F238E27FC236}">
                <a16:creationId xmlns:a16="http://schemas.microsoft.com/office/drawing/2014/main" id="{54CE8595-EE1F-4959-B935-612212415F22}"/>
              </a:ext>
            </a:extLst>
          </p:cNvPr>
          <p:cNvSpPr>
            <a:spLocks noGrp="1"/>
          </p:cNvSpPr>
          <p:nvPr>
            <p:ph type="body" sz="quarter" idx="14"/>
          </p:nvPr>
        </p:nvSpPr>
        <p:spPr/>
        <p:txBody>
          <a:bodyPr/>
          <a:lstStyle/>
          <a:p>
            <a:r>
              <a:rPr lang="en-US"/>
              <a:t>25/11/2024 - 01/12/2024</a:t>
            </a:r>
          </a:p>
        </p:txBody>
      </p:sp>
    </p:spTree>
    <p:extLst>
      <p:ext uri="{BB962C8B-B14F-4D97-AF65-F5344CB8AC3E}">
        <p14:creationId xmlns:p14="http://schemas.microsoft.com/office/powerpoint/2010/main" val="37393788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487DB-5B14-4F46-9E13-74CB0C5170DE}"/>
              </a:ext>
            </a:extLst>
          </p:cNvPr>
          <p:cNvSpPr>
            <a:spLocks noGrp="1"/>
          </p:cNvSpPr>
          <p:nvPr>
            <p:ph type="title"/>
          </p:nvPr>
        </p:nvSpPr>
        <p:spPr/>
        <p:txBody>
          <a:bodyPr/>
          <a:lstStyle/>
          <a:p>
            <a:r>
              <a:rPr lang="en-US"/>
              <a:t>Facebook Original Own Posts &amp; Reels Table | WDR Lokalzeit - 7 of 10</a:t>
            </a:r>
          </a:p>
        </p:txBody>
      </p:sp>
      <p:graphicFrame>
        <p:nvGraphicFramePr>
          <p:cNvPr id="5" name="Table Placeholder 4">
            <a:extLst>
              <a:ext uri="{FF2B5EF4-FFF2-40B4-BE49-F238E27FC236}">
                <a16:creationId xmlns:a16="http://schemas.microsoft.com/office/drawing/2014/main" id="{D51E6126-047B-4A17-A5B9-DED221FC9693}"/>
              </a:ext>
            </a:extLst>
          </p:cNvPr>
          <p:cNvGraphicFramePr>
            <a:graphicFrameLocks noGrp="1"/>
          </p:cNvGraphicFramePr>
          <p:nvPr>
            <p:ph type="tbl" sz="quarter" idx="13"/>
            <p:extLst>
              <p:ext uri="{D42A27DB-BD31-4B8C-83A1-F6EECF244321}">
                <p14:modId xmlns:p14="http://schemas.microsoft.com/office/powerpoint/2010/main" val="2135996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260830482"/>
                    </a:ext>
                  </a:extLst>
                </a:gridCol>
                <a:gridCol w="1399032">
                  <a:extLst>
                    <a:ext uri="{9D8B030D-6E8A-4147-A177-3AD203B41FA5}">
                      <a16:colId xmlns:a16="http://schemas.microsoft.com/office/drawing/2014/main" val="208058157"/>
                    </a:ext>
                  </a:extLst>
                </a:gridCol>
                <a:gridCol w="493776">
                  <a:extLst>
                    <a:ext uri="{9D8B030D-6E8A-4147-A177-3AD203B41FA5}">
                      <a16:colId xmlns:a16="http://schemas.microsoft.com/office/drawing/2014/main" val="2234091741"/>
                    </a:ext>
                  </a:extLst>
                </a:gridCol>
                <a:gridCol w="493776">
                  <a:extLst>
                    <a:ext uri="{9D8B030D-6E8A-4147-A177-3AD203B41FA5}">
                      <a16:colId xmlns:a16="http://schemas.microsoft.com/office/drawing/2014/main" val="451740211"/>
                    </a:ext>
                  </a:extLst>
                </a:gridCol>
                <a:gridCol w="493776">
                  <a:extLst>
                    <a:ext uri="{9D8B030D-6E8A-4147-A177-3AD203B41FA5}">
                      <a16:colId xmlns:a16="http://schemas.microsoft.com/office/drawing/2014/main" val="4240052984"/>
                    </a:ext>
                  </a:extLst>
                </a:gridCol>
                <a:gridCol w="493776">
                  <a:extLst>
                    <a:ext uri="{9D8B030D-6E8A-4147-A177-3AD203B41FA5}">
                      <a16:colId xmlns:a16="http://schemas.microsoft.com/office/drawing/2014/main" val="1364336433"/>
                    </a:ext>
                  </a:extLst>
                </a:gridCol>
                <a:gridCol w="493776">
                  <a:extLst>
                    <a:ext uri="{9D8B030D-6E8A-4147-A177-3AD203B41FA5}">
                      <a16:colId xmlns:a16="http://schemas.microsoft.com/office/drawing/2014/main" val="2833890440"/>
                    </a:ext>
                  </a:extLst>
                </a:gridCol>
                <a:gridCol w="493776">
                  <a:extLst>
                    <a:ext uri="{9D8B030D-6E8A-4147-A177-3AD203B41FA5}">
                      <a16:colId xmlns:a16="http://schemas.microsoft.com/office/drawing/2014/main" val="2514964798"/>
                    </a:ext>
                  </a:extLst>
                </a:gridCol>
                <a:gridCol w="493776">
                  <a:extLst>
                    <a:ext uri="{9D8B030D-6E8A-4147-A177-3AD203B41FA5}">
                      <a16:colId xmlns:a16="http://schemas.microsoft.com/office/drawing/2014/main" val="1320491950"/>
                    </a:ext>
                  </a:extLst>
                </a:gridCol>
                <a:gridCol w="493776">
                  <a:extLst>
                    <a:ext uri="{9D8B030D-6E8A-4147-A177-3AD203B41FA5}">
                      <a16:colId xmlns:a16="http://schemas.microsoft.com/office/drawing/2014/main" val="2614921159"/>
                    </a:ext>
                  </a:extLst>
                </a:gridCol>
                <a:gridCol w="493776">
                  <a:extLst>
                    <a:ext uri="{9D8B030D-6E8A-4147-A177-3AD203B41FA5}">
                      <a16:colId xmlns:a16="http://schemas.microsoft.com/office/drawing/2014/main" val="2167491557"/>
                    </a:ext>
                  </a:extLst>
                </a:gridCol>
                <a:gridCol w="493776">
                  <a:extLst>
                    <a:ext uri="{9D8B030D-6E8A-4147-A177-3AD203B41FA5}">
                      <a16:colId xmlns:a16="http://schemas.microsoft.com/office/drawing/2014/main" val="6345083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18454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- 2024-11-29 10:05:03</a:t>
                      </a:r>
                      <a:r>
                        <a:rPr kumimoji="0" lang="de-DE" sz="1000" b="0" i="0" u="none" strike="noStrike" kern="1200" cap="none" spc="0" normalizeH="0" baseline="0" noProof="0">
                          <a:ln>
                            <a:noFill/>
                          </a:ln>
                          <a:solidFill>
                            <a:prstClr val="black"/>
                          </a:solidFill>
                          <a:effectLst/>
                          <a:uLnTx/>
                          <a:uFillTx/>
                          <a:latin typeface="Calibri"/>
                          <a:ea typeface="+mn-ea"/>
                          <a:cs typeface="+mn-cs"/>
                        </a:rPr>
                        <a:t>
 Nick ist linksseitig gelähmt und gehört in seiner Altersklasse zu Duisburgs besten Ruder-Teams!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288509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- 2024-11-26 12:27:01</a:t>
                      </a:r>
                      <a:r>
                        <a:rPr kumimoji="0" lang="de-DE" sz="1000" b="0" i="0" u="none" strike="noStrike" kern="1200" cap="none" spc="0" normalizeH="0" baseline="0" noProof="0">
                          <a:ln>
                            <a:noFill/>
                          </a:ln>
                          <a:solidFill>
                            <a:prstClr val="black"/>
                          </a:solidFill>
                          <a:effectLst/>
                          <a:uLnTx/>
                          <a:uFillTx/>
                          <a:latin typeface="Calibri"/>
                          <a:ea typeface="+mn-ea"/>
                          <a:cs typeface="+mn-cs"/>
                        </a:rPr>
                        <a:t>
 Eigentlich wollte Katharina aus Jülich Lehrerin werden. Jetzt ist sie NRW's beste Nachwuchsbäckerin!👩‍🍳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Aachen,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163803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- 2024-11-28 10:13:03</a:t>
                      </a:r>
                      <a:r>
                        <a:rPr kumimoji="0" lang="de-DE" sz="1000" b="0" i="0" u="none" strike="noStrike" kern="1200" cap="none" spc="0" normalizeH="0" baseline="0" noProof="0">
                          <a:ln>
                            <a:noFill/>
                          </a:ln>
                          <a:solidFill>
                            <a:prstClr val="black"/>
                          </a:solidFill>
                          <a:effectLst/>
                          <a:uLnTx/>
                          <a:uFillTx/>
                          <a:latin typeface="Calibri"/>
                          <a:ea typeface="+mn-ea"/>
                          <a:cs typeface="+mn-cs"/>
                        </a:rPr>
                        <a:t>
 Beim Blind – äh – Bark Date in Bonn suchen Hund und Mensch einen Partner fürs Leben.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001857849"/>
                  </a:ext>
                </a:extLst>
              </a:tr>
            </a:tbl>
          </a:graphicData>
        </a:graphic>
      </p:graphicFrame>
      <p:sp>
        <p:nvSpPr>
          <p:cNvPr id="4" name="Text Placeholder 3">
            <a:extLst>
              <a:ext uri="{FF2B5EF4-FFF2-40B4-BE49-F238E27FC236}">
                <a16:creationId xmlns:a16="http://schemas.microsoft.com/office/drawing/2014/main" id="{F17458E5-6918-402F-9352-B4FD7E56BA11}"/>
              </a:ext>
            </a:extLst>
          </p:cNvPr>
          <p:cNvSpPr>
            <a:spLocks noGrp="1"/>
          </p:cNvSpPr>
          <p:nvPr>
            <p:ph type="body" sz="quarter" idx="14"/>
          </p:nvPr>
        </p:nvSpPr>
        <p:spPr/>
        <p:txBody>
          <a:bodyPr/>
          <a:lstStyle/>
          <a:p>
            <a:r>
              <a:rPr lang="en-US"/>
              <a:t>25/11/2024 - 01/12/2024</a:t>
            </a:r>
          </a:p>
        </p:txBody>
      </p:sp>
    </p:spTree>
    <p:extLst>
      <p:ext uri="{BB962C8B-B14F-4D97-AF65-F5344CB8AC3E}">
        <p14:creationId xmlns:p14="http://schemas.microsoft.com/office/powerpoint/2010/main" val="39591791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85900-BDF3-48BD-A8F7-36127D015853}"/>
              </a:ext>
            </a:extLst>
          </p:cNvPr>
          <p:cNvSpPr>
            <a:spLocks noGrp="1"/>
          </p:cNvSpPr>
          <p:nvPr>
            <p:ph type="title"/>
          </p:nvPr>
        </p:nvSpPr>
        <p:spPr/>
        <p:txBody>
          <a:bodyPr/>
          <a:lstStyle/>
          <a:p>
            <a:r>
              <a:rPr lang="en-US"/>
              <a:t>Facebook Original Own Posts &amp; Reels Table | WDR Lokalzeit - 8 of 10</a:t>
            </a:r>
          </a:p>
        </p:txBody>
      </p:sp>
      <p:graphicFrame>
        <p:nvGraphicFramePr>
          <p:cNvPr id="5" name="Table Placeholder 4">
            <a:extLst>
              <a:ext uri="{FF2B5EF4-FFF2-40B4-BE49-F238E27FC236}">
                <a16:creationId xmlns:a16="http://schemas.microsoft.com/office/drawing/2014/main" id="{76569EA8-A4E5-4F61-BCAD-3BF85479E84B}"/>
              </a:ext>
            </a:extLst>
          </p:cNvPr>
          <p:cNvGraphicFramePr>
            <a:graphicFrameLocks noGrp="1"/>
          </p:cNvGraphicFramePr>
          <p:nvPr>
            <p:ph type="tbl" sz="quarter" idx="13"/>
            <p:extLst>
              <p:ext uri="{D42A27DB-BD31-4B8C-83A1-F6EECF244321}">
                <p14:modId xmlns:p14="http://schemas.microsoft.com/office/powerpoint/2010/main" val="699959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43058168"/>
                    </a:ext>
                  </a:extLst>
                </a:gridCol>
                <a:gridCol w="1399032">
                  <a:extLst>
                    <a:ext uri="{9D8B030D-6E8A-4147-A177-3AD203B41FA5}">
                      <a16:colId xmlns:a16="http://schemas.microsoft.com/office/drawing/2014/main" val="3885468691"/>
                    </a:ext>
                  </a:extLst>
                </a:gridCol>
                <a:gridCol w="493776">
                  <a:extLst>
                    <a:ext uri="{9D8B030D-6E8A-4147-A177-3AD203B41FA5}">
                      <a16:colId xmlns:a16="http://schemas.microsoft.com/office/drawing/2014/main" val="2444480050"/>
                    </a:ext>
                  </a:extLst>
                </a:gridCol>
                <a:gridCol w="493776">
                  <a:extLst>
                    <a:ext uri="{9D8B030D-6E8A-4147-A177-3AD203B41FA5}">
                      <a16:colId xmlns:a16="http://schemas.microsoft.com/office/drawing/2014/main" val="1043637230"/>
                    </a:ext>
                  </a:extLst>
                </a:gridCol>
                <a:gridCol w="493776">
                  <a:extLst>
                    <a:ext uri="{9D8B030D-6E8A-4147-A177-3AD203B41FA5}">
                      <a16:colId xmlns:a16="http://schemas.microsoft.com/office/drawing/2014/main" val="82876229"/>
                    </a:ext>
                  </a:extLst>
                </a:gridCol>
                <a:gridCol w="493776">
                  <a:extLst>
                    <a:ext uri="{9D8B030D-6E8A-4147-A177-3AD203B41FA5}">
                      <a16:colId xmlns:a16="http://schemas.microsoft.com/office/drawing/2014/main" val="467269826"/>
                    </a:ext>
                  </a:extLst>
                </a:gridCol>
                <a:gridCol w="493776">
                  <a:extLst>
                    <a:ext uri="{9D8B030D-6E8A-4147-A177-3AD203B41FA5}">
                      <a16:colId xmlns:a16="http://schemas.microsoft.com/office/drawing/2014/main" val="403162807"/>
                    </a:ext>
                  </a:extLst>
                </a:gridCol>
                <a:gridCol w="493776">
                  <a:extLst>
                    <a:ext uri="{9D8B030D-6E8A-4147-A177-3AD203B41FA5}">
                      <a16:colId xmlns:a16="http://schemas.microsoft.com/office/drawing/2014/main" val="2888615010"/>
                    </a:ext>
                  </a:extLst>
                </a:gridCol>
                <a:gridCol w="493776">
                  <a:extLst>
                    <a:ext uri="{9D8B030D-6E8A-4147-A177-3AD203B41FA5}">
                      <a16:colId xmlns:a16="http://schemas.microsoft.com/office/drawing/2014/main" val="701769041"/>
                    </a:ext>
                  </a:extLst>
                </a:gridCol>
                <a:gridCol w="493776">
                  <a:extLst>
                    <a:ext uri="{9D8B030D-6E8A-4147-A177-3AD203B41FA5}">
                      <a16:colId xmlns:a16="http://schemas.microsoft.com/office/drawing/2014/main" val="902781910"/>
                    </a:ext>
                  </a:extLst>
                </a:gridCol>
                <a:gridCol w="493776">
                  <a:extLst>
                    <a:ext uri="{9D8B030D-6E8A-4147-A177-3AD203B41FA5}">
                      <a16:colId xmlns:a16="http://schemas.microsoft.com/office/drawing/2014/main" val="149898771"/>
                    </a:ext>
                  </a:extLst>
                </a:gridCol>
                <a:gridCol w="493776">
                  <a:extLst>
                    <a:ext uri="{9D8B030D-6E8A-4147-A177-3AD203B41FA5}">
                      <a16:colId xmlns:a16="http://schemas.microsoft.com/office/drawing/2014/main" val="415170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86596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- 2024-11-29 20:01:02</a:t>
                      </a:r>
                      <a:r>
                        <a:rPr kumimoji="0" lang="de-DE" sz="1000" b="0" i="0" u="none" strike="noStrike" kern="1200" cap="none" spc="0" normalizeH="0" baseline="0" noProof="0">
                          <a:ln>
                            <a:noFill/>
                          </a:ln>
                          <a:solidFill>
                            <a:prstClr val="black"/>
                          </a:solidFill>
                          <a:effectLst/>
                          <a:uLnTx/>
                          <a:uFillTx/>
                          <a:latin typeface="Calibri"/>
                          <a:ea typeface="+mn-ea"/>
                          <a:cs typeface="+mn-cs"/>
                        </a:rPr>
                        <a:t>
 Der Bielefelder Verein "Joints Venture" hat heute als erster Club in NRW Cannabis an seine Mitglieder ausgegeben. Der Andrang war groß. Sidney Tschee stand ganz vorne in der Reihe und holte sich als erster landesweit legal Cannabis ab.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634689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- 2024-11-30 08:14:03</a:t>
                      </a:r>
                      <a:r>
                        <a:rPr kumimoji="0" lang="de-DE" sz="1000" b="0" i="0" u="none" strike="noStrike" kern="1200" cap="none" spc="0" normalizeH="0" baseline="0" noProof="0">
                          <a:ln>
                            <a:noFill/>
                          </a:ln>
                          <a:solidFill>
                            <a:prstClr val="black"/>
                          </a:solidFill>
                          <a:effectLst/>
                          <a:uLnTx/>
                          <a:uFillTx/>
                          <a:latin typeface="Calibri"/>
                          <a:ea typeface="+mn-ea"/>
                          <a:cs typeface="+mn-cs"/>
                        </a:rPr>
                        <a:t>
 Mehr als 'nur' eine Hairstylistin in Moers: Katherina gibt Frauen in schweren Zeiten ihre Haarpracht und damit ein Stück Würde zurück.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488716053"/>
                  </a:ext>
                </a:extLst>
              </a:tr>
            </a:tbl>
          </a:graphicData>
        </a:graphic>
      </p:graphicFrame>
      <p:sp>
        <p:nvSpPr>
          <p:cNvPr id="4" name="Text Placeholder 3">
            <a:extLst>
              <a:ext uri="{FF2B5EF4-FFF2-40B4-BE49-F238E27FC236}">
                <a16:creationId xmlns:a16="http://schemas.microsoft.com/office/drawing/2014/main" id="{3FD468B5-6A96-4660-8C0D-A0CD8FFD0216}"/>
              </a:ext>
            </a:extLst>
          </p:cNvPr>
          <p:cNvSpPr>
            <a:spLocks noGrp="1"/>
          </p:cNvSpPr>
          <p:nvPr>
            <p:ph type="body" sz="quarter" idx="14"/>
          </p:nvPr>
        </p:nvSpPr>
        <p:spPr/>
        <p:txBody>
          <a:bodyPr/>
          <a:lstStyle/>
          <a:p>
            <a:r>
              <a:rPr lang="en-US"/>
              <a:t>25/11/2024 - 01/12/2024</a:t>
            </a:r>
          </a:p>
        </p:txBody>
      </p:sp>
    </p:spTree>
    <p:extLst>
      <p:ext uri="{BB962C8B-B14F-4D97-AF65-F5344CB8AC3E}">
        <p14:creationId xmlns:p14="http://schemas.microsoft.com/office/powerpoint/2010/main" val="15076586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D4253-999B-45DE-A84F-3F5929DCE9D9}"/>
              </a:ext>
            </a:extLst>
          </p:cNvPr>
          <p:cNvSpPr>
            <a:spLocks noGrp="1"/>
          </p:cNvSpPr>
          <p:nvPr>
            <p:ph type="title"/>
          </p:nvPr>
        </p:nvSpPr>
        <p:spPr/>
        <p:txBody>
          <a:bodyPr/>
          <a:lstStyle/>
          <a:p>
            <a:r>
              <a:rPr lang="en-US"/>
              <a:t>Facebook Original Own Posts &amp; Reels Table | WDR Lokalzeit - 9 of 10</a:t>
            </a:r>
          </a:p>
        </p:txBody>
      </p:sp>
      <p:graphicFrame>
        <p:nvGraphicFramePr>
          <p:cNvPr id="5" name="Table Placeholder 4">
            <a:extLst>
              <a:ext uri="{FF2B5EF4-FFF2-40B4-BE49-F238E27FC236}">
                <a16:creationId xmlns:a16="http://schemas.microsoft.com/office/drawing/2014/main" id="{418F0ABF-5BB8-4CC0-839D-F030DBAE00F1}"/>
              </a:ext>
            </a:extLst>
          </p:cNvPr>
          <p:cNvGraphicFramePr>
            <a:graphicFrameLocks noGrp="1"/>
          </p:cNvGraphicFramePr>
          <p:nvPr>
            <p:ph type="tbl" sz="quarter" idx="13"/>
            <p:extLst>
              <p:ext uri="{D42A27DB-BD31-4B8C-83A1-F6EECF244321}">
                <p14:modId xmlns:p14="http://schemas.microsoft.com/office/powerpoint/2010/main" val="41958912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443460811"/>
                    </a:ext>
                  </a:extLst>
                </a:gridCol>
                <a:gridCol w="1399032">
                  <a:extLst>
                    <a:ext uri="{9D8B030D-6E8A-4147-A177-3AD203B41FA5}">
                      <a16:colId xmlns:a16="http://schemas.microsoft.com/office/drawing/2014/main" val="3914743709"/>
                    </a:ext>
                  </a:extLst>
                </a:gridCol>
                <a:gridCol w="493776">
                  <a:extLst>
                    <a:ext uri="{9D8B030D-6E8A-4147-A177-3AD203B41FA5}">
                      <a16:colId xmlns:a16="http://schemas.microsoft.com/office/drawing/2014/main" val="3055123567"/>
                    </a:ext>
                  </a:extLst>
                </a:gridCol>
                <a:gridCol w="493776">
                  <a:extLst>
                    <a:ext uri="{9D8B030D-6E8A-4147-A177-3AD203B41FA5}">
                      <a16:colId xmlns:a16="http://schemas.microsoft.com/office/drawing/2014/main" val="1809704925"/>
                    </a:ext>
                  </a:extLst>
                </a:gridCol>
                <a:gridCol w="493776">
                  <a:extLst>
                    <a:ext uri="{9D8B030D-6E8A-4147-A177-3AD203B41FA5}">
                      <a16:colId xmlns:a16="http://schemas.microsoft.com/office/drawing/2014/main" val="3062583291"/>
                    </a:ext>
                  </a:extLst>
                </a:gridCol>
                <a:gridCol w="493776">
                  <a:extLst>
                    <a:ext uri="{9D8B030D-6E8A-4147-A177-3AD203B41FA5}">
                      <a16:colId xmlns:a16="http://schemas.microsoft.com/office/drawing/2014/main" val="3435888781"/>
                    </a:ext>
                  </a:extLst>
                </a:gridCol>
                <a:gridCol w="493776">
                  <a:extLst>
                    <a:ext uri="{9D8B030D-6E8A-4147-A177-3AD203B41FA5}">
                      <a16:colId xmlns:a16="http://schemas.microsoft.com/office/drawing/2014/main" val="2954853815"/>
                    </a:ext>
                  </a:extLst>
                </a:gridCol>
                <a:gridCol w="493776">
                  <a:extLst>
                    <a:ext uri="{9D8B030D-6E8A-4147-A177-3AD203B41FA5}">
                      <a16:colId xmlns:a16="http://schemas.microsoft.com/office/drawing/2014/main" val="626201701"/>
                    </a:ext>
                  </a:extLst>
                </a:gridCol>
                <a:gridCol w="493776">
                  <a:extLst>
                    <a:ext uri="{9D8B030D-6E8A-4147-A177-3AD203B41FA5}">
                      <a16:colId xmlns:a16="http://schemas.microsoft.com/office/drawing/2014/main" val="4164979017"/>
                    </a:ext>
                  </a:extLst>
                </a:gridCol>
                <a:gridCol w="493776">
                  <a:extLst>
                    <a:ext uri="{9D8B030D-6E8A-4147-A177-3AD203B41FA5}">
                      <a16:colId xmlns:a16="http://schemas.microsoft.com/office/drawing/2014/main" val="2739352800"/>
                    </a:ext>
                  </a:extLst>
                </a:gridCol>
                <a:gridCol w="493776">
                  <a:extLst>
                    <a:ext uri="{9D8B030D-6E8A-4147-A177-3AD203B41FA5}">
                      <a16:colId xmlns:a16="http://schemas.microsoft.com/office/drawing/2014/main" val="2814809300"/>
                    </a:ext>
                  </a:extLst>
                </a:gridCol>
                <a:gridCol w="493776">
                  <a:extLst>
                    <a:ext uri="{9D8B030D-6E8A-4147-A177-3AD203B41FA5}">
                      <a16:colId xmlns:a16="http://schemas.microsoft.com/office/drawing/2014/main" val="15912873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83029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- 2024-11-26 10:03:02</a:t>
                      </a:r>
                      <a:r>
                        <a:rPr kumimoji="0" lang="de-DE" sz="1000" b="0" i="0" u="none" strike="noStrike" kern="1200" cap="none" spc="0" normalizeH="0" baseline="0" noProof="0">
                          <a:ln>
                            <a:noFill/>
                          </a:ln>
                          <a:solidFill>
                            <a:prstClr val="black"/>
                          </a:solidFill>
                          <a:effectLst/>
                          <a:uLnTx/>
                          <a:uFillTx/>
                          <a:latin typeface="Calibri"/>
                          <a:ea typeface="+mn-ea"/>
                          <a:cs typeface="+mn-cs"/>
                        </a:rPr>
                        <a:t>
 Die Pflegerinnen und Pfleger in Soest sind immer noch sprachlos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319451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- 2024-11-27 18:21:06</a:t>
                      </a:r>
                      <a:r>
                        <a:rPr kumimoji="0" lang="de-DE" sz="1000" b="0" i="0" u="none" strike="noStrike" kern="1200" cap="none" spc="0" normalizeH="0" baseline="0" noProof="0">
                          <a:ln>
                            <a:noFill/>
                          </a:ln>
                          <a:solidFill>
                            <a:prstClr val="black"/>
                          </a:solidFill>
                          <a:effectLst/>
                          <a:uLnTx/>
                          <a:uFillTx/>
                          <a:latin typeface="Calibri"/>
                          <a:ea typeface="+mn-ea"/>
                          <a:cs typeface="+mn-cs"/>
                        </a:rPr>
                        <a:t>
 Essen bestellen, ohne sehen zu können – ein Restaurant in Augustdorf im Kreis Lippe hat eine Speisekarte in Blindenschrift. So geht Inklusion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704529269"/>
                  </a:ext>
                </a:extLst>
              </a:tr>
            </a:tbl>
          </a:graphicData>
        </a:graphic>
      </p:graphicFrame>
      <p:sp>
        <p:nvSpPr>
          <p:cNvPr id="4" name="Text Placeholder 3">
            <a:extLst>
              <a:ext uri="{FF2B5EF4-FFF2-40B4-BE49-F238E27FC236}">
                <a16:creationId xmlns:a16="http://schemas.microsoft.com/office/drawing/2014/main" id="{EE6538B9-4142-4BBE-A69D-6B135B2AEEDE}"/>
              </a:ext>
            </a:extLst>
          </p:cNvPr>
          <p:cNvSpPr>
            <a:spLocks noGrp="1"/>
          </p:cNvSpPr>
          <p:nvPr>
            <p:ph type="body" sz="quarter" idx="14"/>
          </p:nvPr>
        </p:nvSpPr>
        <p:spPr/>
        <p:txBody>
          <a:bodyPr/>
          <a:lstStyle/>
          <a:p>
            <a:r>
              <a:rPr lang="en-US"/>
              <a:t>25/11/2024 - 01/12/2024</a:t>
            </a:r>
          </a:p>
        </p:txBody>
      </p:sp>
    </p:spTree>
    <p:extLst>
      <p:ext uri="{BB962C8B-B14F-4D97-AF65-F5344CB8AC3E}">
        <p14:creationId xmlns:p14="http://schemas.microsoft.com/office/powerpoint/2010/main" val="272099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3CC4B-F913-4574-97B9-6A91CA88E040}"/>
              </a:ext>
            </a:extLst>
          </p:cNvPr>
          <p:cNvSpPr>
            <a:spLocks noGrp="1"/>
          </p:cNvSpPr>
          <p:nvPr>
            <p:ph type="title"/>
          </p:nvPr>
        </p:nvSpPr>
        <p:spPr/>
        <p:txBody>
          <a:bodyPr/>
          <a:lstStyle/>
          <a:p>
            <a:r>
              <a:rPr lang="en-US"/>
              <a:t>Facebook Original Own Posts &amp; Reels Table | WDR Lokalzeit - 10 of 10</a:t>
            </a:r>
          </a:p>
        </p:txBody>
      </p:sp>
      <p:graphicFrame>
        <p:nvGraphicFramePr>
          <p:cNvPr id="5" name="Table Placeholder 4">
            <a:extLst>
              <a:ext uri="{FF2B5EF4-FFF2-40B4-BE49-F238E27FC236}">
                <a16:creationId xmlns:a16="http://schemas.microsoft.com/office/drawing/2014/main" id="{75027F58-B2D2-4461-9A3E-8CDBDC871548}"/>
              </a:ext>
            </a:extLst>
          </p:cNvPr>
          <p:cNvGraphicFramePr>
            <a:graphicFrameLocks noGrp="1"/>
          </p:cNvGraphicFramePr>
          <p:nvPr>
            <p:ph type="tbl" sz="quarter" idx="13"/>
            <p:extLst>
              <p:ext uri="{D42A27DB-BD31-4B8C-83A1-F6EECF244321}">
                <p14:modId xmlns:p14="http://schemas.microsoft.com/office/powerpoint/2010/main" val="3601357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978193650"/>
                    </a:ext>
                  </a:extLst>
                </a:gridCol>
                <a:gridCol w="1399032">
                  <a:extLst>
                    <a:ext uri="{9D8B030D-6E8A-4147-A177-3AD203B41FA5}">
                      <a16:colId xmlns:a16="http://schemas.microsoft.com/office/drawing/2014/main" val="89821759"/>
                    </a:ext>
                  </a:extLst>
                </a:gridCol>
                <a:gridCol w="493776">
                  <a:extLst>
                    <a:ext uri="{9D8B030D-6E8A-4147-A177-3AD203B41FA5}">
                      <a16:colId xmlns:a16="http://schemas.microsoft.com/office/drawing/2014/main" val="2093385836"/>
                    </a:ext>
                  </a:extLst>
                </a:gridCol>
                <a:gridCol w="493776">
                  <a:extLst>
                    <a:ext uri="{9D8B030D-6E8A-4147-A177-3AD203B41FA5}">
                      <a16:colId xmlns:a16="http://schemas.microsoft.com/office/drawing/2014/main" val="1924540144"/>
                    </a:ext>
                  </a:extLst>
                </a:gridCol>
                <a:gridCol w="493776">
                  <a:extLst>
                    <a:ext uri="{9D8B030D-6E8A-4147-A177-3AD203B41FA5}">
                      <a16:colId xmlns:a16="http://schemas.microsoft.com/office/drawing/2014/main" val="803834921"/>
                    </a:ext>
                  </a:extLst>
                </a:gridCol>
                <a:gridCol w="493776">
                  <a:extLst>
                    <a:ext uri="{9D8B030D-6E8A-4147-A177-3AD203B41FA5}">
                      <a16:colId xmlns:a16="http://schemas.microsoft.com/office/drawing/2014/main" val="2041553779"/>
                    </a:ext>
                  </a:extLst>
                </a:gridCol>
                <a:gridCol w="493776">
                  <a:extLst>
                    <a:ext uri="{9D8B030D-6E8A-4147-A177-3AD203B41FA5}">
                      <a16:colId xmlns:a16="http://schemas.microsoft.com/office/drawing/2014/main" val="4249581895"/>
                    </a:ext>
                  </a:extLst>
                </a:gridCol>
                <a:gridCol w="493776">
                  <a:extLst>
                    <a:ext uri="{9D8B030D-6E8A-4147-A177-3AD203B41FA5}">
                      <a16:colId xmlns:a16="http://schemas.microsoft.com/office/drawing/2014/main" val="3710732896"/>
                    </a:ext>
                  </a:extLst>
                </a:gridCol>
                <a:gridCol w="493776">
                  <a:extLst>
                    <a:ext uri="{9D8B030D-6E8A-4147-A177-3AD203B41FA5}">
                      <a16:colId xmlns:a16="http://schemas.microsoft.com/office/drawing/2014/main" val="4231789200"/>
                    </a:ext>
                  </a:extLst>
                </a:gridCol>
                <a:gridCol w="493776">
                  <a:extLst>
                    <a:ext uri="{9D8B030D-6E8A-4147-A177-3AD203B41FA5}">
                      <a16:colId xmlns:a16="http://schemas.microsoft.com/office/drawing/2014/main" val="3219465698"/>
                    </a:ext>
                  </a:extLst>
                </a:gridCol>
                <a:gridCol w="493776">
                  <a:extLst>
                    <a:ext uri="{9D8B030D-6E8A-4147-A177-3AD203B41FA5}">
                      <a16:colId xmlns:a16="http://schemas.microsoft.com/office/drawing/2014/main" val="3283936862"/>
                    </a:ext>
                  </a:extLst>
                </a:gridCol>
                <a:gridCol w="493776">
                  <a:extLst>
                    <a:ext uri="{9D8B030D-6E8A-4147-A177-3AD203B41FA5}">
                      <a16:colId xmlns:a16="http://schemas.microsoft.com/office/drawing/2014/main" val="4218012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64868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- 2024-11-29 13:56:04</a:t>
                      </a:r>
                      <a:r>
                        <a:rPr kumimoji="0" lang="de-DE" sz="1000" b="0" i="0" u="none" strike="noStrike" kern="1200" cap="none" spc="0" normalizeH="0" baseline="0" noProof="0">
                          <a:ln>
                            <a:noFill/>
                          </a:ln>
                          <a:solidFill>
                            <a:prstClr val="black"/>
                          </a:solidFill>
                          <a:effectLst/>
                          <a:uLnTx/>
                          <a:uFillTx/>
                          <a:latin typeface="Calibri"/>
                          <a:ea typeface="+mn-ea"/>
                          <a:cs typeface="+mn-cs"/>
                        </a:rPr>
                        <a:t>
 Dominik aus Meschede hat seinen Meistertitel gefeiert und steigt spät nachts ins Auto, als ein Unfall sein Leben für immer verändert.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 lokalzeit.de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2812185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- 2024-11-27 08:12:03</a:t>
                      </a:r>
                      <a:r>
                        <a:rPr kumimoji="0" lang="de-DE" sz="1000" b="0" i="0" u="none" strike="noStrike" kern="1200" cap="none" spc="0" normalizeH="0" baseline="0" noProof="0">
                          <a:ln>
                            <a:noFill/>
                          </a:ln>
                          <a:solidFill>
                            <a:prstClr val="black"/>
                          </a:solidFill>
                          <a:effectLst/>
                          <a:uLnTx/>
                          <a:uFillTx/>
                          <a:latin typeface="Calibri"/>
                          <a:ea typeface="+mn-ea"/>
                          <a:cs typeface="+mn-cs"/>
                        </a:rPr>
                        <a:t>
 Angela war früher Polizistin und ist jetzt im Ruhestand. Berührungsängste hat sie nicht.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37004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- 2024-11-30 14:14:03</a:t>
                      </a:r>
                      <a:r>
                        <a:rPr kumimoji="0" lang="de-DE" sz="1000" b="0" i="0" u="none" strike="noStrike" kern="1200" cap="none" spc="0" normalizeH="0" baseline="0" noProof="0">
                          <a:ln>
                            <a:noFill/>
                          </a:ln>
                          <a:solidFill>
                            <a:prstClr val="black"/>
                          </a:solidFill>
                          <a:effectLst/>
                          <a:uLnTx/>
                          <a:uFillTx/>
                          <a:latin typeface="Calibri"/>
                          <a:ea typeface="+mn-ea"/>
                          <a:cs typeface="+mn-cs"/>
                        </a:rPr>
                        <a:t>
 Eine Kundin nannte ihn Goldschmiedosaurus und so kam Matthias in Castrop-Rauxel auf diese Idee:💩💩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481990425"/>
                  </a:ext>
                </a:extLst>
              </a:tr>
            </a:tbl>
          </a:graphicData>
        </a:graphic>
      </p:graphicFrame>
      <p:sp>
        <p:nvSpPr>
          <p:cNvPr id="4" name="Text Placeholder 3">
            <a:extLst>
              <a:ext uri="{FF2B5EF4-FFF2-40B4-BE49-F238E27FC236}">
                <a16:creationId xmlns:a16="http://schemas.microsoft.com/office/drawing/2014/main" id="{A6360DBF-8625-4AB5-B43E-0EB010AA4E27}"/>
              </a:ext>
            </a:extLst>
          </p:cNvPr>
          <p:cNvSpPr>
            <a:spLocks noGrp="1"/>
          </p:cNvSpPr>
          <p:nvPr>
            <p:ph type="body" sz="quarter" idx="14"/>
          </p:nvPr>
        </p:nvSpPr>
        <p:spPr/>
        <p:txBody>
          <a:bodyPr/>
          <a:lstStyle/>
          <a:p>
            <a:r>
              <a:rPr lang="en-US"/>
              <a:t>25/11/2024 - 01/12/2024</a:t>
            </a:r>
          </a:p>
        </p:txBody>
      </p:sp>
    </p:spTree>
    <p:extLst>
      <p:ext uri="{BB962C8B-B14F-4D97-AF65-F5344CB8AC3E}">
        <p14:creationId xmlns:p14="http://schemas.microsoft.com/office/powerpoint/2010/main" val="107859701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1546</Words>
  <Application>Microsoft Office PowerPoint</Application>
  <PresentationFormat>On-screen Show (4:3)</PresentationFormat>
  <Paragraphs>440</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Calibri</vt:lpstr>
      <vt:lpstr>Arial</vt:lpstr>
      <vt:lpstr>quintly_template</vt:lpstr>
      <vt:lpstr>Facebook Original Own Posts &amp; Reels Table | WDR Lokalzeit - 1 of 10</vt:lpstr>
      <vt:lpstr>Facebook Original Own Posts &amp; Reels Table | WDR Lokalzeit - 2 of 10</vt:lpstr>
      <vt:lpstr>Facebook Original Own Posts &amp; Reels Table | WDR Lokalzeit - 3 of 10</vt:lpstr>
      <vt:lpstr>Facebook Original Own Posts &amp; Reels Table | WDR Lokalzeit - 4 of 10</vt:lpstr>
      <vt:lpstr>Facebook Original Own Posts &amp; Reels Table | WDR Lokalzeit - 5 of 10</vt:lpstr>
      <vt:lpstr>Facebook Original Own Posts &amp; Reels Table | WDR Lokalzeit - 6 of 10</vt:lpstr>
      <vt:lpstr>Facebook Original Own Posts &amp; Reels Table | WDR Lokalzeit - 7 of 10</vt:lpstr>
      <vt:lpstr>Facebook Original Own Posts &amp; Reels Table | WDR Lokalzeit - 8 of 10</vt:lpstr>
      <vt:lpstr>Facebook Original Own Posts &amp; Reels Table | WDR Lokalzeit - 9 of 10</vt:lpstr>
      <vt:lpstr>Facebook Original Own Posts &amp; Reels Table | WDR Lokalzeit - 10 of 10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Original Own Posts &amp; Reels Table | WDR Lokalzeit - 1 of 10</dc:title>
  <dc:creator>Frederik Born</dc:creator>
  <cp:lastModifiedBy>Frederik Born</cp:lastModifiedBy>
  <cp:revision>1</cp:revision>
  <dcterms:created xsi:type="dcterms:W3CDTF">2024-12-03T13:54:11Z</dcterms:created>
  <dcterms:modified xsi:type="dcterms:W3CDTF">2024-12-03T13:57:05Z</dcterms:modified>
</cp:coreProperties>
</file>