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11/26/2024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11/26/2024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11/26/2024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11/26/2024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11/26/2024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18EA6-E785-4196-B559-7286B8C95AC0}"/>
              </a:ext>
            </a:extLst>
          </p:cNvPr>
          <p:cNvSpPr>
            <a:spLocks noGrp="1"/>
          </p:cNvSpPr>
          <p:nvPr>
            <p:ph type="title"/>
          </p:nvPr>
        </p:nvSpPr>
        <p:spPr/>
        <p:txBody>
          <a:bodyPr/>
          <a:lstStyle/>
          <a:p>
            <a:r>
              <a:rPr lang="de-DE"/>
              <a:t>Instagram Alle Posts des Zeitraums (mit Total Interactions) | 01.2.34. WDR Lokalzeit - 1 of 14</a:t>
            </a:r>
            <a:endParaRPr lang="en-US"/>
          </a:p>
        </p:txBody>
      </p:sp>
      <p:graphicFrame>
        <p:nvGraphicFramePr>
          <p:cNvPr id="5" name="Table Placeholder 4">
            <a:extLst>
              <a:ext uri="{FF2B5EF4-FFF2-40B4-BE49-F238E27FC236}">
                <a16:creationId xmlns:a16="http://schemas.microsoft.com/office/drawing/2014/main" id="{E787162B-A1F6-471D-88F8-F129FDE4036D}"/>
              </a:ext>
            </a:extLst>
          </p:cNvPr>
          <p:cNvGraphicFramePr>
            <a:graphicFrameLocks noGrp="1"/>
          </p:cNvGraphicFramePr>
          <p:nvPr>
            <p:ph type="tbl" sz="quarter" idx="13"/>
            <p:extLst>
              <p:ext uri="{D42A27DB-BD31-4B8C-83A1-F6EECF244321}">
                <p14:modId xmlns:p14="http://schemas.microsoft.com/office/powerpoint/2010/main" val="1709870496"/>
              </p:ext>
            </p:extLst>
          </p:nvPr>
        </p:nvGraphicFramePr>
        <p:xfrm>
          <a:off x="457200" y="1731963"/>
          <a:ext cx="8065008" cy="74168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65467310"/>
                    </a:ext>
                  </a:extLst>
                </a:gridCol>
                <a:gridCol w="1152144">
                  <a:extLst>
                    <a:ext uri="{9D8B030D-6E8A-4147-A177-3AD203B41FA5}">
                      <a16:colId xmlns:a16="http://schemas.microsoft.com/office/drawing/2014/main" val="4188799731"/>
                    </a:ext>
                  </a:extLst>
                </a:gridCol>
                <a:gridCol w="1152144">
                  <a:extLst>
                    <a:ext uri="{9D8B030D-6E8A-4147-A177-3AD203B41FA5}">
                      <a16:colId xmlns:a16="http://schemas.microsoft.com/office/drawing/2014/main" val="2353170669"/>
                    </a:ext>
                  </a:extLst>
                </a:gridCol>
                <a:gridCol w="1152144">
                  <a:extLst>
                    <a:ext uri="{9D8B030D-6E8A-4147-A177-3AD203B41FA5}">
                      <a16:colId xmlns:a16="http://schemas.microsoft.com/office/drawing/2014/main" val="3940505871"/>
                    </a:ext>
                  </a:extLst>
                </a:gridCol>
                <a:gridCol w="1152144">
                  <a:extLst>
                    <a:ext uri="{9D8B030D-6E8A-4147-A177-3AD203B41FA5}">
                      <a16:colId xmlns:a16="http://schemas.microsoft.com/office/drawing/2014/main" val="2737704867"/>
                    </a:ext>
                  </a:extLst>
                </a:gridCol>
                <a:gridCol w="1152144">
                  <a:extLst>
                    <a:ext uri="{9D8B030D-6E8A-4147-A177-3AD203B41FA5}">
                      <a16:colId xmlns:a16="http://schemas.microsoft.com/office/drawing/2014/main" val="2455521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530826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- 2024-11-20 17:10:51</a:t>
                      </a:r>
                      <a:r>
                        <a:rPr kumimoji="0" lang="de-DE" sz="1000" b="0" i="0" u="none" strike="noStrike" kern="1200" cap="none" spc="0" normalizeH="0" baseline="0" noProof="0">
                          <a:ln>
                            <a:noFill/>
                          </a:ln>
                          <a:solidFill>
                            <a:prstClr val="black"/>
                          </a:solidFill>
                          <a:effectLst/>
                          <a:uLnTx/>
                          <a:uFillTx/>
                          <a:latin typeface="Calibri"/>
                          <a:ea typeface="+mn-ea"/>
                          <a:cs typeface="+mn-cs"/>
                        </a:rPr>
                        <a:t>
 Als Teenager mit dem Papa tanzen – und dann auch noch Hip-Hop?! Stella und Thorsten Ritter aus Mülheim machen genau das, und zwar richtig gut! 💃🏼🕺🏻
Das ungewöhnliche Tanz-Duo überzeugt mit seinem Talent und Charme so sehr, dass die beiden sogar die Hip-Hop-WM in England gewonnen haben. 💪🏼
Was machst du gerne mit deinem Vater? ❤️
#Lokalzeit #WDR #Tanzen #HipHop #VaterTochter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31.9436 %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560979</a:t>
                      </a:r>
                    </a:p>
                  </a:txBody>
                  <a:tcPr/>
                </a:tc>
                <a:extLst>
                  <a:ext uri="{0D108BD9-81ED-4DB2-BD59-A6C34878D82A}">
                    <a16:rowId xmlns:a16="http://schemas.microsoft.com/office/drawing/2014/main" val="2752323481"/>
                  </a:ext>
                </a:extLst>
              </a:tr>
            </a:tbl>
          </a:graphicData>
        </a:graphic>
      </p:graphicFrame>
      <p:sp>
        <p:nvSpPr>
          <p:cNvPr id="4" name="Text Placeholder 3">
            <a:extLst>
              <a:ext uri="{FF2B5EF4-FFF2-40B4-BE49-F238E27FC236}">
                <a16:creationId xmlns:a16="http://schemas.microsoft.com/office/drawing/2014/main" id="{1E1B5F2D-1B26-476C-90D2-E3A71EC58B5F}"/>
              </a:ext>
            </a:extLst>
          </p:cNvPr>
          <p:cNvSpPr>
            <a:spLocks noGrp="1"/>
          </p:cNvSpPr>
          <p:nvPr>
            <p:ph type="body" sz="quarter" idx="14"/>
          </p:nvPr>
        </p:nvSpPr>
        <p:spPr/>
        <p:txBody>
          <a:bodyPr/>
          <a:lstStyle/>
          <a:p>
            <a:r>
              <a:rPr lang="en-US"/>
              <a:t>18/11/2024 - 24/11/2024</a:t>
            </a:r>
          </a:p>
        </p:txBody>
      </p:sp>
    </p:spTree>
    <p:extLst>
      <p:ext uri="{BB962C8B-B14F-4D97-AF65-F5344CB8AC3E}">
        <p14:creationId xmlns:p14="http://schemas.microsoft.com/office/powerpoint/2010/main" val="24201273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36DCF-C221-4F72-A0F7-4E12B1B1BB9B}"/>
              </a:ext>
            </a:extLst>
          </p:cNvPr>
          <p:cNvSpPr>
            <a:spLocks noGrp="1"/>
          </p:cNvSpPr>
          <p:nvPr>
            <p:ph type="title"/>
          </p:nvPr>
        </p:nvSpPr>
        <p:spPr/>
        <p:txBody>
          <a:bodyPr/>
          <a:lstStyle/>
          <a:p>
            <a:r>
              <a:rPr lang="de-DE"/>
              <a:t>Instagram Alle Posts des Zeitraums (mit Total Interactions) | 01.2.34. WDR Lokalzeit - 2 of 14</a:t>
            </a:r>
            <a:endParaRPr lang="en-US"/>
          </a:p>
        </p:txBody>
      </p:sp>
      <p:graphicFrame>
        <p:nvGraphicFramePr>
          <p:cNvPr id="5" name="Table Placeholder 4">
            <a:extLst>
              <a:ext uri="{FF2B5EF4-FFF2-40B4-BE49-F238E27FC236}">
                <a16:creationId xmlns:a16="http://schemas.microsoft.com/office/drawing/2014/main" id="{3A05542A-4DAA-4C18-B3EB-1388A1A3115D}"/>
              </a:ext>
            </a:extLst>
          </p:cNvPr>
          <p:cNvGraphicFramePr>
            <a:graphicFrameLocks noGrp="1"/>
          </p:cNvGraphicFramePr>
          <p:nvPr>
            <p:ph type="tbl" sz="quarter" idx="13"/>
            <p:extLst>
              <p:ext uri="{D42A27DB-BD31-4B8C-83A1-F6EECF244321}">
                <p14:modId xmlns:p14="http://schemas.microsoft.com/office/powerpoint/2010/main" val="1411358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57922078"/>
                    </a:ext>
                  </a:extLst>
                </a:gridCol>
                <a:gridCol w="1152144">
                  <a:extLst>
                    <a:ext uri="{9D8B030D-6E8A-4147-A177-3AD203B41FA5}">
                      <a16:colId xmlns:a16="http://schemas.microsoft.com/office/drawing/2014/main" val="1028833701"/>
                    </a:ext>
                  </a:extLst>
                </a:gridCol>
                <a:gridCol w="1152144">
                  <a:extLst>
                    <a:ext uri="{9D8B030D-6E8A-4147-A177-3AD203B41FA5}">
                      <a16:colId xmlns:a16="http://schemas.microsoft.com/office/drawing/2014/main" val="3717010248"/>
                    </a:ext>
                  </a:extLst>
                </a:gridCol>
                <a:gridCol w="1152144">
                  <a:extLst>
                    <a:ext uri="{9D8B030D-6E8A-4147-A177-3AD203B41FA5}">
                      <a16:colId xmlns:a16="http://schemas.microsoft.com/office/drawing/2014/main" val="3957925450"/>
                    </a:ext>
                  </a:extLst>
                </a:gridCol>
                <a:gridCol w="1152144">
                  <a:extLst>
                    <a:ext uri="{9D8B030D-6E8A-4147-A177-3AD203B41FA5}">
                      <a16:colId xmlns:a16="http://schemas.microsoft.com/office/drawing/2014/main" val="307211643"/>
                    </a:ext>
                  </a:extLst>
                </a:gridCol>
                <a:gridCol w="1152144">
                  <a:extLst>
                    <a:ext uri="{9D8B030D-6E8A-4147-A177-3AD203B41FA5}">
                      <a16:colId xmlns:a16="http://schemas.microsoft.com/office/drawing/2014/main" val="15121078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327182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- 2024-11-18 15:51:23</a:t>
                      </a:r>
                      <a:r>
                        <a:rPr kumimoji="0" lang="de-DE" sz="1000" b="0" i="0" u="none" strike="noStrike" kern="1200" cap="none" spc="0" normalizeH="0" baseline="0" noProof="0">
                          <a:ln>
                            <a:noFill/>
                          </a:ln>
                          <a:solidFill>
                            <a:prstClr val="black"/>
                          </a:solidFill>
                          <a:effectLst/>
                          <a:uLnTx/>
                          <a:uFillTx/>
                          <a:latin typeface="Calibri"/>
                          <a:ea typeface="+mn-ea"/>
                          <a:cs typeface="+mn-cs"/>
                        </a:rPr>
                        <a:t>
 Wo ein Blumenkübel steht, kann kein Auto ordnungswidrig abgestellt werden. 🌻 Aber da gibt es einen Haken... 📝
Eine Bürgerinitiative in Münster nennt diesen Haken liebevoll „Blumenkübelaufstellungsverhinderungsverordnung“. 🤯 Damit ist der Kriterienkatalog zur Aufstellung von Blumenkübeln auf dem Gehweg gemeint, den die Stadt Münster verfasst hat. Eine bürokratische Hürde, die von den Anwohnern im Kampf gegen die Falschparker geschickt umgangen wird. 😬
#WDR #Lokalzeit #Münster #Falschparken #Verkehrswende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13.4660 %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70530</a:t>
                      </a:r>
                    </a:p>
                  </a:txBody>
                  <a:tcPr/>
                </a:tc>
                <a:extLst>
                  <a:ext uri="{0D108BD9-81ED-4DB2-BD59-A6C34878D82A}">
                    <a16:rowId xmlns:a16="http://schemas.microsoft.com/office/drawing/2014/main" val="354739594"/>
                  </a:ext>
                </a:extLst>
              </a:tr>
            </a:tbl>
          </a:graphicData>
        </a:graphic>
      </p:graphicFrame>
      <p:sp>
        <p:nvSpPr>
          <p:cNvPr id="4" name="Text Placeholder 3">
            <a:extLst>
              <a:ext uri="{FF2B5EF4-FFF2-40B4-BE49-F238E27FC236}">
                <a16:creationId xmlns:a16="http://schemas.microsoft.com/office/drawing/2014/main" id="{7D8549F0-594B-4DAA-93F2-8BA86AE60149}"/>
              </a:ext>
            </a:extLst>
          </p:cNvPr>
          <p:cNvSpPr>
            <a:spLocks noGrp="1"/>
          </p:cNvSpPr>
          <p:nvPr>
            <p:ph type="body" sz="quarter" idx="14"/>
          </p:nvPr>
        </p:nvSpPr>
        <p:spPr/>
        <p:txBody>
          <a:bodyPr/>
          <a:lstStyle/>
          <a:p>
            <a:r>
              <a:rPr lang="en-US"/>
              <a:t>18/11/2024 - 24/11/2024</a:t>
            </a:r>
          </a:p>
        </p:txBody>
      </p:sp>
    </p:spTree>
    <p:extLst>
      <p:ext uri="{BB962C8B-B14F-4D97-AF65-F5344CB8AC3E}">
        <p14:creationId xmlns:p14="http://schemas.microsoft.com/office/powerpoint/2010/main" val="1260998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E656D-8C42-4ED0-97C8-86D284AD14A9}"/>
              </a:ext>
            </a:extLst>
          </p:cNvPr>
          <p:cNvSpPr>
            <a:spLocks noGrp="1"/>
          </p:cNvSpPr>
          <p:nvPr>
            <p:ph type="title"/>
          </p:nvPr>
        </p:nvSpPr>
        <p:spPr/>
        <p:txBody>
          <a:bodyPr/>
          <a:lstStyle/>
          <a:p>
            <a:r>
              <a:rPr lang="de-DE"/>
              <a:t>Instagram Alle Posts des Zeitraums (mit Total Interactions) | 01.2.34. WDR Lokalzeit - 3 of 14</a:t>
            </a:r>
            <a:endParaRPr lang="en-US"/>
          </a:p>
        </p:txBody>
      </p:sp>
      <p:graphicFrame>
        <p:nvGraphicFramePr>
          <p:cNvPr id="5" name="Table Placeholder 4">
            <a:extLst>
              <a:ext uri="{FF2B5EF4-FFF2-40B4-BE49-F238E27FC236}">
                <a16:creationId xmlns:a16="http://schemas.microsoft.com/office/drawing/2014/main" id="{07E32E3F-9391-4689-A732-21F079FDB355}"/>
              </a:ext>
            </a:extLst>
          </p:cNvPr>
          <p:cNvGraphicFramePr>
            <a:graphicFrameLocks noGrp="1"/>
          </p:cNvGraphicFramePr>
          <p:nvPr>
            <p:ph type="tbl" sz="quarter" idx="13"/>
            <p:extLst>
              <p:ext uri="{D42A27DB-BD31-4B8C-83A1-F6EECF244321}">
                <p14:modId xmlns:p14="http://schemas.microsoft.com/office/powerpoint/2010/main" val="3234407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19213759"/>
                    </a:ext>
                  </a:extLst>
                </a:gridCol>
                <a:gridCol w="1152144">
                  <a:extLst>
                    <a:ext uri="{9D8B030D-6E8A-4147-A177-3AD203B41FA5}">
                      <a16:colId xmlns:a16="http://schemas.microsoft.com/office/drawing/2014/main" val="2646239440"/>
                    </a:ext>
                  </a:extLst>
                </a:gridCol>
                <a:gridCol w="1152144">
                  <a:extLst>
                    <a:ext uri="{9D8B030D-6E8A-4147-A177-3AD203B41FA5}">
                      <a16:colId xmlns:a16="http://schemas.microsoft.com/office/drawing/2014/main" val="2896363259"/>
                    </a:ext>
                  </a:extLst>
                </a:gridCol>
                <a:gridCol w="1152144">
                  <a:extLst>
                    <a:ext uri="{9D8B030D-6E8A-4147-A177-3AD203B41FA5}">
                      <a16:colId xmlns:a16="http://schemas.microsoft.com/office/drawing/2014/main" val="3679615242"/>
                    </a:ext>
                  </a:extLst>
                </a:gridCol>
                <a:gridCol w="1152144">
                  <a:extLst>
                    <a:ext uri="{9D8B030D-6E8A-4147-A177-3AD203B41FA5}">
                      <a16:colId xmlns:a16="http://schemas.microsoft.com/office/drawing/2014/main" val="3545258569"/>
                    </a:ext>
                  </a:extLst>
                </a:gridCol>
                <a:gridCol w="1152144">
                  <a:extLst>
                    <a:ext uri="{9D8B030D-6E8A-4147-A177-3AD203B41FA5}">
                      <a16:colId xmlns:a16="http://schemas.microsoft.com/office/drawing/2014/main" val="10873029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951316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- 2024-11-19 11:00:05</a:t>
                      </a:r>
                      <a:r>
                        <a:rPr kumimoji="0" lang="de-DE" sz="1000" b="0" i="0" u="none" strike="noStrike" kern="1200" cap="none" spc="0" normalizeH="0" baseline="0" noProof="0">
                          <a:ln>
                            <a:noFill/>
                          </a:ln>
                          <a:solidFill>
                            <a:prstClr val="black"/>
                          </a:solidFill>
                          <a:effectLst/>
                          <a:uLnTx/>
                          <a:uFillTx/>
                          <a:latin typeface="Calibri"/>
                          <a:ea typeface="+mn-ea"/>
                          <a:cs typeface="+mn-cs"/>
                        </a:rPr>
                        <a:t>
 Von der dritten Liga der Damen in die Herren-Kreisliga? Maike Buchmüller hat das gemacht! ⚽️💪🏼
Noch vor einem Jahr spielte sie bei Bayer Leverkusen, jetzt ist sie zu ihrem Heimatverein FC Sankt Augustin zurückgekehrt – als einzige Frau kickt sie im Rheinland in einer Herrenmannschaft. 😮
🧑🏼‍💻 Autor: Martin Henning
#WDR #Lokalzeit #Fußball #Bundesliga #Kreisliga #BayerLeverkusen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36042</a:t>
                      </a:r>
                    </a:p>
                  </a:txBody>
                  <a:tcPr/>
                </a:tc>
                <a:extLst>
                  <a:ext uri="{0D108BD9-81ED-4DB2-BD59-A6C34878D82A}">
                    <a16:rowId xmlns:a16="http://schemas.microsoft.com/office/drawing/2014/main" val="502243363"/>
                  </a:ext>
                </a:extLst>
              </a:tr>
            </a:tbl>
          </a:graphicData>
        </a:graphic>
      </p:graphicFrame>
      <p:sp>
        <p:nvSpPr>
          <p:cNvPr id="4" name="Text Placeholder 3">
            <a:extLst>
              <a:ext uri="{FF2B5EF4-FFF2-40B4-BE49-F238E27FC236}">
                <a16:creationId xmlns:a16="http://schemas.microsoft.com/office/drawing/2014/main" id="{F7C12098-F278-47F1-BDD5-0B682912A266}"/>
              </a:ext>
            </a:extLst>
          </p:cNvPr>
          <p:cNvSpPr>
            <a:spLocks noGrp="1"/>
          </p:cNvSpPr>
          <p:nvPr>
            <p:ph type="body" sz="quarter" idx="14"/>
          </p:nvPr>
        </p:nvSpPr>
        <p:spPr/>
        <p:txBody>
          <a:bodyPr/>
          <a:lstStyle/>
          <a:p>
            <a:r>
              <a:rPr lang="en-US"/>
              <a:t>18/11/2024 - 24/11/2024</a:t>
            </a:r>
          </a:p>
        </p:txBody>
      </p:sp>
    </p:spTree>
    <p:extLst>
      <p:ext uri="{BB962C8B-B14F-4D97-AF65-F5344CB8AC3E}">
        <p14:creationId xmlns:p14="http://schemas.microsoft.com/office/powerpoint/2010/main" val="214989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65225-AD84-42F0-9ADA-B1A182397984}"/>
              </a:ext>
            </a:extLst>
          </p:cNvPr>
          <p:cNvSpPr>
            <a:spLocks noGrp="1"/>
          </p:cNvSpPr>
          <p:nvPr>
            <p:ph type="title"/>
          </p:nvPr>
        </p:nvSpPr>
        <p:spPr/>
        <p:txBody>
          <a:bodyPr/>
          <a:lstStyle/>
          <a:p>
            <a:r>
              <a:rPr lang="de-DE"/>
              <a:t>Instagram Alle Posts des Zeitraums (mit Total Interactions) | 01.2.34. WDR Lokalzeit - 4 of 14</a:t>
            </a:r>
            <a:endParaRPr lang="en-US"/>
          </a:p>
        </p:txBody>
      </p:sp>
      <p:graphicFrame>
        <p:nvGraphicFramePr>
          <p:cNvPr id="5" name="Table Placeholder 4">
            <a:extLst>
              <a:ext uri="{FF2B5EF4-FFF2-40B4-BE49-F238E27FC236}">
                <a16:creationId xmlns:a16="http://schemas.microsoft.com/office/drawing/2014/main" id="{23CEA0B9-FEF3-44CE-A9BB-3B510E3506BB}"/>
              </a:ext>
            </a:extLst>
          </p:cNvPr>
          <p:cNvGraphicFramePr>
            <a:graphicFrameLocks noGrp="1"/>
          </p:cNvGraphicFramePr>
          <p:nvPr>
            <p:ph type="tbl" sz="quarter" idx="13"/>
            <p:extLst>
              <p:ext uri="{D42A27DB-BD31-4B8C-83A1-F6EECF244321}">
                <p14:modId xmlns:p14="http://schemas.microsoft.com/office/powerpoint/2010/main" val="3189779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03510005"/>
                    </a:ext>
                  </a:extLst>
                </a:gridCol>
                <a:gridCol w="1152144">
                  <a:extLst>
                    <a:ext uri="{9D8B030D-6E8A-4147-A177-3AD203B41FA5}">
                      <a16:colId xmlns:a16="http://schemas.microsoft.com/office/drawing/2014/main" val="2784799512"/>
                    </a:ext>
                  </a:extLst>
                </a:gridCol>
                <a:gridCol w="1152144">
                  <a:extLst>
                    <a:ext uri="{9D8B030D-6E8A-4147-A177-3AD203B41FA5}">
                      <a16:colId xmlns:a16="http://schemas.microsoft.com/office/drawing/2014/main" val="3943462750"/>
                    </a:ext>
                  </a:extLst>
                </a:gridCol>
                <a:gridCol w="1152144">
                  <a:extLst>
                    <a:ext uri="{9D8B030D-6E8A-4147-A177-3AD203B41FA5}">
                      <a16:colId xmlns:a16="http://schemas.microsoft.com/office/drawing/2014/main" val="2149226763"/>
                    </a:ext>
                  </a:extLst>
                </a:gridCol>
                <a:gridCol w="1152144">
                  <a:extLst>
                    <a:ext uri="{9D8B030D-6E8A-4147-A177-3AD203B41FA5}">
                      <a16:colId xmlns:a16="http://schemas.microsoft.com/office/drawing/2014/main" val="746685754"/>
                    </a:ext>
                  </a:extLst>
                </a:gridCol>
                <a:gridCol w="1152144">
                  <a:extLst>
                    <a:ext uri="{9D8B030D-6E8A-4147-A177-3AD203B41FA5}">
                      <a16:colId xmlns:a16="http://schemas.microsoft.com/office/drawing/2014/main" val="399691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13617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- 2024-11-22 11:02:36</a:t>
                      </a:r>
                      <a:r>
                        <a:rPr kumimoji="0" lang="de-DE" sz="1000" b="0" i="0" u="none" strike="noStrike" kern="1200" cap="none" spc="0" normalizeH="0" baseline="0" noProof="0">
                          <a:ln>
                            <a:noFill/>
                          </a:ln>
                          <a:solidFill>
                            <a:prstClr val="black"/>
                          </a:solidFill>
                          <a:effectLst/>
                          <a:uLnTx/>
                          <a:uFillTx/>
                          <a:latin typeface="Calibri"/>
                          <a:ea typeface="+mn-ea"/>
                          <a:cs typeface="+mn-cs"/>
                        </a:rPr>
                        <a:t>
 ❤️ Esthers Bruder rettet der Solingerin mit einer Stammzellenspende das Leben.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❗️Fast wäre es zu spät gewesen: Weil in der internationalen Spenderdatei nur wenige afrikanischstämmige Menschen registriert sind, gibt es für Blutkrebspatienten wie Esther eine geringere Chance auf ein „Match“.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 Obwohl die Spende von Halbruder Steve nur zu 50 Prozent übereinstimmte, lebt Esther nach der Transplantation mit einer guten Prognose.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 Autoren: Michaela Bruch &amp; Nico Trappmann</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#Stammzellenspende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32712</a:t>
                      </a:r>
                    </a:p>
                  </a:txBody>
                  <a:tcPr/>
                </a:tc>
                <a:extLst>
                  <a:ext uri="{0D108BD9-81ED-4DB2-BD59-A6C34878D82A}">
                    <a16:rowId xmlns:a16="http://schemas.microsoft.com/office/drawing/2014/main" val="1162993079"/>
                  </a:ext>
                </a:extLst>
              </a:tr>
            </a:tbl>
          </a:graphicData>
        </a:graphic>
      </p:graphicFrame>
      <p:sp>
        <p:nvSpPr>
          <p:cNvPr id="4" name="Text Placeholder 3">
            <a:extLst>
              <a:ext uri="{FF2B5EF4-FFF2-40B4-BE49-F238E27FC236}">
                <a16:creationId xmlns:a16="http://schemas.microsoft.com/office/drawing/2014/main" id="{1EDA9747-BF17-4748-9747-900BB9DD425D}"/>
              </a:ext>
            </a:extLst>
          </p:cNvPr>
          <p:cNvSpPr>
            <a:spLocks noGrp="1"/>
          </p:cNvSpPr>
          <p:nvPr>
            <p:ph type="body" sz="quarter" idx="14"/>
          </p:nvPr>
        </p:nvSpPr>
        <p:spPr/>
        <p:txBody>
          <a:bodyPr/>
          <a:lstStyle/>
          <a:p>
            <a:r>
              <a:rPr lang="en-US"/>
              <a:t>18/11/2024 - 24/11/2024</a:t>
            </a:r>
          </a:p>
        </p:txBody>
      </p:sp>
    </p:spTree>
    <p:extLst>
      <p:ext uri="{BB962C8B-B14F-4D97-AF65-F5344CB8AC3E}">
        <p14:creationId xmlns:p14="http://schemas.microsoft.com/office/powerpoint/2010/main" val="2812471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191A4-1C12-41CF-A325-9256CF404E46}"/>
              </a:ext>
            </a:extLst>
          </p:cNvPr>
          <p:cNvSpPr>
            <a:spLocks noGrp="1"/>
          </p:cNvSpPr>
          <p:nvPr>
            <p:ph type="title"/>
          </p:nvPr>
        </p:nvSpPr>
        <p:spPr/>
        <p:txBody>
          <a:bodyPr/>
          <a:lstStyle/>
          <a:p>
            <a:r>
              <a:rPr lang="de-DE"/>
              <a:t>Instagram Alle Posts des Zeitraums (mit Total Interactions) | 01.2.34. WDR Lokalzeit - 5 of 14</a:t>
            </a:r>
            <a:endParaRPr lang="en-US"/>
          </a:p>
        </p:txBody>
      </p:sp>
      <p:graphicFrame>
        <p:nvGraphicFramePr>
          <p:cNvPr id="5" name="Table Placeholder 4">
            <a:extLst>
              <a:ext uri="{FF2B5EF4-FFF2-40B4-BE49-F238E27FC236}">
                <a16:creationId xmlns:a16="http://schemas.microsoft.com/office/drawing/2014/main" id="{25897C95-6B3F-4D75-A7DF-7B6217DC3EB4}"/>
              </a:ext>
            </a:extLst>
          </p:cNvPr>
          <p:cNvGraphicFramePr>
            <a:graphicFrameLocks noGrp="1"/>
          </p:cNvGraphicFramePr>
          <p:nvPr>
            <p:ph type="tbl" sz="quarter" idx="13"/>
            <p:extLst>
              <p:ext uri="{D42A27DB-BD31-4B8C-83A1-F6EECF244321}">
                <p14:modId xmlns:p14="http://schemas.microsoft.com/office/powerpoint/2010/main" val="2192457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05312333"/>
                    </a:ext>
                  </a:extLst>
                </a:gridCol>
                <a:gridCol w="1152144">
                  <a:extLst>
                    <a:ext uri="{9D8B030D-6E8A-4147-A177-3AD203B41FA5}">
                      <a16:colId xmlns:a16="http://schemas.microsoft.com/office/drawing/2014/main" val="178386042"/>
                    </a:ext>
                  </a:extLst>
                </a:gridCol>
                <a:gridCol w="1152144">
                  <a:extLst>
                    <a:ext uri="{9D8B030D-6E8A-4147-A177-3AD203B41FA5}">
                      <a16:colId xmlns:a16="http://schemas.microsoft.com/office/drawing/2014/main" val="1677030336"/>
                    </a:ext>
                  </a:extLst>
                </a:gridCol>
                <a:gridCol w="1152144">
                  <a:extLst>
                    <a:ext uri="{9D8B030D-6E8A-4147-A177-3AD203B41FA5}">
                      <a16:colId xmlns:a16="http://schemas.microsoft.com/office/drawing/2014/main" val="3871151937"/>
                    </a:ext>
                  </a:extLst>
                </a:gridCol>
                <a:gridCol w="1152144">
                  <a:extLst>
                    <a:ext uri="{9D8B030D-6E8A-4147-A177-3AD203B41FA5}">
                      <a16:colId xmlns:a16="http://schemas.microsoft.com/office/drawing/2014/main" val="4232680232"/>
                    </a:ext>
                  </a:extLst>
                </a:gridCol>
                <a:gridCol w="1152144">
                  <a:extLst>
                    <a:ext uri="{9D8B030D-6E8A-4147-A177-3AD203B41FA5}">
                      <a16:colId xmlns:a16="http://schemas.microsoft.com/office/drawing/2014/main" val="842923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706558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- 2024-11-24 11:00:00</a:t>
                      </a:r>
                      <a:r>
                        <a:rPr kumimoji="0" lang="de-DE" sz="1000" b="0" i="0" u="none" strike="noStrike" kern="1200" cap="none" spc="0" normalizeH="0" baseline="0" noProof="0">
                          <a:ln>
                            <a:noFill/>
                          </a:ln>
                          <a:solidFill>
                            <a:prstClr val="black"/>
                          </a:solidFill>
                          <a:effectLst/>
                          <a:uLnTx/>
                          <a:uFillTx/>
                          <a:latin typeface="Calibri"/>
                          <a:ea typeface="+mn-ea"/>
                          <a:cs typeface="+mn-cs"/>
                        </a:rPr>
                        <a:t>
 Emanuels Frau Ricky ist an Krebs verstorben. Sie wollte unter keinen Umständen eine traditionelle Erd- oder Feuerbestattung. Den Wunsch hat ihr Emanuel erfüllt und ihre Asche mit einem Helium-Ballon aufsteigen und in der Stratosphäre verstreuen lassen. 🎈 
Da diese Art der Bestattung in Deutschland noch verboten ist, fahren viele Angehörige in die Niederlande. Dort ist diese besondere Zeremonie erlaubt. 🇳🇱 
Habt ihr euch schon Gedanken darüber gemacht, wie ihr bestattet werden wollt? 🪦 
👩🏻‍💻 Autorin: Sara Wendhack
#Lokalzeit #Wesel #Bestattung #Ballonbestattung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27610</a:t>
                      </a:r>
                    </a:p>
                  </a:txBody>
                  <a:tcPr/>
                </a:tc>
                <a:extLst>
                  <a:ext uri="{0D108BD9-81ED-4DB2-BD59-A6C34878D82A}">
                    <a16:rowId xmlns:a16="http://schemas.microsoft.com/office/drawing/2014/main" val="2552911095"/>
                  </a:ext>
                </a:extLst>
              </a:tr>
            </a:tbl>
          </a:graphicData>
        </a:graphic>
      </p:graphicFrame>
      <p:sp>
        <p:nvSpPr>
          <p:cNvPr id="4" name="Text Placeholder 3">
            <a:extLst>
              <a:ext uri="{FF2B5EF4-FFF2-40B4-BE49-F238E27FC236}">
                <a16:creationId xmlns:a16="http://schemas.microsoft.com/office/drawing/2014/main" id="{2916FAC7-8236-4B64-8576-2C120C85EA79}"/>
              </a:ext>
            </a:extLst>
          </p:cNvPr>
          <p:cNvSpPr>
            <a:spLocks noGrp="1"/>
          </p:cNvSpPr>
          <p:nvPr>
            <p:ph type="body" sz="quarter" idx="14"/>
          </p:nvPr>
        </p:nvSpPr>
        <p:spPr/>
        <p:txBody>
          <a:bodyPr/>
          <a:lstStyle/>
          <a:p>
            <a:r>
              <a:rPr lang="en-US"/>
              <a:t>18/11/2024 - 24/11/2024</a:t>
            </a:r>
          </a:p>
        </p:txBody>
      </p:sp>
    </p:spTree>
    <p:extLst>
      <p:ext uri="{BB962C8B-B14F-4D97-AF65-F5344CB8AC3E}">
        <p14:creationId xmlns:p14="http://schemas.microsoft.com/office/powerpoint/2010/main" val="10234854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4C909-72A7-460B-AC81-7FAFD7E5902F}"/>
              </a:ext>
            </a:extLst>
          </p:cNvPr>
          <p:cNvSpPr>
            <a:spLocks noGrp="1"/>
          </p:cNvSpPr>
          <p:nvPr>
            <p:ph type="title"/>
          </p:nvPr>
        </p:nvSpPr>
        <p:spPr/>
        <p:txBody>
          <a:bodyPr/>
          <a:lstStyle/>
          <a:p>
            <a:r>
              <a:rPr lang="de-DE"/>
              <a:t>Instagram Alle Posts des Zeitraums (mit Total Interactions) | 01.2.34. WDR Lokalzeit - 6 of 14</a:t>
            </a:r>
            <a:endParaRPr lang="en-US"/>
          </a:p>
        </p:txBody>
      </p:sp>
      <p:graphicFrame>
        <p:nvGraphicFramePr>
          <p:cNvPr id="5" name="Table Placeholder 4">
            <a:extLst>
              <a:ext uri="{FF2B5EF4-FFF2-40B4-BE49-F238E27FC236}">
                <a16:creationId xmlns:a16="http://schemas.microsoft.com/office/drawing/2014/main" id="{6FB01A75-639D-4C33-900F-F1082197A1E7}"/>
              </a:ext>
            </a:extLst>
          </p:cNvPr>
          <p:cNvGraphicFramePr>
            <a:graphicFrameLocks noGrp="1"/>
          </p:cNvGraphicFramePr>
          <p:nvPr>
            <p:ph type="tbl" sz="quarter" idx="13"/>
            <p:extLst>
              <p:ext uri="{D42A27DB-BD31-4B8C-83A1-F6EECF244321}">
                <p14:modId xmlns:p14="http://schemas.microsoft.com/office/powerpoint/2010/main" val="2204549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13290323"/>
                    </a:ext>
                  </a:extLst>
                </a:gridCol>
                <a:gridCol w="1152144">
                  <a:extLst>
                    <a:ext uri="{9D8B030D-6E8A-4147-A177-3AD203B41FA5}">
                      <a16:colId xmlns:a16="http://schemas.microsoft.com/office/drawing/2014/main" val="2059143940"/>
                    </a:ext>
                  </a:extLst>
                </a:gridCol>
                <a:gridCol w="1152144">
                  <a:extLst>
                    <a:ext uri="{9D8B030D-6E8A-4147-A177-3AD203B41FA5}">
                      <a16:colId xmlns:a16="http://schemas.microsoft.com/office/drawing/2014/main" val="4099260726"/>
                    </a:ext>
                  </a:extLst>
                </a:gridCol>
                <a:gridCol w="1152144">
                  <a:extLst>
                    <a:ext uri="{9D8B030D-6E8A-4147-A177-3AD203B41FA5}">
                      <a16:colId xmlns:a16="http://schemas.microsoft.com/office/drawing/2014/main" val="783972814"/>
                    </a:ext>
                  </a:extLst>
                </a:gridCol>
                <a:gridCol w="1152144">
                  <a:extLst>
                    <a:ext uri="{9D8B030D-6E8A-4147-A177-3AD203B41FA5}">
                      <a16:colId xmlns:a16="http://schemas.microsoft.com/office/drawing/2014/main" val="4170005129"/>
                    </a:ext>
                  </a:extLst>
                </a:gridCol>
                <a:gridCol w="1152144">
                  <a:extLst>
                    <a:ext uri="{9D8B030D-6E8A-4147-A177-3AD203B41FA5}">
                      <a16:colId xmlns:a16="http://schemas.microsoft.com/office/drawing/2014/main" val="1330187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510149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- 2024-11-24 16:30:00</a:t>
                      </a:r>
                      <a:r>
                        <a:rPr kumimoji="0" lang="en-US" sz="1000" b="0" i="0" u="none" strike="noStrike" kern="1200" cap="none" spc="0" normalizeH="0" baseline="0" noProof="0">
                          <a:ln>
                            <a:noFill/>
                          </a:ln>
                          <a:solidFill>
                            <a:prstClr val="black"/>
                          </a:solidFill>
                          <a:effectLst/>
                          <a:uLnTx/>
                          <a:uFillTx/>
                          <a:latin typeface="Calibri"/>
                          <a:ea typeface="+mn-ea"/>
                          <a:cs typeface="+mn-cs"/>
                        </a:rPr>
                        <a:t>
 Wie Bakterien und Pilze das Leben von Eve verändert haben 🍋✨
Schon als Kind begann ihre Leidenschaft für Fermentation – damals mit einer zufällig fermentierten Zitronenlimonade! Seit sie auf Bali Kombucha entdeckte, lässt sie das Thema nicht mehr los. 💛 Heute inspiriert Eve auf evesfermentationlab und in Workshops Menschen dazu, die Welt des Fermentierens zu entdecken. 🌱 
Welches fermentierte Lebensmittel würdet ihr gerne selbst ausprobieren? 👩‍🔬👇“ 
👩🏻‍💻 Autorin: Manuela Klüppel 
#Fermentista #Fermentieren #Kimchi #foodlover #Duesseldorf #Lokalzeit #WDR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24076</a:t>
                      </a:r>
                    </a:p>
                  </a:txBody>
                  <a:tcPr/>
                </a:tc>
                <a:extLst>
                  <a:ext uri="{0D108BD9-81ED-4DB2-BD59-A6C34878D82A}">
                    <a16:rowId xmlns:a16="http://schemas.microsoft.com/office/drawing/2014/main" val="3024181450"/>
                  </a:ext>
                </a:extLst>
              </a:tr>
            </a:tbl>
          </a:graphicData>
        </a:graphic>
      </p:graphicFrame>
      <p:sp>
        <p:nvSpPr>
          <p:cNvPr id="4" name="Text Placeholder 3">
            <a:extLst>
              <a:ext uri="{FF2B5EF4-FFF2-40B4-BE49-F238E27FC236}">
                <a16:creationId xmlns:a16="http://schemas.microsoft.com/office/drawing/2014/main" id="{4F40E7FD-0557-409F-A0FA-657E14DA4D1C}"/>
              </a:ext>
            </a:extLst>
          </p:cNvPr>
          <p:cNvSpPr>
            <a:spLocks noGrp="1"/>
          </p:cNvSpPr>
          <p:nvPr>
            <p:ph type="body" sz="quarter" idx="14"/>
          </p:nvPr>
        </p:nvSpPr>
        <p:spPr/>
        <p:txBody>
          <a:bodyPr/>
          <a:lstStyle/>
          <a:p>
            <a:r>
              <a:rPr lang="en-US"/>
              <a:t>18/11/2024 - 24/11/2024</a:t>
            </a:r>
          </a:p>
        </p:txBody>
      </p:sp>
    </p:spTree>
    <p:extLst>
      <p:ext uri="{BB962C8B-B14F-4D97-AF65-F5344CB8AC3E}">
        <p14:creationId xmlns:p14="http://schemas.microsoft.com/office/powerpoint/2010/main" val="33589403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CB450-1267-41C9-B9AB-8F8DF0C34F29}"/>
              </a:ext>
            </a:extLst>
          </p:cNvPr>
          <p:cNvSpPr>
            <a:spLocks noGrp="1"/>
          </p:cNvSpPr>
          <p:nvPr>
            <p:ph type="title"/>
          </p:nvPr>
        </p:nvSpPr>
        <p:spPr/>
        <p:txBody>
          <a:bodyPr/>
          <a:lstStyle/>
          <a:p>
            <a:r>
              <a:rPr lang="de-DE"/>
              <a:t>Instagram Alle Posts des Zeitraums (mit Total Interactions) | 01.2.34. WDR Lokalzeit - 7 of 14</a:t>
            </a:r>
            <a:endParaRPr lang="en-US"/>
          </a:p>
        </p:txBody>
      </p:sp>
      <p:graphicFrame>
        <p:nvGraphicFramePr>
          <p:cNvPr id="5" name="Table Placeholder 4">
            <a:extLst>
              <a:ext uri="{FF2B5EF4-FFF2-40B4-BE49-F238E27FC236}">
                <a16:creationId xmlns:a16="http://schemas.microsoft.com/office/drawing/2014/main" id="{525DE0E7-8A3A-4F89-8F1F-25B8DD494FA8}"/>
              </a:ext>
            </a:extLst>
          </p:cNvPr>
          <p:cNvGraphicFramePr>
            <a:graphicFrameLocks noGrp="1"/>
          </p:cNvGraphicFramePr>
          <p:nvPr>
            <p:ph type="tbl" sz="quarter" idx="13"/>
            <p:extLst>
              <p:ext uri="{D42A27DB-BD31-4B8C-83A1-F6EECF244321}">
                <p14:modId xmlns:p14="http://schemas.microsoft.com/office/powerpoint/2010/main" val="4178576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40047871"/>
                    </a:ext>
                  </a:extLst>
                </a:gridCol>
                <a:gridCol w="1152144">
                  <a:extLst>
                    <a:ext uri="{9D8B030D-6E8A-4147-A177-3AD203B41FA5}">
                      <a16:colId xmlns:a16="http://schemas.microsoft.com/office/drawing/2014/main" val="1561349258"/>
                    </a:ext>
                  </a:extLst>
                </a:gridCol>
                <a:gridCol w="1152144">
                  <a:extLst>
                    <a:ext uri="{9D8B030D-6E8A-4147-A177-3AD203B41FA5}">
                      <a16:colId xmlns:a16="http://schemas.microsoft.com/office/drawing/2014/main" val="3144094381"/>
                    </a:ext>
                  </a:extLst>
                </a:gridCol>
                <a:gridCol w="1152144">
                  <a:extLst>
                    <a:ext uri="{9D8B030D-6E8A-4147-A177-3AD203B41FA5}">
                      <a16:colId xmlns:a16="http://schemas.microsoft.com/office/drawing/2014/main" val="2776311338"/>
                    </a:ext>
                  </a:extLst>
                </a:gridCol>
                <a:gridCol w="1152144">
                  <a:extLst>
                    <a:ext uri="{9D8B030D-6E8A-4147-A177-3AD203B41FA5}">
                      <a16:colId xmlns:a16="http://schemas.microsoft.com/office/drawing/2014/main" val="1451245412"/>
                    </a:ext>
                  </a:extLst>
                </a:gridCol>
                <a:gridCol w="1152144">
                  <a:extLst>
                    <a:ext uri="{9D8B030D-6E8A-4147-A177-3AD203B41FA5}">
                      <a16:colId xmlns:a16="http://schemas.microsoft.com/office/drawing/2014/main" val="26362803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769528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- 2024-11-19 15:59:13</a:t>
                      </a:r>
                      <a:r>
                        <a:rPr kumimoji="0" lang="de-DE" sz="1000" b="0" i="0" u="none" strike="noStrike" kern="1200" cap="none" spc="0" normalizeH="0" baseline="0" noProof="0">
                          <a:ln>
                            <a:noFill/>
                          </a:ln>
                          <a:solidFill>
                            <a:prstClr val="black"/>
                          </a:solidFill>
                          <a:effectLst/>
                          <a:uLnTx/>
                          <a:uFillTx/>
                          <a:latin typeface="Calibri"/>
                          <a:ea typeface="+mn-ea"/>
                          <a:cs typeface="+mn-cs"/>
                        </a:rPr>
                        <a:t>
 Da findet man eine barrierefreie Wohnung in Innenstadtlage – und dann bleibt der Aufzug ständig stecken. Für Hans F. Weiß und seine Frau ist das ein ziemliches Problem. 😔
Beide haben nämlich kaputte Knie – ohne Aufzug kommen sie gar nicht mehr aus ihrer Wohnung raus. 😱 Statt, dass der Aufzug dauerhaft repariert wird, fährt er jetzt nachts und sonntags gar nicht mehr. 🕖
Auf Anfrage des WDR hat die Verwaltungsfirma mitgeteilt, dass ein neuer Aufzug bestellt sei, aber der Liefertermin noch nicht feststehe. 🤷🏻‍♂️
Was sind eure Problemgeschichten mit Vermieterinnen und Vermietern? 🤔
#Barrierefreiheit #Vermieter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19357</a:t>
                      </a:r>
                    </a:p>
                  </a:txBody>
                  <a:tcPr/>
                </a:tc>
                <a:extLst>
                  <a:ext uri="{0D108BD9-81ED-4DB2-BD59-A6C34878D82A}">
                    <a16:rowId xmlns:a16="http://schemas.microsoft.com/office/drawing/2014/main" val="3821625827"/>
                  </a:ext>
                </a:extLst>
              </a:tr>
            </a:tbl>
          </a:graphicData>
        </a:graphic>
      </p:graphicFrame>
      <p:sp>
        <p:nvSpPr>
          <p:cNvPr id="4" name="Text Placeholder 3">
            <a:extLst>
              <a:ext uri="{FF2B5EF4-FFF2-40B4-BE49-F238E27FC236}">
                <a16:creationId xmlns:a16="http://schemas.microsoft.com/office/drawing/2014/main" id="{5FEEA3D2-2F37-42C4-9052-1C92D57A00F9}"/>
              </a:ext>
            </a:extLst>
          </p:cNvPr>
          <p:cNvSpPr>
            <a:spLocks noGrp="1"/>
          </p:cNvSpPr>
          <p:nvPr>
            <p:ph type="body" sz="quarter" idx="14"/>
          </p:nvPr>
        </p:nvSpPr>
        <p:spPr/>
        <p:txBody>
          <a:bodyPr/>
          <a:lstStyle/>
          <a:p>
            <a:r>
              <a:rPr lang="en-US"/>
              <a:t>18/11/2024 - 24/11/2024</a:t>
            </a:r>
          </a:p>
        </p:txBody>
      </p:sp>
    </p:spTree>
    <p:extLst>
      <p:ext uri="{BB962C8B-B14F-4D97-AF65-F5344CB8AC3E}">
        <p14:creationId xmlns:p14="http://schemas.microsoft.com/office/powerpoint/2010/main" val="42508941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9B413-880A-46BA-95C8-3369BA34A2F8}"/>
              </a:ext>
            </a:extLst>
          </p:cNvPr>
          <p:cNvSpPr>
            <a:spLocks noGrp="1"/>
          </p:cNvSpPr>
          <p:nvPr>
            <p:ph type="title"/>
          </p:nvPr>
        </p:nvSpPr>
        <p:spPr/>
        <p:txBody>
          <a:bodyPr/>
          <a:lstStyle/>
          <a:p>
            <a:r>
              <a:rPr lang="de-DE"/>
              <a:t>Instagram Alle Posts des Zeitraums (mit Total Interactions) | 01.2.34. WDR Lokalzeit - 8 of 14</a:t>
            </a:r>
            <a:endParaRPr lang="en-US"/>
          </a:p>
        </p:txBody>
      </p:sp>
      <p:graphicFrame>
        <p:nvGraphicFramePr>
          <p:cNvPr id="5" name="Table Placeholder 4">
            <a:extLst>
              <a:ext uri="{FF2B5EF4-FFF2-40B4-BE49-F238E27FC236}">
                <a16:creationId xmlns:a16="http://schemas.microsoft.com/office/drawing/2014/main" id="{AB806861-A508-446D-94D3-F563C6B2D407}"/>
              </a:ext>
            </a:extLst>
          </p:cNvPr>
          <p:cNvGraphicFramePr>
            <a:graphicFrameLocks noGrp="1"/>
          </p:cNvGraphicFramePr>
          <p:nvPr>
            <p:ph type="tbl" sz="quarter" idx="13"/>
            <p:extLst>
              <p:ext uri="{D42A27DB-BD31-4B8C-83A1-F6EECF244321}">
                <p14:modId xmlns:p14="http://schemas.microsoft.com/office/powerpoint/2010/main" val="2119958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46076397"/>
                    </a:ext>
                  </a:extLst>
                </a:gridCol>
                <a:gridCol w="1152144">
                  <a:extLst>
                    <a:ext uri="{9D8B030D-6E8A-4147-A177-3AD203B41FA5}">
                      <a16:colId xmlns:a16="http://schemas.microsoft.com/office/drawing/2014/main" val="2636306375"/>
                    </a:ext>
                  </a:extLst>
                </a:gridCol>
                <a:gridCol w="1152144">
                  <a:extLst>
                    <a:ext uri="{9D8B030D-6E8A-4147-A177-3AD203B41FA5}">
                      <a16:colId xmlns:a16="http://schemas.microsoft.com/office/drawing/2014/main" val="3166364289"/>
                    </a:ext>
                  </a:extLst>
                </a:gridCol>
                <a:gridCol w="1152144">
                  <a:extLst>
                    <a:ext uri="{9D8B030D-6E8A-4147-A177-3AD203B41FA5}">
                      <a16:colId xmlns:a16="http://schemas.microsoft.com/office/drawing/2014/main" val="2772674829"/>
                    </a:ext>
                  </a:extLst>
                </a:gridCol>
                <a:gridCol w="1152144">
                  <a:extLst>
                    <a:ext uri="{9D8B030D-6E8A-4147-A177-3AD203B41FA5}">
                      <a16:colId xmlns:a16="http://schemas.microsoft.com/office/drawing/2014/main" val="2729445153"/>
                    </a:ext>
                  </a:extLst>
                </a:gridCol>
                <a:gridCol w="1152144">
                  <a:extLst>
                    <a:ext uri="{9D8B030D-6E8A-4147-A177-3AD203B41FA5}">
                      <a16:colId xmlns:a16="http://schemas.microsoft.com/office/drawing/2014/main" val="2678896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015285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- 2024-11-23 16:20:00</a:t>
                      </a:r>
                      <a:r>
                        <a:rPr kumimoji="0" lang="de-DE" sz="1000" b="0" i="0" u="none" strike="noStrike" kern="1200" cap="none" spc="0" normalizeH="0" baseline="0" noProof="0">
                          <a:ln>
                            <a:noFill/>
                          </a:ln>
                          <a:solidFill>
                            <a:prstClr val="black"/>
                          </a:solidFill>
                          <a:effectLst/>
                          <a:uLnTx/>
                          <a:uFillTx/>
                          <a:latin typeface="Calibri"/>
                          <a:ea typeface="+mn-ea"/>
                          <a:cs typeface="+mn-cs"/>
                        </a:rPr>
                        <a:t>
 Während sich viele junge Menschen vom Glauben abwenden, macht Ina genau das Gegenteil! ✝️
Die 28-Jährige ist der Schwesternschaft der Diakonie-Stiftung Salem beigetreten. Als angehende Diakonisse führt sie ein Leben für Gott. Obwohl sie christlich erzogen wurde, war das nicht immer ihr Plan.
Früher hat Schwester Ina eine Ausbildung zur hauswirtschaftlichen Betriebsleiterin absolviert, war viel feiern und hat ihr Leben genossen. Als Corona kam, hat sie den Weg zu Gott und in die Schwesternschaft gefunden. 
🧑🏻‍💻 Autor: Nicolai Heger 
#Kirche #Diakonisse #Schwesternschaft #Lokalzeit #Ehrenamt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0.5566 %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14470</a:t>
                      </a:r>
                    </a:p>
                  </a:txBody>
                  <a:tcPr/>
                </a:tc>
                <a:extLst>
                  <a:ext uri="{0D108BD9-81ED-4DB2-BD59-A6C34878D82A}">
                    <a16:rowId xmlns:a16="http://schemas.microsoft.com/office/drawing/2014/main" val="3450723693"/>
                  </a:ext>
                </a:extLst>
              </a:tr>
            </a:tbl>
          </a:graphicData>
        </a:graphic>
      </p:graphicFrame>
      <p:sp>
        <p:nvSpPr>
          <p:cNvPr id="4" name="Text Placeholder 3">
            <a:extLst>
              <a:ext uri="{FF2B5EF4-FFF2-40B4-BE49-F238E27FC236}">
                <a16:creationId xmlns:a16="http://schemas.microsoft.com/office/drawing/2014/main" id="{A9B43FCA-A62E-40D6-8E1D-B0577FB55ECD}"/>
              </a:ext>
            </a:extLst>
          </p:cNvPr>
          <p:cNvSpPr>
            <a:spLocks noGrp="1"/>
          </p:cNvSpPr>
          <p:nvPr>
            <p:ph type="body" sz="quarter" idx="14"/>
          </p:nvPr>
        </p:nvSpPr>
        <p:spPr/>
        <p:txBody>
          <a:bodyPr/>
          <a:lstStyle/>
          <a:p>
            <a:r>
              <a:rPr lang="en-US"/>
              <a:t>18/11/2024 - 24/11/2024</a:t>
            </a:r>
          </a:p>
        </p:txBody>
      </p:sp>
    </p:spTree>
    <p:extLst>
      <p:ext uri="{BB962C8B-B14F-4D97-AF65-F5344CB8AC3E}">
        <p14:creationId xmlns:p14="http://schemas.microsoft.com/office/powerpoint/2010/main" val="29490504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20FE0-ED62-4FA6-AF61-D19662107F40}"/>
              </a:ext>
            </a:extLst>
          </p:cNvPr>
          <p:cNvSpPr>
            <a:spLocks noGrp="1"/>
          </p:cNvSpPr>
          <p:nvPr>
            <p:ph type="title"/>
          </p:nvPr>
        </p:nvSpPr>
        <p:spPr/>
        <p:txBody>
          <a:bodyPr/>
          <a:lstStyle/>
          <a:p>
            <a:r>
              <a:rPr lang="de-DE"/>
              <a:t>Instagram Alle Posts des Zeitraums (mit Total Interactions) | 01.2.34. WDR Lokalzeit - 9 of 14</a:t>
            </a:r>
            <a:endParaRPr lang="en-US"/>
          </a:p>
        </p:txBody>
      </p:sp>
      <p:graphicFrame>
        <p:nvGraphicFramePr>
          <p:cNvPr id="5" name="Table Placeholder 4">
            <a:extLst>
              <a:ext uri="{FF2B5EF4-FFF2-40B4-BE49-F238E27FC236}">
                <a16:creationId xmlns:a16="http://schemas.microsoft.com/office/drawing/2014/main" id="{E74C7A2F-2E56-47E4-9CC5-CEC1CBFDBADA}"/>
              </a:ext>
            </a:extLst>
          </p:cNvPr>
          <p:cNvGraphicFramePr>
            <a:graphicFrameLocks noGrp="1"/>
          </p:cNvGraphicFramePr>
          <p:nvPr>
            <p:ph type="tbl" sz="quarter" idx="13"/>
            <p:extLst>
              <p:ext uri="{D42A27DB-BD31-4B8C-83A1-F6EECF244321}">
                <p14:modId xmlns:p14="http://schemas.microsoft.com/office/powerpoint/2010/main" val="604418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60302747"/>
                    </a:ext>
                  </a:extLst>
                </a:gridCol>
                <a:gridCol w="1152144">
                  <a:extLst>
                    <a:ext uri="{9D8B030D-6E8A-4147-A177-3AD203B41FA5}">
                      <a16:colId xmlns:a16="http://schemas.microsoft.com/office/drawing/2014/main" val="847883355"/>
                    </a:ext>
                  </a:extLst>
                </a:gridCol>
                <a:gridCol w="1152144">
                  <a:extLst>
                    <a:ext uri="{9D8B030D-6E8A-4147-A177-3AD203B41FA5}">
                      <a16:colId xmlns:a16="http://schemas.microsoft.com/office/drawing/2014/main" val="3853492299"/>
                    </a:ext>
                  </a:extLst>
                </a:gridCol>
                <a:gridCol w="1152144">
                  <a:extLst>
                    <a:ext uri="{9D8B030D-6E8A-4147-A177-3AD203B41FA5}">
                      <a16:colId xmlns:a16="http://schemas.microsoft.com/office/drawing/2014/main" val="411497879"/>
                    </a:ext>
                  </a:extLst>
                </a:gridCol>
                <a:gridCol w="1152144">
                  <a:extLst>
                    <a:ext uri="{9D8B030D-6E8A-4147-A177-3AD203B41FA5}">
                      <a16:colId xmlns:a16="http://schemas.microsoft.com/office/drawing/2014/main" val="1025701387"/>
                    </a:ext>
                  </a:extLst>
                </a:gridCol>
                <a:gridCol w="1152144">
                  <a:extLst>
                    <a:ext uri="{9D8B030D-6E8A-4147-A177-3AD203B41FA5}">
                      <a16:colId xmlns:a16="http://schemas.microsoft.com/office/drawing/2014/main" val="3480004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087572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- 2024-11-23 11:00:00</a:t>
                      </a:r>
                      <a:r>
                        <a:rPr kumimoji="0" lang="de-DE" sz="1000" b="0" i="0" u="none" strike="noStrike" kern="1200" cap="none" spc="0" normalizeH="0" baseline="0" noProof="0">
                          <a:ln>
                            <a:noFill/>
                          </a:ln>
                          <a:solidFill>
                            <a:prstClr val="black"/>
                          </a:solidFill>
                          <a:effectLst/>
                          <a:uLnTx/>
                          <a:uFillTx/>
                          <a:latin typeface="Calibri"/>
                          <a:ea typeface="+mn-ea"/>
                          <a:cs typeface="+mn-cs"/>
                        </a:rPr>
                        <a:t>
 Mit dieser Überraschung haben weder Lukas noch seine Familie gerechnet. 😱😍 Dank einer großen Spendenaktion des Vereins „Handycap Siegen“ hat die Familie endlich ein behindertengerechtes Auto. 
Wen habt ihr schon mal überrascht? 
👩‍💻 Autorin: Alina Höngen 
#Lokalzeit #WDR #Spendenaktion #HandyCapSiegen #Zusammehalt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14063</a:t>
                      </a:r>
                    </a:p>
                  </a:txBody>
                  <a:tcPr/>
                </a:tc>
                <a:extLst>
                  <a:ext uri="{0D108BD9-81ED-4DB2-BD59-A6C34878D82A}">
                    <a16:rowId xmlns:a16="http://schemas.microsoft.com/office/drawing/2014/main" val="1151698088"/>
                  </a:ext>
                </a:extLst>
              </a:tr>
            </a:tbl>
          </a:graphicData>
        </a:graphic>
      </p:graphicFrame>
      <p:sp>
        <p:nvSpPr>
          <p:cNvPr id="4" name="Text Placeholder 3">
            <a:extLst>
              <a:ext uri="{FF2B5EF4-FFF2-40B4-BE49-F238E27FC236}">
                <a16:creationId xmlns:a16="http://schemas.microsoft.com/office/drawing/2014/main" id="{C8427962-67EC-4851-A3EC-A5EAFA38E56A}"/>
              </a:ext>
            </a:extLst>
          </p:cNvPr>
          <p:cNvSpPr>
            <a:spLocks noGrp="1"/>
          </p:cNvSpPr>
          <p:nvPr>
            <p:ph type="body" sz="quarter" idx="14"/>
          </p:nvPr>
        </p:nvSpPr>
        <p:spPr/>
        <p:txBody>
          <a:bodyPr/>
          <a:lstStyle/>
          <a:p>
            <a:r>
              <a:rPr lang="en-US"/>
              <a:t>18/11/2024 - 24/11/2024</a:t>
            </a:r>
          </a:p>
        </p:txBody>
      </p:sp>
    </p:spTree>
    <p:extLst>
      <p:ext uri="{BB962C8B-B14F-4D97-AF65-F5344CB8AC3E}">
        <p14:creationId xmlns:p14="http://schemas.microsoft.com/office/powerpoint/2010/main" val="3948209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516A0-70B9-48F2-91F5-647D170429AA}"/>
              </a:ext>
            </a:extLst>
          </p:cNvPr>
          <p:cNvSpPr>
            <a:spLocks noGrp="1"/>
          </p:cNvSpPr>
          <p:nvPr>
            <p:ph type="title"/>
          </p:nvPr>
        </p:nvSpPr>
        <p:spPr/>
        <p:txBody>
          <a:bodyPr/>
          <a:lstStyle/>
          <a:p>
            <a:r>
              <a:rPr lang="de-DE"/>
              <a:t>Instagram Alle Posts des Zeitraums (mit Total Interactions) | 01.2.34. WDR Lokalzeit - 10 of 14</a:t>
            </a:r>
            <a:endParaRPr lang="en-US"/>
          </a:p>
        </p:txBody>
      </p:sp>
      <p:graphicFrame>
        <p:nvGraphicFramePr>
          <p:cNvPr id="5" name="Table Placeholder 4">
            <a:extLst>
              <a:ext uri="{FF2B5EF4-FFF2-40B4-BE49-F238E27FC236}">
                <a16:creationId xmlns:a16="http://schemas.microsoft.com/office/drawing/2014/main" id="{6279C1D8-EF6B-4D86-9990-43C826FD9884}"/>
              </a:ext>
            </a:extLst>
          </p:cNvPr>
          <p:cNvGraphicFramePr>
            <a:graphicFrameLocks noGrp="1"/>
          </p:cNvGraphicFramePr>
          <p:nvPr>
            <p:ph type="tbl" sz="quarter" idx="13"/>
            <p:extLst>
              <p:ext uri="{D42A27DB-BD31-4B8C-83A1-F6EECF244321}">
                <p14:modId xmlns:p14="http://schemas.microsoft.com/office/powerpoint/2010/main" val="1030721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30104850"/>
                    </a:ext>
                  </a:extLst>
                </a:gridCol>
                <a:gridCol w="1152144">
                  <a:extLst>
                    <a:ext uri="{9D8B030D-6E8A-4147-A177-3AD203B41FA5}">
                      <a16:colId xmlns:a16="http://schemas.microsoft.com/office/drawing/2014/main" val="2910018129"/>
                    </a:ext>
                  </a:extLst>
                </a:gridCol>
                <a:gridCol w="1152144">
                  <a:extLst>
                    <a:ext uri="{9D8B030D-6E8A-4147-A177-3AD203B41FA5}">
                      <a16:colId xmlns:a16="http://schemas.microsoft.com/office/drawing/2014/main" val="2291657958"/>
                    </a:ext>
                  </a:extLst>
                </a:gridCol>
                <a:gridCol w="1152144">
                  <a:extLst>
                    <a:ext uri="{9D8B030D-6E8A-4147-A177-3AD203B41FA5}">
                      <a16:colId xmlns:a16="http://schemas.microsoft.com/office/drawing/2014/main" val="877444868"/>
                    </a:ext>
                  </a:extLst>
                </a:gridCol>
                <a:gridCol w="1152144">
                  <a:extLst>
                    <a:ext uri="{9D8B030D-6E8A-4147-A177-3AD203B41FA5}">
                      <a16:colId xmlns:a16="http://schemas.microsoft.com/office/drawing/2014/main" val="2806386025"/>
                    </a:ext>
                  </a:extLst>
                </a:gridCol>
                <a:gridCol w="1152144">
                  <a:extLst>
                    <a:ext uri="{9D8B030D-6E8A-4147-A177-3AD203B41FA5}">
                      <a16:colId xmlns:a16="http://schemas.microsoft.com/office/drawing/2014/main" val="2619729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112365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- 2024-11-22 17:01:51</a:t>
                      </a:r>
                      <a:r>
                        <a:rPr kumimoji="0" lang="de-DE" sz="1000" b="0" i="0" u="none" strike="noStrike" kern="1200" cap="none" spc="0" normalizeH="0" baseline="0" noProof="0">
                          <a:ln>
                            <a:noFill/>
                          </a:ln>
                          <a:solidFill>
                            <a:prstClr val="black"/>
                          </a:solidFill>
                          <a:effectLst/>
                          <a:uLnTx/>
                          <a:uFillTx/>
                          <a:latin typeface="Calibri"/>
                          <a:ea typeface="+mn-ea"/>
                          <a:cs typeface="+mn-cs"/>
                        </a:rPr>
                        <a:t>
 Vor 17 Jahren schenkt Michael einem Mädchen im Supermarkt eine Schokolade. Daraus ist eine echte Herzensangelegenheit geworden. Für die Schwerter Tafel sammelt er Weihnachtsspenden, um Menschen mit nicht so viel Geld ein tolles Weihnachtsessen ermöglichen zu können. Doch dieses Jahr sind die Spenden ins Stocken geraten. Michael sucht bis zum 5. Dezember händeringend haltbare Lebensmittel, Süßigkeiten, und Hygieneartikel. 🍫🎄💫 
Welche Dinge machen Weihnachten für euch besonders – egal, wie klein sie sind? 🎄✨
🧑🏻‍💻 Autor: Matthias Wagner 
#SpendenFürWeihnachten #SchwerterTafel #Weihnachtswunder #Lokalzeit #Ehrenamt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12929</a:t>
                      </a:r>
                    </a:p>
                  </a:txBody>
                  <a:tcPr/>
                </a:tc>
                <a:extLst>
                  <a:ext uri="{0D108BD9-81ED-4DB2-BD59-A6C34878D82A}">
                    <a16:rowId xmlns:a16="http://schemas.microsoft.com/office/drawing/2014/main" val="1230728085"/>
                  </a:ext>
                </a:extLst>
              </a:tr>
            </a:tbl>
          </a:graphicData>
        </a:graphic>
      </p:graphicFrame>
      <p:sp>
        <p:nvSpPr>
          <p:cNvPr id="4" name="Text Placeholder 3">
            <a:extLst>
              <a:ext uri="{FF2B5EF4-FFF2-40B4-BE49-F238E27FC236}">
                <a16:creationId xmlns:a16="http://schemas.microsoft.com/office/drawing/2014/main" id="{3DAD2565-89FC-4F58-AA5A-3B4D518CBA4C}"/>
              </a:ext>
            </a:extLst>
          </p:cNvPr>
          <p:cNvSpPr>
            <a:spLocks noGrp="1"/>
          </p:cNvSpPr>
          <p:nvPr>
            <p:ph type="body" sz="quarter" idx="14"/>
          </p:nvPr>
        </p:nvSpPr>
        <p:spPr/>
        <p:txBody>
          <a:bodyPr/>
          <a:lstStyle/>
          <a:p>
            <a:r>
              <a:rPr lang="en-US"/>
              <a:t>18/11/2024 - 24/11/2024</a:t>
            </a:r>
          </a:p>
        </p:txBody>
      </p:sp>
    </p:spTree>
    <p:extLst>
      <p:ext uri="{BB962C8B-B14F-4D97-AF65-F5344CB8AC3E}">
        <p14:creationId xmlns:p14="http://schemas.microsoft.com/office/powerpoint/2010/main" val="35644057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8A29-E9F1-4A0F-AA4D-BE7413182D50}"/>
              </a:ext>
            </a:extLst>
          </p:cNvPr>
          <p:cNvSpPr>
            <a:spLocks noGrp="1"/>
          </p:cNvSpPr>
          <p:nvPr>
            <p:ph type="title"/>
          </p:nvPr>
        </p:nvSpPr>
        <p:spPr/>
        <p:txBody>
          <a:bodyPr/>
          <a:lstStyle/>
          <a:p>
            <a:r>
              <a:rPr lang="de-DE"/>
              <a:t>Instagram Alle Posts des Zeitraums (mit Total Interactions) | 01.2.34. WDR Lokalzeit - 11 of 14</a:t>
            </a:r>
            <a:endParaRPr lang="en-US"/>
          </a:p>
        </p:txBody>
      </p:sp>
      <p:graphicFrame>
        <p:nvGraphicFramePr>
          <p:cNvPr id="5" name="Table Placeholder 4">
            <a:extLst>
              <a:ext uri="{FF2B5EF4-FFF2-40B4-BE49-F238E27FC236}">
                <a16:creationId xmlns:a16="http://schemas.microsoft.com/office/drawing/2014/main" id="{20A10726-24CE-44E6-A247-575977672795}"/>
              </a:ext>
            </a:extLst>
          </p:cNvPr>
          <p:cNvGraphicFramePr>
            <a:graphicFrameLocks noGrp="1"/>
          </p:cNvGraphicFramePr>
          <p:nvPr>
            <p:ph type="tbl" sz="quarter" idx="13"/>
            <p:extLst>
              <p:ext uri="{D42A27DB-BD31-4B8C-83A1-F6EECF244321}">
                <p14:modId xmlns:p14="http://schemas.microsoft.com/office/powerpoint/2010/main" val="4227006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22239805"/>
                    </a:ext>
                  </a:extLst>
                </a:gridCol>
                <a:gridCol w="1152144">
                  <a:extLst>
                    <a:ext uri="{9D8B030D-6E8A-4147-A177-3AD203B41FA5}">
                      <a16:colId xmlns:a16="http://schemas.microsoft.com/office/drawing/2014/main" val="1393104587"/>
                    </a:ext>
                  </a:extLst>
                </a:gridCol>
                <a:gridCol w="1152144">
                  <a:extLst>
                    <a:ext uri="{9D8B030D-6E8A-4147-A177-3AD203B41FA5}">
                      <a16:colId xmlns:a16="http://schemas.microsoft.com/office/drawing/2014/main" val="1525526644"/>
                    </a:ext>
                  </a:extLst>
                </a:gridCol>
                <a:gridCol w="1152144">
                  <a:extLst>
                    <a:ext uri="{9D8B030D-6E8A-4147-A177-3AD203B41FA5}">
                      <a16:colId xmlns:a16="http://schemas.microsoft.com/office/drawing/2014/main" val="902784769"/>
                    </a:ext>
                  </a:extLst>
                </a:gridCol>
                <a:gridCol w="1152144">
                  <a:extLst>
                    <a:ext uri="{9D8B030D-6E8A-4147-A177-3AD203B41FA5}">
                      <a16:colId xmlns:a16="http://schemas.microsoft.com/office/drawing/2014/main" val="866759038"/>
                    </a:ext>
                  </a:extLst>
                </a:gridCol>
                <a:gridCol w="1152144">
                  <a:extLst>
                    <a:ext uri="{9D8B030D-6E8A-4147-A177-3AD203B41FA5}">
                      <a16:colId xmlns:a16="http://schemas.microsoft.com/office/drawing/2014/main" val="793838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764289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- 2024-11-21 18:17:11</a:t>
                      </a:r>
                      <a:r>
                        <a:rPr kumimoji="0" lang="en-US" sz="1000" b="0" i="0" u="none" strike="noStrike" kern="1200" cap="none" spc="0" normalizeH="0" baseline="0" noProof="0">
                          <a:ln>
                            <a:noFill/>
                          </a:ln>
                          <a:solidFill>
                            <a:prstClr val="black"/>
                          </a:solidFill>
                          <a:effectLst/>
                          <a:uLnTx/>
                          <a:uFillTx/>
                          <a:latin typeface="Calibri"/>
                          <a:ea typeface="+mn-ea"/>
                          <a:cs typeface="+mn-cs"/>
                        </a:rPr>
                        <a:t>
 Ein Hauch von ✨ Luxus ✨ weht durch das nördliche Ruhrgebiet!
Peter Finke, der Betreiber der Imbissbude, wurde durch den Hype um die Dubai-Schokolade inspiriert. Nach mehreren Experimenten mit Pistaziencreme, Schokoraspeln und anderen Zutaten entschied er sich schließlich für diese Kombination.
Würdet ihr die Dubai-Wurst mit Blattgold probieren? 😱
#wdr #lokalzeit #dubai #dubaischokolade #currywurst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0.4550 %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12039</a:t>
                      </a:r>
                    </a:p>
                  </a:txBody>
                  <a:tcPr/>
                </a:tc>
                <a:extLst>
                  <a:ext uri="{0D108BD9-81ED-4DB2-BD59-A6C34878D82A}">
                    <a16:rowId xmlns:a16="http://schemas.microsoft.com/office/drawing/2014/main" val="3123502088"/>
                  </a:ext>
                </a:extLst>
              </a:tr>
            </a:tbl>
          </a:graphicData>
        </a:graphic>
      </p:graphicFrame>
      <p:sp>
        <p:nvSpPr>
          <p:cNvPr id="4" name="Text Placeholder 3">
            <a:extLst>
              <a:ext uri="{FF2B5EF4-FFF2-40B4-BE49-F238E27FC236}">
                <a16:creationId xmlns:a16="http://schemas.microsoft.com/office/drawing/2014/main" id="{426A6DAB-FEED-4097-AD63-9291804530A2}"/>
              </a:ext>
            </a:extLst>
          </p:cNvPr>
          <p:cNvSpPr>
            <a:spLocks noGrp="1"/>
          </p:cNvSpPr>
          <p:nvPr>
            <p:ph type="body" sz="quarter" idx="14"/>
          </p:nvPr>
        </p:nvSpPr>
        <p:spPr/>
        <p:txBody>
          <a:bodyPr/>
          <a:lstStyle/>
          <a:p>
            <a:r>
              <a:rPr lang="en-US"/>
              <a:t>18/11/2024 - 24/11/2024</a:t>
            </a:r>
          </a:p>
        </p:txBody>
      </p:sp>
    </p:spTree>
    <p:extLst>
      <p:ext uri="{BB962C8B-B14F-4D97-AF65-F5344CB8AC3E}">
        <p14:creationId xmlns:p14="http://schemas.microsoft.com/office/powerpoint/2010/main" val="3427561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0E3E9-EB37-4057-92A1-5AACC4781354}"/>
              </a:ext>
            </a:extLst>
          </p:cNvPr>
          <p:cNvSpPr>
            <a:spLocks noGrp="1"/>
          </p:cNvSpPr>
          <p:nvPr>
            <p:ph type="title"/>
          </p:nvPr>
        </p:nvSpPr>
        <p:spPr/>
        <p:txBody>
          <a:bodyPr/>
          <a:lstStyle/>
          <a:p>
            <a:r>
              <a:rPr lang="de-DE"/>
              <a:t>Instagram Alle Posts des Zeitraums (mit Total Interactions) | 01.2.34. WDR Lokalzeit - 12 of 14</a:t>
            </a:r>
            <a:endParaRPr lang="en-US"/>
          </a:p>
        </p:txBody>
      </p:sp>
      <p:graphicFrame>
        <p:nvGraphicFramePr>
          <p:cNvPr id="5" name="Table Placeholder 4">
            <a:extLst>
              <a:ext uri="{FF2B5EF4-FFF2-40B4-BE49-F238E27FC236}">
                <a16:creationId xmlns:a16="http://schemas.microsoft.com/office/drawing/2014/main" id="{02C15226-B20F-4165-8077-085D7D2F9D10}"/>
              </a:ext>
            </a:extLst>
          </p:cNvPr>
          <p:cNvGraphicFramePr>
            <a:graphicFrameLocks noGrp="1"/>
          </p:cNvGraphicFramePr>
          <p:nvPr>
            <p:ph type="tbl" sz="quarter" idx="13"/>
            <p:extLst>
              <p:ext uri="{D42A27DB-BD31-4B8C-83A1-F6EECF244321}">
                <p14:modId xmlns:p14="http://schemas.microsoft.com/office/powerpoint/2010/main" val="3791340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02655462"/>
                    </a:ext>
                  </a:extLst>
                </a:gridCol>
                <a:gridCol w="1152144">
                  <a:extLst>
                    <a:ext uri="{9D8B030D-6E8A-4147-A177-3AD203B41FA5}">
                      <a16:colId xmlns:a16="http://schemas.microsoft.com/office/drawing/2014/main" val="3970211432"/>
                    </a:ext>
                  </a:extLst>
                </a:gridCol>
                <a:gridCol w="1152144">
                  <a:extLst>
                    <a:ext uri="{9D8B030D-6E8A-4147-A177-3AD203B41FA5}">
                      <a16:colId xmlns:a16="http://schemas.microsoft.com/office/drawing/2014/main" val="2237016211"/>
                    </a:ext>
                  </a:extLst>
                </a:gridCol>
                <a:gridCol w="1152144">
                  <a:extLst>
                    <a:ext uri="{9D8B030D-6E8A-4147-A177-3AD203B41FA5}">
                      <a16:colId xmlns:a16="http://schemas.microsoft.com/office/drawing/2014/main" val="1216731763"/>
                    </a:ext>
                  </a:extLst>
                </a:gridCol>
                <a:gridCol w="1152144">
                  <a:extLst>
                    <a:ext uri="{9D8B030D-6E8A-4147-A177-3AD203B41FA5}">
                      <a16:colId xmlns:a16="http://schemas.microsoft.com/office/drawing/2014/main" val="3955488963"/>
                    </a:ext>
                  </a:extLst>
                </a:gridCol>
                <a:gridCol w="1152144">
                  <a:extLst>
                    <a:ext uri="{9D8B030D-6E8A-4147-A177-3AD203B41FA5}">
                      <a16:colId xmlns:a16="http://schemas.microsoft.com/office/drawing/2014/main" val="1994537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815825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- 2024-11-21 11:58:34</a:t>
                      </a:r>
                      <a:r>
                        <a:rPr kumimoji="0" lang="de-DE" sz="1000" b="0" i="0" u="none" strike="noStrike" kern="1200" cap="none" spc="0" normalizeH="0" baseline="0" noProof="0">
                          <a:ln>
                            <a:noFill/>
                          </a:ln>
                          <a:solidFill>
                            <a:prstClr val="black"/>
                          </a:solidFill>
                          <a:effectLst/>
                          <a:uLnTx/>
                          <a:uFillTx/>
                          <a:latin typeface="Calibri"/>
                          <a:ea typeface="+mn-ea"/>
                          <a:cs typeface="+mn-cs"/>
                        </a:rPr>
                        <a:t>
 Wenn man etwas auf dem Herzen hat, hilft es, darüber zu reden. 🧡 Dafür braucht man aber auch jemanden, der aufmerksam zuhören kann. Kater Felix kann das tierisch gut und hilft deswegen in der Praxis von Psychotherapeutin Christina Hennen aus. 🐈💪🏼
Hat dir schon einmal ein Tier in schweren Zeiten geholfen? 🐶🐱🐰
#Therapiekater #Kater #Psychotherapie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0.7765 %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11462</a:t>
                      </a:r>
                    </a:p>
                  </a:txBody>
                  <a:tcPr/>
                </a:tc>
                <a:extLst>
                  <a:ext uri="{0D108BD9-81ED-4DB2-BD59-A6C34878D82A}">
                    <a16:rowId xmlns:a16="http://schemas.microsoft.com/office/drawing/2014/main" val="3511433881"/>
                  </a:ext>
                </a:extLst>
              </a:tr>
            </a:tbl>
          </a:graphicData>
        </a:graphic>
      </p:graphicFrame>
      <p:sp>
        <p:nvSpPr>
          <p:cNvPr id="4" name="Text Placeholder 3">
            <a:extLst>
              <a:ext uri="{FF2B5EF4-FFF2-40B4-BE49-F238E27FC236}">
                <a16:creationId xmlns:a16="http://schemas.microsoft.com/office/drawing/2014/main" id="{1199D1B6-CA47-48BD-A6A2-77B54F86897B}"/>
              </a:ext>
            </a:extLst>
          </p:cNvPr>
          <p:cNvSpPr>
            <a:spLocks noGrp="1"/>
          </p:cNvSpPr>
          <p:nvPr>
            <p:ph type="body" sz="quarter" idx="14"/>
          </p:nvPr>
        </p:nvSpPr>
        <p:spPr/>
        <p:txBody>
          <a:bodyPr/>
          <a:lstStyle/>
          <a:p>
            <a:r>
              <a:rPr lang="en-US"/>
              <a:t>18/11/2024 - 24/11/2024</a:t>
            </a:r>
          </a:p>
        </p:txBody>
      </p:sp>
    </p:spTree>
    <p:extLst>
      <p:ext uri="{BB962C8B-B14F-4D97-AF65-F5344CB8AC3E}">
        <p14:creationId xmlns:p14="http://schemas.microsoft.com/office/powerpoint/2010/main" val="2501941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F670A-D136-4BD7-89EF-799F636D9C01}"/>
              </a:ext>
            </a:extLst>
          </p:cNvPr>
          <p:cNvSpPr>
            <a:spLocks noGrp="1"/>
          </p:cNvSpPr>
          <p:nvPr>
            <p:ph type="title"/>
          </p:nvPr>
        </p:nvSpPr>
        <p:spPr/>
        <p:txBody>
          <a:bodyPr/>
          <a:lstStyle/>
          <a:p>
            <a:r>
              <a:rPr lang="de-DE"/>
              <a:t>Instagram Alle Posts des Zeitraums (mit Total Interactions) | 01.2.34. WDR Lokalzeit - 13 of 14</a:t>
            </a:r>
            <a:endParaRPr lang="en-US"/>
          </a:p>
        </p:txBody>
      </p:sp>
      <p:graphicFrame>
        <p:nvGraphicFramePr>
          <p:cNvPr id="5" name="Table Placeholder 4">
            <a:extLst>
              <a:ext uri="{FF2B5EF4-FFF2-40B4-BE49-F238E27FC236}">
                <a16:creationId xmlns:a16="http://schemas.microsoft.com/office/drawing/2014/main" id="{DCD0D621-ED59-4F23-A8DB-6B4CEBF32A45}"/>
              </a:ext>
            </a:extLst>
          </p:cNvPr>
          <p:cNvGraphicFramePr>
            <a:graphicFrameLocks noGrp="1"/>
          </p:cNvGraphicFramePr>
          <p:nvPr>
            <p:ph type="tbl" sz="quarter" idx="13"/>
            <p:extLst>
              <p:ext uri="{D42A27DB-BD31-4B8C-83A1-F6EECF244321}">
                <p14:modId xmlns:p14="http://schemas.microsoft.com/office/powerpoint/2010/main" val="1942847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38571238"/>
                    </a:ext>
                  </a:extLst>
                </a:gridCol>
                <a:gridCol w="1152144">
                  <a:extLst>
                    <a:ext uri="{9D8B030D-6E8A-4147-A177-3AD203B41FA5}">
                      <a16:colId xmlns:a16="http://schemas.microsoft.com/office/drawing/2014/main" val="833837123"/>
                    </a:ext>
                  </a:extLst>
                </a:gridCol>
                <a:gridCol w="1152144">
                  <a:extLst>
                    <a:ext uri="{9D8B030D-6E8A-4147-A177-3AD203B41FA5}">
                      <a16:colId xmlns:a16="http://schemas.microsoft.com/office/drawing/2014/main" val="83391088"/>
                    </a:ext>
                  </a:extLst>
                </a:gridCol>
                <a:gridCol w="1152144">
                  <a:extLst>
                    <a:ext uri="{9D8B030D-6E8A-4147-A177-3AD203B41FA5}">
                      <a16:colId xmlns:a16="http://schemas.microsoft.com/office/drawing/2014/main" val="2861963764"/>
                    </a:ext>
                  </a:extLst>
                </a:gridCol>
                <a:gridCol w="1152144">
                  <a:extLst>
                    <a:ext uri="{9D8B030D-6E8A-4147-A177-3AD203B41FA5}">
                      <a16:colId xmlns:a16="http://schemas.microsoft.com/office/drawing/2014/main" val="950284584"/>
                    </a:ext>
                  </a:extLst>
                </a:gridCol>
                <a:gridCol w="1152144">
                  <a:extLst>
                    <a:ext uri="{9D8B030D-6E8A-4147-A177-3AD203B41FA5}">
                      <a16:colId xmlns:a16="http://schemas.microsoft.com/office/drawing/2014/main" val="16422159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916198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- 2024-11-18 11:59:24</a:t>
                      </a:r>
                      <a:r>
                        <a:rPr kumimoji="0" lang="de-DE" sz="1000" b="0" i="0" u="none" strike="noStrike" kern="1200" cap="none" spc="0" normalizeH="0" baseline="0" noProof="0">
                          <a:ln>
                            <a:noFill/>
                          </a:ln>
                          <a:solidFill>
                            <a:prstClr val="black"/>
                          </a:solidFill>
                          <a:effectLst/>
                          <a:uLnTx/>
                          <a:uFillTx/>
                          <a:latin typeface="Calibri"/>
                          <a:ea typeface="+mn-ea"/>
                          <a:cs typeface="+mn-cs"/>
                        </a:rPr>
                        <a:t>
 Despina hat Multiple Sklerose. Jedes Jahr erkranken deutschlandweit etwa 15.000 Menschen daran, Frauen häufiger als Männer. ❤️‍🩹
Die Diagnose MS traf Despina mit 17 Jahren, da war sie gerade mitten im Abitur. Plötzliche Blindheit auf dem linken Auge, Kribbeln und Taubheit in den Beinen. 
Heute sitzt die 43-Jährige im Rollstuhl, lebt allein in Fröndenberg. Wir haben sie besucht. 👩🏼‍🦽
Medizinisches Cannabis hilft ihr gegen die Schmerzen.
#Lokalzeit #WDR #MS #MultipleSklerose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0.4459 %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9882</a:t>
                      </a:r>
                    </a:p>
                  </a:txBody>
                  <a:tcPr/>
                </a:tc>
                <a:extLst>
                  <a:ext uri="{0D108BD9-81ED-4DB2-BD59-A6C34878D82A}">
                    <a16:rowId xmlns:a16="http://schemas.microsoft.com/office/drawing/2014/main" val="2255477262"/>
                  </a:ext>
                </a:extLst>
              </a:tr>
            </a:tbl>
          </a:graphicData>
        </a:graphic>
      </p:graphicFrame>
      <p:sp>
        <p:nvSpPr>
          <p:cNvPr id="4" name="Text Placeholder 3">
            <a:extLst>
              <a:ext uri="{FF2B5EF4-FFF2-40B4-BE49-F238E27FC236}">
                <a16:creationId xmlns:a16="http://schemas.microsoft.com/office/drawing/2014/main" id="{98BE88DC-5BCA-43A7-87DA-1F9B1591D355}"/>
              </a:ext>
            </a:extLst>
          </p:cNvPr>
          <p:cNvSpPr>
            <a:spLocks noGrp="1"/>
          </p:cNvSpPr>
          <p:nvPr>
            <p:ph type="body" sz="quarter" idx="14"/>
          </p:nvPr>
        </p:nvSpPr>
        <p:spPr/>
        <p:txBody>
          <a:bodyPr/>
          <a:lstStyle/>
          <a:p>
            <a:r>
              <a:rPr lang="en-US"/>
              <a:t>18/11/2024 - 24/11/2024</a:t>
            </a:r>
          </a:p>
        </p:txBody>
      </p:sp>
    </p:spTree>
    <p:extLst>
      <p:ext uri="{BB962C8B-B14F-4D97-AF65-F5344CB8AC3E}">
        <p14:creationId xmlns:p14="http://schemas.microsoft.com/office/powerpoint/2010/main" val="38180891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78CF5-6F69-41C6-A62D-A17FBD6EC18D}"/>
              </a:ext>
            </a:extLst>
          </p:cNvPr>
          <p:cNvSpPr>
            <a:spLocks noGrp="1"/>
          </p:cNvSpPr>
          <p:nvPr>
            <p:ph type="title"/>
          </p:nvPr>
        </p:nvSpPr>
        <p:spPr/>
        <p:txBody>
          <a:bodyPr/>
          <a:lstStyle/>
          <a:p>
            <a:r>
              <a:rPr lang="de-DE"/>
              <a:t>Instagram Alle Posts des Zeitraums (mit Total Interactions) | 01.2.34. WDR Lokalzeit - 14 of 14</a:t>
            </a:r>
            <a:endParaRPr lang="en-US"/>
          </a:p>
        </p:txBody>
      </p:sp>
      <p:graphicFrame>
        <p:nvGraphicFramePr>
          <p:cNvPr id="5" name="Table Placeholder 4">
            <a:extLst>
              <a:ext uri="{FF2B5EF4-FFF2-40B4-BE49-F238E27FC236}">
                <a16:creationId xmlns:a16="http://schemas.microsoft.com/office/drawing/2014/main" id="{D73C5245-9824-48DA-BAD2-96354981C89A}"/>
              </a:ext>
            </a:extLst>
          </p:cNvPr>
          <p:cNvGraphicFramePr>
            <a:graphicFrameLocks noGrp="1"/>
          </p:cNvGraphicFramePr>
          <p:nvPr>
            <p:ph type="tbl" sz="quarter" idx="13"/>
            <p:extLst>
              <p:ext uri="{D42A27DB-BD31-4B8C-83A1-F6EECF244321}">
                <p14:modId xmlns:p14="http://schemas.microsoft.com/office/powerpoint/2010/main" val="1756100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82438360"/>
                    </a:ext>
                  </a:extLst>
                </a:gridCol>
                <a:gridCol w="1152144">
                  <a:extLst>
                    <a:ext uri="{9D8B030D-6E8A-4147-A177-3AD203B41FA5}">
                      <a16:colId xmlns:a16="http://schemas.microsoft.com/office/drawing/2014/main" val="1205435806"/>
                    </a:ext>
                  </a:extLst>
                </a:gridCol>
                <a:gridCol w="1152144">
                  <a:extLst>
                    <a:ext uri="{9D8B030D-6E8A-4147-A177-3AD203B41FA5}">
                      <a16:colId xmlns:a16="http://schemas.microsoft.com/office/drawing/2014/main" val="573587337"/>
                    </a:ext>
                  </a:extLst>
                </a:gridCol>
                <a:gridCol w="1152144">
                  <a:extLst>
                    <a:ext uri="{9D8B030D-6E8A-4147-A177-3AD203B41FA5}">
                      <a16:colId xmlns:a16="http://schemas.microsoft.com/office/drawing/2014/main" val="836119070"/>
                    </a:ext>
                  </a:extLst>
                </a:gridCol>
                <a:gridCol w="1152144">
                  <a:extLst>
                    <a:ext uri="{9D8B030D-6E8A-4147-A177-3AD203B41FA5}">
                      <a16:colId xmlns:a16="http://schemas.microsoft.com/office/drawing/2014/main" val="3154740804"/>
                    </a:ext>
                  </a:extLst>
                </a:gridCol>
                <a:gridCol w="1152144">
                  <a:extLst>
                    <a:ext uri="{9D8B030D-6E8A-4147-A177-3AD203B41FA5}">
                      <a16:colId xmlns:a16="http://schemas.microsoft.com/office/drawing/2014/main" val="1373030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64372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- 2024-11-20 12:08:03</a:t>
                      </a:r>
                      <a:r>
                        <a:rPr kumimoji="0" lang="de-DE" sz="1000" b="0" i="0" u="none" strike="noStrike" kern="1200" cap="none" spc="0" normalizeH="0" baseline="0" noProof="0">
                          <a:ln>
                            <a:noFill/>
                          </a:ln>
                          <a:solidFill>
                            <a:prstClr val="black"/>
                          </a:solidFill>
                          <a:effectLst/>
                          <a:uLnTx/>
                          <a:uFillTx/>
                          <a:latin typeface="Calibri"/>
                          <a:ea typeface="+mn-ea"/>
                          <a:cs typeface="+mn-cs"/>
                        </a:rPr>
                        <a:t>
 Norbert Hunkemöller liegt auf der Couch, fasst sich gedankenverloren an die Brust und stockt plötzlich: Er spürt einen Knoten. Diagnose: Brustkrebs. 😱
Elf Jahre ist das mittlerweile her. Nach einer OP ist der 75-Jährige bis heute krebsfrei. ❤️ Doch bis dahin war es ein steiniger Weg. Denn als Mann nahm zunächst kein Arzt seine Sorge vor Brustkrebs wirklich ernst. Heute ist Norbert froh, dass er damals so hartnäckig war und möchte andere Männer für das Thema sensibilisieren. 💪🏼
Gehst du regelmäßig zur Vorsorge? 🩺
#WDR #Lokalzeit #Brustkrebs #Krebs #Vorsorge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0.4806 %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8623</a:t>
                      </a:r>
                    </a:p>
                  </a:txBody>
                  <a:tcPr/>
                </a:tc>
                <a:extLst>
                  <a:ext uri="{0D108BD9-81ED-4DB2-BD59-A6C34878D82A}">
                    <a16:rowId xmlns:a16="http://schemas.microsoft.com/office/drawing/2014/main" val="736769349"/>
                  </a:ext>
                </a:extLst>
              </a:tr>
            </a:tbl>
          </a:graphicData>
        </a:graphic>
      </p:graphicFrame>
      <p:sp>
        <p:nvSpPr>
          <p:cNvPr id="4" name="Text Placeholder 3">
            <a:extLst>
              <a:ext uri="{FF2B5EF4-FFF2-40B4-BE49-F238E27FC236}">
                <a16:creationId xmlns:a16="http://schemas.microsoft.com/office/drawing/2014/main" id="{C2D5F8C0-9537-45AF-B5F3-68D756487F66}"/>
              </a:ext>
            </a:extLst>
          </p:cNvPr>
          <p:cNvSpPr>
            <a:spLocks noGrp="1"/>
          </p:cNvSpPr>
          <p:nvPr>
            <p:ph type="body" sz="quarter" idx="14"/>
          </p:nvPr>
        </p:nvSpPr>
        <p:spPr/>
        <p:txBody>
          <a:bodyPr/>
          <a:lstStyle/>
          <a:p>
            <a:r>
              <a:rPr lang="en-US"/>
              <a:t>18/11/2024 - 24/11/2024</a:t>
            </a:r>
          </a:p>
        </p:txBody>
      </p:sp>
    </p:spTree>
    <p:extLst>
      <p:ext uri="{BB962C8B-B14F-4D97-AF65-F5344CB8AC3E}">
        <p14:creationId xmlns:p14="http://schemas.microsoft.com/office/powerpoint/2010/main" val="272110421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1861</Words>
  <Application>Microsoft Office PowerPoint</Application>
  <PresentationFormat>On-screen Show (4:3)</PresentationFormat>
  <Paragraphs>204</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Calibri</vt:lpstr>
      <vt:lpstr>Arial</vt:lpstr>
      <vt:lpstr>quintly_template</vt:lpstr>
      <vt:lpstr>Instagram Alle Posts des Zeitraums (mit Total Interactions) | 01.2.34. WDR Lokalzeit - 1 of 14</vt:lpstr>
      <vt:lpstr>Instagram Alle Posts des Zeitraums (mit Total Interactions) | 01.2.34. WDR Lokalzeit - 2 of 14</vt:lpstr>
      <vt:lpstr>Instagram Alle Posts des Zeitraums (mit Total Interactions) | 01.2.34. WDR Lokalzeit - 3 of 14</vt:lpstr>
      <vt:lpstr>Instagram Alle Posts des Zeitraums (mit Total Interactions) | 01.2.34. WDR Lokalzeit - 4 of 14</vt:lpstr>
      <vt:lpstr>Instagram Alle Posts des Zeitraums (mit Total Interactions) | 01.2.34. WDR Lokalzeit - 5 of 14</vt:lpstr>
      <vt:lpstr>Instagram Alle Posts des Zeitraums (mit Total Interactions) | 01.2.34. WDR Lokalzeit - 6 of 14</vt:lpstr>
      <vt:lpstr>Instagram Alle Posts des Zeitraums (mit Total Interactions) | 01.2.34. WDR Lokalzeit - 7 of 14</vt:lpstr>
      <vt:lpstr>Instagram Alle Posts des Zeitraums (mit Total Interactions) | 01.2.34. WDR Lokalzeit - 8 of 14</vt:lpstr>
      <vt:lpstr>Instagram Alle Posts des Zeitraums (mit Total Interactions) | 01.2.34. WDR Lokalzeit - 9 of 14</vt:lpstr>
      <vt:lpstr>Instagram Alle Posts des Zeitraums (mit Total Interactions) | 01.2.34. WDR Lokalzeit - 10 of 14</vt:lpstr>
      <vt:lpstr>Instagram Alle Posts des Zeitraums (mit Total Interactions) | 01.2.34. WDR Lokalzeit - 11 of 14</vt:lpstr>
      <vt:lpstr>Instagram Alle Posts des Zeitraums (mit Total Interactions) | 01.2.34. WDR Lokalzeit - 12 of 14</vt:lpstr>
      <vt:lpstr>Instagram Alle Posts des Zeitraums (mit Total Interactions) | 01.2.34. WDR Lokalzeit - 13 of 14</vt:lpstr>
      <vt:lpstr>Instagram Alle Posts des Zeitraums (mit Total Interactions) | 01.2.34. WDR Lokalzeit - 14 of 14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Alle Posts des Zeitraums (mit Total Interactions) | 01.2.34. WDR Lokalzeit - 1 of 14</dc:title>
  <dc:creator>Frederik Born</dc:creator>
  <cp:lastModifiedBy>Frederik Born</cp:lastModifiedBy>
  <cp:revision>1</cp:revision>
  <dcterms:created xsi:type="dcterms:W3CDTF">2024-11-26T10:13:17Z</dcterms:created>
  <dcterms:modified xsi:type="dcterms:W3CDTF">2024-11-26T10:14:04Z</dcterms:modified>
</cp:coreProperties>
</file>