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4C86E-C125-4FF0-BD12-D4F0EB4A31A4}"/>
              </a:ext>
            </a:extLst>
          </p:cNvPr>
          <p:cNvSpPr>
            <a:spLocks noGrp="1"/>
          </p:cNvSpPr>
          <p:nvPr>
            <p:ph type="title"/>
          </p:nvPr>
        </p:nvSpPr>
        <p:spPr/>
        <p:txBody>
          <a:bodyPr/>
          <a:lstStyle/>
          <a:p>
            <a:r>
              <a:rPr lang="en-US"/>
              <a:t>Facebook Original Own Posts &amp; Reels Table | 01.2.34. WDR Lokalzeit - 1 of 9</a:t>
            </a:r>
          </a:p>
        </p:txBody>
      </p:sp>
      <p:graphicFrame>
        <p:nvGraphicFramePr>
          <p:cNvPr id="5" name="Table Placeholder 4">
            <a:extLst>
              <a:ext uri="{FF2B5EF4-FFF2-40B4-BE49-F238E27FC236}">
                <a16:creationId xmlns:a16="http://schemas.microsoft.com/office/drawing/2014/main" id="{BCA2DAE5-FCD2-4369-B9FD-FFFD20F1875B}"/>
              </a:ext>
            </a:extLst>
          </p:cNvPr>
          <p:cNvGraphicFramePr>
            <a:graphicFrameLocks noGrp="1"/>
          </p:cNvGraphicFramePr>
          <p:nvPr>
            <p:ph type="tbl" sz="quarter" idx="13"/>
            <p:extLst>
              <p:ext uri="{D42A27DB-BD31-4B8C-83A1-F6EECF244321}">
                <p14:modId xmlns:p14="http://schemas.microsoft.com/office/powerpoint/2010/main" val="1504473919"/>
              </p:ext>
            </p:extLst>
          </p:nvPr>
        </p:nvGraphicFramePr>
        <p:xfrm>
          <a:off x="457200" y="1731963"/>
          <a:ext cx="8065008" cy="293116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2613303"/>
                    </a:ext>
                  </a:extLst>
                </a:gridCol>
                <a:gridCol w="1645920">
                  <a:extLst>
                    <a:ext uri="{9D8B030D-6E8A-4147-A177-3AD203B41FA5}">
                      <a16:colId xmlns:a16="http://schemas.microsoft.com/office/drawing/2014/main" val="3158908478"/>
                    </a:ext>
                  </a:extLst>
                </a:gridCol>
                <a:gridCol w="576072">
                  <a:extLst>
                    <a:ext uri="{9D8B030D-6E8A-4147-A177-3AD203B41FA5}">
                      <a16:colId xmlns:a16="http://schemas.microsoft.com/office/drawing/2014/main" val="173620363"/>
                    </a:ext>
                  </a:extLst>
                </a:gridCol>
                <a:gridCol w="576072">
                  <a:extLst>
                    <a:ext uri="{9D8B030D-6E8A-4147-A177-3AD203B41FA5}">
                      <a16:colId xmlns:a16="http://schemas.microsoft.com/office/drawing/2014/main" val="765227934"/>
                    </a:ext>
                  </a:extLst>
                </a:gridCol>
                <a:gridCol w="576072">
                  <a:extLst>
                    <a:ext uri="{9D8B030D-6E8A-4147-A177-3AD203B41FA5}">
                      <a16:colId xmlns:a16="http://schemas.microsoft.com/office/drawing/2014/main" val="221555177"/>
                    </a:ext>
                  </a:extLst>
                </a:gridCol>
                <a:gridCol w="576072">
                  <a:extLst>
                    <a:ext uri="{9D8B030D-6E8A-4147-A177-3AD203B41FA5}">
                      <a16:colId xmlns:a16="http://schemas.microsoft.com/office/drawing/2014/main" val="2014223545"/>
                    </a:ext>
                  </a:extLst>
                </a:gridCol>
                <a:gridCol w="576072">
                  <a:extLst>
                    <a:ext uri="{9D8B030D-6E8A-4147-A177-3AD203B41FA5}">
                      <a16:colId xmlns:a16="http://schemas.microsoft.com/office/drawing/2014/main" val="576338845"/>
                    </a:ext>
                  </a:extLst>
                </a:gridCol>
                <a:gridCol w="576072">
                  <a:extLst>
                    <a:ext uri="{9D8B030D-6E8A-4147-A177-3AD203B41FA5}">
                      <a16:colId xmlns:a16="http://schemas.microsoft.com/office/drawing/2014/main" val="3325603065"/>
                    </a:ext>
                  </a:extLst>
                </a:gridCol>
                <a:gridCol w="576072">
                  <a:extLst>
                    <a:ext uri="{9D8B030D-6E8A-4147-A177-3AD203B41FA5}">
                      <a16:colId xmlns:a16="http://schemas.microsoft.com/office/drawing/2014/main" val="2610202990"/>
                    </a:ext>
                  </a:extLst>
                </a:gridCol>
                <a:gridCol w="576072">
                  <a:extLst>
                    <a:ext uri="{9D8B030D-6E8A-4147-A177-3AD203B41FA5}">
                      <a16:colId xmlns:a16="http://schemas.microsoft.com/office/drawing/2014/main" val="813319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165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- 2024-11-24 10:33:04</a:t>
                      </a:r>
                      <a:r>
                        <a:rPr kumimoji="0" lang="de-DE" sz="1000" b="0" i="0" u="none" strike="noStrike" kern="1200" cap="none" spc="0" normalizeH="0" baseline="0" noProof="0">
                          <a:ln>
                            <a:noFill/>
                          </a:ln>
                          <a:solidFill>
                            <a:prstClr val="black"/>
                          </a:solidFill>
                          <a:effectLst/>
                          <a:uLnTx/>
                          <a:uFillTx/>
                          <a:latin typeface="Calibri"/>
                          <a:ea typeface="+mn-ea"/>
                          <a:cs typeface="+mn-cs"/>
                        </a:rPr>
                        <a:t>
 Ralf lebte zehn Jahre auf der Straße. Heute hat er eine Wohnung und hospitiert dank eines Düsseldorfer Projekts in einer Kantine.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8679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- 2024-11-19 07:53:12</a:t>
                      </a:r>
                      <a:r>
                        <a:rPr kumimoji="0" lang="de-DE" sz="1000" b="0" i="0" u="none" strike="noStrike" kern="1200" cap="none" spc="0" normalizeH="0" baseline="0" noProof="0">
                          <a:ln>
                            <a:noFill/>
                          </a:ln>
                          <a:solidFill>
                            <a:prstClr val="black"/>
                          </a:solidFill>
                          <a:effectLst/>
                          <a:uLnTx/>
                          <a:uFillTx/>
                          <a:latin typeface="Calibri"/>
                          <a:ea typeface="+mn-ea"/>
                          <a:cs typeface="+mn-cs"/>
                        </a:rPr>
                        <a:t>
 Seit 76 Jahren steht Wolfgang in der Backstube - wann will er wohl aufhören?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48304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- 2024-11-18 10:32:30</a:t>
                      </a:r>
                      <a:r>
                        <a:rPr kumimoji="0" lang="de-DE" sz="1000" b="0" i="0" u="none" strike="noStrike" kern="1200" cap="none" spc="0" normalizeH="0" baseline="0" noProof="0">
                          <a:ln>
                            <a:noFill/>
                          </a:ln>
                          <a:solidFill>
                            <a:prstClr val="black"/>
                          </a:solidFill>
                          <a:effectLst/>
                          <a:uLnTx/>
                          <a:uFillTx/>
                          <a:latin typeface="Calibri"/>
                          <a:ea typeface="+mn-ea"/>
                          <a:cs typeface="+mn-cs"/>
                        </a:rPr>
                        <a:t>
 Möge die Macht mit dir sein. Im Landschaftspark Duisburg-Nord schwingt und lehrt Anja Schellberg das Lichtschwert.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23642257"/>
                  </a:ext>
                </a:extLst>
              </a:tr>
            </a:tbl>
          </a:graphicData>
        </a:graphic>
      </p:graphicFrame>
      <p:sp>
        <p:nvSpPr>
          <p:cNvPr id="4" name="Text Placeholder 3">
            <a:extLst>
              <a:ext uri="{FF2B5EF4-FFF2-40B4-BE49-F238E27FC236}">
                <a16:creationId xmlns:a16="http://schemas.microsoft.com/office/drawing/2014/main" id="{E50FD021-B36E-4181-967A-EF4F2922FFB4}"/>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1466528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1592-CC86-4E34-A595-1A1A829926C7}"/>
              </a:ext>
            </a:extLst>
          </p:cNvPr>
          <p:cNvSpPr>
            <a:spLocks noGrp="1"/>
          </p:cNvSpPr>
          <p:nvPr>
            <p:ph type="title"/>
          </p:nvPr>
        </p:nvSpPr>
        <p:spPr/>
        <p:txBody>
          <a:bodyPr/>
          <a:lstStyle/>
          <a:p>
            <a:r>
              <a:rPr lang="en-US"/>
              <a:t>Facebook Original Own Posts &amp; Reels Table | 01.2.34. WDR Lokalzeit - 2 of 9</a:t>
            </a:r>
          </a:p>
        </p:txBody>
      </p:sp>
      <p:graphicFrame>
        <p:nvGraphicFramePr>
          <p:cNvPr id="5" name="Table Placeholder 4">
            <a:extLst>
              <a:ext uri="{FF2B5EF4-FFF2-40B4-BE49-F238E27FC236}">
                <a16:creationId xmlns:a16="http://schemas.microsoft.com/office/drawing/2014/main" id="{91D0DA70-EE1F-4247-AA5D-B7D326350D45}"/>
              </a:ext>
            </a:extLst>
          </p:cNvPr>
          <p:cNvGraphicFramePr>
            <a:graphicFrameLocks noGrp="1"/>
          </p:cNvGraphicFramePr>
          <p:nvPr>
            <p:ph type="tbl" sz="quarter" idx="13"/>
            <p:extLst>
              <p:ext uri="{D42A27DB-BD31-4B8C-83A1-F6EECF244321}">
                <p14:modId xmlns:p14="http://schemas.microsoft.com/office/powerpoint/2010/main" val="401964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0989082"/>
                    </a:ext>
                  </a:extLst>
                </a:gridCol>
                <a:gridCol w="1645920">
                  <a:extLst>
                    <a:ext uri="{9D8B030D-6E8A-4147-A177-3AD203B41FA5}">
                      <a16:colId xmlns:a16="http://schemas.microsoft.com/office/drawing/2014/main" val="2189612860"/>
                    </a:ext>
                  </a:extLst>
                </a:gridCol>
                <a:gridCol w="576072">
                  <a:extLst>
                    <a:ext uri="{9D8B030D-6E8A-4147-A177-3AD203B41FA5}">
                      <a16:colId xmlns:a16="http://schemas.microsoft.com/office/drawing/2014/main" val="2684058685"/>
                    </a:ext>
                  </a:extLst>
                </a:gridCol>
                <a:gridCol w="576072">
                  <a:extLst>
                    <a:ext uri="{9D8B030D-6E8A-4147-A177-3AD203B41FA5}">
                      <a16:colId xmlns:a16="http://schemas.microsoft.com/office/drawing/2014/main" val="2203114407"/>
                    </a:ext>
                  </a:extLst>
                </a:gridCol>
                <a:gridCol w="576072">
                  <a:extLst>
                    <a:ext uri="{9D8B030D-6E8A-4147-A177-3AD203B41FA5}">
                      <a16:colId xmlns:a16="http://schemas.microsoft.com/office/drawing/2014/main" val="2096090789"/>
                    </a:ext>
                  </a:extLst>
                </a:gridCol>
                <a:gridCol w="576072">
                  <a:extLst>
                    <a:ext uri="{9D8B030D-6E8A-4147-A177-3AD203B41FA5}">
                      <a16:colId xmlns:a16="http://schemas.microsoft.com/office/drawing/2014/main" val="285071203"/>
                    </a:ext>
                  </a:extLst>
                </a:gridCol>
                <a:gridCol w="576072">
                  <a:extLst>
                    <a:ext uri="{9D8B030D-6E8A-4147-A177-3AD203B41FA5}">
                      <a16:colId xmlns:a16="http://schemas.microsoft.com/office/drawing/2014/main" val="1398778288"/>
                    </a:ext>
                  </a:extLst>
                </a:gridCol>
                <a:gridCol w="576072">
                  <a:extLst>
                    <a:ext uri="{9D8B030D-6E8A-4147-A177-3AD203B41FA5}">
                      <a16:colId xmlns:a16="http://schemas.microsoft.com/office/drawing/2014/main" val="3619775681"/>
                    </a:ext>
                  </a:extLst>
                </a:gridCol>
                <a:gridCol w="576072">
                  <a:extLst>
                    <a:ext uri="{9D8B030D-6E8A-4147-A177-3AD203B41FA5}">
                      <a16:colId xmlns:a16="http://schemas.microsoft.com/office/drawing/2014/main" val="4195196388"/>
                    </a:ext>
                  </a:extLst>
                </a:gridCol>
                <a:gridCol w="576072">
                  <a:extLst>
                    <a:ext uri="{9D8B030D-6E8A-4147-A177-3AD203B41FA5}">
                      <a16:colId xmlns:a16="http://schemas.microsoft.com/office/drawing/2014/main" val="3400944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054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- 2024-11-18 08:03:03</a:t>
                      </a:r>
                      <a:r>
                        <a:rPr kumimoji="0" lang="de-DE" sz="1000" b="0" i="0" u="none" strike="noStrike" kern="1200" cap="none" spc="0" normalizeH="0" baseline="0" noProof="0">
                          <a:ln>
                            <a:noFill/>
                          </a:ln>
                          <a:solidFill>
                            <a:prstClr val="black"/>
                          </a:solidFill>
                          <a:effectLst/>
                          <a:uLnTx/>
                          <a:uFillTx/>
                          <a:latin typeface="Calibri"/>
                          <a:ea typeface="+mn-ea"/>
                          <a:cs typeface="+mn-cs"/>
                        </a:rPr>
                        <a:t>
 Max ist mit seiner täglichen Tour von Bückeburg nach Minden nicht nur nachhaltig unterwegs, sondern hält sich auch fit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9944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- 2024-11-23 11:37:50</a:t>
                      </a:r>
                      <a:r>
                        <a:rPr kumimoji="0" lang="de-DE" sz="1000" b="0" i="0" u="none" strike="noStrike" kern="1200" cap="none" spc="0" normalizeH="0" baseline="0" noProof="0">
                          <a:ln>
                            <a:noFill/>
                          </a:ln>
                          <a:solidFill>
                            <a:prstClr val="black"/>
                          </a:solidFill>
                          <a:effectLst/>
                          <a:uLnTx/>
                          <a:uFillTx/>
                          <a:latin typeface="Calibri"/>
                          <a:ea typeface="+mn-ea"/>
                          <a:cs typeface="+mn-cs"/>
                        </a:rPr>
                        <a:t>
 Ernte-Maschinen im Dauereinsatz und hunderte Anrufe pro Tag! Das ist der Alltag von Lohnunternehmer Tobias Schafmeister aus Lemgo.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4720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- 2024-11-20 16:22:03</a:t>
                      </a:r>
                      <a:r>
                        <a:rPr kumimoji="0" lang="de-DE" sz="1000" b="0" i="0" u="none" strike="noStrike" kern="1200" cap="none" spc="0" normalizeH="0" baseline="0" noProof="0">
                          <a:ln>
                            <a:noFill/>
                          </a:ln>
                          <a:solidFill>
                            <a:prstClr val="black"/>
                          </a:solidFill>
                          <a:effectLst/>
                          <a:uLnTx/>
                          <a:uFillTx/>
                          <a:latin typeface="Calibri"/>
                          <a:ea typeface="+mn-ea"/>
                          <a:cs typeface="+mn-cs"/>
                        </a:rPr>
                        <a:t>
 In Münster bringt man einen ungewöhnlichen Verkehrsversuch an den Start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4310165"/>
                  </a:ext>
                </a:extLst>
              </a:tr>
            </a:tbl>
          </a:graphicData>
        </a:graphic>
      </p:graphicFrame>
      <p:sp>
        <p:nvSpPr>
          <p:cNvPr id="4" name="Text Placeholder 3">
            <a:extLst>
              <a:ext uri="{FF2B5EF4-FFF2-40B4-BE49-F238E27FC236}">
                <a16:creationId xmlns:a16="http://schemas.microsoft.com/office/drawing/2014/main" id="{A247FEBF-1B35-413C-A8CC-606C6588D3F6}"/>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719823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63066-7B9C-4E94-B8FC-4E83C0225E9B}"/>
              </a:ext>
            </a:extLst>
          </p:cNvPr>
          <p:cNvSpPr>
            <a:spLocks noGrp="1"/>
          </p:cNvSpPr>
          <p:nvPr>
            <p:ph type="title"/>
          </p:nvPr>
        </p:nvSpPr>
        <p:spPr/>
        <p:txBody>
          <a:bodyPr/>
          <a:lstStyle/>
          <a:p>
            <a:r>
              <a:rPr lang="en-US"/>
              <a:t>Facebook Original Own Posts &amp; Reels Table | 01.2.34. WDR Lokalzeit - 3 of 9</a:t>
            </a:r>
          </a:p>
        </p:txBody>
      </p:sp>
      <p:graphicFrame>
        <p:nvGraphicFramePr>
          <p:cNvPr id="5" name="Table Placeholder 4">
            <a:extLst>
              <a:ext uri="{FF2B5EF4-FFF2-40B4-BE49-F238E27FC236}">
                <a16:creationId xmlns:a16="http://schemas.microsoft.com/office/drawing/2014/main" id="{7049154B-40CE-4F6D-B8AC-A26D0C506504}"/>
              </a:ext>
            </a:extLst>
          </p:cNvPr>
          <p:cNvGraphicFramePr>
            <a:graphicFrameLocks noGrp="1"/>
          </p:cNvGraphicFramePr>
          <p:nvPr>
            <p:ph type="tbl" sz="quarter" idx="13"/>
            <p:extLst>
              <p:ext uri="{D42A27DB-BD31-4B8C-83A1-F6EECF244321}">
                <p14:modId xmlns:p14="http://schemas.microsoft.com/office/powerpoint/2010/main" val="2521687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2533388"/>
                    </a:ext>
                  </a:extLst>
                </a:gridCol>
                <a:gridCol w="1645920">
                  <a:extLst>
                    <a:ext uri="{9D8B030D-6E8A-4147-A177-3AD203B41FA5}">
                      <a16:colId xmlns:a16="http://schemas.microsoft.com/office/drawing/2014/main" val="95616646"/>
                    </a:ext>
                  </a:extLst>
                </a:gridCol>
                <a:gridCol w="576072">
                  <a:extLst>
                    <a:ext uri="{9D8B030D-6E8A-4147-A177-3AD203B41FA5}">
                      <a16:colId xmlns:a16="http://schemas.microsoft.com/office/drawing/2014/main" val="1727841117"/>
                    </a:ext>
                  </a:extLst>
                </a:gridCol>
                <a:gridCol w="576072">
                  <a:extLst>
                    <a:ext uri="{9D8B030D-6E8A-4147-A177-3AD203B41FA5}">
                      <a16:colId xmlns:a16="http://schemas.microsoft.com/office/drawing/2014/main" val="1388861399"/>
                    </a:ext>
                  </a:extLst>
                </a:gridCol>
                <a:gridCol w="576072">
                  <a:extLst>
                    <a:ext uri="{9D8B030D-6E8A-4147-A177-3AD203B41FA5}">
                      <a16:colId xmlns:a16="http://schemas.microsoft.com/office/drawing/2014/main" val="814929085"/>
                    </a:ext>
                  </a:extLst>
                </a:gridCol>
                <a:gridCol w="576072">
                  <a:extLst>
                    <a:ext uri="{9D8B030D-6E8A-4147-A177-3AD203B41FA5}">
                      <a16:colId xmlns:a16="http://schemas.microsoft.com/office/drawing/2014/main" val="1047917857"/>
                    </a:ext>
                  </a:extLst>
                </a:gridCol>
                <a:gridCol w="576072">
                  <a:extLst>
                    <a:ext uri="{9D8B030D-6E8A-4147-A177-3AD203B41FA5}">
                      <a16:colId xmlns:a16="http://schemas.microsoft.com/office/drawing/2014/main" val="952661654"/>
                    </a:ext>
                  </a:extLst>
                </a:gridCol>
                <a:gridCol w="576072">
                  <a:extLst>
                    <a:ext uri="{9D8B030D-6E8A-4147-A177-3AD203B41FA5}">
                      <a16:colId xmlns:a16="http://schemas.microsoft.com/office/drawing/2014/main" val="2285491484"/>
                    </a:ext>
                  </a:extLst>
                </a:gridCol>
                <a:gridCol w="576072">
                  <a:extLst>
                    <a:ext uri="{9D8B030D-6E8A-4147-A177-3AD203B41FA5}">
                      <a16:colId xmlns:a16="http://schemas.microsoft.com/office/drawing/2014/main" val="2435718499"/>
                    </a:ext>
                  </a:extLst>
                </a:gridCol>
                <a:gridCol w="576072">
                  <a:extLst>
                    <a:ext uri="{9D8B030D-6E8A-4147-A177-3AD203B41FA5}">
                      <a16:colId xmlns:a16="http://schemas.microsoft.com/office/drawing/2014/main" val="1968998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17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- 2024-11-19 12:01:03</a:t>
                      </a:r>
                      <a:r>
                        <a:rPr kumimoji="0" lang="de-DE" sz="1000" b="0" i="0" u="none" strike="noStrike" kern="1200" cap="none" spc="0" normalizeH="0" baseline="0" noProof="0">
                          <a:ln>
                            <a:noFill/>
                          </a:ln>
                          <a:solidFill>
                            <a:prstClr val="black"/>
                          </a:solidFill>
                          <a:effectLst/>
                          <a:uLnTx/>
                          <a:uFillTx/>
                          <a:latin typeface="Calibri"/>
                          <a:ea typeface="+mn-ea"/>
                          <a:cs typeface="+mn-cs"/>
                        </a:rPr>
                        <a:t>
 Mittlerweile bringen Nico und Luke aus Leverkusen schon jeweils 1,5 Kilogramm auf die Waage.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3131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- 2024-11-19 17:44:03</a:t>
                      </a:r>
                      <a:r>
                        <a:rPr kumimoji="0" lang="de-DE" sz="1000" b="0" i="0" u="none" strike="noStrike" kern="1200" cap="none" spc="0" normalizeH="0" baseline="0" noProof="0">
                          <a:ln>
                            <a:noFill/>
                          </a:ln>
                          <a:solidFill>
                            <a:prstClr val="black"/>
                          </a:solidFill>
                          <a:effectLst/>
                          <a:uLnTx/>
                          <a:uFillTx/>
                          <a:latin typeface="Calibri"/>
                          <a:ea typeface="+mn-ea"/>
                          <a:cs typeface="+mn-cs"/>
                        </a:rPr>
                        <a:t>
 So wie schon sein Großvater, sein Vater und sein Onkel arbeitet Hikmet im Ford-Werk in Köln-Niehl.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4896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- 2024-11-21 13:02:03</a:t>
                      </a:r>
                      <a:r>
                        <a:rPr kumimoji="0" lang="de-DE" sz="1000" b="0" i="0" u="none" strike="noStrike" kern="1200" cap="none" spc="0" normalizeH="0" baseline="0" noProof="0">
                          <a:ln>
                            <a:noFill/>
                          </a:ln>
                          <a:solidFill>
                            <a:prstClr val="black"/>
                          </a:solidFill>
                          <a:effectLst/>
                          <a:uLnTx/>
                          <a:uFillTx/>
                          <a:latin typeface="Calibri"/>
                          <a:ea typeface="+mn-ea"/>
                          <a:cs typeface="+mn-cs"/>
                        </a:rPr>
                        <a:t>
 Ein Hauch von ✨Luxus ✨ weht durch das nördliche Ruhrgebiet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47383474"/>
                  </a:ext>
                </a:extLst>
              </a:tr>
            </a:tbl>
          </a:graphicData>
        </a:graphic>
      </p:graphicFrame>
      <p:sp>
        <p:nvSpPr>
          <p:cNvPr id="4" name="Text Placeholder 3">
            <a:extLst>
              <a:ext uri="{FF2B5EF4-FFF2-40B4-BE49-F238E27FC236}">
                <a16:creationId xmlns:a16="http://schemas.microsoft.com/office/drawing/2014/main" id="{1604BB00-FADB-4E07-905C-10B3934064FB}"/>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307306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586A-3FE8-485F-9AB5-3990F1AAC21E}"/>
              </a:ext>
            </a:extLst>
          </p:cNvPr>
          <p:cNvSpPr>
            <a:spLocks noGrp="1"/>
          </p:cNvSpPr>
          <p:nvPr>
            <p:ph type="title"/>
          </p:nvPr>
        </p:nvSpPr>
        <p:spPr/>
        <p:txBody>
          <a:bodyPr/>
          <a:lstStyle/>
          <a:p>
            <a:r>
              <a:rPr lang="en-US"/>
              <a:t>Facebook Original Own Posts &amp; Reels Table | 01.2.34. WDR Lokalzeit - 4 of 9</a:t>
            </a:r>
          </a:p>
        </p:txBody>
      </p:sp>
      <p:graphicFrame>
        <p:nvGraphicFramePr>
          <p:cNvPr id="5" name="Table Placeholder 4">
            <a:extLst>
              <a:ext uri="{FF2B5EF4-FFF2-40B4-BE49-F238E27FC236}">
                <a16:creationId xmlns:a16="http://schemas.microsoft.com/office/drawing/2014/main" id="{25651A10-41D6-4A8B-92B5-4F089C4CD077}"/>
              </a:ext>
            </a:extLst>
          </p:cNvPr>
          <p:cNvGraphicFramePr>
            <a:graphicFrameLocks noGrp="1"/>
          </p:cNvGraphicFramePr>
          <p:nvPr>
            <p:ph type="tbl" sz="quarter" idx="13"/>
            <p:extLst>
              <p:ext uri="{D42A27DB-BD31-4B8C-83A1-F6EECF244321}">
                <p14:modId xmlns:p14="http://schemas.microsoft.com/office/powerpoint/2010/main" val="666082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4485507"/>
                    </a:ext>
                  </a:extLst>
                </a:gridCol>
                <a:gridCol w="1645920">
                  <a:extLst>
                    <a:ext uri="{9D8B030D-6E8A-4147-A177-3AD203B41FA5}">
                      <a16:colId xmlns:a16="http://schemas.microsoft.com/office/drawing/2014/main" val="1952553031"/>
                    </a:ext>
                  </a:extLst>
                </a:gridCol>
                <a:gridCol w="576072">
                  <a:extLst>
                    <a:ext uri="{9D8B030D-6E8A-4147-A177-3AD203B41FA5}">
                      <a16:colId xmlns:a16="http://schemas.microsoft.com/office/drawing/2014/main" val="774161550"/>
                    </a:ext>
                  </a:extLst>
                </a:gridCol>
                <a:gridCol w="576072">
                  <a:extLst>
                    <a:ext uri="{9D8B030D-6E8A-4147-A177-3AD203B41FA5}">
                      <a16:colId xmlns:a16="http://schemas.microsoft.com/office/drawing/2014/main" val="3916826994"/>
                    </a:ext>
                  </a:extLst>
                </a:gridCol>
                <a:gridCol w="576072">
                  <a:extLst>
                    <a:ext uri="{9D8B030D-6E8A-4147-A177-3AD203B41FA5}">
                      <a16:colId xmlns:a16="http://schemas.microsoft.com/office/drawing/2014/main" val="1513602493"/>
                    </a:ext>
                  </a:extLst>
                </a:gridCol>
                <a:gridCol w="576072">
                  <a:extLst>
                    <a:ext uri="{9D8B030D-6E8A-4147-A177-3AD203B41FA5}">
                      <a16:colId xmlns:a16="http://schemas.microsoft.com/office/drawing/2014/main" val="3933177177"/>
                    </a:ext>
                  </a:extLst>
                </a:gridCol>
                <a:gridCol w="576072">
                  <a:extLst>
                    <a:ext uri="{9D8B030D-6E8A-4147-A177-3AD203B41FA5}">
                      <a16:colId xmlns:a16="http://schemas.microsoft.com/office/drawing/2014/main" val="1169436500"/>
                    </a:ext>
                  </a:extLst>
                </a:gridCol>
                <a:gridCol w="576072">
                  <a:extLst>
                    <a:ext uri="{9D8B030D-6E8A-4147-A177-3AD203B41FA5}">
                      <a16:colId xmlns:a16="http://schemas.microsoft.com/office/drawing/2014/main" val="1439181038"/>
                    </a:ext>
                  </a:extLst>
                </a:gridCol>
                <a:gridCol w="576072">
                  <a:extLst>
                    <a:ext uri="{9D8B030D-6E8A-4147-A177-3AD203B41FA5}">
                      <a16:colId xmlns:a16="http://schemas.microsoft.com/office/drawing/2014/main" val="1473163828"/>
                    </a:ext>
                  </a:extLst>
                </a:gridCol>
                <a:gridCol w="576072">
                  <a:extLst>
                    <a:ext uri="{9D8B030D-6E8A-4147-A177-3AD203B41FA5}">
                      <a16:colId xmlns:a16="http://schemas.microsoft.com/office/drawing/2014/main" val="372862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747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- 2024-11-21 17:48:03</a:t>
                      </a:r>
                      <a:r>
                        <a:rPr kumimoji="0" lang="de-DE" sz="1000" b="0" i="0" u="none" strike="noStrike" kern="1200" cap="none" spc="0" normalizeH="0" baseline="0" noProof="0">
                          <a:ln>
                            <a:noFill/>
                          </a:ln>
                          <a:solidFill>
                            <a:prstClr val="black"/>
                          </a:solidFill>
                          <a:effectLst/>
                          <a:uLnTx/>
                          <a:uFillTx/>
                          <a:latin typeface="Calibri"/>
                          <a:ea typeface="+mn-ea"/>
                          <a:cs typeface="+mn-cs"/>
                        </a:rPr>
                        <a:t>
 Michael braucht Unterstützung, damit in Schwerte noch mehr Menschen ein leckeres Weihnachtsessen genießen können.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2598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- 2024-11-24 17:11:03</a:t>
                      </a:r>
                      <a:r>
                        <a:rPr kumimoji="0" lang="de-DE" sz="1000" b="0" i="0" u="none" strike="noStrike" kern="1200" cap="none" spc="0" normalizeH="0" baseline="0" noProof="0">
                          <a:ln>
                            <a:noFill/>
                          </a:ln>
                          <a:solidFill>
                            <a:prstClr val="black"/>
                          </a:solidFill>
                          <a:effectLst/>
                          <a:uLnTx/>
                          <a:uFillTx/>
                          <a:latin typeface="Calibri"/>
                          <a:ea typeface="+mn-ea"/>
                          <a:cs typeface="+mn-cs"/>
                        </a:rPr>
                        <a:t>
 Mit 28 Jahren ist Ina die jüngste Diakonisse in ihrer Schwesternschaft in Espelkamp. Dort darf sie Geld verdienen und sogar heiraten! Nur so kann sie sich vorstellen, ihr Leben Gott zu widmen.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094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- 2024-11-23 09:45:03</a:t>
                      </a:r>
                      <a:r>
                        <a:rPr kumimoji="0" lang="de-DE" sz="1000" b="0" i="0" u="none" strike="noStrike" kern="1200" cap="none" spc="0" normalizeH="0" baseline="0" noProof="0">
                          <a:ln>
                            <a:noFill/>
                          </a:ln>
                          <a:solidFill>
                            <a:prstClr val="black"/>
                          </a:solidFill>
                          <a:effectLst/>
                          <a:uLnTx/>
                          <a:uFillTx/>
                          <a:latin typeface="Calibri"/>
                          <a:ea typeface="+mn-ea"/>
                          <a:cs typeface="+mn-cs"/>
                        </a:rPr>
                        <a:t>
 Die alleinerziehende Mutter aus Witten ist viel unterwegs. Sie hofft, dass Betroffene eine bessere Behandlung erhalten.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8422136"/>
                  </a:ext>
                </a:extLst>
              </a:tr>
            </a:tbl>
          </a:graphicData>
        </a:graphic>
      </p:graphicFrame>
      <p:sp>
        <p:nvSpPr>
          <p:cNvPr id="4" name="Text Placeholder 3">
            <a:extLst>
              <a:ext uri="{FF2B5EF4-FFF2-40B4-BE49-F238E27FC236}">
                <a16:creationId xmlns:a16="http://schemas.microsoft.com/office/drawing/2014/main" id="{208F81B3-3679-4C55-B615-4B2BFFD2DC3C}"/>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949795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5E93C-BD58-40DC-97A5-B48B2407164F}"/>
              </a:ext>
            </a:extLst>
          </p:cNvPr>
          <p:cNvSpPr>
            <a:spLocks noGrp="1"/>
          </p:cNvSpPr>
          <p:nvPr>
            <p:ph type="title"/>
          </p:nvPr>
        </p:nvSpPr>
        <p:spPr/>
        <p:txBody>
          <a:bodyPr/>
          <a:lstStyle/>
          <a:p>
            <a:r>
              <a:rPr lang="en-US"/>
              <a:t>Facebook Original Own Posts &amp; Reels Table | 01.2.34. WDR Lokalzeit - 5 of 9</a:t>
            </a:r>
          </a:p>
        </p:txBody>
      </p:sp>
      <p:graphicFrame>
        <p:nvGraphicFramePr>
          <p:cNvPr id="5" name="Table Placeholder 4">
            <a:extLst>
              <a:ext uri="{FF2B5EF4-FFF2-40B4-BE49-F238E27FC236}">
                <a16:creationId xmlns:a16="http://schemas.microsoft.com/office/drawing/2014/main" id="{C0C5CA09-65B5-48CF-9265-FA855F4B09BA}"/>
              </a:ext>
            </a:extLst>
          </p:cNvPr>
          <p:cNvGraphicFramePr>
            <a:graphicFrameLocks noGrp="1"/>
          </p:cNvGraphicFramePr>
          <p:nvPr>
            <p:ph type="tbl" sz="quarter" idx="13"/>
            <p:extLst>
              <p:ext uri="{D42A27DB-BD31-4B8C-83A1-F6EECF244321}">
                <p14:modId xmlns:p14="http://schemas.microsoft.com/office/powerpoint/2010/main" val="22395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2078183"/>
                    </a:ext>
                  </a:extLst>
                </a:gridCol>
                <a:gridCol w="1645920">
                  <a:extLst>
                    <a:ext uri="{9D8B030D-6E8A-4147-A177-3AD203B41FA5}">
                      <a16:colId xmlns:a16="http://schemas.microsoft.com/office/drawing/2014/main" val="484328821"/>
                    </a:ext>
                  </a:extLst>
                </a:gridCol>
                <a:gridCol w="576072">
                  <a:extLst>
                    <a:ext uri="{9D8B030D-6E8A-4147-A177-3AD203B41FA5}">
                      <a16:colId xmlns:a16="http://schemas.microsoft.com/office/drawing/2014/main" val="2351121659"/>
                    </a:ext>
                  </a:extLst>
                </a:gridCol>
                <a:gridCol w="576072">
                  <a:extLst>
                    <a:ext uri="{9D8B030D-6E8A-4147-A177-3AD203B41FA5}">
                      <a16:colId xmlns:a16="http://schemas.microsoft.com/office/drawing/2014/main" val="909116003"/>
                    </a:ext>
                  </a:extLst>
                </a:gridCol>
                <a:gridCol w="576072">
                  <a:extLst>
                    <a:ext uri="{9D8B030D-6E8A-4147-A177-3AD203B41FA5}">
                      <a16:colId xmlns:a16="http://schemas.microsoft.com/office/drawing/2014/main" val="2826523382"/>
                    </a:ext>
                  </a:extLst>
                </a:gridCol>
                <a:gridCol w="576072">
                  <a:extLst>
                    <a:ext uri="{9D8B030D-6E8A-4147-A177-3AD203B41FA5}">
                      <a16:colId xmlns:a16="http://schemas.microsoft.com/office/drawing/2014/main" val="453397572"/>
                    </a:ext>
                  </a:extLst>
                </a:gridCol>
                <a:gridCol w="576072">
                  <a:extLst>
                    <a:ext uri="{9D8B030D-6E8A-4147-A177-3AD203B41FA5}">
                      <a16:colId xmlns:a16="http://schemas.microsoft.com/office/drawing/2014/main" val="2957719607"/>
                    </a:ext>
                  </a:extLst>
                </a:gridCol>
                <a:gridCol w="576072">
                  <a:extLst>
                    <a:ext uri="{9D8B030D-6E8A-4147-A177-3AD203B41FA5}">
                      <a16:colId xmlns:a16="http://schemas.microsoft.com/office/drawing/2014/main" val="1664669198"/>
                    </a:ext>
                  </a:extLst>
                </a:gridCol>
                <a:gridCol w="576072">
                  <a:extLst>
                    <a:ext uri="{9D8B030D-6E8A-4147-A177-3AD203B41FA5}">
                      <a16:colId xmlns:a16="http://schemas.microsoft.com/office/drawing/2014/main" val="3424373152"/>
                    </a:ext>
                  </a:extLst>
                </a:gridCol>
                <a:gridCol w="576072">
                  <a:extLst>
                    <a:ext uri="{9D8B030D-6E8A-4147-A177-3AD203B41FA5}">
                      <a16:colId xmlns:a16="http://schemas.microsoft.com/office/drawing/2014/main" val="188808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710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- 2024-11-20 10:28:03</a:t>
                      </a:r>
                      <a:r>
                        <a:rPr kumimoji="0" lang="de-DE" sz="1000" b="0" i="0" u="none" strike="noStrike" kern="1200" cap="none" spc="0" normalizeH="0" baseline="0" noProof="0">
                          <a:ln>
                            <a:noFill/>
                          </a:ln>
                          <a:solidFill>
                            <a:prstClr val="black"/>
                          </a:solidFill>
                          <a:effectLst/>
                          <a:uLnTx/>
                          <a:uFillTx/>
                          <a:latin typeface="Calibri"/>
                          <a:ea typeface="+mn-ea"/>
                          <a:cs typeface="+mn-cs"/>
                        </a:rPr>
                        <a:t>
 Duisburg 1984: Bei einem Brandanschlag sterben sieben Menschen mit Migrationsgeschichte.
Jahrelang wurde darüber diskutiert, ob die Tat rassistisch motiviert war. Das LKA hat diesen und weitere Fälle noch einmal untersucht und jetzt im Herbst 2024 entschieden, dass die Tat nicht aus rassistischen Gründen geschah. Die Initiative "Duisburg1984" macht sich weiterhin dafür stark, dass politische Motive bei der Strafverfolgung immer berücksichtigt werden.
Transparenzhinweis: Wir haben hier zuerst eine veraltete Caption gepostet. Mehr dazu im ersten Kommentar.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 lokalzeit.de, YouTube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21845685"/>
                  </a:ext>
                </a:extLst>
              </a:tr>
            </a:tbl>
          </a:graphicData>
        </a:graphic>
      </p:graphicFrame>
      <p:sp>
        <p:nvSpPr>
          <p:cNvPr id="4" name="Text Placeholder 3">
            <a:extLst>
              <a:ext uri="{FF2B5EF4-FFF2-40B4-BE49-F238E27FC236}">
                <a16:creationId xmlns:a16="http://schemas.microsoft.com/office/drawing/2014/main" id="{44E4C658-7C2F-4688-BD44-29ECCED73C45}"/>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480582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3FFD-6C2B-4AC0-A690-CAA91A2B9BA2}"/>
              </a:ext>
            </a:extLst>
          </p:cNvPr>
          <p:cNvSpPr>
            <a:spLocks noGrp="1"/>
          </p:cNvSpPr>
          <p:nvPr>
            <p:ph type="title"/>
          </p:nvPr>
        </p:nvSpPr>
        <p:spPr/>
        <p:txBody>
          <a:bodyPr/>
          <a:lstStyle/>
          <a:p>
            <a:r>
              <a:rPr lang="en-US"/>
              <a:t>Facebook Original Own Posts &amp; Reels Table | 01.2.34. WDR Lokalzeit - 6 of 9</a:t>
            </a:r>
          </a:p>
        </p:txBody>
      </p:sp>
      <p:graphicFrame>
        <p:nvGraphicFramePr>
          <p:cNvPr id="5" name="Table Placeholder 4">
            <a:extLst>
              <a:ext uri="{FF2B5EF4-FFF2-40B4-BE49-F238E27FC236}">
                <a16:creationId xmlns:a16="http://schemas.microsoft.com/office/drawing/2014/main" id="{C449F946-D442-439E-A367-8288E6DB92AC}"/>
              </a:ext>
            </a:extLst>
          </p:cNvPr>
          <p:cNvGraphicFramePr>
            <a:graphicFrameLocks noGrp="1"/>
          </p:cNvGraphicFramePr>
          <p:nvPr>
            <p:ph type="tbl" sz="quarter" idx="13"/>
            <p:extLst>
              <p:ext uri="{D42A27DB-BD31-4B8C-83A1-F6EECF244321}">
                <p14:modId xmlns:p14="http://schemas.microsoft.com/office/powerpoint/2010/main" val="241032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0160384"/>
                    </a:ext>
                  </a:extLst>
                </a:gridCol>
                <a:gridCol w="1645920">
                  <a:extLst>
                    <a:ext uri="{9D8B030D-6E8A-4147-A177-3AD203B41FA5}">
                      <a16:colId xmlns:a16="http://schemas.microsoft.com/office/drawing/2014/main" val="3954059062"/>
                    </a:ext>
                  </a:extLst>
                </a:gridCol>
                <a:gridCol w="576072">
                  <a:extLst>
                    <a:ext uri="{9D8B030D-6E8A-4147-A177-3AD203B41FA5}">
                      <a16:colId xmlns:a16="http://schemas.microsoft.com/office/drawing/2014/main" val="2363456795"/>
                    </a:ext>
                  </a:extLst>
                </a:gridCol>
                <a:gridCol w="576072">
                  <a:extLst>
                    <a:ext uri="{9D8B030D-6E8A-4147-A177-3AD203B41FA5}">
                      <a16:colId xmlns:a16="http://schemas.microsoft.com/office/drawing/2014/main" val="1636625752"/>
                    </a:ext>
                  </a:extLst>
                </a:gridCol>
                <a:gridCol w="576072">
                  <a:extLst>
                    <a:ext uri="{9D8B030D-6E8A-4147-A177-3AD203B41FA5}">
                      <a16:colId xmlns:a16="http://schemas.microsoft.com/office/drawing/2014/main" val="3866592577"/>
                    </a:ext>
                  </a:extLst>
                </a:gridCol>
                <a:gridCol w="576072">
                  <a:extLst>
                    <a:ext uri="{9D8B030D-6E8A-4147-A177-3AD203B41FA5}">
                      <a16:colId xmlns:a16="http://schemas.microsoft.com/office/drawing/2014/main" val="3484593865"/>
                    </a:ext>
                  </a:extLst>
                </a:gridCol>
                <a:gridCol w="576072">
                  <a:extLst>
                    <a:ext uri="{9D8B030D-6E8A-4147-A177-3AD203B41FA5}">
                      <a16:colId xmlns:a16="http://schemas.microsoft.com/office/drawing/2014/main" val="151750732"/>
                    </a:ext>
                  </a:extLst>
                </a:gridCol>
                <a:gridCol w="576072">
                  <a:extLst>
                    <a:ext uri="{9D8B030D-6E8A-4147-A177-3AD203B41FA5}">
                      <a16:colId xmlns:a16="http://schemas.microsoft.com/office/drawing/2014/main" val="4065289254"/>
                    </a:ext>
                  </a:extLst>
                </a:gridCol>
                <a:gridCol w="576072">
                  <a:extLst>
                    <a:ext uri="{9D8B030D-6E8A-4147-A177-3AD203B41FA5}">
                      <a16:colId xmlns:a16="http://schemas.microsoft.com/office/drawing/2014/main" val="3700617103"/>
                    </a:ext>
                  </a:extLst>
                </a:gridCol>
                <a:gridCol w="576072">
                  <a:extLst>
                    <a:ext uri="{9D8B030D-6E8A-4147-A177-3AD203B41FA5}">
                      <a16:colId xmlns:a16="http://schemas.microsoft.com/office/drawing/2014/main" val="1931305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426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- 2024-11-22 17:55:03</a:t>
                      </a:r>
                      <a:r>
                        <a:rPr kumimoji="0" lang="de-DE" sz="1000" b="0" i="0" u="none" strike="noStrike" kern="1200" cap="none" spc="0" normalizeH="0" baseline="0" noProof="0">
                          <a:ln>
                            <a:noFill/>
                          </a:ln>
                          <a:solidFill>
                            <a:prstClr val="black"/>
                          </a:solidFill>
                          <a:effectLst/>
                          <a:uLnTx/>
                          <a:uFillTx/>
                          <a:latin typeface="Calibri"/>
                          <a:ea typeface="+mn-ea"/>
                          <a:cs typeface="+mn-cs"/>
                        </a:rPr>
                        <a:t>
 Die Abfallberaterinnen in Gütersloh organisieren nicht nur das Kippensammeln mit Freiwilligen. 🚬 Sie gehen auch bewusst auf Raucher zu und klären 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3971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- 2024-11-24 19:03:07</a:t>
                      </a:r>
                      <a:r>
                        <a:rPr kumimoji="0" lang="de-DE" sz="1000" b="0" i="0" u="none" strike="noStrike" kern="1200" cap="none" spc="0" normalizeH="0" baseline="0" noProof="0">
                          <a:ln>
                            <a:noFill/>
                          </a:ln>
                          <a:solidFill>
                            <a:prstClr val="black"/>
                          </a:solidFill>
                          <a:effectLst/>
                          <a:uLnTx/>
                          <a:uFillTx/>
                          <a:latin typeface="Calibri"/>
                          <a:ea typeface="+mn-ea"/>
                          <a:cs typeface="+mn-cs"/>
                        </a:rPr>
                        <a:t>
 Mit Iris als Mentorin startet Miracle aus Düsseldorf voller Zuversicht ins Gymnasium!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0489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- 2024-11-19 19:03:04</a:t>
                      </a:r>
                      <a:r>
                        <a:rPr kumimoji="0" lang="de-DE" sz="1000" b="0" i="0" u="none" strike="noStrike" kern="1200" cap="none" spc="0" normalizeH="0" baseline="0" noProof="0">
                          <a:ln>
                            <a:noFill/>
                          </a:ln>
                          <a:solidFill>
                            <a:prstClr val="black"/>
                          </a:solidFill>
                          <a:effectLst/>
                          <a:uLnTx/>
                          <a:uFillTx/>
                          <a:latin typeface="Calibri"/>
                          <a:ea typeface="+mn-ea"/>
                          <a:cs typeface="+mn-cs"/>
                        </a:rPr>
                        <a:t>
 Der Brost-Ruhr-Preis geht in diesem Jahr an vier Vollblut-Ruhris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30673549"/>
                  </a:ext>
                </a:extLst>
              </a:tr>
            </a:tbl>
          </a:graphicData>
        </a:graphic>
      </p:graphicFrame>
      <p:sp>
        <p:nvSpPr>
          <p:cNvPr id="4" name="Text Placeholder 3">
            <a:extLst>
              <a:ext uri="{FF2B5EF4-FFF2-40B4-BE49-F238E27FC236}">
                <a16:creationId xmlns:a16="http://schemas.microsoft.com/office/drawing/2014/main" id="{0D00561E-9636-4D53-9CE9-C53F11ABC693}"/>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708714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B2399-C727-4CC4-9D30-08BD2BFE2BA9}"/>
              </a:ext>
            </a:extLst>
          </p:cNvPr>
          <p:cNvSpPr>
            <a:spLocks noGrp="1"/>
          </p:cNvSpPr>
          <p:nvPr>
            <p:ph type="title"/>
          </p:nvPr>
        </p:nvSpPr>
        <p:spPr/>
        <p:txBody>
          <a:bodyPr/>
          <a:lstStyle/>
          <a:p>
            <a:r>
              <a:rPr lang="en-US"/>
              <a:t>Facebook Original Own Posts &amp; Reels Table | 01.2.34. WDR Lokalzeit - 7 of 9</a:t>
            </a:r>
          </a:p>
        </p:txBody>
      </p:sp>
      <p:graphicFrame>
        <p:nvGraphicFramePr>
          <p:cNvPr id="5" name="Table Placeholder 4">
            <a:extLst>
              <a:ext uri="{FF2B5EF4-FFF2-40B4-BE49-F238E27FC236}">
                <a16:creationId xmlns:a16="http://schemas.microsoft.com/office/drawing/2014/main" id="{5D0C7EE5-47F4-438D-BADA-C7EFDF42F1F6}"/>
              </a:ext>
            </a:extLst>
          </p:cNvPr>
          <p:cNvGraphicFramePr>
            <a:graphicFrameLocks noGrp="1"/>
          </p:cNvGraphicFramePr>
          <p:nvPr>
            <p:ph type="tbl" sz="quarter" idx="13"/>
            <p:extLst>
              <p:ext uri="{D42A27DB-BD31-4B8C-83A1-F6EECF244321}">
                <p14:modId xmlns:p14="http://schemas.microsoft.com/office/powerpoint/2010/main" val="2485768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5974301"/>
                    </a:ext>
                  </a:extLst>
                </a:gridCol>
                <a:gridCol w="1645920">
                  <a:extLst>
                    <a:ext uri="{9D8B030D-6E8A-4147-A177-3AD203B41FA5}">
                      <a16:colId xmlns:a16="http://schemas.microsoft.com/office/drawing/2014/main" val="901220058"/>
                    </a:ext>
                  </a:extLst>
                </a:gridCol>
                <a:gridCol w="576072">
                  <a:extLst>
                    <a:ext uri="{9D8B030D-6E8A-4147-A177-3AD203B41FA5}">
                      <a16:colId xmlns:a16="http://schemas.microsoft.com/office/drawing/2014/main" val="8903522"/>
                    </a:ext>
                  </a:extLst>
                </a:gridCol>
                <a:gridCol w="576072">
                  <a:extLst>
                    <a:ext uri="{9D8B030D-6E8A-4147-A177-3AD203B41FA5}">
                      <a16:colId xmlns:a16="http://schemas.microsoft.com/office/drawing/2014/main" val="2666057601"/>
                    </a:ext>
                  </a:extLst>
                </a:gridCol>
                <a:gridCol w="576072">
                  <a:extLst>
                    <a:ext uri="{9D8B030D-6E8A-4147-A177-3AD203B41FA5}">
                      <a16:colId xmlns:a16="http://schemas.microsoft.com/office/drawing/2014/main" val="152772056"/>
                    </a:ext>
                  </a:extLst>
                </a:gridCol>
                <a:gridCol w="576072">
                  <a:extLst>
                    <a:ext uri="{9D8B030D-6E8A-4147-A177-3AD203B41FA5}">
                      <a16:colId xmlns:a16="http://schemas.microsoft.com/office/drawing/2014/main" val="4098512535"/>
                    </a:ext>
                  </a:extLst>
                </a:gridCol>
                <a:gridCol w="576072">
                  <a:extLst>
                    <a:ext uri="{9D8B030D-6E8A-4147-A177-3AD203B41FA5}">
                      <a16:colId xmlns:a16="http://schemas.microsoft.com/office/drawing/2014/main" val="3269565711"/>
                    </a:ext>
                  </a:extLst>
                </a:gridCol>
                <a:gridCol w="576072">
                  <a:extLst>
                    <a:ext uri="{9D8B030D-6E8A-4147-A177-3AD203B41FA5}">
                      <a16:colId xmlns:a16="http://schemas.microsoft.com/office/drawing/2014/main" val="1426332452"/>
                    </a:ext>
                  </a:extLst>
                </a:gridCol>
                <a:gridCol w="576072">
                  <a:extLst>
                    <a:ext uri="{9D8B030D-6E8A-4147-A177-3AD203B41FA5}">
                      <a16:colId xmlns:a16="http://schemas.microsoft.com/office/drawing/2014/main" val="4126782728"/>
                    </a:ext>
                  </a:extLst>
                </a:gridCol>
                <a:gridCol w="576072">
                  <a:extLst>
                    <a:ext uri="{9D8B030D-6E8A-4147-A177-3AD203B41FA5}">
                      <a16:colId xmlns:a16="http://schemas.microsoft.com/office/drawing/2014/main" val="2943231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56287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- 2024-11-20 18:24:02</a:t>
                      </a:r>
                      <a:r>
                        <a:rPr kumimoji="0" lang="de-DE" sz="1000" b="0" i="0" u="none" strike="noStrike" kern="1200" cap="none" spc="0" normalizeH="0" baseline="0" noProof="0">
                          <a:ln>
                            <a:noFill/>
                          </a:ln>
                          <a:solidFill>
                            <a:prstClr val="black"/>
                          </a:solidFill>
                          <a:effectLst/>
                          <a:uLnTx/>
                          <a:uFillTx/>
                          <a:latin typeface="Calibri"/>
                          <a:ea typeface="+mn-ea"/>
                          <a:cs typeface="+mn-cs"/>
                        </a:rPr>
                        <a:t>
 Die Turnhalle des Elper Kindergartens ist gerade groß genug für die Hobby-Boxer. Ein ganzer Ring passt aber nicht rein.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3186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WDR Lokalzeit - 2024-11-20 07:53:03</a:t>
                      </a:r>
                      <a:r>
                        <a:rPr kumimoji="0" lang="en-US" sz="1000" b="0" i="0" u="none" strike="noStrike" kern="1200" cap="none" spc="0" normalizeH="0" baseline="0" noProof="0">
                          <a:ln>
                            <a:noFill/>
                          </a:ln>
                          <a:solidFill>
                            <a:prstClr val="black"/>
                          </a:solidFill>
                          <a:effectLst/>
                          <a:uLnTx/>
                          <a:uFillTx/>
                          <a:latin typeface="Calibri"/>
                          <a:ea typeface="+mn-ea"/>
                          <a:cs typeface="+mn-cs"/>
                        </a:rPr>
                        <a:t>
 Adalbert macht Brakel mobil.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3364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- 2024-11-22 10:29:02</a:t>
                      </a:r>
                      <a:r>
                        <a:rPr kumimoji="0" lang="de-DE" sz="1000" b="0" i="0" u="none" strike="noStrike" kern="1200" cap="none" spc="0" normalizeH="0" baseline="0" noProof="0">
                          <a:ln>
                            <a:noFill/>
                          </a:ln>
                          <a:solidFill>
                            <a:prstClr val="black"/>
                          </a:solidFill>
                          <a:effectLst/>
                          <a:uLnTx/>
                          <a:uFillTx/>
                          <a:latin typeface="Calibri"/>
                          <a:ea typeface="+mn-ea"/>
                          <a:cs typeface="+mn-cs"/>
                        </a:rPr>
                        <a:t>
 Gemeinsam statt einsam – Studierende in Münster bringen junge und alte Menschen zusammen.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5729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- 2024-11-19 16:50:02</a:t>
                      </a:r>
                      <a:r>
                        <a:rPr kumimoji="0" lang="de-DE" sz="1000" b="0" i="0" u="none" strike="noStrike" kern="1200" cap="none" spc="0" normalizeH="0" baseline="0" noProof="0">
                          <a:ln>
                            <a:noFill/>
                          </a:ln>
                          <a:solidFill>
                            <a:prstClr val="black"/>
                          </a:solidFill>
                          <a:effectLst/>
                          <a:uLnTx/>
                          <a:uFillTx/>
                          <a:latin typeface="Calibri"/>
                          <a:ea typeface="+mn-ea"/>
                          <a:cs typeface="+mn-cs"/>
                        </a:rPr>
                        <a:t>
 Die Tombolas organisiert Lothar schon seit zehn Jahren in Velbert. Solange er fit ist, will er Kindern helfen.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89351147"/>
                  </a:ext>
                </a:extLst>
              </a:tr>
            </a:tbl>
          </a:graphicData>
        </a:graphic>
      </p:graphicFrame>
      <p:sp>
        <p:nvSpPr>
          <p:cNvPr id="4" name="Text Placeholder 3">
            <a:extLst>
              <a:ext uri="{FF2B5EF4-FFF2-40B4-BE49-F238E27FC236}">
                <a16:creationId xmlns:a16="http://schemas.microsoft.com/office/drawing/2014/main" id="{C1075004-2BE8-4EC5-92CA-79EB4957083E}"/>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941923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3E4F9-2196-43BA-AF7B-8AE5DD057A2E}"/>
              </a:ext>
            </a:extLst>
          </p:cNvPr>
          <p:cNvSpPr>
            <a:spLocks noGrp="1"/>
          </p:cNvSpPr>
          <p:nvPr>
            <p:ph type="title"/>
          </p:nvPr>
        </p:nvSpPr>
        <p:spPr/>
        <p:txBody>
          <a:bodyPr/>
          <a:lstStyle/>
          <a:p>
            <a:r>
              <a:rPr lang="en-US"/>
              <a:t>Facebook Original Own Posts &amp; Reels Table | 01.2.34. WDR Lokalzeit - 8 of 9</a:t>
            </a:r>
          </a:p>
        </p:txBody>
      </p:sp>
      <p:graphicFrame>
        <p:nvGraphicFramePr>
          <p:cNvPr id="5" name="Table Placeholder 4">
            <a:extLst>
              <a:ext uri="{FF2B5EF4-FFF2-40B4-BE49-F238E27FC236}">
                <a16:creationId xmlns:a16="http://schemas.microsoft.com/office/drawing/2014/main" id="{F9D34104-6D19-40E8-BFDB-59FCA8784562}"/>
              </a:ext>
            </a:extLst>
          </p:cNvPr>
          <p:cNvGraphicFramePr>
            <a:graphicFrameLocks noGrp="1"/>
          </p:cNvGraphicFramePr>
          <p:nvPr>
            <p:ph type="tbl" sz="quarter" idx="13"/>
            <p:extLst>
              <p:ext uri="{D42A27DB-BD31-4B8C-83A1-F6EECF244321}">
                <p14:modId xmlns:p14="http://schemas.microsoft.com/office/powerpoint/2010/main" val="134008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4017800"/>
                    </a:ext>
                  </a:extLst>
                </a:gridCol>
                <a:gridCol w="1645920">
                  <a:extLst>
                    <a:ext uri="{9D8B030D-6E8A-4147-A177-3AD203B41FA5}">
                      <a16:colId xmlns:a16="http://schemas.microsoft.com/office/drawing/2014/main" val="3620019070"/>
                    </a:ext>
                  </a:extLst>
                </a:gridCol>
                <a:gridCol w="576072">
                  <a:extLst>
                    <a:ext uri="{9D8B030D-6E8A-4147-A177-3AD203B41FA5}">
                      <a16:colId xmlns:a16="http://schemas.microsoft.com/office/drawing/2014/main" val="1976184781"/>
                    </a:ext>
                  </a:extLst>
                </a:gridCol>
                <a:gridCol w="576072">
                  <a:extLst>
                    <a:ext uri="{9D8B030D-6E8A-4147-A177-3AD203B41FA5}">
                      <a16:colId xmlns:a16="http://schemas.microsoft.com/office/drawing/2014/main" val="3599422742"/>
                    </a:ext>
                  </a:extLst>
                </a:gridCol>
                <a:gridCol w="576072">
                  <a:extLst>
                    <a:ext uri="{9D8B030D-6E8A-4147-A177-3AD203B41FA5}">
                      <a16:colId xmlns:a16="http://schemas.microsoft.com/office/drawing/2014/main" val="3920907142"/>
                    </a:ext>
                  </a:extLst>
                </a:gridCol>
                <a:gridCol w="576072">
                  <a:extLst>
                    <a:ext uri="{9D8B030D-6E8A-4147-A177-3AD203B41FA5}">
                      <a16:colId xmlns:a16="http://schemas.microsoft.com/office/drawing/2014/main" val="1081191915"/>
                    </a:ext>
                  </a:extLst>
                </a:gridCol>
                <a:gridCol w="576072">
                  <a:extLst>
                    <a:ext uri="{9D8B030D-6E8A-4147-A177-3AD203B41FA5}">
                      <a16:colId xmlns:a16="http://schemas.microsoft.com/office/drawing/2014/main" val="1378678652"/>
                    </a:ext>
                  </a:extLst>
                </a:gridCol>
                <a:gridCol w="576072">
                  <a:extLst>
                    <a:ext uri="{9D8B030D-6E8A-4147-A177-3AD203B41FA5}">
                      <a16:colId xmlns:a16="http://schemas.microsoft.com/office/drawing/2014/main" val="688722432"/>
                    </a:ext>
                  </a:extLst>
                </a:gridCol>
                <a:gridCol w="576072">
                  <a:extLst>
                    <a:ext uri="{9D8B030D-6E8A-4147-A177-3AD203B41FA5}">
                      <a16:colId xmlns:a16="http://schemas.microsoft.com/office/drawing/2014/main" val="2074925646"/>
                    </a:ext>
                  </a:extLst>
                </a:gridCol>
                <a:gridCol w="576072">
                  <a:extLst>
                    <a:ext uri="{9D8B030D-6E8A-4147-A177-3AD203B41FA5}">
                      <a16:colId xmlns:a16="http://schemas.microsoft.com/office/drawing/2014/main" val="1768971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185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- 2024-11-18 16:49:03</a:t>
                      </a:r>
                      <a:r>
                        <a:rPr kumimoji="0" lang="de-DE" sz="1000" b="0" i="0" u="none" strike="noStrike" kern="1200" cap="none" spc="0" normalizeH="0" baseline="0" noProof="0">
                          <a:ln>
                            <a:noFill/>
                          </a:ln>
                          <a:solidFill>
                            <a:prstClr val="black"/>
                          </a:solidFill>
                          <a:effectLst/>
                          <a:uLnTx/>
                          <a:uFillTx/>
                          <a:latin typeface="Calibri"/>
                          <a:ea typeface="+mn-ea"/>
                          <a:cs typeface="+mn-cs"/>
                        </a:rPr>
                        <a:t>
 1.000 Euro oder sogar mehr muss man heute für seltene Karten hinblättern, sagt der Experte vom  "Drachenheld" in Münster.🃏💶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6051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- 2024-11-24 12:21:04</a:t>
                      </a:r>
                      <a:r>
                        <a:rPr kumimoji="0" lang="de-DE" sz="1000" b="0" i="0" u="none" strike="noStrike" kern="1200" cap="none" spc="0" normalizeH="0" baseline="0" noProof="0">
                          <a:ln>
                            <a:noFill/>
                          </a:ln>
                          <a:solidFill>
                            <a:prstClr val="black"/>
                          </a:solidFill>
                          <a:effectLst/>
                          <a:uLnTx/>
                          <a:uFillTx/>
                          <a:latin typeface="Calibri"/>
                          <a:ea typeface="+mn-ea"/>
                          <a:cs typeface="+mn-cs"/>
                        </a:rPr>
                        <a:t>
 Bierbänke statt Autos: Vor 14 Jahren wird die A40 im Ruhrgebiet für einen Tag zum längsten Straßenfest der Welt.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45633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- 2024-11-24 08:32:02</a:t>
                      </a:r>
                      <a:r>
                        <a:rPr kumimoji="0" lang="de-DE" sz="1000" b="0" i="0" u="none" strike="noStrike" kern="1200" cap="none" spc="0" normalizeH="0" baseline="0" noProof="0">
                          <a:ln>
                            <a:noFill/>
                          </a:ln>
                          <a:solidFill>
                            <a:prstClr val="black"/>
                          </a:solidFill>
                          <a:effectLst/>
                          <a:uLnTx/>
                          <a:uFillTx/>
                          <a:latin typeface="Calibri"/>
                          <a:ea typeface="+mn-ea"/>
                          <a:cs typeface="+mn-cs"/>
                        </a:rPr>
                        <a:t>
 Im Anschluss an die Blutspende gehen Bülent und seine Freunde immer in Bonn Essen, "um den Eisenspeicher wieder aufzufüllen"💪.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19893971"/>
                  </a:ext>
                </a:extLst>
              </a:tr>
            </a:tbl>
          </a:graphicData>
        </a:graphic>
      </p:graphicFrame>
      <p:sp>
        <p:nvSpPr>
          <p:cNvPr id="4" name="Text Placeholder 3">
            <a:extLst>
              <a:ext uri="{FF2B5EF4-FFF2-40B4-BE49-F238E27FC236}">
                <a16:creationId xmlns:a16="http://schemas.microsoft.com/office/drawing/2014/main" id="{E5BBAE22-E189-4F32-A621-1ABDC6B897A0}"/>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133288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2FC7-477F-46C4-AFF3-E93A6B82BA5A}"/>
              </a:ext>
            </a:extLst>
          </p:cNvPr>
          <p:cNvSpPr>
            <a:spLocks noGrp="1"/>
          </p:cNvSpPr>
          <p:nvPr>
            <p:ph type="title"/>
          </p:nvPr>
        </p:nvSpPr>
        <p:spPr/>
        <p:txBody>
          <a:bodyPr/>
          <a:lstStyle/>
          <a:p>
            <a:r>
              <a:rPr lang="en-US"/>
              <a:t>Facebook Original Own Posts &amp; Reels Table | 01.2.34. WDR Lokalzeit - 9 of 9</a:t>
            </a:r>
          </a:p>
        </p:txBody>
      </p:sp>
      <p:graphicFrame>
        <p:nvGraphicFramePr>
          <p:cNvPr id="5" name="Table Placeholder 4">
            <a:extLst>
              <a:ext uri="{FF2B5EF4-FFF2-40B4-BE49-F238E27FC236}">
                <a16:creationId xmlns:a16="http://schemas.microsoft.com/office/drawing/2014/main" id="{FE9AF755-9F8D-4EF7-85BA-0FEEE352F6E3}"/>
              </a:ext>
            </a:extLst>
          </p:cNvPr>
          <p:cNvGraphicFramePr>
            <a:graphicFrameLocks noGrp="1"/>
          </p:cNvGraphicFramePr>
          <p:nvPr>
            <p:ph type="tbl" sz="quarter" idx="13"/>
            <p:extLst>
              <p:ext uri="{D42A27DB-BD31-4B8C-83A1-F6EECF244321}">
                <p14:modId xmlns:p14="http://schemas.microsoft.com/office/powerpoint/2010/main" val="3940127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0497774"/>
                    </a:ext>
                  </a:extLst>
                </a:gridCol>
                <a:gridCol w="1645920">
                  <a:extLst>
                    <a:ext uri="{9D8B030D-6E8A-4147-A177-3AD203B41FA5}">
                      <a16:colId xmlns:a16="http://schemas.microsoft.com/office/drawing/2014/main" val="925813066"/>
                    </a:ext>
                  </a:extLst>
                </a:gridCol>
                <a:gridCol w="576072">
                  <a:extLst>
                    <a:ext uri="{9D8B030D-6E8A-4147-A177-3AD203B41FA5}">
                      <a16:colId xmlns:a16="http://schemas.microsoft.com/office/drawing/2014/main" val="3267399869"/>
                    </a:ext>
                  </a:extLst>
                </a:gridCol>
                <a:gridCol w="576072">
                  <a:extLst>
                    <a:ext uri="{9D8B030D-6E8A-4147-A177-3AD203B41FA5}">
                      <a16:colId xmlns:a16="http://schemas.microsoft.com/office/drawing/2014/main" val="393127271"/>
                    </a:ext>
                  </a:extLst>
                </a:gridCol>
                <a:gridCol w="576072">
                  <a:extLst>
                    <a:ext uri="{9D8B030D-6E8A-4147-A177-3AD203B41FA5}">
                      <a16:colId xmlns:a16="http://schemas.microsoft.com/office/drawing/2014/main" val="3234712690"/>
                    </a:ext>
                  </a:extLst>
                </a:gridCol>
                <a:gridCol w="576072">
                  <a:extLst>
                    <a:ext uri="{9D8B030D-6E8A-4147-A177-3AD203B41FA5}">
                      <a16:colId xmlns:a16="http://schemas.microsoft.com/office/drawing/2014/main" val="1719030415"/>
                    </a:ext>
                  </a:extLst>
                </a:gridCol>
                <a:gridCol w="576072">
                  <a:extLst>
                    <a:ext uri="{9D8B030D-6E8A-4147-A177-3AD203B41FA5}">
                      <a16:colId xmlns:a16="http://schemas.microsoft.com/office/drawing/2014/main" val="1834729157"/>
                    </a:ext>
                  </a:extLst>
                </a:gridCol>
                <a:gridCol w="576072">
                  <a:extLst>
                    <a:ext uri="{9D8B030D-6E8A-4147-A177-3AD203B41FA5}">
                      <a16:colId xmlns:a16="http://schemas.microsoft.com/office/drawing/2014/main" val="1941166498"/>
                    </a:ext>
                  </a:extLst>
                </a:gridCol>
                <a:gridCol w="576072">
                  <a:extLst>
                    <a:ext uri="{9D8B030D-6E8A-4147-A177-3AD203B41FA5}">
                      <a16:colId xmlns:a16="http://schemas.microsoft.com/office/drawing/2014/main" val="636705046"/>
                    </a:ext>
                  </a:extLst>
                </a:gridCol>
                <a:gridCol w="576072">
                  <a:extLst>
                    <a:ext uri="{9D8B030D-6E8A-4147-A177-3AD203B41FA5}">
                      <a16:colId xmlns:a16="http://schemas.microsoft.com/office/drawing/2014/main" val="216884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135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- 2024-11-21 19:35:17</a:t>
                      </a:r>
                      <a:r>
                        <a:rPr kumimoji="0" lang="de-DE" sz="1000" b="0" i="0" u="none" strike="noStrike" kern="1200" cap="none" spc="0" normalizeH="0" baseline="0" noProof="0">
                          <a:ln>
                            <a:noFill/>
                          </a:ln>
                          <a:solidFill>
                            <a:prstClr val="black"/>
                          </a:solidFill>
                          <a:effectLst/>
                          <a:uLnTx/>
                          <a:uFillTx/>
                          <a:latin typeface="Calibri"/>
                          <a:ea typeface="+mn-ea"/>
                          <a:cs typeface="+mn-cs"/>
                        </a:rPr>
                        <a:t>
 Die 11-jährige Lily aus Halle begeistert mit ihren Schachkünsten.♟️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48166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- 2024-11-21 10:39:40</a:t>
                      </a:r>
                      <a:r>
                        <a:rPr kumimoji="0" lang="de-DE" sz="1000" b="0" i="0" u="none" strike="noStrike" kern="1200" cap="none" spc="0" normalizeH="0" baseline="0" noProof="0">
                          <a:ln>
                            <a:noFill/>
                          </a:ln>
                          <a:solidFill>
                            <a:prstClr val="black"/>
                          </a:solidFill>
                          <a:effectLst/>
                          <a:uLnTx/>
                          <a:uFillTx/>
                          <a:latin typeface="Calibri"/>
                          <a:ea typeface="+mn-ea"/>
                          <a:cs typeface="+mn-cs"/>
                        </a:rPr>
                        <a:t>
 Zuhören und beruhigen – das ist das Fachgebiet von Therapie-Kater Felix aus Geilenkirchen.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34568784"/>
                  </a:ext>
                </a:extLst>
              </a:tr>
            </a:tbl>
          </a:graphicData>
        </a:graphic>
      </p:graphicFrame>
      <p:sp>
        <p:nvSpPr>
          <p:cNvPr id="4" name="Text Placeholder 3">
            <a:extLst>
              <a:ext uri="{FF2B5EF4-FFF2-40B4-BE49-F238E27FC236}">
                <a16:creationId xmlns:a16="http://schemas.microsoft.com/office/drawing/2014/main" id="{B5DB7E26-0DD9-44EF-8A6D-250C5B86A8C3}"/>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4438046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1382</Words>
  <Application>Microsoft Office PowerPoint</Application>
  <PresentationFormat>On-screen Show (4:3)</PresentationFormat>
  <Paragraphs>357</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Original Own Posts &amp; Reels Table | 01.2.34. WDR Lokalzeit - 1 of 9</vt:lpstr>
      <vt:lpstr>Facebook Original Own Posts &amp; Reels Table | 01.2.34. WDR Lokalzeit - 2 of 9</vt:lpstr>
      <vt:lpstr>Facebook Original Own Posts &amp; Reels Table | 01.2.34. WDR Lokalzeit - 3 of 9</vt:lpstr>
      <vt:lpstr>Facebook Original Own Posts &amp; Reels Table | 01.2.34. WDR Lokalzeit - 4 of 9</vt:lpstr>
      <vt:lpstr>Facebook Original Own Posts &amp; Reels Table | 01.2.34. WDR Lokalzeit - 5 of 9</vt:lpstr>
      <vt:lpstr>Facebook Original Own Posts &amp; Reels Table | 01.2.34. WDR Lokalzeit - 6 of 9</vt:lpstr>
      <vt:lpstr>Facebook Original Own Posts &amp; Reels Table | 01.2.34. WDR Lokalzeit - 7 of 9</vt:lpstr>
      <vt:lpstr>Facebook Original Own Posts &amp; Reels Table | 01.2.34. WDR Lokalzeit - 8 of 9</vt:lpstr>
      <vt:lpstr>Facebook Original Own Posts &amp; Reels Table | 01.2.34. WDR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&amp; Reels Table | 01.2.34. WDR Lokalzeit - 1 of 9</dc:title>
  <dc:creator>Frederik Born</dc:creator>
  <cp:lastModifiedBy>Frederik Born</cp:lastModifiedBy>
  <cp:revision>1</cp:revision>
  <dcterms:created xsi:type="dcterms:W3CDTF">2024-11-26T09:40:30Z</dcterms:created>
  <dcterms:modified xsi:type="dcterms:W3CDTF">2024-11-26T09:42:42Z</dcterms:modified>
</cp:coreProperties>
</file>