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5BE47-EEA1-422B-BC8B-6D75C50CCF90}"/>
              </a:ext>
            </a:extLst>
          </p:cNvPr>
          <p:cNvSpPr>
            <a:spLocks noGrp="1"/>
          </p:cNvSpPr>
          <p:nvPr>
            <p:ph type="title"/>
          </p:nvPr>
        </p:nvSpPr>
        <p:spPr/>
        <p:txBody>
          <a:bodyPr/>
          <a:lstStyle/>
          <a:p>
            <a:r>
              <a:rPr lang="de-DE"/>
              <a:t>Instagram Alle Posts des Zeitraums (mit Total Interactions) | 01.2.34. WDR Lokalzeit - 1 of 11</a:t>
            </a:r>
            <a:endParaRPr lang="en-US"/>
          </a:p>
        </p:txBody>
      </p:sp>
      <p:graphicFrame>
        <p:nvGraphicFramePr>
          <p:cNvPr id="5" name="Table Placeholder 4">
            <a:extLst>
              <a:ext uri="{FF2B5EF4-FFF2-40B4-BE49-F238E27FC236}">
                <a16:creationId xmlns:a16="http://schemas.microsoft.com/office/drawing/2014/main" id="{EDBB1582-CE96-4E2F-A99E-8E29D5CDCC0D}"/>
              </a:ext>
            </a:extLst>
          </p:cNvPr>
          <p:cNvGraphicFramePr>
            <a:graphicFrameLocks noGrp="1"/>
          </p:cNvGraphicFramePr>
          <p:nvPr>
            <p:ph type="tbl" sz="quarter" idx="13"/>
            <p:extLst>
              <p:ext uri="{D42A27DB-BD31-4B8C-83A1-F6EECF244321}">
                <p14:modId xmlns:p14="http://schemas.microsoft.com/office/powerpoint/2010/main" val="2000470840"/>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30696515"/>
                    </a:ext>
                  </a:extLst>
                </a:gridCol>
                <a:gridCol w="1152144">
                  <a:extLst>
                    <a:ext uri="{9D8B030D-6E8A-4147-A177-3AD203B41FA5}">
                      <a16:colId xmlns:a16="http://schemas.microsoft.com/office/drawing/2014/main" val="1297586078"/>
                    </a:ext>
                  </a:extLst>
                </a:gridCol>
                <a:gridCol w="1152144">
                  <a:extLst>
                    <a:ext uri="{9D8B030D-6E8A-4147-A177-3AD203B41FA5}">
                      <a16:colId xmlns:a16="http://schemas.microsoft.com/office/drawing/2014/main" val="2069416943"/>
                    </a:ext>
                  </a:extLst>
                </a:gridCol>
                <a:gridCol w="1152144">
                  <a:extLst>
                    <a:ext uri="{9D8B030D-6E8A-4147-A177-3AD203B41FA5}">
                      <a16:colId xmlns:a16="http://schemas.microsoft.com/office/drawing/2014/main" val="29375757"/>
                    </a:ext>
                  </a:extLst>
                </a:gridCol>
                <a:gridCol w="1152144">
                  <a:extLst>
                    <a:ext uri="{9D8B030D-6E8A-4147-A177-3AD203B41FA5}">
                      <a16:colId xmlns:a16="http://schemas.microsoft.com/office/drawing/2014/main" val="1343507094"/>
                    </a:ext>
                  </a:extLst>
                </a:gridCol>
                <a:gridCol w="1152144">
                  <a:extLst>
                    <a:ext uri="{9D8B030D-6E8A-4147-A177-3AD203B41FA5}">
                      <a16:colId xmlns:a16="http://schemas.microsoft.com/office/drawing/2014/main" val="150856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15445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- 2024-11-15 17:41:07</a:t>
                      </a:r>
                      <a:r>
                        <a:rPr kumimoji="0" lang="de-DE" sz="1000" b="0" i="0" u="none" strike="noStrike" kern="1200" cap="none" spc="0" normalizeH="0" baseline="0" noProof="0">
                          <a:ln>
                            <a:noFill/>
                          </a:ln>
                          <a:solidFill>
                            <a:prstClr val="black"/>
                          </a:solidFill>
                          <a:effectLst/>
                          <a:uLnTx/>
                          <a:uFillTx/>
                          <a:latin typeface="Calibri"/>
                          <a:ea typeface="+mn-ea"/>
                          <a:cs typeface="+mn-cs"/>
                        </a:rPr>
                        <a:t>
 Auch uns geht so manche Begegnung so richtig ans Herz. 🥺 
Unser Autor Christian Richter hat in diesem Jahr Martina kennengelernt, die schwer krank war und sich im Hospiz auf ihren Tod vorbereitet hat. Dafür hat sie ihre eigene Beerdigung geplant, sodass all ihre Freunde nochmal zusammenkommen konnten. 🥰 
Mittlerweile ist Martina verstorben, doch der Beitrag hat euch und uns so sehr berührt, dass er für den Bremer Fernsehpreis nominiert wurde. 
Letzte Woche hat ihn unser Autor entgegengenommen und nochmal an Martina erinnert. ❤️ 
#WDR #Lokalzeit #BremerFernsehpreis #GeschichtenDieBerühren #Tod #Trauer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604521</a:t>
                      </a:r>
                    </a:p>
                  </a:txBody>
                  <a:tcPr/>
                </a:tc>
                <a:extLst>
                  <a:ext uri="{0D108BD9-81ED-4DB2-BD59-A6C34878D82A}">
                    <a16:rowId xmlns:a16="http://schemas.microsoft.com/office/drawing/2014/main" val="1171884810"/>
                  </a:ext>
                </a:extLst>
              </a:tr>
            </a:tbl>
          </a:graphicData>
        </a:graphic>
      </p:graphicFrame>
      <p:sp>
        <p:nvSpPr>
          <p:cNvPr id="4" name="Text Placeholder 3">
            <a:extLst>
              <a:ext uri="{FF2B5EF4-FFF2-40B4-BE49-F238E27FC236}">
                <a16:creationId xmlns:a16="http://schemas.microsoft.com/office/drawing/2014/main" id="{0532EB44-DA48-48A3-82D4-B049C6F48F1A}"/>
              </a:ext>
            </a:extLst>
          </p:cNvPr>
          <p:cNvSpPr>
            <a:spLocks noGrp="1"/>
          </p:cNvSpPr>
          <p:nvPr>
            <p:ph type="body" sz="quarter" idx="14"/>
          </p:nvPr>
        </p:nvSpPr>
        <p:spPr/>
        <p:txBody>
          <a:bodyPr/>
          <a:lstStyle/>
          <a:p>
            <a:r>
              <a:rPr lang="en-US"/>
              <a:t>11/11/2024 - 17/11/2024</a:t>
            </a:r>
          </a:p>
        </p:txBody>
      </p:sp>
    </p:spTree>
    <p:extLst>
      <p:ext uri="{BB962C8B-B14F-4D97-AF65-F5344CB8AC3E}">
        <p14:creationId xmlns:p14="http://schemas.microsoft.com/office/powerpoint/2010/main" val="4011331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AA305-ADBE-46DC-B249-4674B73AFA5F}"/>
              </a:ext>
            </a:extLst>
          </p:cNvPr>
          <p:cNvSpPr>
            <a:spLocks noGrp="1"/>
          </p:cNvSpPr>
          <p:nvPr>
            <p:ph type="title"/>
          </p:nvPr>
        </p:nvSpPr>
        <p:spPr/>
        <p:txBody>
          <a:bodyPr/>
          <a:lstStyle/>
          <a:p>
            <a:r>
              <a:rPr lang="de-DE"/>
              <a:t>Instagram Alle Posts des Zeitraums (mit Total Interactions) | 01.2.34. WDR Lokalzeit - 2 of 11</a:t>
            </a:r>
            <a:endParaRPr lang="en-US"/>
          </a:p>
        </p:txBody>
      </p:sp>
      <p:graphicFrame>
        <p:nvGraphicFramePr>
          <p:cNvPr id="5" name="Table Placeholder 4">
            <a:extLst>
              <a:ext uri="{FF2B5EF4-FFF2-40B4-BE49-F238E27FC236}">
                <a16:creationId xmlns:a16="http://schemas.microsoft.com/office/drawing/2014/main" id="{DC23A3C5-0521-4AC4-AF5A-040E7CD138E0}"/>
              </a:ext>
            </a:extLst>
          </p:cNvPr>
          <p:cNvGraphicFramePr>
            <a:graphicFrameLocks noGrp="1"/>
          </p:cNvGraphicFramePr>
          <p:nvPr>
            <p:ph type="tbl" sz="quarter" idx="13"/>
            <p:extLst>
              <p:ext uri="{D42A27DB-BD31-4B8C-83A1-F6EECF244321}">
                <p14:modId xmlns:p14="http://schemas.microsoft.com/office/powerpoint/2010/main" val="557487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74491943"/>
                    </a:ext>
                  </a:extLst>
                </a:gridCol>
                <a:gridCol w="1152144">
                  <a:extLst>
                    <a:ext uri="{9D8B030D-6E8A-4147-A177-3AD203B41FA5}">
                      <a16:colId xmlns:a16="http://schemas.microsoft.com/office/drawing/2014/main" val="331939834"/>
                    </a:ext>
                  </a:extLst>
                </a:gridCol>
                <a:gridCol w="1152144">
                  <a:extLst>
                    <a:ext uri="{9D8B030D-6E8A-4147-A177-3AD203B41FA5}">
                      <a16:colId xmlns:a16="http://schemas.microsoft.com/office/drawing/2014/main" val="1433718033"/>
                    </a:ext>
                  </a:extLst>
                </a:gridCol>
                <a:gridCol w="1152144">
                  <a:extLst>
                    <a:ext uri="{9D8B030D-6E8A-4147-A177-3AD203B41FA5}">
                      <a16:colId xmlns:a16="http://schemas.microsoft.com/office/drawing/2014/main" val="579379616"/>
                    </a:ext>
                  </a:extLst>
                </a:gridCol>
                <a:gridCol w="1152144">
                  <a:extLst>
                    <a:ext uri="{9D8B030D-6E8A-4147-A177-3AD203B41FA5}">
                      <a16:colId xmlns:a16="http://schemas.microsoft.com/office/drawing/2014/main" val="2079369108"/>
                    </a:ext>
                  </a:extLst>
                </a:gridCol>
                <a:gridCol w="1152144">
                  <a:extLst>
                    <a:ext uri="{9D8B030D-6E8A-4147-A177-3AD203B41FA5}">
                      <a16:colId xmlns:a16="http://schemas.microsoft.com/office/drawing/2014/main" val="2403236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30547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- 2024-11-16 11:30:00</a:t>
                      </a:r>
                      <a:r>
                        <a:rPr kumimoji="0" lang="en-US" sz="1000" b="0" i="0" u="none" strike="noStrike" kern="1200" cap="none" spc="0" normalizeH="0" baseline="0" noProof="0">
                          <a:ln>
                            <a:noFill/>
                          </a:ln>
                          <a:solidFill>
                            <a:prstClr val="black"/>
                          </a:solidFill>
                          <a:effectLst/>
                          <a:uLnTx/>
                          <a:uFillTx/>
                          <a:latin typeface="Calibri"/>
                          <a:ea typeface="+mn-ea"/>
                          <a:cs typeface="+mn-cs"/>
                        </a:rPr>
                        <a:t>
 Es weihnachtet langsam in NRW. Die perfekte Zeit für Leckereien. 🎄🍪 In der Düsseldorfer Bäckerei Hinkel gibt es einen ganz besonderen Stollen. Statt Dresdener Art mit Orangeat und Citronat werden hier auf ganze Mandeln und Rosinen gesetzt – mit Geheimzutat. 
👩🏻‍💻 Autorin: Nora Schuster-Gröters 
#Christstollen #Düsseldorf #Backen #Lokalzeit #Ehrenamt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117869</a:t>
                      </a:r>
                    </a:p>
                  </a:txBody>
                  <a:tcPr/>
                </a:tc>
                <a:extLst>
                  <a:ext uri="{0D108BD9-81ED-4DB2-BD59-A6C34878D82A}">
                    <a16:rowId xmlns:a16="http://schemas.microsoft.com/office/drawing/2014/main" val="2606842780"/>
                  </a:ext>
                </a:extLst>
              </a:tr>
            </a:tbl>
          </a:graphicData>
        </a:graphic>
      </p:graphicFrame>
      <p:sp>
        <p:nvSpPr>
          <p:cNvPr id="4" name="Text Placeholder 3">
            <a:extLst>
              <a:ext uri="{FF2B5EF4-FFF2-40B4-BE49-F238E27FC236}">
                <a16:creationId xmlns:a16="http://schemas.microsoft.com/office/drawing/2014/main" id="{2B928DCD-F46A-4711-8921-1E99F3C11E01}"/>
              </a:ext>
            </a:extLst>
          </p:cNvPr>
          <p:cNvSpPr>
            <a:spLocks noGrp="1"/>
          </p:cNvSpPr>
          <p:nvPr>
            <p:ph type="body" sz="quarter" idx="14"/>
          </p:nvPr>
        </p:nvSpPr>
        <p:spPr/>
        <p:txBody>
          <a:bodyPr/>
          <a:lstStyle/>
          <a:p>
            <a:r>
              <a:rPr lang="en-US"/>
              <a:t>11/11/2024 - 17/11/2024</a:t>
            </a:r>
          </a:p>
        </p:txBody>
      </p:sp>
    </p:spTree>
    <p:extLst>
      <p:ext uri="{BB962C8B-B14F-4D97-AF65-F5344CB8AC3E}">
        <p14:creationId xmlns:p14="http://schemas.microsoft.com/office/powerpoint/2010/main" val="273815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5357F-494D-4066-9879-14E749B376B1}"/>
              </a:ext>
            </a:extLst>
          </p:cNvPr>
          <p:cNvSpPr>
            <a:spLocks noGrp="1"/>
          </p:cNvSpPr>
          <p:nvPr>
            <p:ph type="title"/>
          </p:nvPr>
        </p:nvSpPr>
        <p:spPr/>
        <p:txBody>
          <a:bodyPr/>
          <a:lstStyle/>
          <a:p>
            <a:r>
              <a:rPr lang="de-DE"/>
              <a:t>Instagram Alle Posts des Zeitraums (mit Total Interactions) | 01.2.34. WDR Lokalzeit - 3 of 11</a:t>
            </a:r>
            <a:endParaRPr lang="en-US"/>
          </a:p>
        </p:txBody>
      </p:sp>
      <p:graphicFrame>
        <p:nvGraphicFramePr>
          <p:cNvPr id="5" name="Table Placeholder 4">
            <a:extLst>
              <a:ext uri="{FF2B5EF4-FFF2-40B4-BE49-F238E27FC236}">
                <a16:creationId xmlns:a16="http://schemas.microsoft.com/office/drawing/2014/main" id="{32FC96E1-E373-46B2-A0BD-AD42D0D25C9C}"/>
              </a:ext>
            </a:extLst>
          </p:cNvPr>
          <p:cNvGraphicFramePr>
            <a:graphicFrameLocks noGrp="1"/>
          </p:cNvGraphicFramePr>
          <p:nvPr>
            <p:ph type="tbl" sz="quarter" idx="13"/>
            <p:extLst>
              <p:ext uri="{D42A27DB-BD31-4B8C-83A1-F6EECF244321}">
                <p14:modId xmlns:p14="http://schemas.microsoft.com/office/powerpoint/2010/main" val="3621232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79648343"/>
                    </a:ext>
                  </a:extLst>
                </a:gridCol>
                <a:gridCol w="1152144">
                  <a:extLst>
                    <a:ext uri="{9D8B030D-6E8A-4147-A177-3AD203B41FA5}">
                      <a16:colId xmlns:a16="http://schemas.microsoft.com/office/drawing/2014/main" val="2465682277"/>
                    </a:ext>
                  </a:extLst>
                </a:gridCol>
                <a:gridCol w="1152144">
                  <a:extLst>
                    <a:ext uri="{9D8B030D-6E8A-4147-A177-3AD203B41FA5}">
                      <a16:colId xmlns:a16="http://schemas.microsoft.com/office/drawing/2014/main" val="90049021"/>
                    </a:ext>
                  </a:extLst>
                </a:gridCol>
                <a:gridCol w="1152144">
                  <a:extLst>
                    <a:ext uri="{9D8B030D-6E8A-4147-A177-3AD203B41FA5}">
                      <a16:colId xmlns:a16="http://schemas.microsoft.com/office/drawing/2014/main" val="2674579679"/>
                    </a:ext>
                  </a:extLst>
                </a:gridCol>
                <a:gridCol w="1152144">
                  <a:extLst>
                    <a:ext uri="{9D8B030D-6E8A-4147-A177-3AD203B41FA5}">
                      <a16:colId xmlns:a16="http://schemas.microsoft.com/office/drawing/2014/main" val="2351452374"/>
                    </a:ext>
                  </a:extLst>
                </a:gridCol>
                <a:gridCol w="1152144">
                  <a:extLst>
                    <a:ext uri="{9D8B030D-6E8A-4147-A177-3AD203B41FA5}">
                      <a16:colId xmlns:a16="http://schemas.microsoft.com/office/drawing/2014/main" val="4045669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80159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- 2024-11-11 11:52:43</a:t>
                      </a:r>
                      <a:r>
                        <a:rPr kumimoji="0" lang="en-US" sz="1000" b="0" i="0" u="none" strike="noStrike" kern="1200" cap="none" spc="0" normalizeH="0" baseline="0" noProof="0">
                          <a:ln>
                            <a:noFill/>
                          </a:ln>
                          <a:solidFill>
                            <a:prstClr val="black"/>
                          </a:solidFill>
                          <a:effectLst/>
                          <a:uLnTx/>
                          <a:uFillTx/>
                          <a:latin typeface="Calibri"/>
                          <a:ea typeface="+mn-ea"/>
                          <a:cs typeface="+mn-cs"/>
                        </a:rPr>
                        <a:t>
 Musstet ihr schonmal Erste-Hilfe leisten?
Yannick und Nils schon. Bei einem Fußballspiel fiel ihr Teamkamerade Nikolaus bewusstlos zu Boden.😰 Zum Glück haben die beiden schnell reagiert 💪🏼
👩‍💻Autorin: Gianna Robert
#Lokalzeit #ErsteHilfe #Notfall #Fußball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69980</a:t>
                      </a:r>
                    </a:p>
                  </a:txBody>
                  <a:tcPr/>
                </a:tc>
                <a:extLst>
                  <a:ext uri="{0D108BD9-81ED-4DB2-BD59-A6C34878D82A}">
                    <a16:rowId xmlns:a16="http://schemas.microsoft.com/office/drawing/2014/main" val="795475829"/>
                  </a:ext>
                </a:extLst>
              </a:tr>
            </a:tbl>
          </a:graphicData>
        </a:graphic>
      </p:graphicFrame>
      <p:sp>
        <p:nvSpPr>
          <p:cNvPr id="4" name="Text Placeholder 3">
            <a:extLst>
              <a:ext uri="{FF2B5EF4-FFF2-40B4-BE49-F238E27FC236}">
                <a16:creationId xmlns:a16="http://schemas.microsoft.com/office/drawing/2014/main" id="{A2D3A816-0D86-476E-8754-A098804013D5}"/>
              </a:ext>
            </a:extLst>
          </p:cNvPr>
          <p:cNvSpPr>
            <a:spLocks noGrp="1"/>
          </p:cNvSpPr>
          <p:nvPr>
            <p:ph type="body" sz="quarter" idx="14"/>
          </p:nvPr>
        </p:nvSpPr>
        <p:spPr/>
        <p:txBody>
          <a:bodyPr/>
          <a:lstStyle/>
          <a:p>
            <a:r>
              <a:rPr lang="en-US"/>
              <a:t>11/11/2024 - 17/11/2024</a:t>
            </a:r>
          </a:p>
        </p:txBody>
      </p:sp>
    </p:spTree>
    <p:extLst>
      <p:ext uri="{BB962C8B-B14F-4D97-AF65-F5344CB8AC3E}">
        <p14:creationId xmlns:p14="http://schemas.microsoft.com/office/powerpoint/2010/main" val="297401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D7273-C8E8-4D98-A968-6A328D4A3C91}"/>
              </a:ext>
            </a:extLst>
          </p:cNvPr>
          <p:cNvSpPr>
            <a:spLocks noGrp="1"/>
          </p:cNvSpPr>
          <p:nvPr>
            <p:ph type="title"/>
          </p:nvPr>
        </p:nvSpPr>
        <p:spPr/>
        <p:txBody>
          <a:bodyPr/>
          <a:lstStyle/>
          <a:p>
            <a:r>
              <a:rPr lang="de-DE"/>
              <a:t>Instagram Alle Posts des Zeitraums (mit Total Interactions) | 01.2.34. WDR Lokalzeit - 4 of 11</a:t>
            </a:r>
            <a:endParaRPr lang="en-US"/>
          </a:p>
        </p:txBody>
      </p:sp>
      <p:graphicFrame>
        <p:nvGraphicFramePr>
          <p:cNvPr id="5" name="Table Placeholder 4">
            <a:extLst>
              <a:ext uri="{FF2B5EF4-FFF2-40B4-BE49-F238E27FC236}">
                <a16:creationId xmlns:a16="http://schemas.microsoft.com/office/drawing/2014/main" id="{DFF6DA48-936B-49DC-89E8-B53FD844073A}"/>
              </a:ext>
            </a:extLst>
          </p:cNvPr>
          <p:cNvGraphicFramePr>
            <a:graphicFrameLocks noGrp="1"/>
          </p:cNvGraphicFramePr>
          <p:nvPr>
            <p:ph type="tbl" sz="quarter" idx="13"/>
            <p:extLst>
              <p:ext uri="{D42A27DB-BD31-4B8C-83A1-F6EECF244321}">
                <p14:modId xmlns:p14="http://schemas.microsoft.com/office/powerpoint/2010/main" val="1847007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07220961"/>
                    </a:ext>
                  </a:extLst>
                </a:gridCol>
                <a:gridCol w="1152144">
                  <a:extLst>
                    <a:ext uri="{9D8B030D-6E8A-4147-A177-3AD203B41FA5}">
                      <a16:colId xmlns:a16="http://schemas.microsoft.com/office/drawing/2014/main" val="1428574180"/>
                    </a:ext>
                  </a:extLst>
                </a:gridCol>
                <a:gridCol w="1152144">
                  <a:extLst>
                    <a:ext uri="{9D8B030D-6E8A-4147-A177-3AD203B41FA5}">
                      <a16:colId xmlns:a16="http://schemas.microsoft.com/office/drawing/2014/main" val="1649614455"/>
                    </a:ext>
                  </a:extLst>
                </a:gridCol>
                <a:gridCol w="1152144">
                  <a:extLst>
                    <a:ext uri="{9D8B030D-6E8A-4147-A177-3AD203B41FA5}">
                      <a16:colId xmlns:a16="http://schemas.microsoft.com/office/drawing/2014/main" val="1097021552"/>
                    </a:ext>
                  </a:extLst>
                </a:gridCol>
                <a:gridCol w="1152144">
                  <a:extLst>
                    <a:ext uri="{9D8B030D-6E8A-4147-A177-3AD203B41FA5}">
                      <a16:colId xmlns:a16="http://schemas.microsoft.com/office/drawing/2014/main" val="334777700"/>
                    </a:ext>
                  </a:extLst>
                </a:gridCol>
                <a:gridCol w="1152144">
                  <a:extLst>
                    <a:ext uri="{9D8B030D-6E8A-4147-A177-3AD203B41FA5}">
                      <a16:colId xmlns:a16="http://schemas.microsoft.com/office/drawing/2014/main" val="1567726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37806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- 2024-11-15 11:56:06</a:t>
                      </a:r>
                      <a:r>
                        <a:rPr kumimoji="0" lang="de-DE" sz="1000" b="0" i="0" u="none" strike="noStrike" kern="1200" cap="none" spc="0" normalizeH="0" baseline="0" noProof="0">
                          <a:ln>
                            <a:noFill/>
                          </a:ln>
                          <a:solidFill>
                            <a:prstClr val="black"/>
                          </a:solidFill>
                          <a:effectLst/>
                          <a:uLnTx/>
                          <a:uFillTx/>
                          <a:latin typeface="Calibri"/>
                          <a:ea typeface="+mn-ea"/>
                          <a:cs typeface="+mn-cs"/>
                        </a:rPr>
                        <a:t>
 Julian und Adam sind zwar erst acht Jahre alt, aber trotzdem ist für sie klar: Anderen zu helfen, macht glücklich. 🤝❤️ Habt ihr schon mal jemandem geholfen?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„Mal eben“ ein Eis essen, ins Kino oder zum Arzt. Das gibt es bei Lukas nicht. Der 20-Jährige sitzt im Rollstuhl und verbringt viel Zeit zu Hause, weil seine Familie kein behindertengerechtes Auto hat. Damit Lukas endlich mal rauskommt und Ausflüge machen kann, haben viele Menschen in Siegen Spenden gesammelt. Der 1.fc_dautenbach_e.v._ hat zum Beispiel ein Benefizturnier organisiert. Den Lukas Brado Friendly Cup.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Autorin: Alina Höngen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#Benefizturnier #HandyCapSiegen #Zusammehalt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43531</a:t>
                      </a:r>
                    </a:p>
                  </a:txBody>
                  <a:tcPr/>
                </a:tc>
                <a:extLst>
                  <a:ext uri="{0D108BD9-81ED-4DB2-BD59-A6C34878D82A}">
                    <a16:rowId xmlns:a16="http://schemas.microsoft.com/office/drawing/2014/main" val="1347356863"/>
                  </a:ext>
                </a:extLst>
              </a:tr>
            </a:tbl>
          </a:graphicData>
        </a:graphic>
      </p:graphicFrame>
      <p:sp>
        <p:nvSpPr>
          <p:cNvPr id="4" name="Text Placeholder 3">
            <a:extLst>
              <a:ext uri="{FF2B5EF4-FFF2-40B4-BE49-F238E27FC236}">
                <a16:creationId xmlns:a16="http://schemas.microsoft.com/office/drawing/2014/main" id="{24DF2114-96AD-4F6E-9902-BB1E9F79E79C}"/>
              </a:ext>
            </a:extLst>
          </p:cNvPr>
          <p:cNvSpPr>
            <a:spLocks noGrp="1"/>
          </p:cNvSpPr>
          <p:nvPr>
            <p:ph type="body" sz="quarter" idx="14"/>
          </p:nvPr>
        </p:nvSpPr>
        <p:spPr/>
        <p:txBody>
          <a:bodyPr/>
          <a:lstStyle/>
          <a:p>
            <a:r>
              <a:rPr lang="en-US"/>
              <a:t>11/11/2024 - 17/11/2024</a:t>
            </a:r>
          </a:p>
        </p:txBody>
      </p:sp>
    </p:spTree>
    <p:extLst>
      <p:ext uri="{BB962C8B-B14F-4D97-AF65-F5344CB8AC3E}">
        <p14:creationId xmlns:p14="http://schemas.microsoft.com/office/powerpoint/2010/main" val="3278664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F3995-2C8F-48B3-8E2A-D30AADB56D53}"/>
              </a:ext>
            </a:extLst>
          </p:cNvPr>
          <p:cNvSpPr>
            <a:spLocks noGrp="1"/>
          </p:cNvSpPr>
          <p:nvPr>
            <p:ph type="title"/>
          </p:nvPr>
        </p:nvSpPr>
        <p:spPr/>
        <p:txBody>
          <a:bodyPr/>
          <a:lstStyle/>
          <a:p>
            <a:r>
              <a:rPr lang="de-DE"/>
              <a:t>Instagram Alle Posts des Zeitraums (mit Total Interactions) | 01.2.34. WDR Lokalzeit - 5 of 11</a:t>
            </a:r>
            <a:endParaRPr lang="en-US"/>
          </a:p>
        </p:txBody>
      </p:sp>
      <p:graphicFrame>
        <p:nvGraphicFramePr>
          <p:cNvPr id="5" name="Table Placeholder 4">
            <a:extLst>
              <a:ext uri="{FF2B5EF4-FFF2-40B4-BE49-F238E27FC236}">
                <a16:creationId xmlns:a16="http://schemas.microsoft.com/office/drawing/2014/main" id="{7F10D6D9-DEE2-43A9-8B13-93C62AC7FB85}"/>
              </a:ext>
            </a:extLst>
          </p:cNvPr>
          <p:cNvGraphicFramePr>
            <a:graphicFrameLocks noGrp="1"/>
          </p:cNvGraphicFramePr>
          <p:nvPr>
            <p:ph type="tbl" sz="quarter" idx="13"/>
            <p:extLst>
              <p:ext uri="{D42A27DB-BD31-4B8C-83A1-F6EECF244321}">
                <p14:modId xmlns:p14="http://schemas.microsoft.com/office/powerpoint/2010/main" val="2271407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84646686"/>
                    </a:ext>
                  </a:extLst>
                </a:gridCol>
                <a:gridCol w="1152144">
                  <a:extLst>
                    <a:ext uri="{9D8B030D-6E8A-4147-A177-3AD203B41FA5}">
                      <a16:colId xmlns:a16="http://schemas.microsoft.com/office/drawing/2014/main" val="855613038"/>
                    </a:ext>
                  </a:extLst>
                </a:gridCol>
                <a:gridCol w="1152144">
                  <a:extLst>
                    <a:ext uri="{9D8B030D-6E8A-4147-A177-3AD203B41FA5}">
                      <a16:colId xmlns:a16="http://schemas.microsoft.com/office/drawing/2014/main" val="3934151332"/>
                    </a:ext>
                  </a:extLst>
                </a:gridCol>
                <a:gridCol w="1152144">
                  <a:extLst>
                    <a:ext uri="{9D8B030D-6E8A-4147-A177-3AD203B41FA5}">
                      <a16:colId xmlns:a16="http://schemas.microsoft.com/office/drawing/2014/main" val="703621503"/>
                    </a:ext>
                  </a:extLst>
                </a:gridCol>
                <a:gridCol w="1152144">
                  <a:extLst>
                    <a:ext uri="{9D8B030D-6E8A-4147-A177-3AD203B41FA5}">
                      <a16:colId xmlns:a16="http://schemas.microsoft.com/office/drawing/2014/main" val="2702208100"/>
                    </a:ext>
                  </a:extLst>
                </a:gridCol>
                <a:gridCol w="1152144">
                  <a:extLst>
                    <a:ext uri="{9D8B030D-6E8A-4147-A177-3AD203B41FA5}">
                      <a16:colId xmlns:a16="http://schemas.microsoft.com/office/drawing/2014/main" val="1979455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1608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- 2024-11-13 11:43:24</a:t>
                      </a:r>
                      <a:r>
                        <a:rPr kumimoji="0" lang="de-DE" sz="1000" b="0" i="0" u="none" strike="noStrike" kern="1200" cap="none" spc="0" normalizeH="0" baseline="0" noProof="0">
                          <a:ln>
                            <a:noFill/>
                          </a:ln>
                          <a:solidFill>
                            <a:prstClr val="black"/>
                          </a:solidFill>
                          <a:effectLst/>
                          <a:uLnTx/>
                          <a:uFillTx/>
                          <a:latin typeface="Calibri"/>
                          <a:ea typeface="+mn-ea"/>
                          <a:cs typeface="+mn-cs"/>
                        </a:rPr>
                        <a:t>
 Thea ist Noams neue Freundin – sie hat vier Beine und eine feuchte Schnauze. 🐶
Noam hat einen Gendefekt und sitzt im Rollstuhl. Er kann nicht sprechen, kommuniziert aber über seine Augen und Mimik. Spielen mit anderen Kindern in seinem Alter ist durch die Behinderung schwierig. 
Thea zieht deswegen bald bei Noam ein. Die Assistenzhündin soll Noam im Alltag eine Freundin sein und mit ihm spielen. Damit das möglich ist, hat die Hanna-Zürndorfer-Schule aus Düsseldorf Gerresheim spenden für Noam gesammelt – damit Thea ganz bald bei ihm sein kann. 👨🏻‍🦽
👩🏻‍💻 Autorin: Anke Hoffmann 
#Düsseldorf #Assistenzhund #Spenden #Lokalzeit WDR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17193</a:t>
                      </a:r>
                    </a:p>
                  </a:txBody>
                  <a:tcPr/>
                </a:tc>
                <a:extLst>
                  <a:ext uri="{0D108BD9-81ED-4DB2-BD59-A6C34878D82A}">
                    <a16:rowId xmlns:a16="http://schemas.microsoft.com/office/drawing/2014/main" val="128496513"/>
                  </a:ext>
                </a:extLst>
              </a:tr>
            </a:tbl>
          </a:graphicData>
        </a:graphic>
      </p:graphicFrame>
      <p:sp>
        <p:nvSpPr>
          <p:cNvPr id="4" name="Text Placeholder 3">
            <a:extLst>
              <a:ext uri="{FF2B5EF4-FFF2-40B4-BE49-F238E27FC236}">
                <a16:creationId xmlns:a16="http://schemas.microsoft.com/office/drawing/2014/main" id="{4D64AA00-525B-4717-8865-764A828A7A41}"/>
              </a:ext>
            </a:extLst>
          </p:cNvPr>
          <p:cNvSpPr>
            <a:spLocks noGrp="1"/>
          </p:cNvSpPr>
          <p:nvPr>
            <p:ph type="body" sz="quarter" idx="14"/>
          </p:nvPr>
        </p:nvSpPr>
        <p:spPr/>
        <p:txBody>
          <a:bodyPr/>
          <a:lstStyle/>
          <a:p>
            <a:r>
              <a:rPr lang="en-US"/>
              <a:t>11/11/2024 - 17/11/2024</a:t>
            </a:r>
          </a:p>
        </p:txBody>
      </p:sp>
    </p:spTree>
    <p:extLst>
      <p:ext uri="{BB962C8B-B14F-4D97-AF65-F5344CB8AC3E}">
        <p14:creationId xmlns:p14="http://schemas.microsoft.com/office/powerpoint/2010/main" val="3408491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99559-22DD-40BE-958B-7B91FCD6EAE4}"/>
              </a:ext>
            </a:extLst>
          </p:cNvPr>
          <p:cNvSpPr>
            <a:spLocks noGrp="1"/>
          </p:cNvSpPr>
          <p:nvPr>
            <p:ph type="title"/>
          </p:nvPr>
        </p:nvSpPr>
        <p:spPr/>
        <p:txBody>
          <a:bodyPr/>
          <a:lstStyle/>
          <a:p>
            <a:r>
              <a:rPr lang="de-DE"/>
              <a:t>Instagram Alle Posts des Zeitraums (mit Total Interactions) | 01.2.34. WDR Lokalzeit - 6 of 11</a:t>
            </a:r>
            <a:endParaRPr lang="en-US"/>
          </a:p>
        </p:txBody>
      </p:sp>
      <p:graphicFrame>
        <p:nvGraphicFramePr>
          <p:cNvPr id="5" name="Table Placeholder 4">
            <a:extLst>
              <a:ext uri="{FF2B5EF4-FFF2-40B4-BE49-F238E27FC236}">
                <a16:creationId xmlns:a16="http://schemas.microsoft.com/office/drawing/2014/main" id="{B95F87DE-D71B-4E96-B0FA-1114B1A453D2}"/>
              </a:ext>
            </a:extLst>
          </p:cNvPr>
          <p:cNvGraphicFramePr>
            <a:graphicFrameLocks noGrp="1"/>
          </p:cNvGraphicFramePr>
          <p:nvPr>
            <p:ph type="tbl" sz="quarter" idx="13"/>
            <p:extLst>
              <p:ext uri="{D42A27DB-BD31-4B8C-83A1-F6EECF244321}">
                <p14:modId xmlns:p14="http://schemas.microsoft.com/office/powerpoint/2010/main" val="3225447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36167586"/>
                    </a:ext>
                  </a:extLst>
                </a:gridCol>
                <a:gridCol w="1152144">
                  <a:extLst>
                    <a:ext uri="{9D8B030D-6E8A-4147-A177-3AD203B41FA5}">
                      <a16:colId xmlns:a16="http://schemas.microsoft.com/office/drawing/2014/main" val="2663565680"/>
                    </a:ext>
                  </a:extLst>
                </a:gridCol>
                <a:gridCol w="1152144">
                  <a:extLst>
                    <a:ext uri="{9D8B030D-6E8A-4147-A177-3AD203B41FA5}">
                      <a16:colId xmlns:a16="http://schemas.microsoft.com/office/drawing/2014/main" val="510976950"/>
                    </a:ext>
                  </a:extLst>
                </a:gridCol>
                <a:gridCol w="1152144">
                  <a:extLst>
                    <a:ext uri="{9D8B030D-6E8A-4147-A177-3AD203B41FA5}">
                      <a16:colId xmlns:a16="http://schemas.microsoft.com/office/drawing/2014/main" val="3581284203"/>
                    </a:ext>
                  </a:extLst>
                </a:gridCol>
                <a:gridCol w="1152144">
                  <a:extLst>
                    <a:ext uri="{9D8B030D-6E8A-4147-A177-3AD203B41FA5}">
                      <a16:colId xmlns:a16="http://schemas.microsoft.com/office/drawing/2014/main" val="4294465903"/>
                    </a:ext>
                  </a:extLst>
                </a:gridCol>
                <a:gridCol w="1152144">
                  <a:extLst>
                    <a:ext uri="{9D8B030D-6E8A-4147-A177-3AD203B41FA5}">
                      <a16:colId xmlns:a16="http://schemas.microsoft.com/office/drawing/2014/main" val="3983273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78503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- 2024-11-12 11:21:57</a:t>
                      </a:r>
                      <a:r>
                        <a:rPr kumimoji="0" lang="de-DE" sz="1000" b="0" i="0" u="none" strike="noStrike" kern="1200" cap="none" spc="0" normalizeH="0" baseline="0" noProof="0">
                          <a:ln>
                            <a:noFill/>
                          </a:ln>
                          <a:solidFill>
                            <a:prstClr val="black"/>
                          </a:solidFill>
                          <a:effectLst/>
                          <a:uLnTx/>
                          <a:uFillTx/>
                          <a:latin typeface="Calibri"/>
                          <a:ea typeface="+mn-ea"/>
                          <a:cs typeface="+mn-cs"/>
                        </a:rPr>
                        <a:t>
 Die Barrierefreiheit hörte an der Sporthalle der Schule auf. 👨🏼‍🦼 Früher musste Ivaylo immer einmal um die Halle zum Notausgang fahren. Er und seine Freundinnen und Freunde sind froh, dass es jetzt schneller geht und vor allem selbstständig. 👌🏻 
👩🏻‍💻 Autorin: Fabienne Strohmer 
 #Barrierefreiheit #Lokalzeit #WDR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14429</a:t>
                      </a:r>
                    </a:p>
                  </a:txBody>
                  <a:tcPr/>
                </a:tc>
                <a:extLst>
                  <a:ext uri="{0D108BD9-81ED-4DB2-BD59-A6C34878D82A}">
                    <a16:rowId xmlns:a16="http://schemas.microsoft.com/office/drawing/2014/main" val="2477009188"/>
                  </a:ext>
                </a:extLst>
              </a:tr>
            </a:tbl>
          </a:graphicData>
        </a:graphic>
      </p:graphicFrame>
      <p:sp>
        <p:nvSpPr>
          <p:cNvPr id="4" name="Text Placeholder 3">
            <a:extLst>
              <a:ext uri="{FF2B5EF4-FFF2-40B4-BE49-F238E27FC236}">
                <a16:creationId xmlns:a16="http://schemas.microsoft.com/office/drawing/2014/main" id="{59FC527D-5E35-48B3-A1F3-A97FE1040CB1}"/>
              </a:ext>
            </a:extLst>
          </p:cNvPr>
          <p:cNvSpPr>
            <a:spLocks noGrp="1"/>
          </p:cNvSpPr>
          <p:nvPr>
            <p:ph type="body" sz="quarter" idx="14"/>
          </p:nvPr>
        </p:nvSpPr>
        <p:spPr/>
        <p:txBody>
          <a:bodyPr/>
          <a:lstStyle/>
          <a:p>
            <a:r>
              <a:rPr lang="en-US"/>
              <a:t>11/11/2024 - 17/11/2024</a:t>
            </a:r>
          </a:p>
        </p:txBody>
      </p:sp>
    </p:spTree>
    <p:extLst>
      <p:ext uri="{BB962C8B-B14F-4D97-AF65-F5344CB8AC3E}">
        <p14:creationId xmlns:p14="http://schemas.microsoft.com/office/powerpoint/2010/main" val="2326443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3CBA7-F250-4013-B9E6-86D7C8B05EB9}"/>
              </a:ext>
            </a:extLst>
          </p:cNvPr>
          <p:cNvSpPr>
            <a:spLocks noGrp="1"/>
          </p:cNvSpPr>
          <p:nvPr>
            <p:ph type="title"/>
          </p:nvPr>
        </p:nvSpPr>
        <p:spPr/>
        <p:txBody>
          <a:bodyPr/>
          <a:lstStyle/>
          <a:p>
            <a:r>
              <a:rPr lang="de-DE"/>
              <a:t>Instagram Alle Posts des Zeitraums (mit Total Interactions) | 01.2.34. WDR Lokalzeit - 7 of 11</a:t>
            </a:r>
            <a:endParaRPr lang="en-US"/>
          </a:p>
        </p:txBody>
      </p:sp>
      <p:graphicFrame>
        <p:nvGraphicFramePr>
          <p:cNvPr id="5" name="Table Placeholder 4">
            <a:extLst>
              <a:ext uri="{FF2B5EF4-FFF2-40B4-BE49-F238E27FC236}">
                <a16:creationId xmlns:a16="http://schemas.microsoft.com/office/drawing/2014/main" id="{71FBFD48-53CD-4A0E-82DF-D2DC51B4E5AE}"/>
              </a:ext>
            </a:extLst>
          </p:cNvPr>
          <p:cNvGraphicFramePr>
            <a:graphicFrameLocks noGrp="1"/>
          </p:cNvGraphicFramePr>
          <p:nvPr>
            <p:ph type="tbl" sz="quarter" idx="13"/>
            <p:extLst>
              <p:ext uri="{D42A27DB-BD31-4B8C-83A1-F6EECF244321}">
                <p14:modId xmlns:p14="http://schemas.microsoft.com/office/powerpoint/2010/main" val="562790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30119966"/>
                    </a:ext>
                  </a:extLst>
                </a:gridCol>
                <a:gridCol w="1152144">
                  <a:extLst>
                    <a:ext uri="{9D8B030D-6E8A-4147-A177-3AD203B41FA5}">
                      <a16:colId xmlns:a16="http://schemas.microsoft.com/office/drawing/2014/main" val="3075663492"/>
                    </a:ext>
                  </a:extLst>
                </a:gridCol>
                <a:gridCol w="1152144">
                  <a:extLst>
                    <a:ext uri="{9D8B030D-6E8A-4147-A177-3AD203B41FA5}">
                      <a16:colId xmlns:a16="http://schemas.microsoft.com/office/drawing/2014/main" val="3094865522"/>
                    </a:ext>
                  </a:extLst>
                </a:gridCol>
                <a:gridCol w="1152144">
                  <a:extLst>
                    <a:ext uri="{9D8B030D-6E8A-4147-A177-3AD203B41FA5}">
                      <a16:colId xmlns:a16="http://schemas.microsoft.com/office/drawing/2014/main" val="54363213"/>
                    </a:ext>
                  </a:extLst>
                </a:gridCol>
                <a:gridCol w="1152144">
                  <a:extLst>
                    <a:ext uri="{9D8B030D-6E8A-4147-A177-3AD203B41FA5}">
                      <a16:colId xmlns:a16="http://schemas.microsoft.com/office/drawing/2014/main" val="2988028500"/>
                    </a:ext>
                  </a:extLst>
                </a:gridCol>
                <a:gridCol w="1152144">
                  <a:extLst>
                    <a:ext uri="{9D8B030D-6E8A-4147-A177-3AD203B41FA5}">
                      <a16:colId xmlns:a16="http://schemas.microsoft.com/office/drawing/2014/main" val="772219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40179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- 2024-11-12 15:44:15</a:t>
                      </a:r>
                      <a:r>
                        <a:rPr kumimoji="0" lang="de-DE" sz="1000" b="0" i="0" u="none" strike="noStrike" kern="1200" cap="none" spc="0" normalizeH="0" baseline="0" noProof="0">
                          <a:ln>
                            <a:noFill/>
                          </a:ln>
                          <a:solidFill>
                            <a:prstClr val="black"/>
                          </a:solidFill>
                          <a:effectLst/>
                          <a:uLnTx/>
                          <a:uFillTx/>
                          <a:latin typeface="Calibri"/>
                          <a:ea typeface="+mn-ea"/>
                          <a:cs typeface="+mn-cs"/>
                        </a:rPr>
                        <a:t>
 Im Movember lassen sich Männer weltweit einen Schnurrbart stehen, um auf Männergesundheit hinzuweisen. Auch die Handballer von tusspengehandball machen mit. 💪🏼🤾🏻‍♂️
Schnurrbart - wäre das was für dich? 
🧑🏼‍💻 Autor: Jan-Ole Niermann
#Handball #Vorsorge #Männergesundheit #WDR #Lokalzeit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12188</a:t>
                      </a:r>
                    </a:p>
                  </a:txBody>
                  <a:tcPr/>
                </a:tc>
                <a:extLst>
                  <a:ext uri="{0D108BD9-81ED-4DB2-BD59-A6C34878D82A}">
                    <a16:rowId xmlns:a16="http://schemas.microsoft.com/office/drawing/2014/main" val="736975193"/>
                  </a:ext>
                </a:extLst>
              </a:tr>
            </a:tbl>
          </a:graphicData>
        </a:graphic>
      </p:graphicFrame>
      <p:sp>
        <p:nvSpPr>
          <p:cNvPr id="4" name="Text Placeholder 3">
            <a:extLst>
              <a:ext uri="{FF2B5EF4-FFF2-40B4-BE49-F238E27FC236}">
                <a16:creationId xmlns:a16="http://schemas.microsoft.com/office/drawing/2014/main" id="{D19B9B0C-03EF-429F-A77D-DC416761FBA9}"/>
              </a:ext>
            </a:extLst>
          </p:cNvPr>
          <p:cNvSpPr>
            <a:spLocks noGrp="1"/>
          </p:cNvSpPr>
          <p:nvPr>
            <p:ph type="body" sz="quarter" idx="14"/>
          </p:nvPr>
        </p:nvSpPr>
        <p:spPr/>
        <p:txBody>
          <a:bodyPr/>
          <a:lstStyle/>
          <a:p>
            <a:r>
              <a:rPr lang="en-US"/>
              <a:t>11/11/2024 - 17/11/2024</a:t>
            </a:r>
          </a:p>
        </p:txBody>
      </p:sp>
    </p:spTree>
    <p:extLst>
      <p:ext uri="{BB962C8B-B14F-4D97-AF65-F5344CB8AC3E}">
        <p14:creationId xmlns:p14="http://schemas.microsoft.com/office/powerpoint/2010/main" val="712852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EEF32-4353-4814-ADEA-332C1444D1C9}"/>
              </a:ext>
            </a:extLst>
          </p:cNvPr>
          <p:cNvSpPr>
            <a:spLocks noGrp="1"/>
          </p:cNvSpPr>
          <p:nvPr>
            <p:ph type="title"/>
          </p:nvPr>
        </p:nvSpPr>
        <p:spPr/>
        <p:txBody>
          <a:bodyPr/>
          <a:lstStyle/>
          <a:p>
            <a:r>
              <a:rPr lang="de-DE"/>
              <a:t>Instagram Alle Posts des Zeitraums (mit Total Interactions) | 01.2.34. WDR Lokalzeit - 8 of 11</a:t>
            </a:r>
            <a:endParaRPr lang="en-US"/>
          </a:p>
        </p:txBody>
      </p:sp>
      <p:graphicFrame>
        <p:nvGraphicFramePr>
          <p:cNvPr id="5" name="Table Placeholder 4">
            <a:extLst>
              <a:ext uri="{FF2B5EF4-FFF2-40B4-BE49-F238E27FC236}">
                <a16:creationId xmlns:a16="http://schemas.microsoft.com/office/drawing/2014/main" id="{A14EFBFD-51C5-41EE-9E78-5907203D7B47}"/>
              </a:ext>
            </a:extLst>
          </p:cNvPr>
          <p:cNvGraphicFramePr>
            <a:graphicFrameLocks noGrp="1"/>
          </p:cNvGraphicFramePr>
          <p:nvPr>
            <p:ph type="tbl" sz="quarter" idx="13"/>
            <p:extLst>
              <p:ext uri="{D42A27DB-BD31-4B8C-83A1-F6EECF244321}">
                <p14:modId xmlns:p14="http://schemas.microsoft.com/office/powerpoint/2010/main" val="2696897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43144071"/>
                    </a:ext>
                  </a:extLst>
                </a:gridCol>
                <a:gridCol w="1152144">
                  <a:extLst>
                    <a:ext uri="{9D8B030D-6E8A-4147-A177-3AD203B41FA5}">
                      <a16:colId xmlns:a16="http://schemas.microsoft.com/office/drawing/2014/main" val="3721951275"/>
                    </a:ext>
                  </a:extLst>
                </a:gridCol>
                <a:gridCol w="1152144">
                  <a:extLst>
                    <a:ext uri="{9D8B030D-6E8A-4147-A177-3AD203B41FA5}">
                      <a16:colId xmlns:a16="http://schemas.microsoft.com/office/drawing/2014/main" val="3236877029"/>
                    </a:ext>
                  </a:extLst>
                </a:gridCol>
                <a:gridCol w="1152144">
                  <a:extLst>
                    <a:ext uri="{9D8B030D-6E8A-4147-A177-3AD203B41FA5}">
                      <a16:colId xmlns:a16="http://schemas.microsoft.com/office/drawing/2014/main" val="623043658"/>
                    </a:ext>
                  </a:extLst>
                </a:gridCol>
                <a:gridCol w="1152144">
                  <a:extLst>
                    <a:ext uri="{9D8B030D-6E8A-4147-A177-3AD203B41FA5}">
                      <a16:colId xmlns:a16="http://schemas.microsoft.com/office/drawing/2014/main" val="738319305"/>
                    </a:ext>
                  </a:extLst>
                </a:gridCol>
                <a:gridCol w="1152144">
                  <a:extLst>
                    <a:ext uri="{9D8B030D-6E8A-4147-A177-3AD203B41FA5}">
                      <a16:colId xmlns:a16="http://schemas.microsoft.com/office/drawing/2014/main" val="4218586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45713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- 2024-11-17 11:39:51</a:t>
                      </a:r>
                      <a:r>
                        <a:rPr kumimoji="0" lang="en-US" sz="1000" b="0" i="0" u="none" strike="noStrike" kern="1200" cap="none" spc="0" normalizeH="0" baseline="0" noProof="0">
                          <a:ln>
                            <a:noFill/>
                          </a:ln>
                          <a:solidFill>
                            <a:prstClr val="black"/>
                          </a:solidFill>
                          <a:effectLst/>
                          <a:uLnTx/>
                          <a:uFillTx/>
                          <a:latin typeface="Calibri"/>
                          <a:ea typeface="+mn-ea"/>
                          <a:cs typeface="+mn-cs"/>
                        </a:rPr>
                        <a:t>
 💩💰 Aus Scheiße Geld machen – Christoph aus Meschede tut es für die gute Sache! 
Angefangen hat es mit einem Vogelschiss auf dem Auto seiner Schwester. 🐦 Die fand: Der Klecks sieht ja aus wie eine Frau! Da machte Christoph sein erstes Foto. 📸 
Merke: Vogelschiss muss nicht immer kacke sein! 💩 
Autor: Elisabeth Konstantinidis 
#kalender #vögel #fotografie #ehrenamt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10341</a:t>
                      </a:r>
                    </a:p>
                  </a:txBody>
                  <a:tcPr/>
                </a:tc>
                <a:extLst>
                  <a:ext uri="{0D108BD9-81ED-4DB2-BD59-A6C34878D82A}">
                    <a16:rowId xmlns:a16="http://schemas.microsoft.com/office/drawing/2014/main" val="1107599914"/>
                  </a:ext>
                </a:extLst>
              </a:tr>
            </a:tbl>
          </a:graphicData>
        </a:graphic>
      </p:graphicFrame>
      <p:sp>
        <p:nvSpPr>
          <p:cNvPr id="4" name="Text Placeholder 3">
            <a:extLst>
              <a:ext uri="{FF2B5EF4-FFF2-40B4-BE49-F238E27FC236}">
                <a16:creationId xmlns:a16="http://schemas.microsoft.com/office/drawing/2014/main" id="{61371F10-DB47-4E00-89F1-B0D74220FA84}"/>
              </a:ext>
            </a:extLst>
          </p:cNvPr>
          <p:cNvSpPr>
            <a:spLocks noGrp="1"/>
          </p:cNvSpPr>
          <p:nvPr>
            <p:ph type="body" sz="quarter" idx="14"/>
          </p:nvPr>
        </p:nvSpPr>
        <p:spPr/>
        <p:txBody>
          <a:bodyPr/>
          <a:lstStyle/>
          <a:p>
            <a:r>
              <a:rPr lang="en-US"/>
              <a:t>11/11/2024 - 17/11/2024</a:t>
            </a:r>
          </a:p>
        </p:txBody>
      </p:sp>
    </p:spTree>
    <p:extLst>
      <p:ext uri="{BB962C8B-B14F-4D97-AF65-F5344CB8AC3E}">
        <p14:creationId xmlns:p14="http://schemas.microsoft.com/office/powerpoint/2010/main" val="1604199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5CCFD-BEA1-4179-BEA3-404844AC22E7}"/>
              </a:ext>
            </a:extLst>
          </p:cNvPr>
          <p:cNvSpPr>
            <a:spLocks noGrp="1"/>
          </p:cNvSpPr>
          <p:nvPr>
            <p:ph type="title"/>
          </p:nvPr>
        </p:nvSpPr>
        <p:spPr/>
        <p:txBody>
          <a:bodyPr/>
          <a:lstStyle/>
          <a:p>
            <a:r>
              <a:rPr lang="de-DE"/>
              <a:t>Instagram Alle Posts des Zeitraums (mit Total Interactions) | 01.2.34. WDR Lokalzeit - 9 of 11</a:t>
            </a:r>
            <a:endParaRPr lang="en-US"/>
          </a:p>
        </p:txBody>
      </p:sp>
      <p:graphicFrame>
        <p:nvGraphicFramePr>
          <p:cNvPr id="5" name="Table Placeholder 4">
            <a:extLst>
              <a:ext uri="{FF2B5EF4-FFF2-40B4-BE49-F238E27FC236}">
                <a16:creationId xmlns:a16="http://schemas.microsoft.com/office/drawing/2014/main" id="{B1551A91-D298-44F6-BC54-1864860657DD}"/>
              </a:ext>
            </a:extLst>
          </p:cNvPr>
          <p:cNvGraphicFramePr>
            <a:graphicFrameLocks noGrp="1"/>
          </p:cNvGraphicFramePr>
          <p:nvPr>
            <p:ph type="tbl" sz="quarter" idx="13"/>
            <p:extLst>
              <p:ext uri="{D42A27DB-BD31-4B8C-83A1-F6EECF244321}">
                <p14:modId xmlns:p14="http://schemas.microsoft.com/office/powerpoint/2010/main" val="1440715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57643360"/>
                    </a:ext>
                  </a:extLst>
                </a:gridCol>
                <a:gridCol w="1152144">
                  <a:extLst>
                    <a:ext uri="{9D8B030D-6E8A-4147-A177-3AD203B41FA5}">
                      <a16:colId xmlns:a16="http://schemas.microsoft.com/office/drawing/2014/main" val="3155783473"/>
                    </a:ext>
                  </a:extLst>
                </a:gridCol>
                <a:gridCol w="1152144">
                  <a:extLst>
                    <a:ext uri="{9D8B030D-6E8A-4147-A177-3AD203B41FA5}">
                      <a16:colId xmlns:a16="http://schemas.microsoft.com/office/drawing/2014/main" val="1492767341"/>
                    </a:ext>
                  </a:extLst>
                </a:gridCol>
                <a:gridCol w="1152144">
                  <a:extLst>
                    <a:ext uri="{9D8B030D-6E8A-4147-A177-3AD203B41FA5}">
                      <a16:colId xmlns:a16="http://schemas.microsoft.com/office/drawing/2014/main" val="1212905444"/>
                    </a:ext>
                  </a:extLst>
                </a:gridCol>
                <a:gridCol w="1152144">
                  <a:extLst>
                    <a:ext uri="{9D8B030D-6E8A-4147-A177-3AD203B41FA5}">
                      <a16:colId xmlns:a16="http://schemas.microsoft.com/office/drawing/2014/main" val="3520323094"/>
                    </a:ext>
                  </a:extLst>
                </a:gridCol>
                <a:gridCol w="1152144">
                  <a:extLst>
                    <a:ext uri="{9D8B030D-6E8A-4147-A177-3AD203B41FA5}">
                      <a16:colId xmlns:a16="http://schemas.microsoft.com/office/drawing/2014/main" val="1042624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59638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- 2024-11-13 17:23:06</a:t>
                      </a:r>
                      <a:r>
                        <a:rPr kumimoji="0" lang="de-DE" sz="1000" b="0" i="0" u="none" strike="noStrike" kern="1200" cap="none" spc="0" normalizeH="0" baseline="0" noProof="0">
                          <a:ln>
                            <a:noFill/>
                          </a:ln>
                          <a:solidFill>
                            <a:prstClr val="black"/>
                          </a:solidFill>
                          <a:effectLst/>
                          <a:uLnTx/>
                          <a:uFillTx/>
                          <a:latin typeface="Calibri"/>
                          <a:ea typeface="+mn-ea"/>
                          <a:cs typeface="+mn-cs"/>
                        </a:rPr>
                        <a:t>
 In Engelskirchen öffnet jedes Jahr in der Vorweihnachtszeit die Christkindpostfiliale. Kinder aus der ganzen Welt schicken dem Christkind Briefe und Wunschzettel. Wer bis zum 20.12. einen Brief verschickt, bekommt sogar eine Antwort vom Christkind und seinen Helferinnen und Helfern! 🎄💌
Habt ihr schon mal einen Brief ans Christkind geschrieben?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Autorin: Hilde Braun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#Weihnachten #Christkind #Engelskirchen #Post #Wunschzettel #WDR #Lokalzeit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9250</a:t>
                      </a:r>
                    </a:p>
                  </a:txBody>
                  <a:tcPr/>
                </a:tc>
                <a:extLst>
                  <a:ext uri="{0D108BD9-81ED-4DB2-BD59-A6C34878D82A}">
                    <a16:rowId xmlns:a16="http://schemas.microsoft.com/office/drawing/2014/main" val="3757149915"/>
                  </a:ext>
                </a:extLst>
              </a:tr>
            </a:tbl>
          </a:graphicData>
        </a:graphic>
      </p:graphicFrame>
      <p:sp>
        <p:nvSpPr>
          <p:cNvPr id="4" name="Text Placeholder 3">
            <a:extLst>
              <a:ext uri="{FF2B5EF4-FFF2-40B4-BE49-F238E27FC236}">
                <a16:creationId xmlns:a16="http://schemas.microsoft.com/office/drawing/2014/main" id="{4974C605-183D-4FBB-BC18-F22F152548E9}"/>
              </a:ext>
            </a:extLst>
          </p:cNvPr>
          <p:cNvSpPr>
            <a:spLocks noGrp="1"/>
          </p:cNvSpPr>
          <p:nvPr>
            <p:ph type="body" sz="quarter" idx="14"/>
          </p:nvPr>
        </p:nvSpPr>
        <p:spPr/>
        <p:txBody>
          <a:bodyPr/>
          <a:lstStyle/>
          <a:p>
            <a:r>
              <a:rPr lang="en-US"/>
              <a:t>11/11/2024 - 17/11/2024</a:t>
            </a:r>
          </a:p>
        </p:txBody>
      </p:sp>
    </p:spTree>
    <p:extLst>
      <p:ext uri="{BB962C8B-B14F-4D97-AF65-F5344CB8AC3E}">
        <p14:creationId xmlns:p14="http://schemas.microsoft.com/office/powerpoint/2010/main" val="3158527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91510-6DB1-4F9E-920D-66DA989E72B6}"/>
              </a:ext>
            </a:extLst>
          </p:cNvPr>
          <p:cNvSpPr>
            <a:spLocks noGrp="1"/>
          </p:cNvSpPr>
          <p:nvPr>
            <p:ph type="title"/>
          </p:nvPr>
        </p:nvSpPr>
        <p:spPr/>
        <p:txBody>
          <a:bodyPr/>
          <a:lstStyle/>
          <a:p>
            <a:r>
              <a:rPr lang="de-DE"/>
              <a:t>Instagram Alle Posts des Zeitraums (mit Total Interactions) | 01.2.34. WDR Lokalzeit - 10 of 11</a:t>
            </a:r>
            <a:endParaRPr lang="en-US"/>
          </a:p>
        </p:txBody>
      </p:sp>
      <p:graphicFrame>
        <p:nvGraphicFramePr>
          <p:cNvPr id="5" name="Table Placeholder 4">
            <a:extLst>
              <a:ext uri="{FF2B5EF4-FFF2-40B4-BE49-F238E27FC236}">
                <a16:creationId xmlns:a16="http://schemas.microsoft.com/office/drawing/2014/main" id="{82584837-8F7A-4885-A528-BF7EB6DF6F07}"/>
              </a:ext>
            </a:extLst>
          </p:cNvPr>
          <p:cNvGraphicFramePr>
            <a:graphicFrameLocks noGrp="1"/>
          </p:cNvGraphicFramePr>
          <p:nvPr>
            <p:ph type="tbl" sz="quarter" idx="13"/>
            <p:extLst>
              <p:ext uri="{D42A27DB-BD31-4B8C-83A1-F6EECF244321}">
                <p14:modId xmlns:p14="http://schemas.microsoft.com/office/powerpoint/2010/main" val="4262940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41255778"/>
                    </a:ext>
                  </a:extLst>
                </a:gridCol>
                <a:gridCol w="1152144">
                  <a:extLst>
                    <a:ext uri="{9D8B030D-6E8A-4147-A177-3AD203B41FA5}">
                      <a16:colId xmlns:a16="http://schemas.microsoft.com/office/drawing/2014/main" val="2897857369"/>
                    </a:ext>
                  </a:extLst>
                </a:gridCol>
                <a:gridCol w="1152144">
                  <a:extLst>
                    <a:ext uri="{9D8B030D-6E8A-4147-A177-3AD203B41FA5}">
                      <a16:colId xmlns:a16="http://schemas.microsoft.com/office/drawing/2014/main" val="1580616738"/>
                    </a:ext>
                  </a:extLst>
                </a:gridCol>
                <a:gridCol w="1152144">
                  <a:extLst>
                    <a:ext uri="{9D8B030D-6E8A-4147-A177-3AD203B41FA5}">
                      <a16:colId xmlns:a16="http://schemas.microsoft.com/office/drawing/2014/main" val="4276497362"/>
                    </a:ext>
                  </a:extLst>
                </a:gridCol>
                <a:gridCol w="1152144">
                  <a:extLst>
                    <a:ext uri="{9D8B030D-6E8A-4147-A177-3AD203B41FA5}">
                      <a16:colId xmlns:a16="http://schemas.microsoft.com/office/drawing/2014/main" val="2861125347"/>
                    </a:ext>
                  </a:extLst>
                </a:gridCol>
                <a:gridCol w="1152144">
                  <a:extLst>
                    <a:ext uri="{9D8B030D-6E8A-4147-A177-3AD203B41FA5}">
                      <a16:colId xmlns:a16="http://schemas.microsoft.com/office/drawing/2014/main" val="1327222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5671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- 2024-11-16 16:45:00</a:t>
                      </a:r>
                      <a:r>
                        <a:rPr kumimoji="0" lang="en-US" sz="1000" b="0" i="0" u="none" strike="noStrike" kern="1200" cap="none" spc="0" normalizeH="0" baseline="0" noProof="0">
                          <a:ln>
                            <a:noFill/>
                          </a:ln>
                          <a:solidFill>
                            <a:prstClr val="black"/>
                          </a:solidFill>
                          <a:effectLst/>
                          <a:uLnTx/>
                          <a:uFillTx/>
                          <a:latin typeface="Calibri"/>
                          <a:ea typeface="+mn-ea"/>
                          <a:cs typeface="+mn-cs"/>
                        </a:rPr>
                        <a:t>
 Björn Naß „leiht“ blinden Eishockey-Fans wie _manuelbeck bei Heimspielen der Kölner Haie seine Augen. ❤️
Björn ist Blindenreporter. Im Gegenteil zu Kommentatoren, dürfen Blindenreporter*innen wie Björn nicht werten. Das Ziel: Er muss alles neutral beschreiben. Möglichst schnell, damit Manuel alles zeitgleich verfolgen kann. 
 👩🏻‍💻 Autorin: Estella Mazur 
#Blindenreporter #KölnerHaie #Eishockey #Blind #Lokalzeit #Ehrenamt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7323</a:t>
                      </a:r>
                    </a:p>
                  </a:txBody>
                  <a:tcPr/>
                </a:tc>
                <a:extLst>
                  <a:ext uri="{0D108BD9-81ED-4DB2-BD59-A6C34878D82A}">
                    <a16:rowId xmlns:a16="http://schemas.microsoft.com/office/drawing/2014/main" val="3085200530"/>
                  </a:ext>
                </a:extLst>
              </a:tr>
            </a:tbl>
          </a:graphicData>
        </a:graphic>
      </p:graphicFrame>
      <p:sp>
        <p:nvSpPr>
          <p:cNvPr id="4" name="Text Placeholder 3">
            <a:extLst>
              <a:ext uri="{FF2B5EF4-FFF2-40B4-BE49-F238E27FC236}">
                <a16:creationId xmlns:a16="http://schemas.microsoft.com/office/drawing/2014/main" id="{20B5C804-4548-4ED9-9D9D-010AE5F65A26}"/>
              </a:ext>
            </a:extLst>
          </p:cNvPr>
          <p:cNvSpPr>
            <a:spLocks noGrp="1"/>
          </p:cNvSpPr>
          <p:nvPr>
            <p:ph type="body" sz="quarter" idx="14"/>
          </p:nvPr>
        </p:nvSpPr>
        <p:spPr/>
        <p:txBody>
          <a:bodyPr/>
          <a:lstStyle/>
          <a:p>
            <a:r>
              <a:rPr lang="en-US"/>
              <a:t>11/11/2024 - 17/11/2024</a:t>
            </a:r>
          </a:p>
        </p:txBody>
      </p:sp>
    </p:spTree>
    <p:extLst>
      <p:ext uri="{BB962C8B-B14F-4D97-AF65-F5344CB8AC3E}">
        <p14:creationId xmlns:p14="http://schemas.microsoft.com/office/powerpoint/2010/main" val="2434051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C5170-E6DD-4F97-B1F0-E97CD2CB2E97}"/>
              </a:ext>
            </a:extLst>
          </p:cNvPr>
          <p:cNvSpPr>
            <a:spLocks noGrp="1"/>
          </p:cNvSpPr>
          <p:nvPr>
            <p:ph type="title"/>
          </p:nvPr>
        </p:nvSpPr>
        <p:spPr/>
        <p:txBody>
          <a:bodyPr/>
          <a:lstStyle/>
          <a:p>
            <a:r>
              <a:rPr lang="de-DE"/>
              <a:t>Instagram Alle Posts des Zeitraums (mit Total Interactions) | 01.2.34. WDR Lokalzeit - 11 of 11</a:t>
            </a:r>
            <a:endParaRPr lang="en-US"/>
          </a:p>
        </p:txBody>
      </p:sp>
      <p:graphicFrame>
        <p:nvGraphicFramePr>
          <p:cNvPr id="5" name="Table Placeholder 4">
            <a:extLst>
              <a:ext uri="{FF2B5EF4-FFF2-40B4-BE49-F238E27FC236}">
                <a16:creationId xmlns:a16="http://schemas.microsoft.com/office/drawing/2014/main" id="{9E19A492-249E-4F99-BD0D-CA64E13F0F07}"/>
              </a:ext>
            </a:extLst>
          </p:cNvPr>
          <p:cNvGraphicFramePr>
            <a:graphicFrameLocks noGrp="1"/>
          </p:cNvGraphicFramePr>
          <p:nvPr>
            <p:ph type="tbl" sz="quarter" idx="13"/>
            <p:extLst>
              <p:ext uri="{D42A27DB-BD31-4B8C-83A1-F6EECF244321}">
                <p14:modId xmlns:p14="http://schemas.microsoft.com/office/powerpoint/2010/main" val="1668047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70206820"/>
                    </a:ext>
                  </a:extLst>
                </a:gridCol>
                <a:gridCol w="1152144">
                  <a:extLst>
                    <a:ext uri="{9D8B030D-6E8A-4147-A177-3AD203B41FA5}">
                      <a16:colId xmlns:a16="http://schemas.microsoft.com/office/drawing/2014/main" val="589649940"/>
                    </a:ext>
                  </a:extLst>
                </a:gridCol>
                <a:gridCol w="1152144">
                  <a:extLst>
                    <a:ext uri="{9D8B030D-6E8A-4147-A177-3AD203B41FA5}">
                      <a16:colId xmlns:a16="http://schemas.microsoft.com/office/drawing/2014/main" val="357138844"/>
                    </a:ext>
                  </a:extLst>
                </a:gridCol>
                <a:gridCol w="1152144">
                  <a:extLst>
                    <a:ext uri="{9D8B030D-6E8A-4147-A177-3AD203B41FA5}">
                      <a16:colId xmlns:a16="http://schemas.microsoft.com/office/drawing/2014/main" val="1080196793"/>
                    </a:ext>
                  </a:extLst>
                </a:gridCol>
                <a:gridCol w="1152144">
                  <a:extLst>
                    <a:ext uri="{9D8B030D-6E8A-4147-A177-3AD203B41FA5}">
                      <a16:colId xmlns:a16="http://schemas.microsoft.com/office/drawing/2014/main" val="1178556231"/>
                    </a:ext>
                  </a:extLst>
                </a:gridCol>
                <a:gridCol w="1152144">
                  <a:extLst>
                    <a:ext uri="{9D8B030D-6E8A-4147-A177-3AD203B41FA5}">
                      <a16:colId xmlns:a16="http://schemas.microsoft.com/office/drawing/2014/main" val="3067601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23612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- 2024-11-14 16:13:01</a:t>
                      </a:r>
                      <a:r>
                        <a:rPr kumimoji="0" lang="de-DE" sz="1000" b="0" i="0" u="none" strike="noStrike" kern="1200" cap="none" spc="0" normalizeH="0" baseline="0" noProof="0">
                          <a:ln>
                            <a:noFill/>
                          </a:ln>
                          <a:solidFill>
                            <a:prstClr val="black"/>
                          </a:solidFill>
                          <a:effectLst/>
                          <a:uLnTx/>
                          <a:uFillTx/>
                          <a:latin typeface="Calibri"/>
                          <a:ea typeface="+mn-ea"/>
                          <a:cs typeface="+mn-cs"/>
                        </a:rPr>
                        <a:t>
 Gayas Hundeleben war nicht immer leicht. Sie wuchs in schlimmen Verhältnissen auf, ehe sie zu Sylvie kam. Mit ihr verarbeitet sie ihr altes Leben – tanzend. 🐕❤️
👩🏻‍💻 Autorin: Diane Welke</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#DogDance #Königswinter #Tierschutz #WDR #Lokalzeit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5916</a:t>
                      </a:r>
                    </a:p>
                  </a:txBody>
                  <a:tcPr/>
                </a:tc>
                <a:extLst>
                  <a:ext uri="{0D108BD9-81ED-4DB2-BD59-A6C34878D82A}">
                    <a16:rowId xmlns:a16="http://schemas.microsoft.com/office/drawing/2014/main" val="1861806810"/>
                  </a:ext>
                </a:extLst>
              </a:tr>
            </a:tbl>
          </a:graphicData>
        </a:graphic>
      </p:graphicFrame>
      <p:sp>
        <p:nvSpPr>
          <p:cNvPr id="4" name="Text Placeholder 3">
            <a:extLst>
              <a:ext uri="{FF2B5EF4-FFF2-40B4-BE49-F238E27FC236}">
                <a16:creationId xmlns:a16="http://schemas.microsoft.com/office/drawing/2014/main" id="{663633D3-5F0B-4926-A3E1-835EC568C922}"/>
              </a:ext>
            </a:extLst>
          </p:cNvPr>
          <p:cNvSpPr>
            <a:spLocks noGrp="1"/>
          </p:cNvSpPr>
          <p:nvPr>
            <p:ph type="body" sz="quarter" idx="14"/>
          </p:nvPr>
        </p:nvSpPr>
        <p:spPr/>
        <p:txBody>
          <a:bodyPr/>
          <a:lstStyle/>
          <a:p>
            <a:r>
              <a:rPr lang="en-US"/>
              <a:t>11/11/2024 - 17/11/2024</a:t>
            </a:r>
          </a:p>
        </p:txBody>
      </p:sp>
    </p:spTree>
    <p:extLst>
      <p:ext uri="{BB962C8B-B14F-4D97-AF65-F5344CB8AC3E}">
        <p14:creationId xmlns:p14="http://schemas.microsoft.com/office/powerpoint/2010/main" val="39971828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1367</Words>
  <Application>Microsoft Office PowerPoint</Application>
  <PresentationFormat>On-screen Show (4:3)</PresentationFormat>
  <Paragraphs>166</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Instagram Alle Posts des Zeitraums (mit Total Interactions) | 01.2.34. WDR Lokalzeit - 1 of 11</vt:lpstr>
      <vt:lpstr>Instagram Alle Posts des Zeitraums (mit Total Interactions) | 01.2.34. WDR Lokalzeit - 2 of 11</vt:lpstr>
      <vt:lpstr>Instagram Alle Posts des Zeitraums (mit Total Interactions) | 01.2.34. WDR Lokalzeit - 3 of 11</vt:lpstr>
      <vt:lpstr>Instagram Alle Posts des Zeitraums (mit Total Interactions) | 01.2.34. WDR Lokalzeit - 4 of 11</vt:lpstr>
      <vt:lpstr>Instagram Alle Posts des Zeitraums (mit Total Interactions) | 01.2.34. WDR Lokalzeit - 5 of 11</vt:lpstr>
      <vt:lpstr>Instagram Alle Posts des Zeitraums (mit Total Interactions) | 01.2.34. WDR Lokalzeit - 6 of 11</vt:lpstr>
      <vt:lpstr>Instagram Alle Posts des Zeitraums (mit Total Interactions) | 01.2.34. WDR Lokalzeit - 7 of 11</vt:lpstr>
      <vt:lpstr>Instagram Alle Posts des Zeitraums (mit Total Interactions) | 01.2.34. WDR Lokalzeit - 8 of 11</vt:lpstr>
      <vt:lpstr>Instagram Alle Posts des Zeitraums (mit Total Interactions) | 01.2.34. WDR Lokalzeit - 9 of 11</vt:lpstr>
      <vt:lpstr>Instagram Alle Posts des Zeitraums (mit Total Interactions) | 01.2.34. WDR Lokalzeit - 10 of 11</vt:lpstr>
      <vt:lpstr>Instagram Alle Posts des Zeitraums (mit Total Interactions) | 01.2.34. WDR Lokalzeit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01.2.34. WDR Lokalzeit - 1 of 11</dc:title>
  <dc:creator>Frederik Born</dc:creator>
  <cp:lastModifiedBy>Frederik Born</cp:lastModifiedBy>
  <cp:revision>1</cp:revision>
  <dcterms:created xsi:type="dcterms:W3CDTF">2024-11-19T17:45:05Z</dcterms:created>
  <dcterms:modified xsi:type="dcterms:W3CDTF">2024-11-19T17:45:36Z</dcterms:modified>
</cp:coreProperties>
</file>