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B5B6-2434-4395-A016-D284B1BD7200}"/>
              </a:ext>
            </a:extLst>
          </p:cNvPr>
          <p:cNvSpPr>
            <a:spLocks noGrp="1"/>
          </p:cNvSpPr>
          <p:nvPr>
            <p:ph type="title"/>
          </p:nvPr>
        </p:nvSpPr>
        <p:spPr/>
        <p:txBody>
          <a:bodyPr/>
          <a:lstStyle/>
          <a:p>
            <a:r>
              <a:rPr lang="de-DE"/>
              <a:t>Instagram Alle Posts des Zeitraums (mit Total Interactions) | lokalzeit - 1 of 9</a:t>
            </a:r>
            <a:endParaRPr lang="en-US"/>
          </a:p>
        </p:txBody>
      </p:sp>
      <p:graphicFrame>
        <p:nvGraphicFramePr>
          <p:cNvPr id="5" name="Table Placeholder 4">
            <a:extLst>
              <a:ext uri="{FF2B5EF4-FFF2-40B4-BE49-F238E27FC236}">
                <a16:creationId xmlns:a16="http://schemas.microsoft.com/office/drawing/2014/main" id="{A7D1CC52-F633-4CF4-8B60-2FC7F2B44040}"/>
              </a:ext>
            </a:extLst>
          </p:cNvPr>
          <p:cNvGraphicFramePr>
            <a:graphicFrameLocks noGrp="1"/>
          </p:cNvGraphicFramePr>
          <p:nvPr>
            <p:ph type="tbl" sz="quarter" idx="13"/>
            <p:extLst>
              <p:ext uri="{D42A27DB-BD31-4B8C-83A1-F6EECF244321}">
                <p14:modId xmlns:p14="http://schemas.microsoft.com/office/powerpoint/2010/main" val="1522865779"/>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5809970"/>
                    </a:ext>
                  </a:extLst>
                </a:gridCol>
                <a:gridCol w="1152144">
                  <a:extLst>
                    <a:ext uri="{9D8B030D-6E8A-4147-A177-3AD203B41FA5}">
                      <a16:colId xmlns:a16="http://schemas.microsoft.com/office/drawing/2014/main" val="2083902148"/>
                    </a:ext>
                  </a:extLst>
                </a:gridCol>
                <a:gridCol w="1152144">
                  <a:extLst>
                    <a:ext uri="{9D8B030D-6E8A-4147-A177-3AD203B41FA5}">
                      <a16:colId xmlns:a16="http://schemas.microsoft.com/office/drawing/2014/main" val="1770707952"/>
                    </a:ext>
                  </a:extLst>
                </a:gridCol>
                <a:gridCol w="1152144">
                  <a:extLst>
                    <a:ext uri="{9D8B030D-6E8A-4147-A177-3AD203B41FA5}">
                      <a16:colId xmlns:a16="http://schemas.microsoft.com/office/drawing/2014/main" val="3397181352"/>
                    </a:ext>
                  </a:extLst>
                </a:gridCol>
                <a:gridCol w="1152144">
                  <a:extLst>
                    <a:ext uri="{9D8B030D-6E8A-4147-A177-3AD203B41FA5}">
                      <a16:colId xmlns:a16="http://schemas.microsoft.com/office/drawing/2014/main" val="2041080863"/>
                    </a:ext>
                  </a:extLst>
                </a:gridCol>
                <a:gridCol w="1152144">
                  <a:extLst>
                    <a:ext uri="{9D8B030D-6E8A-4147-A177-3AD203B41FA5}">
                      <a16:colId xmlns:a16="http://schemas.microsoft.com/office/drawing/2014/main" val="413394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78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- 2024-11-08 15:10:11</a:t>
                      </a:r>
                      <a:r>
                        <a:rPr kumimoji="0" lang="de-DE" sz="1000" b="0" i="0" u="none" strike="noStrike" kern="1200" cap="none" spc="0" normalizeH="0" baseline="0" noProof="0">
                          <a:ln>
                            <a:noFill/>
                          </a:ln>
                          <a:solidFill>
                            <a:prstClr val="black"/>
                          </a:solidFill>
                          <a:effectLst/>
                          <a:uLnTx/>
                          <a:uFillTx/>
                          <a:latin typeface="Calibri"/>
                          <a:ea typeface="+mn-ea"/>
                          <a:cs typeface="+mn-cs"/>
                        </a:rPr>
                        <a:t>
 Selten lassen sich zwei Hobbys wohl so gut vereinen wie in Jonas’ @jonas_eul_11 Fall: Er spielt Fußball beim 1. FC Kleve, ist aber auch Lego-Fan – ach ja, und sein Herz schlägt für den 1. FC Köln. Was macht er also, um seine Hobbys zusammenzubringen? Klar, er baut Fußballstadien aus Lego nach. 🏟️
🧑🏻‍💻Autor: Christian Richter
#Lego #Fußball #Stadion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289261</a:t>
                      </a:r>
                    </a:p>
                  </a:txBody>
                  <a:tcPr/>
                </a:tc>
                <a:extLst>
                  <a:ext uri="{0D108BD9-81ED-4DB2-BD59-A6C34878D82A}">
                    <a16:rowId xmlns:a16="http://schemas.microsoft.com/office/drawing/2014/main" val="4190703735"/>
                  </a:ext>
                </a:extLst>
              </a:tr>
            </a:tbl>
          </a:graphicData>
        </a:graphic>
      </p:graphicFrame>
      <p:sp>
        <p:nvSpPr>
          <p:cNvPr id="4" name="Text Placeholder 3">
            <a:extLst>
              <a:ext uri="{FF2B5EF4-FFF2-40B4-BE49-F238E27FC236}">
                <a16:creationId xmlns:a16="http://schemas.microsoft.com/office/drawing/2014/main" id="{BC1E48DC-FC9C-4258-93D2-6324CC7F5A07}"/>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410773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E5AA6-A0D4-4380-913A-4862265C8A6B}"/>
              </a:ext>
            </a:extLst>
          </p:cNvPr>
          <p:cNvSpPr>
            <a:spLocks noGrp="1"/>
          </p:cNvSpPr>
          <p:nvPr>
            <p:ph type="title"/>
          </p:nvPr>
        </p:nvSpPr>
        <p:spPr/>
        <p:txBody>
          <a:bodyPr/>
          <a:lstStyle/>
          <a:p>
            <a:r>
              <a:rPr lang="de-DE"/>
              <a:t>Instagram Alle Posts des Zeitraums (mit Total Interactions) | lokalzeit - 2 of 9</a:t>
            </a:r>
            <a:endParaRPr lang="en-US"/>
          </a:p>
        </p:txBody>
      </p:sp>
      <p:graphicFrame>
        <p:nvGraphicFramePr>
          <p:cNvPr id="5" name="Table Placeholder 4">
            <a:extLst>
              <a:ext uri="{FF2B5EF4-FFF2-40B4-BE49-F238E27FC236}">
                <a16:creationId xmlns:a16="http://schemas.microsoft.com/office/drawing/2014/main" id="{94A8EE7E-88E1-406F-BFCD-EFD5AF2724E0}"/>
              </a:ext>
            </a:extLst>
          </p:cNvPr>
          <p:cNvGraphicFramePr>
            <a:graphicFrameLocks noGrp="1"/>
          </p:cNvGraphicFramePr>
          <p:nvPr>
            <p:ph type="tbl" sz="quarter" idx="13"/>
            <p:extLst>
              <p:ext uri="{D42A27DB-BD31-4B8C-83A1-F6EECF244321}">
                <p14:modId xmlns:p14="http://schemas.microsoft.com/office/powerpoint/2010/main" val="85108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95757120"/>
                    </a:ext>
                  </a:extLst>
                </a:gridCol>
                <a:gridCol w="1152144">
                  <a:extLst>
                    <a:ext uri="{9D8B030D-6E8A-4147-A177-3AD203B41FA5}">
                      <a16:colId xmlns:a16="http://schemas.microsoft.com/office/drawing/2014/main" val="2488243178"/>
                    </a:ext>
                  </a:extLst>
                </a:gridCol>
                <a:gridCol w="1152144">
                  <a:extLst>
                    <a:ext uri="{9D8B030D-6E8A-4147-A177-3AD203B41FA5}">
                      <a16:colId xmlns:a16="http://schemas.microsoft.com/office/drawing/2014/main" val="1534753539"/>
                    </a:ext>
                  </a:extLst>
                </a:gridCol>
                <a:gridCol w="1152144">
                  <a:extLst>
                    <a:ext uri="{9D8B030D-6E8A-4147-A177-3AD203B41FA5}">
                      <a16:colId xmlns:a16="http://schemas.microsoft.com/office/drawing/2014/main" val="2109627699"/>
                    </a:ext>
                  </a:extLst>
                </a:gridCol>
                <a:gridCol w="1152144">
                  <a:extLst>
                    <a:ext uri="{9D8B030D-6E8A-4147-A177-3AD203B41FA5}">
                      <a16:colId xmlns:a16="http://schemas.microsoft.com/office/drawing/2014/main" val="1684993442"/>
                    </a:ext>
                  </a:extLst>
                </a:gridCol>
                <a:gridCol w="1152144">
                  <a:extLst>
                    <a:ext uri="{9D8B030D-6E8A-4147-A177-3AD203B41FA5}">
                      <a16:colId xmlns:a16="http://schemas.microsoft.com/office/drawing/2014/main" val="101714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8156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- 2024-11-04 16:31:25</a:t>
                      </a:r>
                      <a:r>
                        <a:rPr kumimoji="0" lang="de-DE" sz="1000" b="0" i="0" u="none" strike="noStrike" kern="1200" cap="none" spc="0" normalizeH="0" baseline="0" noProof="0">
                          <a:ln>
                            <a:noFill/>
                          </a:ln>
                          <a:solidFill>
                            <a:prstClr val="black"/>
                          </a:solidFill>
                          <a:effectLst/>
                          <a:uLnTx/>
                          <a:uFillTx/>
                          <a:latin typeface="Calibri"/>
                          <a:ea typeface="+mn-ea"/>
                          <a:cs typeface="+mn-cs"/>
                        </a:rPr>
                        <a:t>
 Für Jürgen sind die Songs von ESC-Sänger Tim Schou nicht einfach Musik. Durch sie verarbeitet er den Tod seiner Frau Susanne. 🕊️🎶
Eigentlich wollte sich der 53-jährige Witwer nur bedanken, als er seinen Lieblingssänger auf Facebook anschrieb. Als dieser ihm kurze Zeit später antwortete, konnte Jürgen es kaum fassen. Nach vielen weiteren Nachrichten hatte Tim Schou dann eine ganz besondere Idee. 🥹🎤
#lokalzeit  #gievenbeck  #trauer  #WDR  #timschou  #fanmoment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27160</a:t>
                      </a:r>
                    </a:p>
                  </a:txBody>
                  <a:tcPr/>
                </a:tc>
                <a:extLst>
                  <a:ext uri="{0D108BD9-81ED-4DB2-BD59-A6C34878D82A}">
                    <a16:rowId xmlns:a16="http://schemas.microsoft.com/office/drawing/2014/main" val="2504627462"/>
                  </a:ext>
                </a:extLst>
              </a:tr>
            </a:tbl>
          </a:graphicData>
        </a:graphic>
      </p:graphicFrame>
      <p:sp>
        <p:nvSpPr>
          <p:cNvPr id="4" name="Text Placeholder 3">
            <a:extLst>
              <a:ext uri="{FF2B5EF4-FFF2-40B4-BE49-F238E27FC236}">
                <a16:creationId xmlns:a16="http://schemas.microsoft.com/office/drawing/2014/main" id="{F1D0F0BF-175A-47A4-8A7D-C8DBD203C501}"/>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114147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87582-98D7-4FE4-B41A-0EBDB54116A9}"/>
              </a:ext>
            </a:extLst>
          </p:cNvPr>
          <p:cNvSpPr>
            <a:spLocks noGrp="1"/>
          </p:cNvSpPr>
          <p:nvPr>
            <p:ph type="title"/>
          </p:nvPr>
        </p:nvSpPr>
        <p:spPr/>
        <p:txBody>
          <a:bodyPr/>
          <a:lstStyle/>
          <a:p>
            <a:r>
              <a:rPr lang="de-DE"/>
              <a:t>Instagram Alle Posts des Zeitraums (mit Total Interactions) | lokalzeit - 3 of 9</a:t>
            </a:r>
            <a:endParaRPr lang="en-US"/>
          </a:p>
        </p:txBody>
      </p:sp>
      <p:graphicFrame>
        <p:nvGraphicFramePr>
          <p:cNvPr id="5" name="Table Placeholder 4">
            <a:extLst>
              <a:ext uri="{FF2B5EF4-FFF2-40B4-BE49-F238E27FC236}">
                <a16:creationId xmlns:a16="http://schemas.microsoft.com/office/drawing/2014/main" id="{6202F799-CB60-4801-8C09-E994F0015B38}"/>
              </a:ext>
            </a:extLst>
          </p:cNvPr>
          <p:cNvGraphicFramePr>
            <a:graphicFrameLocks noGrp="1"/>
          </p:cNvGraphicFramePr>
          <p:nvPr>
            <p:ph type="tbl" sz="quarter" idx="13"/>
            <p:extLst>
              <p:ext uri="{D42A27DB-BD31-4B8C-83A1-F6EECF244321}">
                <p14:modId xmlns:p14="http://schemas.microsoft.com/office/powerpoint/2010/main" val="201878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6964281"/>
                    </a:ext>
                  </a:extLst>
                </a:gridCol>
                <a:gridCol w="1152144">
                  <a:extLst>
                    <a:ext uri="{9D8B030D-6E8A-4147-A177-3AD203B41FA5}">
                      <a16:colId xmlns:a16="http://schemas.microsoft.com/office/drawing/2014/main" val="2313775016"/>
                    </a:ext>
                  </a:extLst>
                </a:gridCol>
                <a:gridCol w="1152144">
                  <a:extLst>
                    <a:ext uri="{9D8B030D-6E8A-4147-A177-3AD203B41FA5}">
                      <a16:colId xmlns:a16="http://schemas.microsoft.com/office/drawing/2014/main" val="4278149642"/>
                    </a:ext>
                  </a:extLst>
                </a:gridCol>
                <a:gridCol w="1152144">
                  <a:extLst>
                    <a:ext uri="{9D8B030D-6E8A-4147-A177-3AD203B41FA5}">
                      <a16:colId xmlns:a16="http://schemas.microsoft.com/office/drawing/2014/main" val="2454830818"/>
                    </a:ext>
                  </a:extLst>
                </a:gridCol>
                <a:gridCol w="1152144">
                  <a:extLst>
                    <a:ext uri="{9D8B030D-6E8A-4147-A177-3AD203B41FA5}">
                      <a16:colId xmlns:a16="http://schemas.microsoft.com/office/drawing/2014/main" val="4062826415"/>
                    </a:ext>
                  </a:extLst>
                </a:gridCol>
                <a:gridCol w="1152144">
                  <a:extLst>
                    <a:ext uri="{9D8B030D-6E8A-4147-A177-3AD203B41FA5}">
                      <a16:colId xmlns:a16="http://schemas.microsoft.com/office/drawing/2014/main" val="266364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9611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- 2024-11-07 13:15:29</a:t>
                      </a:r>
                      <a:r>
                        <a:rPr kumimoji="0" lang="de-DE" sz="1000" b="0" i="0" u="none" strike="noStrike" kern="1200" cap="none" spc="0" normalizeH="0" baseline="0" noProof="0">
                          <a:ln>
                            <a:noFill/>
                          </a:ln>
                          <a:solidFill>
                            <a:prstClr val="black"/>
                          </a:solidFill>
                          <a:effectLst/>
                          <a:uLnTx/>
                          <a:uFillTx/>
                          <a:latin typeface="Calibri"/>
                          <a:ea typeface="+mn-ea"/>
                          <a:cs typeface="+mn-cs"/>
                        </a:rPr>
                        <a:t>
 Charlotte weiß, wie hart eine Krebsdiagnose ist.
Sie war gleich doppelt im engsten Umfeld betroffen: Ihre Schwester und ihre Tochter erkrankten.
Mit ihren Wohlfühlbeuteln will Charlotte Mut machen und von den Schmerzen ablenken. ❤️
Was hat euch in schweren Zeiten aufgemuntert?
#Ehrenamt #Krebsdiagnose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25651</a:t>
                      </a:r>
                    </a:p>
                  </a:txBody>
                  <a:tcPr/>
                </a:tc>
                <a:extLst>
                  <a:ext uri="{0D108BD9-81ED-4DB2-BD59-A6C34878D82A}">
                    <a16:rowId xmlns:a16="http://schemas.microsoft.com/office/drawing/2014/main" val="542704043"/>
                  </a:ext>
                </a:extLst>
              </a:tr>
            </a:tbl>
          </a:graphicData>
        </a:graphic>
      </p:graphicFrame>
      <p:sp>
        <p:nvSpPr>
          <p:cNvPr id="4" name="Text Placeholder 3">
            <a:extLst>
              <a:ext uri="{FF2B5EF4-FFF2-40B4-BE49-F238E27FC236}">
                <a16:creationId xmlns:a16="http://schemas.microsoft.com/office/drawing/2014/main" id="{2A545B0A-8AA2-46F3-8C22-E0E5A833199C}"/>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485680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42DCD-96C5-47BE-9E22-345E7DD325A6}"/>
              </a:ext>
            </a:extLst>
          </p:cNvPr>
          <p:cNvSpPr>
            <a:spLocks noGrp="1"/>
          </p:cNvSpPr>
          <p:nvPr>
            <p:ph type="title"/>
          </p:nvPr>
        </p:nvSpPr>
        <p:spPr/>
        <p:txBody>
          <a:bodyPr/>
          <a:lstStyle/>
          <a:p>
            <a:r>
              <a:rPr lang="de-DE"/>
              <a:t>Instagram Alle Posts des Zeitraums (mit Total Interactions) | lokalzeit - 4 of 9</a:t>
            </a:r>
            <a:endParaRPr lang="en-US"/>
          </a:p>
        </p:txBody>
      </p:sp>
      <p:graphicFrame>
        <p:nvGraphicFramePr>
          <p:cNvPr id="5" name="Table Placeholder 4">
            <a:extLst>
              <a:ext uri="{FF2B5EF4-FFF2-40B4-BE49-F238E27FC236}">
                <a16:creationId xmlns:a16="http://schemas.microsoft.com/office/drawing/2014/main" id="{3B625582-631E-422F-8F86-B488CBDCD7E6}"/>
              </a:ext>
            </a:extLst>
          </p:cNvPr>
          <p:cNvGraphicFramePr>
            <a:graphicFrameLocks noGrp="1"/>
          </p:cNvGraphicFramePr>
          <p:nvPr>
            <p:ph type="tbl" sz="quarter" idx="13"/>
            <p:extLst>
              <p:ext uri="{D42A27DB-BD31-4B8C-83A1-F6EECF244321}">
                <p14:modId xmlns:p14="http://schemas.microsoft.com/office/powerpoint/2010/main" val="351175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538340"/>
                    </a:ext>
                  </a:extLst>
                </a:gridCol>
                <a:gridCol w="1152144">
                  <a:extLst>
                    <a:ext uri="{9D8B030D-6E8A-4147-A177-3AD203B41FA5}">
                      <a16:colId xmlns:a16="http://schemas.microsoft.com/office/drawing/2014/main" val="1633140281"/>
                    </a:ext>
                  </a:extLst>
                </a:gridCol>
                <a:gridCol w="1152144">
                  <a:extLst>
                    <a:ext uri="{9D8B030D-6E8A-4147-A177-3AD203B41FA5}">
                      <a16:colId xmlns:a16="http://schemas.microsoft.com/office/drawing/2014/main" val="2667838600"/>
                    </a:ext>
                  </a:extLst>
                </a:gridCol>
                <a:gridCol w="1152144">
                  <a:extLst>
                    <a:ext uri="{9D8B030D-6E8A-4147-A177-3AD203B41FA5}">
                      <a16:colId xmlns:a16="http://schemas.microsoft.com/office/drawing/2014/main" val="1677107782"/>
                    </a:ext>
                  </a:extLst>
                </a:gridCol>
                <a:gridCol w="1152144">
                  <a:extLst>
                    <a:ext uri="{9D8B030D-6E8A-4147-A177-3AD203B41FA5}">
                      <a16:colId xmlns:a16="http://schemas.microsoft.com/office/drawing/2014/main" val="1810423516"/>
                    </a:ext>
                  </a:extLst>
                </a:gridCol>
                <a:gridCol w="1152144">
                  <a:extLst>
                    <a:ext uri="{9D8B030D-6E8A-4147-A177-3AD203B41FA5}">
                      <a16:colId xmlns:a16="http://schemas.microsoft.com/office/drawing/2014/main" val="2041019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8666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- 2024-11-08 11:23:07</a:t>
                      </a:r>
                      <a:r>
                        <a:rPr kumimoji="0" lang="en-US" sz="1000" b="0" i="0" u="none" strike="noStrike" kern="1200" cap="none" spc="0" normalizeH="0" baseline="0" noProof="0">
                          <a:ln>
                            <a:noFill/>
                          </a:ln>
                          <a:solidFill>
                            <a:prstClr val="black"/>
                          </a:solidFill>
                          <a:effectLst/>
                          <a:uLnTx/>
                          <a:uFillTx/>
                          <a:latin typeface="Calibri"/>
                          <a:ea typeface="+mn-ea"/>
                          <a:cs typeface="+mn-cs"/>
                        </a:rPr>
                        <a:t>
 Lisa Clemens ist die erste Sportstudentin im Rollstuhl an der Uni Bochum. 👩🏻‍🦽
Seit einem Motorradunfall vor fünf Jahren ist Lisa querschnittsgelähmt. Der Schicksalsschlag hat die 21-Jährige nicht von ihrem Traumberuf abgehalten: Eines Tages Sport-Trainerin werden!
👩🏻‍💻Autorin: Nastaran Amirhaji
#WDR #Lokalzeit #Parasport #Behinderung #Rollstuhl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17435</a:t>
                      </a:r>
                    </a:p>
                  </a:txBody>
                  <a:tcPr/>
                </a:tc>
                <a:extLst>
                  <a:ext uri="{0D108BD9-81ED-4DB2-BD59-A6C34878D82A}">
                    <a16:rowId xmlns:a16="http://schemas.microsoft.com/office/drawing/2014/main" val="674215855"/>
                  </a:ext>
                </a:extLst>
              </a:tr>
            </a:tbl>
          </a:graphicData>
        </a:graphic>
      </p:graphicFrame>
      <p:sp>
        <p:nvSpPr>
          <p:cNvPr id="4" name="Text Placeholder 3">
            <a:extLst>
              <a:ext uri="{FF2B5EF4-FFF2-40B4-BE49-F238E27FC236}">
                <a16:creationId xmlns:a16="http://schemas.microsoft.com/office/drawing/2014/main" id="{1ADAA898-E288-4513-9FE2-B69A5A6E3F31}"/>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161291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20331-4474-4B3D-84E0-2345D90BF202}"/>
              </a:ext>
            </a:extLst>
          </p:cNvPr>
          <p:cNvSpPr>
            <a:spLocks noGrp="1"/>
          </p:cNvSpPr>
          <p:nvPr>
            <p:ph type="title"/>
          </p:nvPr>
        </p:nvSpPr>
        <p:spPr/>
        <p:txBody>
          <a:bodyPr/>
          <a:lstStyle/>
          <a:p>
            <a:r>
              <a:rPr lang="de-DE"/>
              <a:t>Instagram Alle Posts des Zeitraums (mit Total Interactions) | lokalzeit - 5 of 9</a:t>
            </a:r>
            <a:endParaRPr lang="en-US"/>
          </a:p>
        </p:txBody>
      </p:sp>
      <p:graphicFrame>
        <p:nvGraphicFramePr>
          <p:cNvPr id="5" name="Table Placeholder 4">
            <a:extLst>
              <a:ext uri="{FF2B5EF4-FFF2-40B4-BE49-F238E27FC236}">
                <a16:creationId xmlns:a16="http://schemas.microsoft.com/office/drawing/2014/main" id="{EB8E5AB2-369F-48E6-BA47-3FB05FB5B1C2}"/>
              </a:ext>
            </a:extLst>
          </p:cNvPr>
          <p:cNvGraphicFramePr>
            <a:graphicFrameLocks noGrp="1"/>
          </p:cNvGraphicFramePr>
          <p:nvPr>
            <p:ph type="tbl" sz="quarter" idx="13"/>
            <p:extLst>
              <p:ext uri="{D42A27DB-BD31-4B8C-83A1-F6EECF244321}">
                <p14:modId xmlns:p14="http://schemas.microsoft.com/office/powerpoint/2010/main" val="298049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6708239"/>
                    </a:ext>
                  </a:extLst>
                </a:gridCol>
                <a:gridCol w="1152144">
                  <a:extLst>
                    <a:ext uri="{9D8B030D-6E8A-4147-A177-3AD203B41FA5}">
                      <a16:colId xmlns:a16="http://schemas.microsoft.com/office/drawing/2014/main" val="1656768387"/>
                    </a:ext>
                  </a:extLst>
                </a:gridCol>
                <a:gridCol w="1152144">
                  <a:extLst>
                    <a:ext uri="{9D8B030D-6E8A-4147-A177-3AD203B41FA5}">
                      <a16:colId xmlns:a16="http://schemas.microsoft.com/office/drawing/2014/main" val="3826175776"/>
                    </a:ext>
                  </a:extLst>
                </a:gridCol>
                <a:gridCol w="1152144">
                  <a:extLst>
                    <a:ext uri="{9D8B030D-6E8A-4147-A177-3AD203B41FA5}">
                      <a16:colId xmlns:a16="http://schemas.microsoft.com/office/drawing/2014/main" val="1216958409"/>
                    </a:ext>
                  </a:extLst>
                </a:gridCol>
                <a:gridCol w="1152144">
                  <a:extLst>
                    <a:ext uri="{9D8B030D-6E8A-4147-A177-3AD203B41FA5}">
                      <a16:colId xmlns:a16="http://schemas.microsoft.com/office/drawing/2014/main" val="2717983851"/>
                    </a:ext>
                  </a:extLst>
                </a:gridCol>
                <a:gridCol w="1152144">
                  <a:extLst>
                    <a:ext uri="{9D8B030D-6E8A-4147-A177-3AD203B41FA5}">
                      <a16:colId xmlns:a16="http://schemas.microsoft.com/office/drawing/2014/main" val="208484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6001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- 2024-11-06 12:14:02</a:t>
                      </a:r>
                      <a:r>
                        <a:rPr kumimoji="0" lang="de-DE" sz="1000" b="0" i="0" u="none" strike="noStrike" kern="1200" cap="none" spc="0" normalizeH="0" baseline="0" noProof="0">
                          <a:ln>
                            <a:noFill/>
                          </a:ln>
                          <a:solidFill>
                            <a:prstClr val="black"/>
                          </a:solidFill>
                          <a:effectLst/>
                          <a:uLnTx/>
                          <a:uFillTx/>
                          <a:latin typeface="Calibri"/>
                          <a:ea typeface="+mn-ea"/>
                          <a:cs typeface="+mn-cs"/>
                        </a:rPr>
                        <a:t>
 “Alles für den Igel, alles für den Club” ist Peters Motto. Der ehrenamtliche Igelretter hilft ihnen durch Fütterung auf die Beine. 🦔❤️
Seit einem Jahr ist Peter “Peppler” bei der Pflegegemeinschaft “Igelnest Pappelsee”. Fünf Außengehege hat Peter selbst gebaut, um die Igel wieder an die Natur zu gewöhnen. Vorher werden die Kleinen – in enger Absprache mit einer Tierärztin – von ihr und anderen Ehrenamtlichen der Pflegegemeinschaft medizinisch versorgt. 💊
Peppel-Peter konnte bisher 19 Igel aufpeppeln und wieder aussetzen - selbstverständlich am Fundort, wo der Igel sich auskennt. Igel Wildtier des Jahres 2024, steht aber in einigen Bundesländern auf der roten Liste beziehungsweise auf der Vorstufe. In NRW ist er bisher nicht gefährdet. 🚨
👨🏼‍💻Autor: Jonas Burgwinkel
#Igel #Tiere #Tierrettung #Pflege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16980</a:t>
                      </a:r>
                    </a:p>
                  </a:txBody>
                  <a:tcPr/>
                </a:tc>
                <a:extLst>
                  <a:ext uri="{0D108BD9-81ED-4DB2-BD59-A6C34878D82A}">
                    <a16:rowId xmlns:a16="http://schemas.microsoft.com/office/drawing/2014/main" val="1146434195"/>
                  </a:ext>
                </a:extLst>
              </a:tr>
            </a:tbl>
          </a:graphicData>
        </a:graphic>
      </p:graphicFrame>
      <p:sp>
        <p:nvSpPr>
          <p:cNvPr id="4" name="Text Placeholder 3">
            <a:extLst>
              <a:ext uri="{FF2B5EF4-FFF2-40B4-BE49-F238E27FC236}">
                <a16:creationId xmlns:a16="http://schemas.microsoft.com/office/drawing/2014/main" id="{79DBF3FD-E9CC-499D-9CD7-86BB1280B92D}"/>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403632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12F17-B2BF-43A4-8319-32133DE1A2AA}"/>
              </a:ext>
            </a:extLst>
          </p:cNvPr>
          <p:cNvSpPr>
            <a:spLocks noGrp="1"/>
          </p:cNvSpPr>
          <p:nvPr>
            <p:ph type="title"/>
          </p:nvPr>
        </p:nvSpPr>
        <p:spPr/>
        <p:txBody>
          <a:bodyPr/>
          <a:lstStyle/>
          <a:p>
            <a:r>
              <a:rPr lang="de-DE"/>
              <a:t>Instagram Alle Posts des Zeitraums (mit Total Interactions) | lokalzeit - 6 of 9</a:t>
            </a:r>
            <a:endParaRPr lang="en-US"/>
          </a:p>
        </p:txBody>
      </p:sp>
      <p:graphicFrame>
        <p:nvGraphicFramePr>
          <p:cNvPr id="5" name="Table Placeholder 4">
            <a:extLst>
              <a:ext uri="{FF2B5EF4-FFF2-40B4-BE49-F238E27FC236}">
                <a16:creationId xmlns:a16="http://schemas.microsoft.com/office/drawing/2014/main" id="{896A16EF-FA8E-4933-AE13-547A688D4779}"/>
              </a:ext>
            </a:extLst>
          </p:cNvPr>
          <p:cNvGraphicFramePr>
            <a:graphicFrameLocks noGrp="1"/>
          </p:cNvGraphicFramePr>
          <p:nvPr>
            <p:ph type="tbl" sz="quarter" idx="13"/>
            <p:extLst>
              <p:ext uri="{D42A27DB-BD31-4B8C-83A1-F6EECF244321}">
                <p14:modId xmlns:p14="http://schemas.microsoft.com/office/powerpoint/2010/main" val="408434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2875910"/>
                    </a:ext>
                  </a:extLst>
                </a:gridCol>
                <a:gridCol w="1152144">
                  <a:extLst>
                    <a:ext uri="{9D8B030D-6E8A-4147-A177-3AD203B41FA5}">
                      <a16:colId xmlns:a16="http://schemas.microsoft.com/office/drawing/2014/main" val="263599221"/>
                    </a:ext>
                  </a:extLst>
                </a:gridCol>
                <a:gridCol w="1152144">
                  <a:extLst>
                    <a:ext uri="{9D8B030D-6E8A-4147-A177-3AD203B41FA5}">
                      <a16:colId xmlns:a16="http://schemas.microsoft.com/office/drawing/2014/main" val="2002518483"/>
                    </a:ext>
                  </a:extLst>
                </a:gridCol>
                <a:gridCol w="1152144">
                  <a:extLst>
                    <a:ext uri="{9D8B030D-6E8A-4147-A177-3AD203B41FA5}">
                      <a16:colId xmlns:a16="http://schemas.microsoft.com/office/drawing/2014/main" val="862352403"/>
                    </a:ext>
                  </a:extLst>
                </a:gridCol>
                <a:gridCol w="1152144">
                  <a:extLst>
                    <a:ext uri="{9D8B030D-6E8A-4147-A177-3AD203B41FA5}">
                      <a16:colId xmlns:a16="http://schemas.microsoft.com/office/drawing/2014/main" val="3121702695"/>
                    </a:ext>
                  </a:extLst>
                </a:gridCol>
                <a:gridCol w="1152144">
                  <a:extLst>
                    <a:ext uri="{9D8B030D-6E8A-4147-A177-3AD203B41FA5}">
                      <a16:colId xmlns:a16="http://schemas.microsoft.com/office/drawing/2014/main" val="361602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9959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- 2024-11-05 12:23:45</a:t>
                      </a:r>
                      <a:r>
                        <a:rPr kumimoji="0" lang="de-DE" sz="1000" b="0" i="0" u="none" strike="noStrike" kern="1200" cap="none" spc="0" normalizeH="0" baseline="0" noProof="0">
                          <a:ln>
                            <a:noFill/>
                          </a:ln>
                          <a:solidFill>
                            <a:prstClr val="black"/>
                          </a:solidFill>
                          <a:effectLst/>
                          <a:uLnTx/>
                          <a:uFillTx/>
                          <a:latin typeface="Calibri"/>
                          <a:ea typeface="+mn-ea"/>
                          <a:cs typeface="+mn-cs"/>
                        </a:rPr>
                        <a:t>
 Welches Gericht kannst du besonders gut kochen? 👀🍽
Kochen kann man auch mit Seheinschränkung - und das kann richtig viel Spaß machen! Das will Eugen-Peter Krause Menschen mit Sehbeeinträchtigung zeigen. Zwei Mal im Jahr gibt er in Gütersloh spezielle Kochkurse. Mit viel Herz und Geduld nimmt er den Teilnehmenden die Angst und unterstützt sie Schritt für Schritt bei der Zubereitung. 💪👨‍🍳
#Inklusion #Kochkurs #Leidenschaft #Sehbehinderung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13532</a:t>
                      </a:r>
                    </a:p>
                  </a:txBody>
                  <a:tcPr/>
                </a:tc>
                <a:extLst>
                  <a:ext uri="{0D108BD9-81ED-4DB2-BD59-A6C34878D82A}">
                    <a16:rowId xmlns:a16="http://schemas.microsoft.com/office/drawing/2014/main" val="4097925266"/>
                  </a:ext>
                </a:extLst>
              </a:tr>
            </a:tbl>
          </a:graphicData>
        </a:graphic>
      </p:graphicFrame>
      <p:sp>
        <p:nvSpPr>
          <p:cNvPr id="4" name="Text Placeholder 3">
            <a:extLst>
              <a:ext uri="{FF2B5EF4-FFF2-40B4-BE49-F238E27FC236}">
                <a16:creationId xmlns:a16="http://schemas.microsoft.com/office/drawing/2014/main" id="{78536706-5A08-4A43-AAB8-CFEF04070C8F}"/>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2051210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033A7-EC2A-4A0F-8977-4A77A7AD3603}"/>
              </a:ext>
            </a:extLst>
          </p:cNvPr>
          <p:cNvSpPr>
            <a:spLocks noGrp="1"/>
          </p:cNvSpPr>
          <p:nvPr>
            <p:ph type="title"/>
          </p:nvPr>
        </p:nvSpPr>
        <p:spPr/>
        <p:txBody>
          <a:bodyPr/>
          <a:lstStyle/>
          <a:p>
            <a:r>
              <a:rPr lang="de-DE"/>
              <a:t>Instagram Alle Posts des Zeitraums (mit Total Interactions) | lokalzeit - 7 of 9</a:t>
            </a:r>
            <a:endParaRPr lang="en-US"/>
          </a:p>
        </p:txBody>
      </p:sp>
      <p:graphicFrame>
        <p:nvGraphicFramePr>
          <p:cNvPr id="5" name="Table Placeholder 4">
            <a:extLst>
              <a:ext uri="{FF2B5EF4-FFF2-40B4-BE49-F238E27FC236}">
                <a16:creationId xmlns:a16="http://schemas.microsoft.com/office/drawing/2014/main" id="{EC53751E-6577-4B76-8FD4-CA1FCEEAEBC1}"/>
              </a:ext>
            </a:extLst>
          </p:cNvPr>
          <p:cNvGraphicFramePr>
            <a:graphicFrameLocks noGrp="1"/>
          </p:cNvGraphicFramePr>
          <p:nvPr>
            <p:ph type="tbl" sz="quarter" idx="13"/>
            <p:extLst>
              <p:ext uri="{D42A27DB-BD31-4B8C-83A1-F6EECF244321}">
                <p14:modId xmlns:p14="http://schemas.microsoft.com/office/powerpoint/2010/main" val="396739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29575901"/>
                    </a:ext>
                  </a:extLst>
                </a:gridCol>
                <a:gridCol w="1152144">
                  <a:extLst>
                    <a:ext uri="{9D8B030D-6E8A-4147-A177-3AD203B41FA5}">
                      <a16:colId xmlns:a16="http://schemas.microsoft.com/office/drawing/2014/main" val="2521128060"/>
                    </a:ext>
                  </a:extLst>
                </a:gridCol>
                <a:gridCol w="1152144">
                  <a:extLst>
                    <a:ext uri="{9D8B030D-6E8A-4147-A177-3AD203B41FA5}">
                      <a16:colId xmlns:a16="http://schemas.microsoft.com/office/drawing/2014/main" val="256593366"/>
                    </a:ext>
                  </a:extLst>
                </a:gridCol>
                <a:gridCol w="1152144">
                  <a:extLst>
                    <a:ext uri="{9D8B030D-6E8A-4147-A177-3AD203B41FA5}">
                      <a16:colId xmlns:a16="http://schemas.microsoft.com/office/drawing/2014/main" val="1044808952"/>
                    </a:ext>
                  </a:extLst>
                </a:gridCol>
                <a:gridCol w="1152144">
                  <a:extLst>
                    <a:ext uri="{9D8B030D-6E8A-4147-A177-3AD203B41FA5}">
                      <a16:colId xmlns:a16="http://schemas.microsoft.com/office/drawing/2014/main" val="315864727"/>
                    </a:ext>
                  </a:extLst>
                </a:gridCol>
                <a:gridCol w="1152144">
                  <a:extLst>
                    <a:ext uri="{9D8B030D-6E8A-4147-A177-3AD203B41FA5}">
                      <a16:colId xmlns:a16="http://schemas.microsoft.com/office/drawing/2014/main" val="409256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3884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- 2024-11-10 11:56:11</a:t>
                      </a:r>
                      <a:r>
                        <a:rPr kumimoji="0" lang="de-DE" sz="1000" b="0" i="0" u="none" strike="noStrike" kern="1200" cap="none" spc="0" normalizeH="0" baseline="0" noProof="0">
                          <a:ln>
                            <a:noFill/>
                          </a:ln>
                          <a:solidFill>
                            <a:prstClr val="black"/>
                          </a:solidFill>
                          <a:effectLst/>
                          <a:uLnTx/>
                          <a:uFillTx/>
                          <a:latin typeface="Calibri"/>
                          <a:ea typeface="+mn-ea"/>
                          <a:cs typeface="+mn-cs"/>
                        </a:rPr>
                        <a:t>
 Kaum jemand ist so tief verbunden mit seinen Tattoo-Motiven wie die Pottbewohner mit Schlägel und Eisen, Grubenlampen und Zechentürmen. ⚒️ Das hat Tätowierer Heiko aus Marl so sehr beeindruckt, dass ihm die Idee für ein Buchprojekt kam. 📕
„Glück auf der Haut“ soll im kommenden Jahr erscheinen und erzählt, was die Menschen ganz persönlich mit dem Bergbau verbinden. 💪🏻
👩🏼‍💻Autorin: Agata Pilarska 
#Lokalzeit #Ruhrgebiet #Bergbau #Tattoos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11771</a:t>
                      </a:r>
                    </a:p>
                  </a:txBody>
                  <a:tcPr/>
                </a:tc>
                <a:extLst>
                  <a:ext uri="{0D108BD9-81ED-4DB2-BD59-A6C34878D82A}">
                    <a16:rowId xmlns:a16="http://schemas.microsoft.com/office/drawing/2014/main" val="4132513898"/>
                  </a:ext>
                </a:extLst>
              </a:tr>
            </a:tbl>
          </a:graphicData>
        </a:graphic>
      </p:graphicFrame>
      <p:sp>
        <p:nvSpPr>
          <p:cNvPr id="4" name="Text Placeholder 3">
            <a:extLst>
              <a:ext uri="{FF2B5EF4-FFF2-40B4-BE49-F238E27FC236}">
                <a16:creationId xmlns:a16="http://schemas.microsoft.com/office/drawing/2014/main" id="{CA857742-8A30-4D92-867C-1BB712EAD5D7}"/>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962275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1A47-3E50-465A-9E4E-E471B38BBE53}"/>
              </a:ext>
            </a:extLst>
          </p:cNvPr>
          <p:cNvSpPr>
            <a:spLocks noGrp="1"/>
          </p:cNvSpPr>
          <p:nvPr>
            <p:ph type="title"/>
          </p:nvPr>
        </p:nvSpPr>
        <p:spPr/>
        <p:txBody>
          <a:bodyPr/>
          <a:lstStyle/>
          <a:p>
            <a:r>
              <a:rPr lang="de-DE"/>
              <a:t>Instagram Alle Posts des Zeitraums (mit Total Interactions) | lokalzeit - 8 of 9</a:t>
            </a:r>
            <a:endParaRPr lang="en-US"/>
          </a:p>
        </p:txBody>
      </p:sp>
      <p:graphicFrame>
        <p:nvGraphicFramePr>
          <p:cNvPr id="5" name="Table Placeholder 4">
            <a:extLst>
              <a:ext uri="{FF2B5EF4-FFF2-40B4-BE49-F238E27FC236}">
                <a16:creationId xmlns:a16="http://schemas.microsoft.com/office/drawing/2014/main" id="{21041686-FA3D-4DA4-AAC1-C970D6888BC7}"/>
              </a:ext>
            </a:extLst>
          </p:cNvPr>
          <p:cNvGraphicFramePr>
            <a:graphicFrameLocks noGrp="1"/>
          </p:cNvGraphicFramePr>
          <p:nvPr>
            <p:ph type="tbl" sz="quarter" idx="13"/>
            <p:extLst>
              <p:ext uri="{D42A27DB-BD31-4B8C-83A1-F6EECF244321}">
                <p14:modId xmlns:p14="http://schemas.microsoft.com/office/powerpoint/2010/main" val="95457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47112795"/>
                    </a:ext>
                  </a:extLst>
                </a:gridCol>
                <a:gridCol w="1152144">
                  <a:extLst>
                    <a:ext uri="{9D8B030D-6E8A-4147-A177-3AD203B41FA5}">
                      <a16:colId xmlns:a16="http://schemas.microsoft.com/office/drawing/2014/main" val="1978105707"/>
                    </a:ext>
                  </a:extLst>
                </a:gridCol>
                <a:gridCol w="1152144">
                  <a:extLst>
                    <a:ext uri="{9D8B030D-6E8A-4147-A177-3AD203B41FA5}">
                      <a16:colId xmlns:a16="http://schemas.microsoft.com/office/drawing/2014/main" val="1824746551"/>
                    </a:ext>
                  </a:extLst>
                </a:gridCol>
                <a:gridCol w="1152144">
                  <a:extLst>
                    <a:ext uri="{9D8B030D-6E8A-4147-A177-3AD203B41FA5}">
                      <a16:colId xmlns:a16="http://schemas.microsoft.com/office/drawing/2014/main" val="590309199"/>
                    </a:ext>
                  </a:extLst>
                </a:gridCol>
                <a:gridCol w="1152144">
                  <a:extLst>
                    <a:ext uri="{9D8B030D-6E8A-4147-A177-3AD203B41FA5}">
                      <a16:colId xmlns:a16="http://schemas.microsoft.com/office/drawing/2014/main" val="102406568"/>
                    </a:ext>
                  </a:extLst>
                </a:gridCol>
                <a:gridCol w="1152144">
                  <a:extLst>
                    <a:ext uri="{9D8B030D-6E8A-4147-A177-3AD203B41FA5}">
                      <a16:colId xmlns:a16="http://schemas.microsoft.com/office/drawing/2014/main" val="109116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7109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- 2024-11-04 12:57:51</a:t>
                      </a:r>
                      <a:r>
                        <a:rPr kumimoji="0" lang="en-US" sz="1000" b="0" i="0" u="none" strike="noStrike" kern="1200" cap="none" spc="0" normalizeH="0" baseline="0" noProof="0">
                          <a:ln>
                            <a:noFill/>
                          </a:ln>
                          <a:solidFill>
                            <a:prstClr val="black"/>
                          </a:solidFill>
                          <a:effectLst/>
                          <a:uLnTx/>
                          <a:uFillTx/>
                          <a:latin typeface="Calibri"/>
                          <a:ea typeface="+mn-ea"/>
                          <a:cs typeface="+mn-cs"/>
                        </a:rPr>
                        <a:t>
 Ist das die digitale Antwort auf den Ärztemangel? 🤔
In Olpe geht’s mit dem Tablet durch die Praxis.🩺
#PatientenMüssenWarten #Ärztemangel #Digitalisierung #LändlicherRaum #Medizin #DigitalerArzt #Olpe #Sauerland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7999</a:t>
                      </a:r>
                    </a:p>
                  </a:txBody>
                  <a:tcPr/>
                </a:tc>
                <a:extLst>
                  <a:ext uri="{0D108BD9-81ED-4DB2-BD59-A6C34878D82A}">
                    <a16:rowId xmlns:a16="http://schemas.microsoft.com/office/drawing/2014/main" val="2562851330"/>
                  </a:ext>
                </a:extLst>
              </a:tr>
            </a:tbl>
          </a:graphicData>
        </a:graphic>
      </p:graphicFrame>
      <p:sp>
        <p:nvSpPr>
          <p:cNvPr id="4" name="Text Placeholder 3">
            <a:extLst>
              <a:ext uri="{FF2B5EF4-FFF2-40B4-BE49-F238E27FC236}">
                <a16:creationId xmlns:a16="http://schemas.microsoft.com/office/drawing/2014/main" id="{A78C5263-6829-40D7-AA38-56D4360A837D}"/>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228845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13E7C-99FE-4450-BA09-D29A92195A64}"/>
              </a:ext>
            </a:extLst>
          </p:cNvPr>
          <p:cNvSpPr>
            <a:spLocks noGrp="1"/>
          </p:cNvSpPr>
          <p:nvPr>
            <p:ph type="title"/>
          </p:nvPr>
        </p:nvSpPr>
        <p:spPr/>
        <p:txBody>
          <a:bodyPr/>
          <a:lstStyle/>
          <a:p>
            <a:r>
              <a:rPr lang="de-DE"/>
              <a:t>Instagram Alle Posts des Zeitraums (mit Total Interactions) | lokalzeit - 9 of 9</a:t>
            </a:r>
            <a:endParaRPr lang="en-US"/>
          </a:p>
        </p:txBody>
      </p:sp>
      <p:graphicFrame>
        <p:nvGraphicFramePr>
          <p:cNvPr id="5" name="Table Placeholder 4">
            <a:extLst>
              <a:ext uri="{FF2B5EF4-FFF2-40B4-BE49-F238E27FC236}">
                <a16:creationId xmlns:a16="http://schemas.microsoft.com/office/drawing/2014/main" id="{FC9F799E-BFC8-4718-AC07-8309FC22D350}"/>
              </a:ext>
            </a:extLst>
          </p:cNvPr>
          <p:cNvGraphicFramePr>
            <a:graphicFrameLocks noGrp="1"/>
          </p:cNvGraphicFramePr>
          <p:nvPr>
            <p:ph type="tbl" sz="quarter" idx="13"/>
            <p:extLst>
              <p:ext uri="{D42A27DB-BD31-4B8C-83A1-F6EECF244321}">
                <p14:modId xmlns:p14="http://schemas.microsoft.com/office/powerpoint/2010/main" val="267802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2057804"/>
                    </a:ext>
                  </a:extLst>
                </a:gridCol>
                <a:gridCol w="1152144">
                  <a:extLst>
                    <a:ext uri="{9D8B030D-6E8A-4147-A177-3AD203B41FA5}">
                      <a16:colId xmlns:a16="http://schemas.microsoft.com/office/drawing/2014/main" val="3329627645"/>
                    </a:ext>
                  </a:extLst>
                </a:gridCol>
                <a:gridCol w="1152144">
                  <a:extLst>
                    <a:ext uri="{9D8B030D-6E8A-4147-A177-3AD203B41FA5}">
                      <a16:colId xmlns:a16="http://schemas.microsoft.com/office/drawing/2014/main" val="3775166603"/>
                    </a:ext>
                  </a:extLst>
                </a:gridCol>
                <a:gridCol w="1152144">
                  <a:extLst>
                    <a:ext uri="{9D8B030D-6E8A-4147-A177-3AD203B41FA5}">
                      <a16:colId xmlns:a16="http://schemas.microsoft.com/office/drawing/2014/main" val="2420133213"/>
                    </a:ext>
                  </a:extLst>
                </a:gridCol>
                <a:gridCol w="1152144">
                  <a:extLst>
                    <a:ext uri="{9D8B030D-6E8A-4147-A177-3AD203B41FA5}">
                      <a16:colId xmlns:a16="http://schemas.microsoft.com/office/drawing/2014/main" val="298777684"/>
                    </a:ext>
                  </a:extLst>
                </a:gridCol>
                <a:gridCol w="1152144">
                  <a:extLst>
                    <a:ext uri="{9D8B030D-6E8A-4147-A177-3AD203B41FA5}">
                      <a16:colId xmlns:a16="http://schemas.microsoft.com/office/drawing/2014/main" val="241993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0200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- 2024-11-09 12:08:04</a:t>
                      </a:r>
                      <a:r>
                        <a:rPr kumimoji="0" lang="de-DE" sz="1000" b="0" i="0" u="none" strike="noStrike" kern="1200" cap="none" spc="0" normalizeH="0" baseline="0" noProof="0">
                          <a:ln>
                            <a:noFill/>
                          </a:ln>
                          <a:solidFill>
                            <a:prstClr val="black"/>
                          </a:solidFill>
                          <a:effectLst/>
                          <a:uLnTx/>
                          <a:uFillTx/>
                          <a:latin typeface="Calibri"/>
                          <a:ea typeface="+mn-ea"/>
                          <a:cs typeface="+mn-cs"/>
                        </a:rPr>
                        <a:t>
 Früher hat er bei Unternehmen die Bilanzen zusammengestrichen – heute schleppt er Obst- und Gemüsekisten: Thomas Doussier hat einen krassen Wandel hinter sich. 💪🏻
Als er irgendwann merkt, dass ihn seine Arbeit als Manager unglücklich macht, schmeißt er hin. Jetzt leitet er die Bielefelder Tafel – um anderen zu helfen, und selbst glücklicher zu sein. ❤️
👨🏼‍💻Autor: Jan-Ole Niermann 
#Lebensmittelspenden #DieTafel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7319</a:t>
                      </a:r>
                    </a:p>
                  </a:txBody>
                  <a:tcPr/>
                </a:tc>
                <a:extLst>
                  <a:ext uri="{0D108BD9-81ED-4DB2-BD59-A6C34878D82A}">
                    <a16:rowId xmlns:a16="http://schemas.microsoft.com/office/drawing/2014/main" val="3652523291"/>
                  </a:ext>
                </a:extLst>
              </a:tr>
            </a:tbl>
          </a:graphicData>
        </a:graphic>
      </p:graphicFrame>
      <p:sp>
        <p:nvSpPr>
          <p:cNvPr id="4" name="Text Placeholder 3">
            <a:extLst>
              <a:ext uri="{FF2B5EF4-FFF2-40B4-BE49-F238E27FC236}">
                <a16:creationId xmlns:a16="http://schemas.microsoft.com/office/drawing/2014/main" id="{5997B04A-579E-410C-AC58-CA5571C31CFB}"/>
              </a:ext>
            </a:extLst>
          </p:cNvPr>
          <p:cNvSpPr>
            <a:spLocks noGrp="1"/>
          </p:cNvSpPr>
          <p:nvPr>
            <p:ph type="body" sz="quarter" idx="14"/>
          </p:nvPr>
        </p:nvSpPr>
        <p:spPr/>
        <p:txBody>
          <a:bodyPr/>
          <a:lstStyle/>
          <a:p>
            <a:r>
              <a:rPr lang="en-US"/>
              <a:t>04/11/2024 - 10/11/2024</a:t>
            </a:r>
          </a:p>
        </p:txBody>
      </p:sp>
    </p:spTree>
    <p:extLst>
      <p:ext uri="{BB962C8B-B14F-4D97-AF65-F5344CB8AC3E}">
        <p14:creationId xmlns:p14="http://schemas.microsoft.com/office/powerpoint/2010/main" val="27563625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1116</Words>
  <Application>Microsoft Office PowerPoint</Application>
  <PresentationFormat>On-screen Show (4:3)</PresentationFormat>
  <Paragraphs>126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Alle Posts des Zeitraums (mit Total Interactions) | lokalzeit - 1 of 9</vt:lpstr>
      <vt:lpstr>Instagram Alle Posts des Zeitraums (mit Total Interactions) | lokalzeit - 2 of 9</vt:lpstr>
      <vt:lpstr>Instagram Alle Posts des Zeitraums (mit Total Interactions) | lokalzeit - 3 of 9</vt:lpstr>
      <vt:lpstr>Instagram Alle Posts des Zeitraums (mit Total Interactions) | lokalzeit - 4 of 9</vt:lpstr>
      <vt:lpstr>Instagram Alle Posts des Zeitraums (mit Total Interactions) | lokalzeit - 5 of 9</vt:lpstr>
      <vt:lpstr>Instagram Alle Posts des Zeitraums (mit Total Interactions) | lokalzeit - 6 of 9</vt:lpstr>
      <vt:lpstr>Instagram Alle Posts des Zeitraums (mit Total Interactions) | lokalzeit - 7 of 9</vt:lpstr>
      <vt:lpstr>Instagram Alle Posts des Zeitraums (mit Total Interactions) | lokalzeit - 8 of 9</vt:lpstr>
      <vt:lpstr>Instagram Alle Posts des Zeitraums (mit Total Interactions) |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9</dc:title>
  <dc:creator>Frederik Born</dc:creator>
  <cp:lastModifiedBy>Frederik Born</cp:lastModifiedBy>
  <cp:revision>1</cp:revision>
  <dcterms:created xsi:type="dcterms:W3CDTF">2024-11-12T12:42:01Z</dcterms:created>
  <dcterms:modified xsi:type="dcterms:W3CDTF">2024-11-12T12:42:27Z</dcterms:modified>
</cp:coreProperties>
</file>