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2146C-1367-47A5-BDEB-560FCCE25939}"/>
              </a:ext>
            </a:extLst>
          </p:cNvPr>
          <p:cNvSpPr>
            <a:spLocks noGrp="1"/>
          </p:cNvSpPr>
          <p:nvPr>
            <p:ph type="title"/>
          </p:nvPr>
        </p:nvSpPr>
        <p:spPr/>
        <p:txBody>
          <a:bodyPr/>
          <a:lstStyle/>
          <a:p>
            <a:r>
              <a:rPr lang="de-DE"/>
              <a:t>Instagram Alle Posts des Zeitraums (mit Total Interactions) | lokalzeit - 1 of 10</a:t>
            </a:r>
            <a:endParaRPr lang="en-US"/>
          </a:p>
        </p:txBody>
      </p:sp>
      <p:graphicFrame>
        <p:nvGraphicFramePr>
          <p:cNvPr id="5" name="Table Placeholder 4">
            <a:extLst>
              <a:ext uri="{FF2B5EF4-FFF2-40B4-BE49-F238E27FC236}">
                <a16:creationId xmlns:a16="http://schemas.microsoft.com/office/drawing/2014/main" id="{FB136CE5-DB6B-4514-A99B-D3EA719E870D}"/>
              </a:ext>
            </a:extLst>
          </p:cNvPr>
          <p:cNvGraphicFramePr>
            <a:graphicFrameLocks noGrp="1"/>
          </p:cNvGraphicFramePr>
          <p:nvPr>
            <p:ph type="tbl" sz="quarter" idx="13"/>
            <p:extLst>
              <p:ext uri="{D42A27DB-BD31-4B8C-83A1-F6EECF244321}">
                <p14:modId xmlns:p14="http://schemas.microsoft.com/office/powerpoint/2010/main" val="10299436"/>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2893355"/>
                    </a:ext>
                  </a:extLst>
                </a:gridCol>
                <a:gridCol w="1152144">
                  <a:extLst>
                    <a:ext uri="{9D8B030D-6E8A-4147-A177-3AD203B41FA5}">
                      <a16:colId xmlns:a16="http://schemas.microsoft.com/office/drawing/2014/main" val="2562396214"/>
                    </a:ext>
                  </a:extLst>
                </a:gridCol>
                <a:gridCol w="1152144">
                  <a:extLst>
                    <a:ext uri="{9D8B030D-6E8A-4147-A177-3AD203B41FA5}">
                      <a16:colId xmlns:a16="http://schemas.microsoft.com/office/drawing/2014/main" val="4037198130"/>
                    </a:ext>
                  </a:extLst>
                </a:gridCol>
                <a:gridCol w="1152144">
                  <a:extLst>
                    <a:ext uri="{9D8B030D-6E8A-4147-A177-3AD203B41FA5}">
                      <a16:colId xmlns:a16="http://schemas.microsoft.com/office/drawing/2014/main" val="2078045232"/>
                    </a:ext>
                  </a:extLst>
                </a:gridCol>
                <a:gridCol w="1152144">
                  <a:extLst>
                    <a:ext uri="{9D8B030D-6E8A-4147-A177-3AD203B41FA5}">
                      <a16:colId xmlns:a16="http://schemas.microsoft.com/office/drawing/2014/main" val="1952701137"/>
                    </a:ext>
                  </a:extLst>
                </a:gridCol>
                <a:gridCol w="1152144">
                  <a:extLst>
                    <a:ext uri="{9D8B030D-6E8A-4147-A177-3AD203B41FA5}">
                      <a16:colId xmlns:a16="http://schemas.microsoft.com/office/drawing/2014/main" val="3860796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1118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- 2024-11-02 11:01:29</a:t>
                      </a:r>
                      <a:r>
                        <a:rPr kumimoji="0" lang="de-DE" sz="1000" b="0" i="0" u="none" strike="noStrike" kern="1200" cap="none" spc="0" normalizeH="0" baseline="0" noProof="0">
                          <a:ln>
                            <a:noFill/>
                          </a:ln>
                          <a:solidFill>
                            <a:prstClr val="black"/>
                          </a:solidFill>
                          <a:effectLst/>
                          <a:uLnTx/>
                          <a:uFillTx/>
                          <a:latin typeface="Calibri"/>
                          <a:ea typeface="+mn-ea"/>
                          <a:cs typeface="+mn-cs"/>
                        </a:rPr>
                        <a:t>
 Hugo Selzer ist 7 Jahre alt und schon ein echter Profi am Flügel 🎹 
Hugo ist hochbegabt und geht in die 5. Klasse eines Gymnasiums in Dortmund 🤯 
Nebenbei studiert er an der Folkwang Universität der Künste 😱 
Seine Eltern sind selbst null musikalisch, aber unterstützen ihn und freuen sich, dass Hugo etwas gefunden hat, das ihn glücklich macht ❤️ 
Was hast du so mit sieben gemacht? 😁 
👩🏼‍💻 Autorin: Carmen Krafft-Dahlhoff
#Klavier #Musik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917902</a:t>
                      </a:r>
                    </a:p>
                  </a:txBody>
                  <a:tcPr/>
                </a:tc>
                <a:extLst>
                  <a:ext uri="{0D108BD9-81ED-4DB2-BD59-A6C34878D82A}">
                    <a16:rowId xmlns:a16="http://schemas.microsoft.com/office/drawing/2014/main" val="4099898932"/>
                  </a:ext>
                </a:extLst>
              </a:tr>
            </a:tbl>
          </a:graphicData>
        </a:graphic>
      </p:graphicFrame>
      <p:sp>
        <p:nvSpPr>
          <p:cNvPr id="4" name="Text Placeholder 3">
            <a:extLst>
              <a:ext uri="{FF2B5EF4-FFF2-40B4-BE49-F238E27FC236}">
                <a16:creationId xmlns:a16="http://schemas.microsoft.com/office/drawing/2014/main" id="{FBA895FB-5499-4DC3-A4A7-C8BDEEFDC310}"/>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1329004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1408-28B0-4DC2-A6DC-E29D00E48379}"/>
              </a:ext>
            </a:extLst>
          </p:cNvPr>
          <p:cNvSpPr>
            <a:spLocks noGrp="1"/>
          </p:cNvSpPr>
          <p:nvPr>
            <p:ph type="title"/>
          </p:nvPr>
        </p:nvSpPr>
        <p:spPr/>
        <p:txBody>
          <a:bodyPr/>
          <a:lstStyle/>
          <a:p>
            <a:r>
              <a:rPr lang="de-DE"/>
              <a:t>Instagram Alle Posts des Zeitraums (mit Total Interactions) | lokalzeit - 2 of 10</a:t>
            </a:r>
            <a:endParaRPr lang="en-US"/>
          </a:p>
        </p:txBody>
      </p:sp>
      <p:graphicFrame>
        <p:nvGraphicFramePr>
          <p:cNvPr id="5" name="Table Placeholder 4">
            <a:extLst>
              <a:ext uri="{FF2B5EF4-FFF2-40B4-BE49-F238E27FC236}">
                <a16:creationId xmlns:a16="http://schemas.microsoft.com/office/drawing/2014/main" id="{181FB6AF-F508-454A-B23D-617177BA959E}"/>
              </a:ext>
            </a:extLst>
          </p:cNvPr>
          <p:cNvGraphicFramePr>
            <a:graphicFrameLocks noGrp="1"/>
          </p:cNvGraphicFramePr>
          <p:nvPr>
            <p:ph type="tbl" sz="quarter" idx="13"/>
            <p:extLst>
              <p:ext uri="{D42A27DB-BD31-4B8C-83A1-F6EECF244321}">
                <p14:modId xmlns:p14="http://schemas.microsoft.com/office/powerpoint/2010/main" val="3305774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6976811"/>
                    </a:ext>
                  </a:extLst>
                </a:gridCol>
                <a:gridCol w="1152144">
                  <a:extLst>
                    <a:ext uri="{9D8B030D-6E8A-4147-A177-3AD203B41FA5}">
                      <a16:colId xmlns:a16="http://schemas.microsoft.com/office/drawing/2014/main" val="1395506607"/>
                    </a:ext>
                  </a:extLst>
                </a:gridCol>
                <a:gridCol w="1152144">
                  <a:extLst>
                    <a:ext uri="{9D8B030D-6E8A-4147-A177-3AD203B41FA5}">
                      <a16:colId xmlns:a16="http://schemas.microsoft.com/office/drawing/2014/main" val="3693027345"/>
                    </a:ext>
                  </a:extLst>
                </a:gridCol>
                <a:gridCol w="1152144">
                  <a:extLst>
                    <a:ext uri="{9D8B030D-6E8A-4147-A177-3AD203B41FA5}">
                      <a16:colId xmlns:a16="http://schemas.microsoft.com/office/drawing/2014/main" val="2879093394"/>
                    </a:ext>
                  </a:extLst>
                </a:gridCol>
                <a:gridCol w="1152144">
                  <a:extLst>
                    <a:ext uri="{9D8B030D-6E8A-4147-A177-3AD203B41FA5}">
                      <a16:colId xmlns:a16="http://schemas.microsoft.com/office/drawing/2014/main" val="1371607018"/>
                    </a:ext>
                  </a:extLst>
                </a:gridCol>
                <a:gridCol w="1152144">
                  <a:extLst>
                    <a:ext uri="{9D8B030D-6E8A-4147-A177-3AD203B41FA5}">
                      <a16:colId xmlns:a16="http://schemas.microsoft.com/office/drawing/2014/main" val="383974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777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- 2024-11-01 11:16:09</a:t>
                      </a:r>
                      <a:r>
                        <a:rPr kumimoji="0" lang="de-DE" sz="1000" b="0" i="0" u="none" strike="noStrike" kern="1200" cap="none" spc="0" normalizeH="0" baseline="0" noProof="0">
                          <a:ln>
                            <a:noFill/>
                          </a:ln>
                          <a:solidFill>
                            <a:prstClr val="black"/>
                          </a:solidFill>
                          <a:effectLst/>
                          <a:uLnTx/>
                          <a:uFillTx/>
                          <a:latin typeface="Calibri"/>
                          <a:ea typeface="+mn-ea"/>
                          <a:cs typeface="+mn-cs"/>
                        </a:rPr>
                        <a:t>
 Wie geht ihr mit dem Thema Tod und Trauer in eurer Familie um? 
In Gelsenkirchen lernen Kitakinder auf besondere Weise, mit Trauer und Erinnerungen umzugehen. Gemeinsam mit Friedhofsgärtner Andreas Mäsing entdecken sie, dass der Friedhof ein Ort des Trostes, der Liebe und der neuen Anfänge ist. ❤️ 
👩🏻‍💻 Autorin: Solveig Bader 
#Friedhof #KitaKinder #TodUndTrauer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467169</a:t>
                      </a:r>
                    </a:p>
                  </a:txBody>
                  <a:tcPr/>
                </a:tc>
                <a:extLst>
                  <a:ext uri="{0D108BD9-81ED-4DB2-BD59-A6C34878D82A}">
                    <a16:rowId xmlns:a16="http://schemas.microsoft.com/office/drawing/2014/main" val="2997223754"/>
                  </a:ext>
                </a:extLst>
              </a:tr>
            </a:tbl>
          </a:graphicData>
        </a:graphic>
      </p:graphicFrame>
      <p:sp>
        <p:nvSpPr>
          <p:cNvPr id="4" name="Text Placeholder 3">
            <a:extLst>
              <a:ext uri="{FF2B5EF4-FFF2-40B4-BE49-F238E27FC236}">
                <a16:creationId xmlns:a16="http://schemas.microsoft.com/office/drawing/2014/main" id="{60028A83-7581-47C7-832F-881C9B6567B2}"/>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4022225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FCB4-D860-48F9-BD35-87D791C22F2C}"/>
              </a:ext>
            </a:extLst>
          </p:cNvPr>
          <p:cNvSpPr>
            <a:spLocks noGrp="1"/>
          </p:cNvSpPr>
          <p:nvPr>
            <p:ph type="title"/>
          </p:nvPr>
        </p:nvSpPr>
        <p:spPr/>
        <p:txBody>
          <a:bodyPr/>
          <a:lstStyle/>
          <a:p>
            <a:r>
              <a:rPr lang="de-DE"/>
              <a:t>Instagram Alle Posts des Zeitraums (mit Total Interactions) | lokalzeit - 3 of 10</a:t>
            </a:r>
            <a:endParaRPr lang="en-US"/>
          </a:p>
        </p:txBody>
      </p:sp>
      <p:graphicFrame>
        <p:nvGraphicFramePr>
          <p:cNvPr id="5" name="Table Placeholder 4">
            <a:extLst>
              <a:ext uri="{FF2B5EF4-FFF2-40B4-BE49-F238E27FC236}">
                <a16:creationId xmlns:a16="http://schemas.microsoft.com/office/drawing/2014/main" id="{FAC97C6E-E79E-49EC-ADC5-5A7F31F53D43}"/>
              </a:ext>
            </a:extLst>
          </p:cNvPr>
          <p:cNvGraphicFramePr>
            <a:graphicFrameLocks noGrp="1"/>
          </p:cNvGraphicFramePr>
          <p:nvPr>
            <p:ph type="tbl" sz="quarter" idx="13"/>
            <p:extLst>
              <p:ext uri="{D42A27DB-BD31-4B8C-83A1-F6EECF244321}">
                <p14:modId xmlns:p14="http://schemas.microsoft.com/office/powerpoint/2010/main" val="508884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185952"/>
                    </a:ext>
                  </a:extLst>
                </a:gridCol>
                <a:gridCol w="1152144">
                  <a:extLst>
                    <a:ext uri="{9D8B030D-6E8A-4147-A177-3AD203B41FA5}">
                      <a16:colId xmlns:a16="http://schemas.microsoft.com/office/drawing/2014/main" val="1359067769"/>
                    </a:ext>
                  </a:extLst>
                </a:gridCol>
                <a:gridCol w="1152144">
                  <a:extLst>
                    <a:ext uri="{9D8B030D-6E8A-4147-A177-3AD203B41FA5}">
                      <a16:colId xmlns:a16="http://schemas.microsoft.com/office/drawing/2014/main" val="4141477610"/>
                    </a:ext>
                  </a:extLst>
                </a:gridCol>
                <a:gridCol w="1152144">
                  <a:extLst>
                    <a:ext uri="{9D8B030D-6E8A-4147-A177-3AD203B41FA5}">
                      <a16:colId xmlns:a16="http://schemas.microsoft.com/office/drawing/2014/main" val="523569251"/>
                    </a:ext>
                  </a:extLst>
                </a:gridCol>
                <a:gridCol w="1152144">
                  <a:extLst>
                    <a:ext uri="{9D8B030D-6E8A-4147-A177-3AD203B41FA5}">
                      <a16:colId xmlns:a16="http://schemas.microsoft.com/office/drawing/2014/main" val="1126667156"/>
                    </a:ext>
                  </a:extLst>
                </a:gridCol>
                <a:gridCol w="1152144">
                  <a:extLst>
                    <a:ext uri="{9D8B030D-6E8A-4147-A177-3AD203B41FA5}">
                      <a16:colId xmlns:a16="http://schemas.microsoft.com/office/drawing/2014/main" val="254028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3669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- 2024-10-31 12:16:05</a:t>
                      </a:r>
                      <a:r>
                        <a:rPr kumimoji="0" lang="en-US" sz="1000" b="0" i="0" u="none" strike="noStrike" kern="1200" cap="none" spc="0" normalizeH="0" baseline="0" noProof="0">
                          <a:ln>
                            <a:noFill/>
                          </a:ln>
                          <a:solidFill>
                            <a:prstClr val="black"/>
                          </a:solidFill>
                          <a:effectLst/>
                          <a:uLnTx/>
                          <a:uFillTx/>
                          <a:latin typeface="Calibri"/>
                          <a:ea typeface="+mn-ea"/>
                          <a:cs typeface="+mn-cs"/>
                        </a:rPr>
                        <a:t>
 Bist du ein Halloween-Fan? 🎃 
Hildegard Krisse schon. Mit 88 hat sie ihr Faible fürs Gruseln entdeckt. 🙌 Gemeinsam mit anderen Bewohnern und Angestellten des Seniorenzentrums in Gronau erschreckt sie im Gruselgarten die Besucher. 👻 @bethesda_seniorenzentrum  @gronau.inside 
👩‍💻 Autorin: Gianna Robert 
#Seniorenheim #Gronau #Halloween #Lokalzeit #WDR #Ehrenamt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65321</a:t>
                      </a:r>
                    </a:p>
                  </a:txBody>
                  <a:tcPr/>
                </a:tc>
                <a:extLst>
                  <a:ext uri="{0D108BD9-81ED-4DB2-BD59-A6C34878D82A}">
                    <a16:rowId xmlns:a16="http://schemas.microsoft.com/office/drawing/2014/main" val="1328664671"/>
                  </a:ext>
                </a:extLst>
              </a:tr>
            </a:tbl>
          </a:graphicData>
        </a:graphic>
      </p:graphicFrame>
      <p:sp>
        <p:nvSpPr>
          <p:cNvPr id="4" name="Text Placeholder 3">
            <a:extLst>
              <a:ext uri="{FF2B5EF4-FFF2-40B4-BE49-F238E27FC236}">
                <a16:creationId xmlns:a16="http://schemas.microsoft.com/office/drawing/2014/main" id="{0D4D7CBF-3099-4FF8-B381-CD36D22A8FAB}"/>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3412434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8DC5-7933-4602-953E-475C9866A6BA}"/>
              </a:ext>
            </a:extLst>
          </p:cNvPr>
          <p:cNvSpPr>
            <a:spLocks noGrp="1"/>
          </p:cNvSpPr>
          <p:nvPr>
            <p:ph type="title"/>
          </p:nvPr>
        </p:nvSpPr>
        <p:spPr/>
        <p:txBody>
          <a:bodyPr/>
          <a:lstStyle/>
          <a:p>
            <a:r>
              <a:rPr lang="de-DE"/>
              <a:t>Instagram Alle Posts des Zeitraums (mit Total Interactions) | lokalzeit - 4 of 10</a:t>
            </a:r>
            <a:endParaRPr lang="en-US"/>
          </a:p>
        </p:txBody>
      </p:sp>
      <p:graphicFrame>
        <p:nvGraphicFramePr>
          <p:cNvPr id="5" name="Table Placeholder 4">
            <a:extLst>
              <a:ext uri="{FF2B5EF4-FFF2-40B4-BE49-F238E27FC236}">
                <a16:creationId xmlns:a16="http://schemas.microsoft.com/office/drawing/2014/main" id="{96020DCD-44E6-456A-B119-1C8FC9C184EF}"/>
              </a:ext>
            </a:extLst>
          </p:cNvPr>
          <p:cNvGraphicFramePr>
            <a:graphicFrameLocks noGrp="1"/>
          </p:cNvGraphicFramePr>
          <p:nvPr>
            <p:ph type="tbl" sz="quarter" idx="13"/>
            <p:extLst>
              <p:ext uri="{D42A27DB-BD31-4B8C-83A1-F6EECF244321}">
                <p14:modId xmlns:p14="http://schemas.microsoft.com/office/powerpoint/2010/main" val="1432630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6075313"/>
                    </a:ext>
                  </a:extLst>
                </a:gridCol>
                <a:gridCol w="1152144">
                  <a:extLst>
                    <a:ext uri="{9D8B030D-6E8A-4147-A177-3AD203B41FA5}">
                      <a16:colId xmlns:a16="http://schemas.microsoft.com/office/drawing/2014/main" val="1269964724"/>
                    </a:ext>
                  </a:extLst>
                </a:gridCol>
                <a:gridCol w="1152144">
                  <a:extLst>
                    <a:ext uri="{9D8B030D-6E8A-4147-A177-3AD203B41FA5}">
                      <a16:colId xmlns:a16="http://schemas.microsoft.com/office/drawing/2014/main" val="3922178573"/>
                    </a:ext>
                  </a:extLst>
                </a:gridCol>
                <a:gridCol w="1152144">
                  <a:extLst>
                    <a:ext uri="{9D8B030D-6E8A-4147-A177-3AD203B41FA5}">
                      <a16:colId xmlns:a16="http://schemas.microsoft.com/office/drawing/2014/main" val="120946286"/>
                    </a:ext>
                  </a:extLst>
                </a:gridCol>
                <a:gridCol w="1152144">
                  <a:extLst>
                    <a:ext uri="{9D8B030D-6E8A-4147-A177-3AD203B41FA5}">
                      <a16:colId xmlns:a16="http://schemas.microsoft.com/office/drawing/2014/main" val="3078115500"/>
                    </a:ext>
                  </a:extLst>
                </a:gridCol>
                <a:gridCol w="1152144">
                  <a:extLst>
                    <a:ext uri="{9D8B030D-6E8A-4147-A177-3AD203B41FA5}">
                      <a16:colId xmlns:a16="http://schemas.microsoft.com/office/drawing/2014/main" val="134012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1606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- 2024-11-03 12:01:46</a:t>
                      </a:r>
                      <a:r>
                        <a:rPr kumimoji="0" lang="de-DE" sz="1000" b="0" i="0" u="none" strike="noStrike" kern="1200" cap="none" spc="0" normalizeH="0" baseline="0" noProof="0">
                          <a:ln>
                            <a:noFill/>
                          </a:ln>
                          <a:solidFill>
                            <a:prstClr val="black"/>
                          </a:solidFill>
                          <a:effectLst/>
                          <a:uLnTx/>
                          <a:uFillTx/>
                          <a:latin typeface="Calibri"/>
                          <a:ea typeface="+mn-ea"/>
                          <a:cs typeface="+mn-cs"/>
                        </a:rPr>
                        <a:t>
 Noam hat einen Gendefekt und sitzt im Rollstuhl. Er soll Unterstützung von einem Begleithund bekommen – doch der ist ganz schön teuer. Die Kinder der Hanna-Zürndorfer-Schule aus seinem Stadtteil Düsseldorf Gerresheim wollen Noam unterstützen und haben sich etwas Besonderes für ihn überlegt. ❤️
👩🏻‍💻 Autorin: Anke Hoffmann 
#Düsseldorf #Assistenzhund #Spenden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34072</a:t>
                      </a:r>
                    </a:p>
                  </a:txBody>
                  <a:tcPr/>
                </a:tc>
                <a:extLst>
                  <a:ext uri="{0D108BD9-81ED-4DB2-BD59-A6C34878D82A}">
                    <a16:rowId xmlns:a16="http://schemas.microsoft.com/office/drawing/2014/main" val="852222113"/>
                  </a:ext>
                </a:extLst>
              </a:tr>
            </a:tbl>
          </a:graphicData>
        </a:graphic>
      </p:graphicFrame>
      <p:sp>
        <p:nvSpPr>
          <p:cNvPr id="4" name="Text Placeholder 3">
            <a:extLst>
              <a:ext uri="{FF2B5EF4-FFF2-40B4-BE49-F238E27FC236}">
                <a16:creationId xmlns:a16="http://schemas.microsoft.com/office/drawing/2014/main" id="{148D1443-764C-422F-9DCF-F1AE1A48405B}"/>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238811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B2B2-09E6-4FF0-A9E3-4A711475474C}"/>
              </a:ext>
            </a:extLst>
          </p:cNvPr>
          <p:cNvSpPr>
            <a:spLocks noGrp="1"/>
          </p:cNvSpPr>
          <p:nvPr>
            <p:ph type="title"/>
          </p:nvPr>
        </p:nvSpPr>
        <p:spPr/>
        <p:txBody>
          <a:bodyPr/>
          <a:lstStyle/>
          <a:p>
            <a:r>
              <a:rPr lang="de-DE"/>
              <a:t>Instagram Alle Posts des Zeitraums (mit Total Interactions) | lokalzeit - 5 of 10</a:t>
            </a:r>
            <a:endParaRPr lang="en-US"/>
          </a:p>
        </p:txBody>
      </p:sp>
      <p:graphicFrame>
        <p:nvGraphicFramePr>
          <p:cNvPr id="5" name="Table Placeholder 4">
            <a:extLst>
              <a:ext uri="{FF2B5EF4-FFF2-40B4-BE49-F238E27FC236}">
                <a16:creationId xmlns:a16="http://schemas.microsoft.com/office/drawing/2014/main" id="{E68B031C-5684-4751-A2CD-11F053EEE7DA}"/>
              </a:ext>
            </a:extLst>
          </p:cNvPr>
          <p:cNvGraphicFramePr>
            <a:graphicFrameLocks noGrp="1"/>
          </p:cNvGraphicFramePr>
          <p:nvPr>
            <p:ph type="tbl" sz="quarter" idx="13"/>
            <p:extLst>
              <p:ext uri="{D42A27DB-BD31-4B8C-83A1-F6EECF244321}">
                <p14:modId xmlns:p14="http://schemas.microsoft.com/office/powerpoint/2010/main" val="150029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83836431"/>
                    </a:ext>
                  </a:extLst>
                </a:gridCol>
                <a:gridCol w="1152144">
                  <a:extLst>
                    <a:ext uri="{9D8B030D-6E8A-4147-A177-3AD203B41FA5}">
                      <a16:colId xmlns:a16="http://schemas.microsoft.com/office/drawing/2014/main" val="1544390630"/>
                    </a:ext>
                  </a:extLst>
                </a:gridCol>
                <a:gridCol w="1152144">
                  <a:extLst>
                    <a:ext uri="{9D8B030D-6E8A-4147-A177-3AD203B41FA5}">
                      <a16:colId xmlns:a16="http://schemas.microsoft.com/office/drawing/2014/main" val="4114559008"/>
                    </a:ext>
                  </a:extLst>
                </a:gridCol>
                <a:gridCol w="1152144">
                  <a:extLst>
                    <a:ext uri="{9D8B030D-6E8A-4147-A177-3AD203B41FA5}">
                      <a16:colId xmlns:a16="http://schemas.microsoft.com/office/drawing/2014/main" val="1027038094"/>
                    </a:ext>
                  </a:extLst>
                </a:gridCol>
                <a:gridCol w="1152144">
                  <a:extLst>
                    <a:ext uri="{9D8B030D-6E8A-4147-A177-3AD203B41FA5}">
                      <a16:colId xmlns:a16="http://schemas.microsoft.com/office/drawing/2014/main" val="564490096"/>
                    </a:ext>
                  </a:extLst>
                </a:gridCol>
                <a:gridCol w="1152144">
                  <a:extLst>
                    <a:ext uri="{9D8B030D-6E8A-4147-A177-3AD203B41FA5}">
                      <a16:colId xmlns:a16="http://schemas.microsoft.com/office/drawing/2014/main" val="4085583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4430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- 2024-10-31 16:48:52</a:t>
                      </a:r>
                      <a:r>
                        <a:rPr kumimoji="0" lang="de-DE" sz="1000" b="0" i="0" u="none" strike="noStrike" kern="1200" cap="none" spc="0" normalizeH="0" baseline="0" noProof="0">
                          <a:ln>
                            <a:noFill/>
                          </a:ln>
                          <a:solidFill>
                            <a:prstClr val="black"/>
                          </a:solidFill>
                          <a:effectLst/>
                          <a:uLnTx/>
                          <a:uFillTx/>
                          <a:latin typeface="Calibri"/>
                          <a:ea typeface="+mn-ea"/>
                          <a:cs typeface="+mn-cs"/>
                        </a:rPr>
                        <a:t>
 Ein ganz normaler Supermarkteinkauf fühlte sich für Jonah an wie eine halbe Ewigkeit – bei allen Lebensmitteln musste er immer wieder Inhaltsstoffe und Zutaten durchlesen. 😰 Seine Histaminintoleranz hat ihm lange das Leben schwer gemacht. Irgendwann hatte er genug davon und hat sich eine Lösung überlegt, die nicht nur ihm, sondern vielen anderen mit Intoleranzen im Alltag helfen kann. 🤯💪🏻 
👩🏻‍💻 Autorin: Feyza Bıçakcı 
#Unverträglichkeiten #Intoleranzen #Histamin #Histaminintoleranz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20063</a:t>
                      </a:r>
                    </a:p>
                  </a:txBody>
                  <a:tcPr/>
                </a:tc>
                <a:extLst>
                  <a:ext uri="{0D108BD9-81ED-4DB2-BD59-A6C34878D82A}">
                    <a16:rowId xmlns:a16="http://schemas.microsoft.com/office/drawing/2014/main" val="2136265941"/>
                  </a:ext>
                </a:extLst>
              </a:tr>
            </a:tbl>
          </a:graphicData>
        </a:graphic>
      </p:graphicFrame>
      <p:sp>
        <p:nvSpPr>
          <p:cNvPr id="4" name="Text Placeholder 3">
            <a:extLst>
              <a:ext uri="{FF2B5EF4-FFF2-40B4-BE49-F238E27FC236}">
                <a16:creationId xmlns:a16="http://schemas.microsoft.com/office/drawing/2014/main" id="{30BECB03-604D-40E0-842A-EE7D0DB10A1E}"/>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322004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2B390-C117-4059-AEED-12988F478AAE}"/>
              </a:ext>
            </a:extLst>
          </p:cNvPr>
          <p:cNvSpPr>
            <a:spLocks noGrp="1"/>
          </p:cNvSpPr>
          <p:nvPr>
            <p:ph type="title"/>
          </p:nvPr>
        </p:nvSpPr>
        <p:spPr/>
        <p:txBody>
          <a:bodyPr/>
          <a:lstStyle/>
          <a:p>
            <a:r>
              <a:rPr lang="de-DE"/>
              <a:t>Instagram Alle Posts des Zeitraums (mit Total Interactions) | lokalzeit - 6 of 10</a:t>
            </a:r>
            <a:endParaRPr lang="en-US"/>
          </a:p>
        </p:txBody>
      </p:sp>
      <p:graphicFrame>
        <p:nvGraphicFramePr>
          <p:cNvPr id="5" name="Table Placeholder 4">
            <a:extLst>
              <a:ext uri="{FF2B5EF4-FFF2-40B4-BE49-F238E27FC236}">
                <a16:creationId xmlns:a16="http://schemas.microsoft.com/office/drawing/2014/main" id="{616A7B69-F345-4E2D-9DF8-060C0B428B8E}"/>
              </a:ext>
            </a:extLst>
          </p:cNvPr>
          <p:cNvGraphicFramePr>
            <a:graphicFrameLocks noGrp="1"/>
          </p:cNvGraphicFramePr>
          <p:nvPr>
            <p:ph type="tbl" sz="quarter" idx="13"/>
            <p:extLst>
              <p:ext uri="{D42A27DB-BD31-4B8C-83A1-F6EECF244321}">
                <p14:modId xmlns:p14="http://schemas.microsoft.com/office/powerpoint/2010/main" val="228526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8084022"/>
                    </a:ext>
                  </a:extLst>
                </a:gridCol>
                <a:gridCol w="1152144">
                  <a:extLst>
                    <a:ext uri="{9D8B030D-6E8A-4147-A177-3AD203B41FA5}">
                      <a16:colId xmlns:a16="http://schemas.microsoft.com/office/drawing/2014/main" val="2507463219"/>
                    </a:ext>
                  </a:extLst>
                </a:gridCol>
                <a:gridCol w="1152144">
                  <a:extLst>
                    <a:ext uri="{9D8B030D-6E8A-4147-A177-3AD203B41FA5}">
                      <a16:colId xmlns:a16="http://schemas.microsoft.com/office/drawing/2014/main" val="2022168422"/>
                    </a:ext>
                  </a:extLst>
                </a:gridCol>
                <a:gridCol w="1152144">
                  <a:extLst>
                    <a:ext uri="{9D8B030D-6E8A-4147-A177-3AD203B41FA5}">
                      <a16:colId xmlns:a16="http://schemas.microsoft.com/office/drawing/2014/main" val="4194746958"/>
                    </a:ext>
                  </a:extLst>
                </a:gridCol>
                <a:gridCol w="1152144">
                  <a:extLst>
                    <a:ext uri="{9D8B030D-6E8A-4147-A177-3AD203B41FA5}">
                      <a16:colId xmlns:a16="http://schemas.microsoft.com/office/drawing/2014/main" val="3772142001"/>
                    </a:ext>
                  </a:extLst>
                </a:gridCol>
                <a:gridCol w="1152144">
                  <a:extLst>
                    <a:ext uri="{9D8B030D-6E8A-4147-A177-3AD203B41FA5}">
                      <a16:colId xmlns:a16="http://schemas.microsoft.com/office/drawing/2014/main" val="4204028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3758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- 2024-10-28 12:11:34</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 Kind stirbt und Jahre später kannst du den Menschen, die es gepflegt haben, etwas zurückgeben. ❤️
Seit 2022 öffnet Familie Richter ihren Vorgarten am 31. Oktober offiziell für Besucher. 🎃 Mit der Aktion sammeln sie Geld für die Vestische Kinder- und Jugendklinik in Datteln. Denn dort wurde 2010 ihre kleine Tochter behandelt, bevor sie starb. 
Nach der Corona-Zeit will Familie Richter besonders Kindern mit ihrem dekorierten Haus eine Freude machen. Immer mehr Menschen bieten ihnen an, zum Beispiel für die Stromkosten zu spenden. Das brachte die Familie Richter auf die Idee. 💡 
Melanie und Michael Richter sind so begeistert vom Engagement der Klinik-Mitarbeitenden, dass sie ihnen auch heute noch etwas zurückgeben möchten. In diesem Jahr geht ein Teil der Spenden an die Traumastation der Klinik. Der andere Teil soll der Tiertafel Castrop-Rauxel zugutekommen. Das Ziel für dieses Jahr: die 1.000-Euro-Marke knacken! 💪🏼
Was ist deine Halloween-Tradition? 👻
👩🏼‍💻 Autorin: Katharina Hollstein 
#Lokalzeit #WDR #Halloween #Kinder #Spenden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14680</a:t>
                      </a:r>
                    </a:p>
                  </a:txBody>
                  <a:tcPr/>
                </a:tc>
                <a:extLst>
                  <a:ext uri="{0D108BD9-81ED-4DB2-BD59-A6C34878D82A}">
                    <a16:rowId xmlns:a16="http://schemas.microsoft.com/office/drawing/2014/main" val="2466109412"/>
                  </a:ext>
                </a:extLst>
              </a:tr>
            </a:tbl>
          </a:graphicData>
        </a:graphic>
      </p:graphicFrame>
      <p:sp>
        <p:nvSpPr>
          <p:cNvPr id="4" name="Text Placeholder 3">
            <a:extLst>
              <a:ext uri="{FF2B5EF4-FFF2-40B4-BE49-F238E27FC236}">
                <a16:creationId xmlns:a16="http://schemas.microsoft.com/office/drawing/2014/main" id="{ECFAF680-52C7-4AAC-AD75-0FCC2120EED1}"/>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1142874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4A94-4928-4763-A8BD-8B3E0000E2D9}"/>
              </a:ext>
            </a:extLst>
          </p:cNvPr>
          <p:cNvSpPr>
            <a:spLocks noGrp="1"/>
          </p:cNvSpPr>
          <p:nvPr>
            <p:ph type="title"/>
          </p:nvPr>
        </p:nvSpPr>
        <p:spPr/>
        <p:txBody>
          <a:bodyPr/>
          <a:lstStyle/>
          <a:p>
            <a:r>
              <a:rPr lang="de-DE"/>
              <a:t>Instagram Alle Posts des Zeitraums (mit Total Interactions) | lokalzeit - 7 of 10</a:t>
            </a:r>
            <a:endParaRPr lang="en-US"/>
          </a:p>
        </p:txBody>
      </p:sp>
      <p:graphicFrame>
        <p:nvGraphicFramePr>
          <p:cNvPr id="5" name="Table Placeholder 4">
            <a:extLst>
              <a:ext uri="{FF2B5EF4-FFF2-40B4-BE49-F238E27FC236}">
                <a16:creationId xmlns:a16="http://schemas.microsoft.com/office/drawing/2014/main" id="{89438A14-D325-42FC-A908-B2FDEF9B5B83}"/>
              </a:ext>
            </a:extLst>
          </p:cNvPr>
          <p:cNvGraphicFramePr>
            <a:graphicFrameLocks noGrp="1"/>
          </p:cNvGraphicFramePr>
          <p:nvPr>
            <p:ph type="tbl" sz="quarter" idx="13"/>
            <p:extLst>
              <p:ext uri="{D42A27DB-BD31-4B8C-83A1-F6EECF244321}">
                <p14:modId xmlns:p14="http://schemas.microsoft.com/office/powerpoint/2010/main" val="250971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1179869"/>
                    </a:ext>
                  </a:extLst>
                </a:gridCol>
                <a:gridCol w="1152144">
                  <a:extLst>
                    <a:ext uri="{9D8B030D-6E8A-4147-A177-3AD203B41FA5}">
                      <a16:colId xmlns:a16="http://schemas.microsoft.com/office/drawing/2014/main" val="3488217909"/>
                    </a:ext>
                  </a:extLst>
                </a:gridCol>
                <a:gridCol w="1152144">
                  <a:extLst>
                    <a:ext uri="{9D8B030D-6E8A-4147-A177-3AD203B41FA5}">
                      <a16:colId xmlns:a16="http://schemas.microsoft.com/office/drawing/2014/main" val="755404947"/>
                    </a:ext>
                  </a:extLst>
                </a:gridCol>
                <a:gridCol w="1152144">
                  <a:extLst>
                    <a:ext uri="{9D8B030D-6E8A-4147-A177-3AD203B41FA5}">
                      <a16:colId xmlns:a16="http://schemas.microsoft.com/office/drawing/2014/main" val="3759048830"/>
                    </a:ext>
                  </a:extLst>
                </a:gridCol>
                <a:gridCol w="1152144">
                  <a:extLst>
                    <a:ext uri="{9D8B030D-6E8A-4147-A177-3AD203B41FA5}">
                      <a16:colId xmlns:a16="http://schemas.microsoft.com/office/drawing/2014/main" val="1025016409"/>
                    </a:ext>
                  </a:extLst>
                </a:gridCol>
                <a:gridCol w="1152144">
                  <a:extLst>
                    <a:ext uri="{9D8B030D-6E8A-4147-A177-3AD203B41FA5}">
                      <a16:colId xmlns:a16="http://schemas.microsoft.com/office/drawing/2014/main" val="221233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786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- 2024-10-30 11:47:14</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jemandem das Leben gerettet?
Nikolas hatte großes Glück. Nach einem Kopfballduell ging er bewusstlos zu Boden 😰 – er bekam keine Luft mehr und schwebte in Lebensgefahr.
Doch zwei Mannschaftskollegen reagierten sofort. Beide hatten erst kürzlich einen Erste-Hilfe-Kurs absolviert und wussten genau, dass sie sich in dieser kritischen Situation befanden. 💪🏼
👩‍💻 Autorin: Gianna Robert
#Lokalzeit #ErsteHilfe #Notfall #Fußball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13065</a:t>
                      </a:r>
                    </a:p>
                  </a:txBody>
                  <a:tcPr/>
                </a:tc>
                <a:extLst>
                  <a:ext uri="{0D108BD9-81ED-4DB2-BD59-A6C34878D82A}">
                    <a16:rowId xmlns:a16="http://schemas.microsoft.com/office/drawing/2014/main" val="1824614256"/>
                  </a:ext>
                </a:extLst>
              </a:tr>
            </a:tbl>
          </a:graphicData>
        </a:graphic>
      </p:graphicFrame>
      <p:sp>
        <p:nvSpPr>
          <p:cNvPr id="4" name="Text Placeholder 3">
            <a:extLst>
              <a:ext uri="{FF2B5EF4-FFF2-40B4-BE49-F238E27FC236}">
                <a16:creationId xmlns:a16="http://schemas.microsoft.com/office/drawing/2014/main" id="{3BDE4D4E-0F03-4B9B-BDE8-C4BC76F08F43}"/>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603128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167A6-3376-42E2-B879-60D21841B555}"/>
              </a:ext>
            </a:extLst>
          </p:cNvPr>
          <p:cNvSpPr>
            <a:spLocks noGrp="1"/>
          </p:cNvSpPr>
          <p:nvPr>
            <p:ph type="title"/>
          </p:nvPr>
        </p:nvSpPr>
        <p:spPr/>
        <p:txBody>
          <a:bodyPr/>
          <a:lstStyle/>
          <a:p>
            <a:r>
              <a:rPr lang="de-DE"/>
              <a:t>Instagram Alle Posts des Zeitraums (mit Total Interactions) | lokalzeit - 8 of 10</a:t>
            </a:r>
            <a:endParaRPr lang="en-US"/>
          </a:p>
        </p:txBody>
      </p:sp>
      <p:graphicFrame>
        <p:nvGraphicFramePr>
          <p:cNvPr id="5" name="Table Placeholder 4">
            <a:extLst>
              <a:ext uri="{FF2B5EF4-FFF2-40B4-BE49-F238E27FC236}">
                <a16:creationId xmlns:a16="http://schemas.microsoft.com/office/drawing/2014/main" id="{941C0AF8-C0C1-43BD-BCAF-3F4A883ED839}"/>
              </a:ext>
            </a:extLst>
          </p:cNvPr>
          <p:cNvGraphicFramePr>
            <a:graphicFrameLocks noGrp="1"/>
          </p:cNvGraphicFramePr>
          <p:nvPr>
            <p:ph type="tbl" sz="quarter" idx="13"/>
            <p:extLst>
              <p:ext uri="{D42A27DB-BD31-4B8C-83A1-F6EECF244321}">
                <p14:modId xmlns:p14="http://schemas.microsoft.com/office/powerpoint/2010/main" val="417449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9746995"/>
                    </a:ext>
                  </a:extLst>
                </a:gridCol>
                <a:gridCol w="1152144">
                  <a:extLst>
                    <a:ext uri="{9D8B030D-6E8A-4147-A177-3AD203B41FA5}">
                      <a16:colId xmlns:a16="http://schemas.microsoft.com/office/drawing/2014/main" val="1550812541"/>
                    </a:ext>
                  </a:extLst>
                </a:gridCol>
                <a:gridCol w="1152144">
                  <a:extLst>
                    <a:ext uri="{9D8B030D-6E8A-4147-A177-3AD203B41FA5}">
                      <a16:colId xmlns:a16="http://schemas.microsoft.com/office/drawing/2014/main" val="88045852"/>
                    </a:ext>
                  </a:extLst>
                </a:gridCol>
                <a:gridCol w="1152144">
                  <a:extLst>
                    <a:ext uri="{9D8B030D-6E8A-4147-A177-3AD203B41FA5}">
                      <a16:colId xmlns:a16="http://schemas.microsoft.com/office/drawing/2014/main" val="2705364739"/>
                    </a:ext>
                  </a:extLst>
                </a:gridCol>
                <a:gridCol w="1152144">
                  <a:extLst>
                    <a:ext uri="{9D8B030D-6E8A-4147-A177-3AD203B41FA5}">
                      <a16:colId xmlns:a16="http://schemas.microsoft.com/office/drawing/2014/main" val="894055827"/>
                    </a:ext>
                  </a:extLst>
                </a:gridCol>
                <a:gridCol w="1152144">
                  <a:extLst>
                    <a:ext uri="{9D8B030D-6E8A-4147-A177-3AD203B41FA5}">
                      <a16:colId xmlns:a16="http://schemas.microsoft.com/office/drawing/2014/main" val="32975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8544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- 2024-10-29 16:04:55</a:t>
                      </a:r>
                      <a:r>
                        <a:rPr kumimoji="0" lang="de-DE" sz="1000" b="0" i="0" u="none" strike="noStrike" kern="1200" cap="none" spc="0" normalizeH="0" baseline="0" noProof="0">
                          <a:ln>
                            <a:noFill/>
                          </a:ln>
                          <a:solidFill>
                            <a:prstClr val="black"/>
                          </a:solidFill>
                          <a:effectLst/>
                          <a:uLnTx/>
                          <a:uFillTx/>
                          <a:latin typeface="Calibri"/>
                          <a:ea typeface="+mn-ea"/>
                          <a:cs typeface="+mn-cs"/>
                        </a:rPr>
                        <a:t>
 Nominiert für den Ehrenamtspreis 2024: Adalbert Grüner hat über 1000 Fahrräder fit gemacht und dann an Bedürftige und Geflüchtete verschenkt! 🚲
Zudem schraubt er auch noch mit Berufsschülern an den Rädern - die können ihre eigenen Räder dann selbst reparieren. 🚴🚴‍♀️
👩🏼‍💻Autorin: Edith Stecker
#Ehrenamt #WDR #Lokalzeit #Fahrrad #Höxter #Bike #Cycling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12662</a:t>
                      </a:r>
                    </a:p>
                  </a:txBody>
                  <a:tcPr/>
                </a:tc>
                <a:extLst>
                  <a:ext uri="{0D108BD9-81ED-4DB2-BD59-A6C34878D82A}">
                    <a16:rowId xmlns:a16="http://schemas.microsoft.com/office/drawing/2014/main" val="4218764011"/>
                  </a:ext>
                </a:extLst>
              </a:tr>
            </a:tbl>
          </a:graphicData>
        </a:graphic>
      </p:graphicFrame>
      <p:sp>
        <p:nvSpPr>
          <p:cNvPr id="4" name="Text Placeholder 3">
            <a:extLst>
              <a:ext uri="{FF2B5EF4-FFF2-40B4-BE49-F238E27FC236}">
                <a16:creationId xmlns:a16="http://schemas.microsoft.com/office/drawing/2014/main" id="{E8A0A10A-6742-43AF-AE47-799CF485D130}"/>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3594283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D838-E22E-4986-901F-30B2FB141185}"/>
              </a:ext>
            </a:extLst>
          </p:cNvPr>
          <p:cNvSpPr>
            <a:spLocks noGrp="1"/>
          </p:cNvSpPr>
          <p:nvPr>
            <p:ph type="title"/>
          </p:nvPr>
        </p:nvSpPr>
        <p:spPr/>
        <p:txBody>
          <a:bodyPr/>
          <a:lstStyle/>
          <a:p>
            <a:r>
              <a:rPr lang="de-DE"/>
              <a:t>Instagram Alle Posts des Zeitraums (mit Total Interactions) | lokalzeit - 9 of 10</a:t>
            </a:r>
            <a:endParaRPr lang="en-US"/>
          </a:p>
        </p:txBody>
      </p:sp>
      <p:graphicFrame>
        <p:nvGraphicFramePr>
          <p:cNvPr id="5" name="Table Placeholder 4">
            <a:extLst>
              <a:ext uri="{FF2B5EF4-FFF2-40B4-BE49-F238E27FC236}">
                <a16:creationId xmlns:a16="http://schemas.microsoft.com/office/drawing/2014/main" id="{EBA2AC23-1F13-4EDF-99B8-410CB333060D}"/>
              </a:ext>
            </a:extLst>
          </p:cNvPr>
          <p:cNvGraphicFramePr>
            <a:graphicFrameLocks noGrp="1"/>
          </p:cNvGraphicFramePr>
          <p:nvPr>
            <p:ph type="tbl" sz="quarter" idx="13"/>
            <p:extLst>
              <p:ext uri="{D42A27DB-BD31-4B8C-83A1-F6EECF244321}">
                <p14:modId xmlns:p14="http://schemas.microsoft.com/office/powerpoint/2010/main" val="96207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390776"/>
                    </a:ext>
                  </a:extLst>
                </a:gridCol>
                <a:gridCol w="1152144">
                  <a:extLst>
                    <a:ext uri="{9D8B030D-6E8A-4147-A177-3AD203B41FA5}">
                      <a16:colId xmlns:a16="http://schemas.microsoft.com/office/drawing/2014/main" val="4070885013"/>
                    </a:ext>
                  </a:extLst>
                </a:gridCol>
                <a:gridCol w="1152144">
                  <a:extLst>
                    <a:ext uri="{9D8B030D-6E8A-4147-A177-3AD203B41FA5}">
                      <a16:colId xmlns:a16="http://schemas.microsoft.com/office/drawing/2014/main" val="4147307147"/>
                    </a:ext>
                  </a:extLst>
                </a:gridCol>
                <a:gridCol w="1152144">
                  <a:extLst>
                    <a:ext uri="{9D8B030D-6E8A-4147-A177-3AD203B41FA5}">
                      <a16:colId xmlns:a16="http://schemas.microsoft.com/office/drawing/2014/main" val="4171640826"/>
                    </a:ext>
                  </a:extLst>
                </a:gridCol>
                <a:gridCol w="1152144">
                  <a:extLst>
                    <a:ext uri="{9D8B030D-6E8A-4147-A177-3AD203B41FA5}">
                      <a16:colId xmlns:a16="http://schemas.microsoft.com/office/drawing/2014/main" val="3957489912"/>
                    </a:ext>
                  </a:extLst>
                </a:gridCol>
                <a:gridCol w="1152144">
                  <a:extLst>
                    <a:ext uri="{9D8B030D-6E8A-4147-A177-3AD203B41FA5}">
                      <a16:colId xmlns:a16="http://schemas.microsoft.com/office/drawing/2014/main" val="1648225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1308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- 2024-10-29 11:32:51</a:t>
                      </a:r>
                      <a:r>
                        <a:rPr kumimoji="0" lang="de-DE" sz="1000" b="0" i="0" u="none" strike="noStrike" kern="1200" cap="none" spc="0" normalizeH="0" baseline="0" noProof="0">
                          <a:ln>
                            <a:noFill/>
                          </a:ln>
                          <a:solidFill>
                            <a:prstClr val="black"/>
                          </a:solidFill>
                          <a:effectLst/>
                          <a:uLnTx/>
                          <a:uFillTx/>
                          <a:latin typeface="Calibri"/>
                          <a:ea typeface="+mn-ea"/>
                          <a:cs typeface="+mn-cs"/>
                        </a:rPr>
                        <a:t>
 CN: KREBS, TOD
Maria hat ihren Job gekündigt, weil sie nach dem Tod ihres Mannes etwas Sinnvolles machen wollte.
Sie setzt sich ein für Sarkomerkrankte und informiert unter anderem medizinisches Personal über die seltene Krankheit, an der ihr Mann gestorben ist.
So hofft sie, dass Betroffene eine bessere Behandlung erhalten. ❤️
Hast du Erfahrungen mit seltenen Krankheiten gemacht?
#Lokalzeit #WDR #Krebs #Sarkom #Medizin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12203</a:t>
                      </a:r>
                    </a:p>
                  </a:txBody>
                  <a:tcPr/>
                </a:tc>
                <a:extLst>
                  <a:ext uri="{0D108BD9-81ED-4DB2-BD59-A6C34878D82A}">
                    <a16:rowId xmlns:a16="http://schemas.microsoft.com/office/drawing/2014/main" val="1896026296"/>
                  </a:ext>
                </a:extLst>
              </a:tr>
            </a:tbl>
          </a:graphicData>
        </a:graphic>
      </p:graphicFrame>
      <p:sp>
        <p:nvSpPr>
          <p:cNvPr id="4" name="Text Placeholder 3">
            <a:extLst>
              <a:ext uri="{FF2B5EF4-FFF2-40B4-BE49-F238E27FC236}">
                <a16:creationId xmlns:a16="http://schemas.microsoft.com/office/drawing/2014/main" id="{9D3498F7-0AF7-40EE-9058-FB8024EC70A1}"/>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334978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808D-8194-4BBD-955F-D26723C583CC}"/>
              </a:ext>
            </a:extLst>
          </p:cNvPr>
          <p:cNvSpPr>
            <a:spLocks noGrp="1"/>
          </p:cNvSpPr>
          <p:nvPr>
            <p:ph type="title"/>
          </p:nvPr>
        </p:nvSpPr>
        <p:spPr/>
        <p:txBody>
          <a:bodyPr/>
          <a:lstStyle/>
          <a:p>
            <a:r>
              <a:rPr lang="de-DE"/>
              <a:t>Instagram Alle Posts des Zeitraums (mit Total Interactions) | lokalzeit - 10 of 10</a:t>
            </a:r>
            <a:endParaRPr lang="en-US"/>
          </a:p>
        </p:txBody>
      </p:sp>
      <p:graphicFrame>
        <p:nvGraphicFramePr>
          <p:cNvPr id="5" name="Table Placeholder 4">
            <a:extLst>
              <a:ext uri="{FF2B5EF4-FFF2-40B4-BE49-F238E27FC236}">
                <a16:creationId xmlns:a16="http://schemas.microsoft.com/office/drawing/2014/main" id="{B4563B8C-81FA-49F5-85E3-4B7EE6E7801B}"/>
              </a:ext>
            </a:extLst>
          </p:cNvPr>
          <p:cNvGraphicFramePr>
            <a:graphicFrameLocks noGrp="1"/>
          </p:cNvGraphicFramePr>
          <p:nvPr>
            <p:ph type="tbl" sz="quarter" idx="13"/>
            <p:extLst>
              <p:ext uri="{D42A27DB-BD31-4B8C-83A1-F6EECF244321}">
                <p14:modId xmlns:p14="http://schemas.microsoft.com/office/powerpoint/2010/main" val="181253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98300831"/>
                    </a:ext>
                  </a:extLst>
                </a:gridCol>
                <a:gridCol w="1152144">
                  <a:extLst>
                    <a:ext uri="{9D8B030D-6E8A-4147-A177-3AD203B41FA5}">
                      <a16:colId xmlns:a16="http://schemas.microsoft.com/office/drawing/2014/main" val="1640025976"/>
                    </a:ext>
                  </a:extLst>
                </a:gridCol>
                <a:gridCol w="1152144">
                  <a:extLst>
                    <a:ext uri="{9D8B030D-6E8A-4147-A177-3AD203B41FA5}">
                      <a16:colId xmlns:a16="http://schemas.microsoft.com/office/drawing/2014/main" val="186569337"/>
                    </a:ext>
                  </a:extLst>
                </a:gridCol>
                <a:gridCol w="1152144">
                  <a:extLst>
                    <a:ext uri="{9D8B030D-6E8A-4147-A177-3AD203B41FA5}">
                      <a16:colId xmlns:a16="http://schemas.microsoft.com/office/drawing/2014/main" val="2937555044"/>
                    </a:ext>
                  </a:extLst>
                </a:gridCol>
                <a:gridCol w="1152144">
                  <a:extLst>
                    <a:ext uri="{9D8B030D-6E8A-4147-A177-3AD203B41FA5}">
                      <a16:colId xmlns:a16="http://schemas.microsoft.com/office/drawing/2014/main" val="3743165026"/>
                    </a:ext>
                  </a:extLst>
                </a:gridCol>
                <a:gridCol w="1152144">
                  <a:extLst>
                    <a:ext uri="{9D8B030D-6E8A-4147-A177-3AD203B41FA5}">
                      <a16:colId xmlns:a16="http://schemas.microsoft.com/office/drawing/2014/main" val="4191900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4609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- 2024-11-02 16:40:14</a:t>
                      </a:r>
                      <a:r>
                        <a:rPr kumimoji="0" lang="de-DE" sz="1000" b="0" i="0" u="none" strike="noStrike" kern="1200" cap="none" spc="0" normalizeH="0" baseline="0" noProof="0">
                          <a:ln>
                            <a:noFill/>
                          </a:ln>
                          <a:solidFill>
                            <a:prstClr val="black"/>
                          </a:solidFill>
                          <a:effectLst/>
                          <a:uLnTx/>
                          <a:uFillTx/>
                          <a:latin typeface="Calibri"/>
                          <a:ea typeface="+mn-ea"/>
                          <a:cs typeface="+mn-cs"/>
                        </a:rPr>
                        <a:t>
 Britta Biersch ist den Jakobsweg gelaufen. Blind. Gemeinsam mit ihrem Assistenzhund Eido. 🐕‍🦺❤️
Die gelaufenen 115 Kilometer haben sie an ihre Grenzen gebracht, aber ihr Ziel hat Britta erreicht: anderen blinden Menschen Mut machen und ein Zeichen für Inklusion setzen. 👏
🧑🏻‍💻 Autor: Patrick Stijfhals 
#Jakobsweg #Blindenpilgerin #Inspiration #Inklusion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8893</a:t>
                      </a:r>
                    </a:p>
                  </a:txBody>
                  <a:tcPr/>
                </a:tc>
                <a:extLst>
                  <a:ext uri="{0D108BD9-81ED-4DB2-BD59-A6C34878D82A}">
                    <a16:rowId xmlns:a16="http://schemas.microsoft.com/office/drawing/2014/main" val="3111957606"/>
                  </a:ext>
                </a:extLst>
              </a:tr>
            </a:tbl>
          </a:graphicData>
        </a:graphic>
      </p:graphicFrame>
      <p:sp>
        <p:nvSpPr>
          <p:cNvPr id="4" name="Text Placeholder 3">
            <a:extLst>
              <a:ext uri="{FF2B5EF4-FFF2-40B4-BE49-F238E27FC236}">
                <a16:creationId xmlns:a16="http://schemas.microsoft.com/office/drawing/2014/main" id="{EAAFDECC-44F7-456A-B3A2-4DC1F294F31D}"/>
              </a:ext>
            </a:extLst>
          </p:cNvPr>
          <p:cNvSpPr>
            <a:spLocks noGrp="1"/>
          </p:cNvSpPr>
          <p:nvPr>
            <p:ph type="body" sz="quarter" idx="14"/>
          </p:nvPr>
        </p:nvSpPr>
        <p:spPr/>
        <p:txBody>
          <a:bodyPr/>
          <a:lstStyle/>
          <a:p>
            <a:r>
              <a:rPr lang="en-US"/>
              <a:t>28/10/2024 - 03/11/2024</a:t>
            </a:r>
          </a:p>
        </p:txBody>
      </p:sp>
    </p:spTree>
    <p:extLst>
      <p:ext uri="{BB962C8B-B14F-4D97-AF65-F5344CB8AC3E}">
        <p14:creationId xmlns:p14="http://schemas.microsoft.com/office/powerpoint/2010/main" val="40787128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1297</Words>
  <Application>Microsoft Office PowerPoint</Application>
  <PresentationFormat>On-screen Show (4:3)</PresentationFormat>
  <Paragraphs>140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Alle Posts des Zeitraums (mit Total Interactions) | lokalzeit - 1 of 10</vt:lpstr>
      <vt:lpstr>Instagram Alle Posts des Zeitraums (mit Total Interactions) | lokalzeit - 2 of 10</vt:lpstr>
      <vt:lpstr>Instagram Alle Posts des Zeitraums (mit Total Interactions) | lokalzeit - 3 of 10</vt:lpstr>
      <vt:lpstr>Instagram Alle Posts des Zeitraums (mit Total Interactions) | lokalzeit - 4 of 10</vt:lpstr>
      <vt:lpstr>Instagram Alle Posts des Zeitraums (mit Total Interactions) | lokalzeit - 5 of 10</vt:lpstr>
      <vt:lpstr>Instagram Alle Posts des Zeitraums (mit Total Interactions) | lokalzeit - 6 of 10</vt:lpstr>
      <vt:lpstr>Instagram Alle Posts des Zeitraums (mit Total Interactions) | lokalzeit - 7 of 10</vt:lpstr>
      <vt:lpstr>Instagram Alle Posts des Zeitraums (mit Total Interactions) | lokalzeit - 8 of 10</vt:lpstr>
      <vt:lpstr>Instagram Alle Posts des Zeitraums (mit Total Interactions) | lokalzeit - 9 of 10</vt:lpstr>
      <vt:lpstr>Instagram Alle Posts des Zeitraums (mit Total Interactions) | lokalzeit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10</dc:title>
  <dc:creator>Frederik Born</dc:creator>
  <cp:lastModifiedBy>Frederik Born</cp:lastModifiedBy>
  <cp:revision>1</cp:revision>
  <dcterms:created xsi:type="dcterms:W3CDTF">2024-11-05T05:51:43Z</dcterms:created>
  <dcterms:modified xsi:type="dcterms:W3CDTF">2024-11-05T05:52:12Z</dcterms:modified>
</cp:coreProperties>
</file>