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71D37-A924-4B4D-AA1C-F8933B5FF9EA}"/>
              </a:ext>
            </a:extLst>
          </p:cNvPr>
          <p:cNvSpPr>
            <a:spLocks noGrp="1"/>
          </p:cNvSpPr>
          <p:nvPr>
            <p:ph type="title"/>
          </p:nvPr>
        </p:nvSpPr>
        <p:spPr/>
        <p:txBody>
          <a:bodyPr/>
          <a:lstStyle/>
          <a:p>
            <a:r>
              <a:rPr lang="de-DE"/>
              <a:t>Instagram Alle Posts des Zeitraums (mit Total Interactions) | 01.2.34. WDR Lokalzeit - 1 of 11</a:t>
            </a:r>
            <a:endParaRPr lang="en-US"/>
          </a:p>
        </p:txBody>
      </p:sp>
      <p:graphicFrame>
        <p:nvGraphicFramePr>
          <p:cNvPr id="5" name="Table Placeholder 4">
            <a:extLst>
              <a:ext uri="{FF2B5EF4-FFF2-40B4-BE49-F238E27FC236}">
                <a16:creationId xmlns:a16="http://schemas.microsoft.com/office/drawing/2014/main" id="{FD094704-3E43-43EE-A60B-953A2D826FE4}"/>
              </a:ext>
            </a:extLst>
          </p:cNvPr>
          <p:cNvGraphicFramePr>
            <a:graphicFrameLocks noGrp="1"/>
          </p:cNvGraphicFramePr>
          <p:nvPr>
            <p:ph type="tbl" sz="quarter" idx="13"/>
            <p:extLst>
              <p:ext uri="{D42A27DB-BD31-4B8C-83A1-F6EECF244321}">
                <p14:modId xmlns:p14="http://schemas.microsoft.com/office/powerpoint/2010/main" val="2634466262"/>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64187481"/>
                    </a:ext>
                  </a:extLst>
                </a:gridCol>
                <a:gridCol w="1152144">
                  <a:extLst>
                    <a:ext uri="{9D8B030D-6E8A-4147-A177-3AD203B41FA5}">
                      <a16:colId xmlns:a16="http://schemas.microsoft.com/office/drawing/2014/main" val="1702751659"/>
                    </a:ext>
                  </a:extLst>
                </a:gridCol>
                <a:gridCol w="1152144">
                  <a:extLst>
                    <a:ext uri="{9D8B030D-6E8A-4147-A177-3AD203B41FA5}">
                      <a16:colId xmlns:a16="http://schemas.microsoft.com/office/drawing/2014/main" val="2638109544"/>
                    </a:ext>
                  </a:extLst>
                </a:gridCol>
                <a:gridCol w="1152144">
                  <a:extLst>
                    <a:ext uri="{9D8B030D-6E8A-4147-A177-3AD203B41FA5}">
                      <a16:colId xmlns:a16="http://schemas.microsoft.com/office/drawing/2014/main" val="3889313327"/>
                    </a:ext>
                  </a:extLst>
                </a:gridCol>
                <a:gridCol w="1152144">
                  <a:extLst>
                    <a:ext uri="{9D8B030D-6E8A-4147-A177-3AD203B41FA5}">
                      <a16:colId xmlns:a16="http://schemas.microsoft.com/office/drawing/2014/main" val="2400423763"/>
                    </a:ext>
                  </a:extLst>
                </a:gridCol>
                <a:gridCol w="1152144">
                  <a:extLst>
                    <a:ext uri="{9D8B030D-6E8A-4147-A177-3AD203B41FA5}">
                      <a16:colId xmlns:a16="http://schemas.microsoft.com/office/drawing/2014/main" val="145805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3908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- 2024-10-26 12:56:48</a:t>
                      </a:r>
                      <a:r>
                        <a:rPr kumimoji="0" lang="de-DE" sz="1000" b="0" i="0" u="none" strike="noStrike" kern="1200" cap="none" spc="0" normalizeH="0" baseline="0" noProof="0">
                          <a:ln>
                            <a:noFill/>
                          </a:ln>
                          <a:solidFill>
                            <a:prstClr val="black"/>
                          </a:solidFill>
                          <a:effectLst/>
                          <a:uLnTx/>
                          <a:uFillTx/>
                          <a:latin typeface="Calibri"/>
                          <a:ea typeface="+mn-ea"/>
                          <a:cs typeface="+mn-cs"/>
                        </a:rPr>
                        <a:t>
 Seit dieser Saison gilt auf allen Fußballplätzen die neue Kapitänsregel. Nur noch die Kapitäne dürfen mit den Schiedsrichtern diskutieren – für alle anderen gibt’s sonst gelb. ❌ 🟡
Beim Spiel Kirchhörder SC vs. Geisecker SV in der Bezirksliga in Dortmund klappt das ganz gut. Nur die Trainer halten sich noch nicht so ganz an die Regel. 🤨
Zum Glück hat Tristan Ebbers alle im Pfiff 😇 🗣
🧑‍💻 Autor: Daniel Immel
#DFL #Bezirksliga #Fußball #Schiedsrichter #WDR #GelbeKarte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1320447</a:t>
                      </a:r>
                    </a:p>
                  </a:txBody>
                  <a:tcPr/>
                </a:tc>
                <a:extLst>
                  <a:ext uri="{0D108BD9-81ED-4DB2-BD59-A6C34878D82A}">
                    <a16:rowId xmlns:a16="http://schemas.microsoft.com/office/drawing/2014/main" val="4095077589"/>
                  </a:ext>
                </a:extLst>
              </a:tr>
            </a:tbl>
          </a:graphicData>
        </a:graphic>
      </p:graphicFrame>
      <p:sp>
        <p:nvSpPr>
          <p:cNvPr id="4" name="Text Placeholder 3">
            <a:extLst>
              <a:ext uri="{FF2B5EF4-FFF2-40B4-BE49-F238E27FC236}">
                <a16:creationId xmlns:a16="http://schemas.microsoft.com/office/drawing/2014/main" id="{2E1DE945-CFD3-491B-8356-5D1FBF5CBCBC}"/>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1987437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4FA30-1928-4777-B6E9-F9BDF6B45944}"/>
              </a:ext>
            </a:extLst>
          </p:cNvPr>
          <p:cNvSpPr>
            <a:spLocks noGrp="1"/>
          </p:cNvSpPr>
          <p:nvPr>
            <p:ph type="title"/>
          </p:nvPr>
        </p:nvSpPr>
        <p:spPr/>
        <p:txBody>
          <a:bodyPr/>
          <a:lstStyle/>
          <a:p>
            <a:r>
              <a:rPr lang="de-DE"/>
              <a:t>Instagram Alle Posts des Zeitraums (mit Total Interactions) | 01.2.34. WDR Lokalzeit - 2 of 11</a:t>
            </a:r>
            <a:endParaRPr lang="en-US"/>
          </a:p>
        </p:txBody>
      </p:sp>
      <p:graphicFrame>
        <p:nvGraphicFramePr>
          <p:cNvPr id="5" name="Table Placeholder 4">
            <a:extLst>
              <a:ext uri="{FF2B5EF4-FFF2-40B4-BE49-F238E27FC236}">
                <a16:creationId xmlns:a16="http://schemas.microsoft.com/office/drawing/2014/main" id="{621A6F29-FEBF-49B1-85B1-0677D7343B76}"/>
              </a:ext>
            </a:extLst>
          </p:cNvPr>
          <p:cNvGraphicFramePr>
            <a:graphicFrameLocks noGrp="1"/>
          </p:cNvGraphicFramePr>
          <p:nvPr>
            <p:ph type="tbl" sz="quarter" idx="13"/>
            <p:extLst>
              <p:ext uri="{D42A27DB-BD31-4B8C-83A1-F6EECF244321}">
                <p14:modId xmlns:p14="http://schemas.microsoft.com/office/powerpoint/2010/main" val="4014240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6668998"/>
                    </a:ext>
                  </a:extLst>
                </a:gridCol>
                <a:gridCol w="1152144">
                  <a:extLst>
                    <a:ext uri="{9D8B030D-6E8A-4147-A177-3AD203B41FA5}">
                      <a16:colId xmlns:a16="http://schemas.microsoft.com/office/drawing/2014/main" val="2855847761"/>
                    </a:ext>
                  </a:extLst>
                </a:gridCol>
                <a:gridCol w="1152144">
                  <a:extLst>
                    <a:ext uri="{9D8B030D-6E8A-4147-A177-3AD203B41FA5}">
                      <a16:colId xmlns:a16="http://schemas.microsoft.com/office/drawing/2014/main" val="745265037"/>
                    </a:ext>
                  </a:extLst>
                </a:gridCol>
                <a:gridCol w="1152144">
                  <a:extLst>
                    <a:ext uri="{9D8B030D-6E8A-4147-A177-3AD203B41FA5}">
                      <a16:colId xmlns:a16="http://schemas.microsoft.com/office/drawing/2014/main" val="2681798117"/>
                    </a:ext>
                  </a:extLst>
                </a:gridCol>
                <a:gridCol w="1152144">
                  <a:extLst>
                    <a:ext uri="{9D8B030D-6E8A-4147-A177-3AD203B41FA5}">
                      <a16:colId xmlns:a16="http://schemas.microsoft.com/office/drawing/2014/main" val="1302048127"/>
                    </a:ext>
                  </a:extLst>
                </a:gridCol>
                <a:gridCol w="1152144">
                  <a:extLst>
                    <a:ext uri="{9D8B030D-6E8A-4147-A177-3AD203B41FA5}">
                      <a16:colId xmlns:a16="http://schemas.microsoft.com/office/drawing/2014/main" val="131003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2349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- 2024-10-25 17:17:10</a:t>
                      </a:r>
                      <a:r>
                        <a:rPr kumimoji="0" lang="en-US" sz="1000" b="0" i="0" u="none" strike="noStrike" kern="1200" cap="none" spc="0" normalizeH="0" baseline="0" noProof="0">
                          <a:ln>
                            <a:noFill/>
                          </a:ln>
                          <a:solidFill>
                            <a:prstClr val="black"/>
                          </a:solidFill>
                          <a:effectLst/>
                          <a:uLnTx/>
                          <a:uFillTx/>
                          <a:latin typeface="Calibri"/>
                          <a:ea typeface="+mn-ea"/>
                          <a:cs typeface="+mn-cs"/>
                        </a:rPr>
                        <a:t>
 Welches ist dein Lieblingsauto? 🚙🚗🏎 
Für Andrea Brewitt ist es ganz klar ihr 200 PS starker BMW 325i, mit dem düst sie durch Ostwestfalen – und zwar „im Dienste des Herren“: Andrea ist nämlich Oberin der evangelischen Stiftung Salem.  Ein Widerspruch? Kein bisschen, sagt sie. 🚗✨🙅‍♀️
 👨‍💻 Autor: Luca Peters
#WDR #Lokalzeit #Benzin #Youngtimer #Nonne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422838</a:t>
                      </a:r>
                    </a:p>
                  </a:txBody>
                  <a:tcPr/>
                </a:tc>
                <a:extLst>
                  <a:ext uri="{0D108BD9-81ED-4DB2-BD59-A6C34878D82A}">
                    <a16:rowId xmlns:a16="http://schemas.microsoft.com/office/drawing/2014/main" val="3343360153"/>
                  </a:ext>
                </a:extLst>
              </a:tr>
            </a:tbl>
          </a:graphicData>
        </a:graphic>
      </p:graphicFrame>
      <p:sp>
        <p:nvSpPr>
          <p:cNvPr id="4" name="Text Placeholder 3">
            <a:extLst>
              <a:ext uri="{FF2B5EF4-FFF2-40B4-BE49-F238E27FC236}">
                <a16:creationId xmlns:a16="http://schemas.microsoft.com/office/drawing/2014/main" id="{DB2A9931-3650-4FC7-83DF-4BF108ABB5EA}"/>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3227593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74AB-7C2C-42F0-A46B-060958273B50}"/>
              </a:ext>
            </a:extLst>
          </p:cNvPr>
          <p:cNvSpPr>
            <a:spLocks noGrp="1"/>
          </p:cNvSpPr>
          <p:nvPr>
            <p:ph type="title"/>
          </p:nvPr>
        </p:nvSpPr>
        <p:spPr/>
        <p:txBody>
          <a:bodyPr/>
          <a:lstStyle/>
          <a:p>
            <a:r>
              <a:rPr lang="de-DE"/>
              <a:t>Instagram Alle Posts des Zeitraums (mit Total Interactions) | 01.2.34. WDR Lokalzeit - 3 of 11</a:t>
            </a:r>
            <a:endParaRPr lang="en-US"/>
          </a:p>
        </p:txBody>
      </p:sp>
      <p:graphicFrame>
        <p:nvGraphicFramePr>
          <p:cNvPr id="5" name="Table Placeholder 4">
            <a:extLst>
              <a:ext uri="{FF2B5EF4-FFF2-40B4-BE49-F238E27FC236}">
                <a16:creationId xmlns:a16="http://schemas.microsoft.com/office/drawing/2014/main" id="{268A2CDB-C756-49D1-8CD2-5AE3E5969EC3}"/>
              </a:ext>
            </a:extLst>
          </p:cNvPr>
          <p:cNvGraphicFramePr>
            <a:graphicFrameLocks noGrp="1"/>
          </p:cNvGraphicFramePr>
          <p:nvPr>
            <p:ph type="tbl" sz="quarter" idx="13"/>
            <p:extLst>
              <p:ext uri="{D42A27DB-BD31-4B8C-83A1-F6EECF244321}">
                <p14:modId xmlns:p14="http://schemas.microsoft.com/office/powerpoint/2010/main" val="2457150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5530351"/>
                    </a:ext>
                  </a:extLst>
                </a:gridCol>
                <a:gridCol w="1152144">
                  <a:extLst>
                    <a:ext uri="{9D8B030D-6E8A-4147-A177-3AD203B41FA5}">
                      <a16:colId xmlns:a16="http://schemas.microsoft.com/office/drawing/2014/main" val="1796556318"/>
                    </a:ext>
                  </a:extLst>
                </a:gridCol>
                <a:gridCol w="1152144">
                  <a:extLst>
                    <a:ext uri="{9D8B030D-6E8A-4147-A177-3AD203B41FA5}">
                      <a16:colId xmlns:a16="http://schemas.microsoft.com/office/drawing/2014/main" val="3674947603"/>
                    </a:ext>
                  </a:extLst>
                </a:gridCol>
                <a:gridCol w="1152144">
                  <a:extLst>
                    <a:ext uri="{9D8B030D-6E8A-4147-A177-3AD203B41FA5}">
                      <a16:colId xmlns:a16="http://schemas.microsoft.com/office/drawing/2014/main" val="3145555268"/>
                    </a:ext>
                  </a:extLst>
                </a:gridCol>
                <a:gridCol w="1152144">
                  <a:extLst>
                    <a:ext uri="{9D8B030D-6E8A-4147-A177-3AD203B41FA5}">
                      <a16:colId xmlns:a16="http://schemas.microsoft.com/office/drawing/2014/main" val="2440144290"/>
                    </a:ext>
                  </a:extLst>
                </a:gridCol>
                <a:gridCol w="1152144">
                  <a:extLst>
                    <a:ext uri="{9D8B030D-6E8A-4147-A177-3AD203B41FA5}">
                      <a16:colId xmlns:a16="http://schemas.microsoft.com/office/drawing/2014/main" val="1136941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33675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- 2024-10-21 12:00:08</a:t>
                      </a:r>
                      <a:r>
                        <a:rPr kumimoji="0" lang="de-DE" sz="1000" b="0" i="0" u="none" strike="noStrike" kern="1200" cap="none" spc="0" normalizeH="0" baseline="0" noProof="0">
                          <a:ln>
                            <a:noFill/>
                          </a:ln>
                          <a:solidFill>
                            <a:prstClr val="black"/>
                          </a:solidFill>
                          <a:effectLst/>
                          <a:uLnTx/>
                          <a:uFillTx/>
                          <a:latin typeface="Calibri"/>
                          <a:ea typeface="+mn-ea"/>
                          <a:cs typeface="+mn-cs"/>
                        </a:rPr>
                        <a:t>
 Er ist erst 11 Jahre alt, weiß aber schon, dass er Landwirt werden will: 😮👨‍🌾
Jannik aus Breckerfeld brennt für die Landwirtschaft. Regelmäßig packt er auf dem Hof von Nachbar Christian mit an. Zwischen den beiden hat sich eine richtige Freundschaft entwickelt. Auch, wenn sie einige Lebensjahre trennen. Und obwohl er noch kein ausgebildeter Landwirt ist, kennt sich Jannik schon aus wie ein Großer. 🚜🙋‍♂️
Was war als Kind euer Traumberuf? 👩‍🚒👨‍🔬
Wenn ihr noch mehr über Jannik und sein Engagement in der Landwirtschaft erfahren möchtet, schaut gerne auf unserem YouTube Kanal Lokalzeit.Land.Schafft. vorbei. 🌾
#WDR #Lokalzeit #Beruf #Landwirtschaft #Kind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251812</a:t>
                      </a:r>
                    </a:p>
                  </a:txBody>
                  <a:tcPr/>
                </a:tc>
                <a:extLst>
                  <a:ext uri="{0D108BD9-81ED-4DB2-BD59-A6C34878D82A}">
                    <a16:rowId xmlns:a16="http://schemas.microsoft.com/office/drawing/2014/main" val="776664560"/>
                  </a:ext>
                </a:extLst>
              </a:tr>
            </a:tbl>
          </a:graphicData>
        </a:graphic>
      </p:graphicFrame>
      <p:sp>
        <p:nvSpPr>
          <p:cNvPr id="4" name="Text Placeholder 3">
            <a:extLst>
              <a:ext uri="{FF2B5EF4-FFF2-40B4-BE49-F238E27FC236}">
                <a16:creationId xmlns:a16="http://schemas.microsoft.com/office/drawing/2014/main" id="{36B9ABAE-58CD-4C4C-A86A-F788E0DFC3E9}"/>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2073306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1795-E4C1-4506-9A44-A887B79AF7DB}"/>
              </a:ext>
            </a:extLst>
          </p:cNvPr>
          <p:cNvSpPr>
            <a:spLocks noGrp="1"/>
          </p:cNvSpPr>
          <p:nvPr>
            <p:ph type="title"/>
          </p:nvPr>
        </p:nvSpPr>
        <p:spPr/>
        <p:txBody>
          <a:bodyPr/>
          <a:lstStyle/>
          <a:p>
            <a:r>
              <a:rPr lang="de-DE"/>
              <a:t>Instagram Alle Posts des Zeitraums (mit Total Interactions) | 01.2.34. WDR Lokalzeit - 4 of 11</a:t>
            </a:r>
            <a:endParaRPr lang="en-US"/>
          </a:p>
        </p:txBody>
      </p:sp>
      <p:graphicFrame>
        <p:nvGraphicFramePr>
          <p:cNvPr id="5" name="Table Placeholder 4">
            <a:extLst>
              <a:ext uri="{FF2B5EF4-FFF2-40B4-BE49-F238E27FC236}">
                <a16:creationId xmlns:a16="http://schemas.microsoft.com/office/drawing/2014/main" id="{90D24A0B-0BCC-4159-9C9D-779029F10A33}"/>
              </a:ext>
            </a:extLst>
          </p:cNvPr>
          <p:cNvGraphicFramePr>
            <a:graphicFrameLocks noGrp="1"/>
          </p:cNvGraphicFramePr>
          <p:nvPr>
            <p:ph type="tbl" sz="quarter" idx="13"/>
            <p:extLst>
              <p:ext uri="{D42A27DB-BD31-4B8C-83A1-F6EECF244321}">
                <p14:modId xmlns:p14="http://schemas.microsoft.com/office/powerpoint/2010/main" val="329267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32927858"/>
                    </a:ext>
                  </a:extLst>
                </a:gridCol>
                <a:gridCol w="1152144">
                  <a:extLst>
                    <a:ext uri="{9D8B030D-6E8A-4147-A177-3AD203B41FA5}">
                      <a16:colId xmlns:a16="http://schemas.microsoft.com/office/drawing/2014/main" val="1039386586"/>
                    </a:ext>
                  </a:extLst>
                </a:gridCol>
                <a:gridCol w="1152144">
                  <a:extLst>
                    <a:ext uri="{9D8B030D-6E8A-4147-A177-3AD203B41FA5}">
                      <a16:colId xmlns:a16="http://schemas.microsoft.com/office/drawing/2014/main" val="57850921"/>
                    </a:ext>
                  </a:extLst>
                </a:gridCol>
                <a:gridCol w="1152144">
                  <a:extLst>
                    <a:ext uri="{9D8B030D-6E8A-4147-A177-3AD203B41FA5}">
                      <a16:colId xmlns:a16="http://schemas.microsoft.com/office/drawing/2014/main" val="2985076170"/>
                    </a:ext>
                  </a:extLst>
                </a:gridCol>
                <a:gridCol w="1152144">
                  <a:extLst>
                    <a:ext uri="{9D8B030D-6E8A-4147-A177-3AD203B41FA5}">
                      <a16:colId xmlns:a16="http://schemas.microsoft.com/office/drawing/2014/main" val="4279041905"/>
                    </a:ext>
                  </a:extLst>
                </a:gridCol>
                <a:gridCol w="1152144">
                  <a:extLst>
                    <a:ext uri="{9D8B030D-6E8A-4147-A177-3AD203B41FA5}">
                      <a16:colId xmlns:a16="http://schemas.microsoft.com/office/drawing/2014/main" val="111572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8774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- 2024-10-25 12:49:52</a:t>
                      </a:r>
                      <a:r>
                        <a:rPr kumimoji="0" lang="de-DE" sz="1000" b="0" i="0" u="none" strike="noStrike" kern="1200" cap="none" spc="0" normalizeH="0" baseline="0" noProof="0">
                          <a:ln>
                            <a:noFill/>
                          </a:ln>
                          <a:solidFill>
                            <a:prstClr val="black"/>
                          </a:solidFill>
                          <a:effectLst/>
                          <a:uLnTx/>
                          <a:uFillTx/>
                          <a:latin typeface="Calibri"/>
                          <a:ea typeface="+mn-ea"/>
                          <a:cs typeface="+mn-cs"/>
                        </a:rPr>
                        <a:t>
 Ines ist 20 Jahre alt und hat noch ihr ganzes Leben vor sich. ❤️🙏
Als Bestatterin begleitet sie aber Menschen auf ihrem letzten Weg. Denn für sie ist der Tod etwas ganz Natürliches. ⚰️🌟
👩‍💻 Autorin: Birgit Pasz
#Bestatterin #Tod #Ausbildung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75881</a:t>
                      </a:r>
                    </a:p>
                  </a:txBody>
                  <a:tcPr/>
                </a:tc>
                <a:extLst>
                  <a:ext uri="{0D108BD9-81ED-4DB2-BD59-A6C34878D82A}">
                    <a16:rowId xmlns:a16="http://schemas.microsoft.com/office/drawing/2014/main" val="639653418"/>
                  </a:ext>
                </a:extLst>
              </a:tr>
            </a:tbl>
          </a:graphicData>
        </a:graphic>
      </p:graphicFrame>
      <p:sp>
        <p:nvSpPr>
          <p:cNvPr id="4" name="Text Placeholder 3">
            <a:extLst>
              <a:ext uri="{FF2B5EF4-FFF2-40B4-BE49-F238E27FC236}">
                <a16:creationId xmlns:a16="http://schemas.microsoft.com/office/drawing/2014/main" id="{5C45E274-E2C0-46AB-8776-F758C3A363BF}"/>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903136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2A8E8-57B7-465A-87A7-9E4452EC53A0}"/>
              </a:ext>
            </a:extLst>
          </p:cNvPr>
          <p:cNvSpPr>
            <a:spLocks noGrp="1"/>
          </p:cNvSpPr>
          <p:nvPr>
            <p:ph type="title"/>
          </p:nvPr>
        </p:nvSpPr>
        <p:spPr/>
        <p:txBody>
          <a:bodyPr/>
          <a:lstStyle/>
          <a:p>
            <a:r>
              <a:rPr lang="de-DE"/>
              <a:t>Instagram Alle Posts des Zeitraums (mit Total Interactions) | 01.2.34. WDR Lokalzeit - 5 of 11</a:t>
            </a:r>
            <a:endParaRPr lang="en-US"/>
          </a:p>
        </p:txBody>
      </p:sp>
      <p:graphicFrame>
        <p:nvGraphicFramePr>
          <p:cNvPr id="5" name="Table Placeholder 4">
            <a:extLst>
              <a:ext uri="{FF2B5EF4-FFF2-40B4-BE49-F238E27FC236}">
                <a16:creationId xmlns:a16="http://schemas.microsoft.com/office/drawing/2014/main" id="{DD58F61C-120B-4CD8-9759-B3AB9997C11B}"/>
              </a:ext>
            </a:extLst>
          </p:cNvPr>
          <p:cNvGraphicFramePr>
            <a:graphicFrameLocks noGrp="1"/>
          </p:cNvGraphicFramePr>
          <p:nvPr>
            <p:ph type="tbl" sz="quarter" idx="13"/>
            <p:extLst>
              <p:ext uri="{D42A27DB-BD31-4B8C-83A1-F6EECF244321}">
                <p14:modId xmlns:p14="http://schemas.microsoft.com/office/powerpoint/2010/main" val="4016779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697306"/>
                    </a:ext>
                  </a:extLst>
                </a:gridCol>
                <a:gridCol w="1152144">
                  <a:extLst>
                    <a:ext uri="{9D8B030D-6E8A-4147-A177-3AD203B41FA5}">
                      <a16:colId xmlns:a16="http://schemas.microsoft.com/office/drawing/2014/main" val="346821077"/>
                    </a:ext>
                  </a:extLst>
                </a:gridCol>
                <a:gridCol w="1152144">
                  <a:extLst>
                    <a:ext uri="{9D8B030D-6E8A-4147-A177-3AD203B41FA5}">
                      <a16:colId xmlns:a16="http://schemas.microsoft.com/office/drawing/2014/main" val="323922169"/>
                    </a:ext>
                  </a:extLst>
                </a:gridCol>
                <a:gridCol w="1152144">
                  <a:extLst>
                    <a:ext uri="{9D8B030D-6E8A-4147-A177-3AD203B41FA5}">
                      <a16:colId xmlns:a16="http://schemas.microsoft.com/office/drawing/2014/main" val="751839854"/>
                    </a:ext>
                  </a:extLst>
                </a:gridCol>
                <a:gridCol w="1152144">
                  <a:extLst>
                    <a:ext uri="{9D8B030D-6E8A-4147-A177-3AD203B41FA5}">
                      <a16:colId xmlns:a16="http://schemas.microsoft.com/office/drawing/2014/main" val="3112533822"/>
                    </a:ext>
                  </a:extLst>
                </a:gridCol>
                <a:gridCol w="1152144">
                  <a:extLst>
                    <a:ext uri="{9D8B030D-6E8A-4147-A177-3AD203B41FA5}">
                      <a16:colId xmlns:a16="http://schemas.microsoft.com/office/drawing/2014/main" val="2672485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3108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- 2024-10-22 16:22:33</a:t>
                      </a:r>
                      <a:r>
                        <a:rPr kumimoji="0" lang="de-DE" sz="1000" b="0" i="0" u="none" strike="noStrike" kern="1200" cap="none" spc="0" normalizeH="0" baseline="0" noProof="0">
                          <a:ln>
                            <a:noFill/>
                          </a:ln>
                          <a:solidFill>
                            <a:prstClr val="black"/>
                          </a:solidFill>
                          <a:effectLst/>
                          <a:uLnTx/>
                          <a:uFillTx/>
                          <a:latin typeface="Calibri"/>
                          <a:ea typeface="+mn-ea"/>
                          <a:cs typeface="+mn-cs"/>
                        </a:rPr>
                        <a:t>
 „Mehr Bier nach Vier!“ 🍻 Das fordert der Berliner VfL Bochum Fanclub bochumer_botschaft humoristisch. Damit reagiert der Verein nicht nur auf die aktuelle Tabellenlage des Bundesligisten (Tabellenletzter mit einem Punkt), sondern auch auf das ausgesprochene Bierverbot von mittlerweile Ex-Trainer Peter Zeidler. 
Benjamin Mikfeld ist Sprecher der "Bochumer Botschaft" und hat sich einen Gegenvorschlag einfallen lassen: Die Fußballer bekommen ein Bierkonto, und verdienen sich Bier nach Spielleistung. ⚽ 
Das bedeutet aber auch, dass sie ihr Bier ganz schnell wieder verlieren können. 🙈 
👩🏼‍💻 Autorin: Veronika Vielrose 
#VfLBochum #BochumerBotschaft #Fiege #Bier #Bierverbot #PeterZeidler #Bundesliga #Fanclub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42954</a:t>
                      </a:r>
                    </a:p>
                  </a:txBody>
                  <a:tcPr/>
                </a:tc>
                <a:extLst>
                  <a:ext uri="{0D108BD9-81ED-4DB2-BD59-A6C34878D82A}">
                    <a16:rowId xmlns:a16="http://schemas.microsoft.com/office/drawing/2014/main" val="1648338536"/>
                  </a:ext>
                </a:extLst>
              </a:tr>
            </a:tbl>
          </a:graphicData>
        </a:graphic>
      </p:graphicFrame>
      <p:sp>
        <p:nvSpPr>
          <p:cNvPr id="4" name="Text Placeholder 3">
            <a:extLst>
              <a:ext uri="{FF2B5EF4-FFF2-40B4-BE49-F238E27FC236}">
                <a16:creationId xmlns:a16="http://schemas.microsoft.com/office/drawing/2014/main" id="{CD235B64-873A-4ACF-B1FA-E3F0DE2E8E6B}"/>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1309464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6AD38-09D0-4D42-8628-D65ACE15A142}"/>
              </a:ext>
            </a:extLst>
          </p:cNvPr>
          <p:cNvSpPr>
            <a:spLocks noGrp="1"/>
          </p:cNvSpPr>
          <p:nvPr>
            <p:ph type="title"/>
          </p:nvPr>
        </p:nvSpPr>
        <p:spPr/>
        <p:txBody>
          <a:bodyPr/>
          <a:lstStyle/>
          <a:p>
            <a:r>
              <a:rPr lang="de-DE"/>
              <a:t>Instagram Alle Posts des Zeitraums (mit Total Interactions) | 01.2.34. WDR Lokalzeit - 6 of 11</a:t>
            </a:r>
            <a:endParaRPr lang="en-US"/>
          </a:p>
        </p:txBody>
      </p:sp>
      <p:graphicFrame>
        <p:nvGraphicFramePr>
          <p:cNvPr id="5" name="Table Placeholder 4">
            <a:extLst>
              <a:ext uri="{FF2B5EF4-FFF2-40B4-BE49-F238E27FC236}">
                <a16:creationId xmlns:a16="http://schemas.microsoft.com/office/drawing/2014/main" id="{8148D110-45ED-43EF-8CAD-3A7D9AD449E1}"/>
              </a:ext>
            </a:extLst>
          </p:cNvPr>
          <p:cNvGraphicFramePr>
            <a:graphicFrameLocks noGrp="1"/>
          </p:cNvGraphicFramePr>
          <p:nvPr>
            <p:ph type="tbl" sz="quarter" idx="13"/>
            <p:extLst>
              <p:ext uri="{D42A27DB-BD31-4B8C-83A1-F6EECF244321}">
                <p14:modId xmlns:p14="http://schemas.microsoft.com/office/powerpoint/2010/main" val="378911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7005055"/>
                    </a:ext>
                  </a:extLst>
                </a:gridCol>
                <a:gridCol w="1152144">
                  <a:extLst>
                    <a:ext uri="{9D8B030D-6E8A-4147-A177-3AD203B41FA5}">
                      <a16:colId xmlns:a16="http://schemas.microsoft.com/office/drawing/2014/main" val="423195216"/>
                    </a:ext>
                  </a:extLst>
                </a:gridCol>
                <a:gridCol w="1152144">
                  <a:extLst>
                    <a:ext uri="{9D8B030D-6E8A-4147-A177-3AD203B41FA5}">
                      <a16:colId xmlns:a16="http://schemas.microsoft.com/office/drawing/2014/main" val="3896445429"/>
                    </a:ext>
                  </a:extLst>
                </a:gridCol>
                <a:gridCol w="1152144">
                  <a:extLst>
                    <a:ext uri="{9D8B030D-6E8A-4147-A177-3AD203B41FA5}">
                      <a16:colId xmlns:a16="http://schemas.microsoft.com/office/drawing/2014/main" val="1644534972"/>
                    </a:ext>
                  </a:extLst>
                </a:gridCol>
                <a:gridCol w="1152144">
                  <a:extLst>
                    <a:ext uri="{9D8B030D-6E8A-4147-A177-3AD203B41FA5}">
                      <a16:colId xmlns:a16="http://schemas.microsoft.com/office/drawing/2014/main" val="3486190143"/>
                    </a:ext>
                  </a:extLst>
                </a:gridCol>
                <a:gridCol w="1152144">
                  <a:extLst>
                    <a:ext uri="{9D8B030D-6E8A-4147-A177-3AD203B41FA5}">
                      <a16:colId xmlns:a16="http://schemas.microsoft.com/office/drawing/2014/main" val="2914955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0497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- 2024-10-21 17:07:34</a:t>
                      </a:r>
                      <a:r>
                        <a:rPr kumimoji="0" lang="de-DE" sz="1000" b="0" i="0" u="none" strike="noStrike" kern="1200" cap="none" spc="0" normalizeH="0" baseline="0" noProof="0">
                          <a:ln>
                            <a:noFill/>
                          </a:ln>
                          <a:solidFill>
                            <a:prstClr val="black"/>
                          </a:solidFill>
                          <a:effectLst/>
                          <a:uLnTx/>
                          <a:uFillTx/>
                          <a:latin typeface="Calibri"/>
                          <a:ea typeface="+mn-ea"/>
                          <a:cs typeface="+mn-cs"/>
                        </a:rPr>
                        <a:t>
 Batuhan Koc ist mit 23 Jahren Inhaber der Kölner Lokale „Zadem“, „Nane“ und „La Strada“. 🤩
Ins Gastrobusiness ist er vor zwei Jahren ohne Vorkenntnisse gekommen. Er übernahm als Impulsidee kurzerhand das „Zadem“ und schrieb innerhalb von zwei Tagen das komplette Menü. Am Anfang sei das Ganze „zum Scheitern verurteilt“ gewesen, sagt er heute. 🧐
Doch nur mithilfe seines Bruders Berkcan (Personal) und seiner Mutter Hava (Küche) hat er den Laden aufgezogen. Heute hat er dutzende Angestellte und macht alleine mit dem „Zadem“ 1,8 Millionen Euro Umsatz im Jahr. 🙅‍♂️💪✨Und das alles, damit seine Mama sich keine Sorgen mehr um Geld machen muss. ❤️
👨‍💻 Autor: Martin Henning 
#Restaurantbesitzer #Gastronomie #Familie #Lokalzeit #WDR
zadem_cologne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37079</a:t>
                      </a:r>
                    </a:p>
                  </a:txBody>
                  <a:tcPr/>
                </a:tc>
                <a:extLst>
                  <a:ext uri="{0D108BD9-81ED-4DB2-BD59-A6C34878D82A}">
                    <a16:rowId xmlns:a16="http://schemas.microsoft.com/office/drawing/2014/main" val="1839129182"/>
                  </a:ext>
                </a:extLst>
              </a:tr>
            </a:tbl>
          </a:graphicData>
        </a:graphic>
      </p:graphicFrame>
      <p:sp>
        <p:nvSpPr>
          <p:cNvPr id="4" name="Text Placeholder 3">
            <a:extLst>
              <a:ext uri="{FF2B5EF4-FFF2-40B4-BE49-F238E27FC236}">
                <a16:creationId xmlns:a16="http://schemas.microsoft.com/office/drawing/2014/main" id="{8DE6D996-0720-4751-A7F0-F9991DFA87BF}"/>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350251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DE660-1801-4669-B1E3-9A2FCD861F7F}"/>
              </a:ext>
            </a:extLst>
          </p:cNvPr>
          <p:cNvSpPr>
            <a:spLocks noGrp="1"/>
          </p:cNvSpPr>
          <p:nvPr>
            <p:ph type="title"/>
          </p:nvPr>
        </p:nvSpPr>
        <p:spPr/>
        <p:txBody>
          <a:bodyPr/>
          <a:lstStyle/>
          <a:p>
            <a:r>
              <a:rPr lang="de-DE"/>
              <a:t>Instagram Alle Posts des Zeitraums (mit Total Interactions) | 01.2.34. WDR Lokalzeit - 7 of 11</a:t>
            </a:r>
            <a:endParaRPr lang="en-US"/>
          </a:p>
        </p:txBody>
      </p:sp>
      <p:graphicFrame>
        <p:nvGraphicFramePr>
          <p:cNvPr id="5" name="Table Placeholder 4">
            <a:extLst>
              <a:ext uri="{FF2B5EF4-FFF2-40B4-BE49-F238E27FC236}">
                <a16:creationId xmlns:a16="http://schemas.microsoft.com/office/drawing/2014/main" id="{FA78137C-B8F6-4DB9-8217-89B2E5A4957E}"/>
              </a:ext>
            </a:extLst>
          </p:cNvPr>
          <p:cNvGraphicFramePr>
            <a:graphicFrameLocks noGrp="1"/>
          </p:cNvGraphicFramePr>
          <p:nvPr>
            <p:ph type="tbl" sz="quarter" idx="13"/>
            <p:extLst>
              <p:ext uri="{D42A27DB-BD31-4B8C-83A1-F6EECF244321}">
                <p14:modId xmlns:p14="http://schemas.microsoft.com/office/powerpoint/2010/main" val="52442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0349894"/>
                    </a:ext>
                  </a:extLst>
                </a:gridCol>
                <a:gridCol w="1152144">
                  <a:extLst>
                    <a:ext uri="{9D8B030D-6E8A-4147-A177-3AD203B41FA5}">
                      <a16:colId xmlns:a16="http://schemas.microsoft.com/office/drawing/2014/main" val="2547338618"/>
                    </a:ext>
                  </a:extLst>
                </a:gridCol>
                <a:gridCol w="1152144">
                  <a:extLst>
                    <a:ext uri="{9D8B030D-6E8A-4147-A177-3AD203B41FA5}">
                      <a16:colId xmlns:a16="http://schemas.microsoft.com/office/drawing/2014/main" val="2242091734"/>
                    </a:ext>
                  </a:extLst>
                </a:gridCol>
                <a:gridCol w="1152144">
                  <a:extLst>
                    <a:ext uri="{9D8B030D-6E8A-4147-A177-3AD203B41FA5}">
                      <a16:colId xmlns:a16="http://schemas.microsoft.com/office/drawing/2014/main" val="1187660788"/>
                    </a:ext>
                  </a:extLst>
                </a:gridCol>
                <a:gridCol w="1152144">
                  <a:extLst>
                    <a:ext uri="{9D8B030D-6E8A-4147-A177-3AD203B41FA5}">
                      <a16:colId xmlns:a16="http://schemas.microsoft.com/office/drawing/2014/main" val="388386829"/>
                    </a:ext>
                  </a:extLst>
                </a:gridCol>
                <a:gridCol w="1152144">
                  <a:extLst>
                    <a:ext uri="{9D8B030D-6E8A-4147-A177-3AD203B41FA5}">
                      <a16:colId xmlns:a16="http://schemas.microsoft.com/office/drawing/2014/main" val="343779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4453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- 2024-10-23 12:29:16</a:t>
                      </a:r>
                      <a:r>
                        <a:rPr kumimoji="0" lang="de-DE" sz="1000" b="0" i="0" u="none" strike="noStrike" kern="1200" cap="none" spc="0" normalizeH="0" baseline="0" noProof="0">
                          <a:ln>
                            <a:noFill/>
                          </a:ln>
                          <a:solidFill>
                            <a:prstClr val="black"/>
                          </a:solidFill>
                          <a:effectLst/>
                          <a:uLnTx/>
                          <a:uFillTx/>
                          <a:latin typeface="Calibri"/>
                          <a:ea typeface="+mn-ea"/>
                          <a:cs typeface="+mn-cs"/>
                        </a:rPr>
                        <a:t>
 Jeder versteht die Trauer, wenn man einen geliebten Menschen verloren hat. 💔
Die Trauer um Haustiere, kann vielleicht nicht jeder nachvollziehen. Cornelia und Wolfgang Weber haben lange um ihren Familienhund Henry getrauert... 😔 In der Tiertrauergruppe in Gütersloh wollen sie das aufarbeiten und sich auf den Tod von ihrem nächsten Hund Jack vorbereiten. 🐶
👩‍💻 Autorin: Katharina Böhmer 
#Lokalzeit #Guetersloh #Trauer #Haustier #Heilung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31643</a:t>
                      </a:r>
                    </a:p>
                  </a:txBody>
                  <a:tcPr/>
                </a:tc>
                <a:extLst>
                  <a:ext uri="{0D108BD9-81ED-4DB2-BD59-A6C34878D82A}">
                    <a16:rowId xmlns:a16="http://schemas.microsoft.com/office/drawing/2014/main" val="3008074123"/>
                  </a:ext>
                </a:extLst>
              </a:tr>
            </a:tbl>
          </a:graphicData>
        </a:graphic>
      </p:graphicFrame>
      <p:sp>
        <p:nvSpPr>
          <p:cNvPr id="4" name="Text Placeholder 3">
            <a:extLst>
              <a:ext uri="{FF2B5EF4-FFF2-40B4-BE49-F238E27FC236}">
                <a16:creationId xmlns:a16="http://schemas.microsoft.com/office/drawing/2014/main" id="{2EEF0DA0-5BAC-48DC-911A-D0DE6E2C7C73}"/>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3712967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0589-4B90-4ACC-BE59-DD41ABD505BB}"/>
              </a:ext>
            </a:extLst>
          </p:cNvPr>
          <p:cNvSpPr>
            <a:spLocks noGrp="1"/>
          </p:cNvSpPr>
          <p:nvPr>
            <p:ph type="title"/>
          </p:nvPr>
        </p:nvSpPr>
        <p:spPr/>
        <p:txBody>
          <a:bodyPr/>
          <a:lstStyle/>
          <a:p>
            <a:r>
              <a:rPr lang="de-DE"/>
              <a:t>Instagram Alle Posts des Zeitraums (mit Total Interactions) | 01.2.34. WDR Lokalzeit - 8 of 11</a:t>
            </a:r>
            <a:endParaRPr lang="en-US"/>
          </a:p>
        </p:txBody>
      </p:sp>
      <p:graphicFrame>
        <p:nvGraphicFramePr>
          <p:cNvPr id="5" name="Table Placeholder 4">
            <a:extLst>
              <a:ext uri="{FF2B5EF4-FFF2-40B4-BE49-F238E27FC236}">
                <a16:creationId xmlns:a16="http://schemas.microsoft.com/office/drawing/2014/main" id="{73B190E8-829F-43E3-9A73-C7350CDD7189}"/>
              </a:ext>
            </a:extLst>
          </p:cNvPr>
          <p:cNvGraphicFramePr>
            <a:graphicFrameLocks noGrp="1"/>
          </p:cNvGraphicFramePr>
          <p:nvPr>
            <p:ph type="tbl" sz="quarter" idx="13"/>
            <p:extLst>
              <p:ext uri="{D42A27DB-BD31-4B8C-83A1-F6EECF244321}">
                <p14:modId xmlns:p14="http://schemas.microsoft.com/office/powerpoint/2010/main" val="134800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45015764"/>
                    </a:ext>
                  </a:extLst>
                </a:gridCol>
                <a:gridCol w="1152144">
                  <a:extLst>
                    <a:ext uri="{9D8B030D-6E8A-4147-A177-3AD203B41FA5}">
                      <a16:colId xmlns:a16="http://schemas.microsoft.com/office/drawing/2014/main" val="4107766936"/>
                    </a:ext>
                  </a:extLst>
                </a:gridCol>
                <a:gridCol w="1152144">
                  <a:extLst>
                    <a:ext uri="{9D8B030D-6E8A-4147-A177-3AD203B41FA5}">
                      <a16:colId xmlns:a16="http://schemas.microsoft.com/office/drawing/2014/main" val="1922108934"/>
                    </a:ext>
                  </a:extLst>
                </a:gridCol>
                <a:gridCol w="1152144">
                  <a:extLst>
                    <a:ext uri="{9D8B030D-6E8A-4147-A177-3AD203B41FA5}">
                      <a16:colId xmlns:a16="http://schemas.microsoft.com/office/drawing/2014/main" val="3341645600"/>
                    </a:ext>
                  </a:extLst>
                </a:gridCol>
                <a:gridCol w="1152144">
                  <a:extLst>
                    <a:ext uri="{9D8B030D-6E8A-4147-A177-3AD203B41FA5}">
                      <a16:colId xmlns:a16="http://schemas.microsoft.com/office/drawing/2014/main" val="2043700081"/>
                    </a:ext>
                  </a:extLst>
                </a:gridCol>
                <a:gridCol w="1152144">
                  <a:extLst>
                    <a:ext uri="{9D8B030D-6E8A-4147-A177-3AD203B41FA5}">
                      <a16:colId xmlns:a16="http://schemas.microsoft.com/office/drawing/2014/main" val="3746476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9600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- 2024-10-24 13:17:41</a:t>
                      </a:r>
                      <a:r>
                        <a:rPr kumimoji="0" lang="en-US" sz="1000" b="0" i="0" u="none" strike="noStrike" kern="1200" cap="none" spc="0" normalizeH="0" baseline="0" noProof="0">
                          <a:ln>
                            <a:noFill/>
                          </a:ln>
                          <a:solidFill>
                            <a:prstClr val="black"/>
                          </a:solidFill>
                          <a:effectLst/>
                          <a:uLnTx/>
                          <a:uFillTx/>
                          <a:latin typeface="Calibri"/>
                          <a:ea typeface="+mn-ea"/>
                          <a:cs typeface="+mn-cs"/>
                        </a:rPr>
                        <a:t>
 Statt des nervigen Papp-Bechers einfach mal ne alte Tasse von Oma für den Coffee-to-go nehmen❓  In Hagen kein Ding mehr! ☕️😍
Die Inspiration dazu hatte Bäckerei-Chefin Stefanie Kamp auf Social Media gefunden. 💪😏
👨‍💻 Autor: Sebastian Tischkov
#Lokalzeit #WDR #Tasse #Coffeetogo #Nachhaltigkeit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25592</a:t>
                      </a:r>
                    </a:p>
                  </a:txBody>
                  <a:tcPr/>
                </a:tc>
                <a:extLst>
                  <a:ext uri="{0D108BD9-81ED-4DB2-BD59-A6C34878D82A}">
                    <a16:rowId xmlns:a16="http://schemas.microsoft.com/office/drawing/2014/main" val="2700206170"/>
                  </a:ext>
                </a:extLst>
              </a:tr>
            </a:tbl>
          </a:graphicData>
        </a:graphic>
      </p:graphicFrame>
      <p:sp>
        <p:nvSpPr>
          <p:cNvPr id="4" name="Text Placeholder 3">
            <a:extLst>
              <a:ext uri="{FF2B5EF4-FFF2-40B4-BE49-F238E27FC236}">
                <a16:creationId xmlns:a16="http://schemas.microsoft.com/office/drawing/2014/main" id="{B84CDD72-B0E7-46E8-A1DF-75E702C8C4CD}"/>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3252399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C885-2948-4EB7-BABA-8A68DF5E9C57}"/>
              </a:ext>
            </a:extLst>
          </p:cNvPr>
          <p:cNvSpPr>
            <a:spLocks noGrp="1"/>
          </p:cNvSpPr>
          <p:nvPr>
            <p:ph type="title"/>
          </p:nvPr>
        </p:nvSpPr>
        <p:spPr/>
        <p:txBody>
          <a:bodyPr/>
          <a:lstStyle/>
          <a:p>
            <a:r>
              <a:rPr lang="de-DE"/>
              <a:t>Instagram Alle Posts des Zeitraums (mit Total Interactions) | 01.2.34. WDR Lokalzeit - 9 of 11</a:t>
            </a:r>
            <a:endParaRPr lang="en-US"/>
          </a:p>
        </p:txBody>
      </p:sp>
      <p:graphicFrame>
        <p:nvGraphicFramePr>
          <p:cNvPr id="5" name="Table Placeholder 4">
            <a:extLst>
              <a:ext uri="{FF2B5EF4-FFF2-40B4-BE49-F238E27FC236}">
                <a16:creationId xmlns:a16="http://schemas.microsoft.com/office/drawing/2014/main" id="{8E0AD4F0-9256-4654-BF56-7ACB1FF785FA}"/>
              </a:ext>
            </a:extLst>
          </p:cNvPr>
          <p:cNvGraphicFramePr>
            <a:graphicFrameLocks noGrp="1"/>
          </p:cNvGraphicFramePr>
          <p:nvPr>
            <p:ph type="tbl" sz="quarter" idx="13"/>
            <p:extLst>
              <p:ext uri="{D42A27DB-BD31-4B8C-83A1-F6EECF244321}">
                <p14:modId xmlns:p14="http://schemas.microsoft.com/office/powerpoint/2010/main" val="327272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9233398"/>
                    </a:ext>
                  </a:extLst>
                </a:gridCol>
                <a:gridCol w="1152144">
                  <a:extLst>
                    <a:ext uri="{9D8B030D-6E8A-4147-A177-3AD203B41FA5}">
                      <a16:colId xmlns:a16="http://schemas.microsoft.com/office/drawing/2014/main" val="2733585016"/>
                    </a:ext>
                  </a:extLst>
                </a:gridCol>
                <a:gridCol w="1152144">
                  <a:extLst>
                    <a:ext uri="{9D8B030D-6E8A-4147-A177-3AD203B41FA5}">
                      <a16:colId xmlns:a16="http://schemas.microsoft.com/office/drawing/2014/main" val="713775162"/>
                    </a:ext>
                  </a:extLst>
                </a:gridCol>
                <a:gridCol w="1152144">
                  <a:extLst>
                    <a:ext uri="{9D8B030D-6E8A-4147-A177-3AD203B41FA5}">
                      <a16:colId xmlns:a16="http://schemas.microsoft.com/office/drawing/2014/main" val="916498956"/>
                    </a:ext>
                  </a:extLst>
                </a:gridCol>
                <a:gridCol w="1152144">
                  <a:extLst>
                    <a:ext uri="{9D8B030D-6E8A-4147-A177-3AD203B41FA5}">
                      <a16:colId xmlns:a16="http://schemas.microsoft.com/office/drawing/2014/main" val="1612197583"/>
                    </a:ext>
                  </a:extLst>
                </a:gridCol>
                <a:gridCol w="1152144">
                  <a:extLst>
                    <a:ext uri="{9D8B030D-6E8A-4147-A177-3AD203B41FA5}">
                      <a16:colId xmlns:a16="http://schemas.microsoft.com/office/drawing/2014/main" val="226442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3537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- 2024-10-23 17:49:23</a:t>
                      </a:r>
                      <a:r>
                        <a:rPr kumimoji="0" lang="de-DE" sz="1000" b="0" i="0" u="none" strike="noStrike" kern="1200" cap="none" spc="0" normalizeH="0" baseline="0" noProof="0">
                          <a:ln>
                            <a:noFill/>
                          </a:ln>
                          <a:solidFill>
                            <a:prstClr val="black"/>
                          </a:solidFill>
                          <a:effectLst/>
                          <a:uLnTx/>
                          <a:uFillTx/>
                          <a:latin typeface="Calibri"/>
                          <a:ea typeface="+mn-ea"/>
                          <a:cs typeface="+mn-cs"/>
                        </a:rPr>
                        <a:t>
 Friedhelm ist eine gute Seele! ☺️ 😇
In seiner Freizeit sammelt er fleißig Pfandflaschen und zwar nicht für sich, sondern für den guten Zweck. Und das schon seit 69 Jahren. 😮 Begonnen hat er nach einem Schicksalsschlag. Er las außerdem einen Artikel über das S.O.S. Kinderdorf und wollte von da an etwas für den guten Zweck tun. 🙏 💪 ❤️
👩‍💻 Autorin: Nicole Noetzel 
#WDR #Lokalzeit #Pfandflaschen #Spende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14687</a:t>
                      </a:r>
                    </a:p>
                  </a:txBody>
                  <a:tcPr/>
                </a:tc>
                <a:extLst>
                  <a:ext uri="{0D108BD9-81ED-4DB2-BD59-A6C34878D82A}">
                    <a16:rowId xmlns:a16="http://schemas.microsoft.com/office/drawing/2014/main" val="4175917803"/>
                  </a:ext>
                </a:extLst>
              </a:tr>
            </a:tbl>
          </a:graphicData>
        </a:graphic>
      </p:graphicFrame>
      <p:sp>
        <p:nvSpPr>
          <p:cNvPr id="4" name="Text Placeholder 3">
            <a:extLst>
              <a:ext uri="{FF2B5EF4-FFF2-40B4-BE49-F238E27FC236}">
                <a16:creationId xmlns:a16="http://schemas.microsoft.com/office/drawing/2014/main" id="{080E2120-C020-4E59-86E1-163707A5F086}"/>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3995814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F8176-1672-4FDE-91AE-BCC1C360507D}"/>
              </a:ext>
            </a:extLst>
          </p:cNvPr>
          <p:cNvSpPr>
            <a:spLocks noGrp="1"/>
          </p:cNvSpPr>
          <p:nvPr>
            <p:ph type="title"/>
          </p:nvPr>
        </p:nvSpPr>
        <p:spPr/>
        <p:txBody>
          <a:bodyPr/>
          <a:lstStyle/>
          <a:p>
            <a:r>
              <a:rPr lang="de-DE"/>
              <a:t>Instagram Alle Posts des Zeitraums (mit Total Interactions) | 01.2.34. WDR Lokalzeit - 10 of 11</a:t>
            </a:r>
            <a:endParaRPr lang="en-US"/>
          </a:p>
        </p:txBody>
      </p:sp>
      <p:graphicFrame>
        <p:nvGraphicFramePr>
          <p:cNvPr id="5" name="Table Placeholder 4">
            <a:extLst>
              <a:ext uri="{FF2B5EF4-FFF2-40B4-BE49-F238E27FC236}">
                <a16:creationId xmlns:a16="http://schemas.microsoft.com/office/drawing/2014/main" id="{9A4501BC-B4C6-4D2D-9B5E-92A452D60725}"/>
              </a:ext>
            </a:extLst>
          </p:cNvPr>
          <p:cNvGraphicFramePr>
            <a:graphicFrameLocks noGrp="1"/>
          </p:cNvGraphicFramePr>
          <p:nvPr>
            <p:ph type="tbl" sz="quarter" idx="13"/>
            <p:extLst>
              <p:ext uri="{D42A27DB-BD31-4B8C-83A1-F6EECF244321}">
                <p14:modId xmlns:p14="http://schemas.microsoft.com/office/powerpoint/2010/main" val="187312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4762505"/>
                    </a:ext>
                  </a:extLst>
                </a:gridCol>
                <a:gridCol w="1152144">
                  <a:extLst>
                    <a:ext uri="{9D8B030D-6E8A-4147-A177-3AD203B41FA5}">
                      <a16:colId xmlns:a16="http://schemas.microsoft.com/office/drawing/2014/main" val="2925529971"/>
                    </a:ext>
                  </a:extLst>
                </a:gridCol>
                <a:gridCol w="1152144">
                  <a:extLst>
                    <a:ext uri="{9D8B030D-6E8A-4147-A177-3AD203B41FA5}">
                      <a16:colId xmlns:a16="http://schemas.microsoft.com/office/drawing/2014/main" val="1853445490"/>
                    </a:ext>
                  </a:extLst>
                </a:gridCol>
                <a:gridCol w="1152144">
                  <a:extLst>
                    <a:ext uri="{9D8B030D-6E8A-4147-A177-3AD203B41FA5}">
                      <a16:colId xmlns:a16="http://schemas.microsoft.com/office/drawing/2014/main" val="2065004290"/>
                    </a:ext>
                  </a:extLst>
                </a:gridCol>
                <a:gridCol w="1152144">
                  <a:extLst>
                    <a:ext uri="{9D8B030D-6E8A-4147-A177-3AD203B41FA5}">
                      <a16:colId xmlns:a16="http://schemas.microsoft.com/office/drawing/2014/main" val="4002871800"/>
                    </a:ext>
                  </a:extLst>
                </a:gridCol>
                <a:gridCol w="1152144">
                  <a:extLst>
                    <a:ext uri="{9D8B030D-6E8A-4147-A177-3AD203B41FA5}">
                      <a16:colId xmlns:a16="http://schemas.microsoft.com/office/drawing/2014/main" val="2888420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0426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- 2024-10-27 12:23:18</a:t>
                      </a:r>
                      <a:r>
                        <a:rPr kumimoji="0" lang="de-DE" sz="1000" b="0" i="0" u="none" strike="noStrike" kern="1200" cap="none" spc="0" normalizeH="0" baseline="0" noProof="0">
                          <a:ln>
                            <a:noFill/>
                          </a:ln>
                          <a:solidFill>
                            <a:prstClr val="black"/>
                          </a:solidFill>
                          <a:effectLst/>
                          <a:uLnTx/>
                          <a:uFillTx/>
                          <a:latin typeface="Calibri"/>
                          <a:ea typeface="+mn-ea"/>
                          <a:cs typeface="+mn-cs"/>
                        </a:rPr>
                        <a:t>
 Immer alles nur schlecht in Gelsenkirchen❓ Von wegen❗️ 
Die Stadt landet zwar in vielen Rankings weit hinten, doch das Modelabel ”This is Gelsen” will zeigen, dass Gelsenkirchen mehr Potenzial hat, als viele denken. 😏 🙆‍♂️ 🫶
Die Macher kommen alle aus Gelsenkirchen und produzieren Kleidung und Bilder – auf hippe, moderne Art. 
Ihr Ziel: Ein Wir-Gefühl in Gelsenkirchen schaffen. 🤝 👕 🎨
🧑‍💻 Autor: Andreas Artz
#Lokalzeit #WDR #Gelsenkirchen #ThisisGelsen #Heimatliebe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8235</a:t>
                      </a:r>
                    </a:p>
                  </a:txBody>
                  <a:tcPr/>
                </a:tc>
                <a:extLst>
                  <a:ext uri="{0D108BD9-81ED-4DB2-BD59-A6C34878D82A}">
                    <a16:rowId xmlns:a16="http://schemas.microsoft.com/office/drawing/2014/main" val="718229393"/>
                  </a:ext>
                </a:extLst>
              </a:tr>
            </a:tbl>
          </a:graphicData>
        </a:graphic>
      </p:graphicFrame>
      <p:sp>
        <p:nvSpPr>
          <p:cNvPr id="4" name="Text Placeholder 3">
            <a:extLst>
              <a:ext uri="{FF2B5EF4-FFF2-40B4-BE49-F238E27FC236}">
                <a16:creationId xmlns:a16="http://schemas.microsoft.com/office/drawing/2014/main" id="{F8322098-BC9E-44B6-BB7E-A47B050B9E19}"/>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1627479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0372-E32F-4DE6-BBC0-2FD5E334313C}"/>
              </a:ext>
            </a:extLst>
          </p:cNvPr>
          <p:cNvSpPr>
            <a:spLocks noGrp="1"/>
          </p:cNvSpPr>
          <p:nvPr>
            <p:ph type="title"/>
          </p:nvPr>
        </p:nvSpPr>
        <p:spPr/>
        <p:txBody>
          <a:bodyPr/>
          <a:lstStyle/>
          <a:p>
            <a:r>
              <a:rPr lang="de-DE"/>
              <a:t>Instagram Alle Posts des Zeitraums (mit Total Interactions) | 01.2.34. WDR Lokalzeit - 11 of 11</a:t>
            </a:r>
            <a:endParaRPr lang="en-US"/>
          </a:p>
        </p:txBody>
      </p:sp>
      <p:graphicFrame>
        <p:nvGraphicFramePr>
          <p:cNvPr id="5" name="Table Placeholder 4">
            <a:extLst>
              <a:ext uri="{FF2B5EF4-FFF2-40B4-BE49-F238E27FC236}">
                <a16:creationId xmlns:a16="http://schemas.microsoft.com/office/drawing/2014/main" id="{13E7F643-5998-4FAB-89EE-7BFC7DA12420}"/>
              </a:ext>
            </a:extLst>
          </p:cNvPr>
          <p:cNvGraphicFramePr>
            <a:graphicFrameLocks noGrp="1"/>
          </p:cNvGraphicFramePr>
          <p:nvPr>
            <p:ph type="tbl" sz="quarter" idx="13"/>
            <p:extLst>
              <p:ext uri="{D42A27DB-BD31-4B8C-83A1-F6EECF244321}">
                <p14:modId xmlns:p14="http://schemas.microsoft.com/office/powerpoint/2010/main" val="517084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3884916"/>
                    </a:ext>
                  </a:extLst>
                </a:gridCol>
                <a:gridCol w="1152144">
                  <a:extLst>
                    <a:ext uri="{9D8B030D-6E8A-4147-A177-3AD203B41FA5}">
                      <a16:colId xmlns:a16="http://schemas.microsoft.com/office/drawing/2014/main" val="2086919099"/>
                    </a:ext>
                  </a:extLst>
                </a:gridCol>
                <a:gridCol w="1152144">
                  <a:extLst>
                    <a:ext uri="{9D8B030D-6E8A-4147-A177-3AD203B41FA5}">
                      <a16:colId xmlns:a16="http://schemas.microsoft.com/office/drawing/2014/main" val="3088026500"/>
                    </a:ext>
                  </a:extLst>
                </a:gridCol>
                <a:gridCol w="1152144">
                  <a:extLst>
                    <a:ext uri="{9D8B030D-6E8A-4147-A177-3AD203B41FA5}">
                      <a16:colId xmlns:a16="http://schemas.microsoft.com/office/drawing/2014/main" val="1131930753"/>
                    </a:ext>
                  </a:extLst>
                </a:gridCol>
                <a:gridCol w="1152144">
                  <a:extLst>
                    <a:ext uri="{9D8B030D-6E8A-4147-A177-3AD203B41FA5}">
                      <a16:colId xmlns:a16="http://schemas.microsoft.com/office/drawing/2014/main" val="527928568"/>
                    </a:ext>
                  </a:extLst>
                </a:gridCol>
                <a:gridCol w="1152144">
                  <a:extLst>
                    <a:ext uri="{9D8B030D-6E8A-4147-A177-3AD203B41FA5}">
                      <a16:colId xmlns:a16="http://schemas.microsoft.com/office/drawing/2014/main" val="368542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3225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- 2024-10-27 17:25:45</a:t>
                      </a:r>
                      <a:r>
                        <a:rPr kumimoji="0" lang="de-DE" sz="1000" b="0" i="0" u="none" strike="noStrike" kern="1200" cap="none" spc="0" normalizeH="0" baseline="0" noProof="0">
                          <a:ln>
                            <a:noFill/>
                          </a:ln>
                          <a:solidFill>
                            <a:prstClr val="black"/>
                          </a:solidFill>
                          <a:effectLst/>
                          <a:uLnTx/>
                          <a:uFillTx/>
                          <a:latin typeface="Calibri"/>
                          <a:ea typeface="+mn-ea"/>
                          <a:cs typeface="+mn-cs"/>
                        </a:rPr>
                        <a:t>
 Fühlst du dich manchmal orientierungslos? Hast du Fragen und weißt nicht, wo du sie stellen kannst? ❓ 
An den Lebenserfahrungen und Perspektiven anderer Menschen teilhaben und dadurch zu wachsen: Das ist der Gedanke von “Lebenskunde”. Zu dieser Selbsthilfegruppe kommen jede Woche 20 bis 30 Menschen. Einmal die Woche im kulturraum405 ist jede und jeder mit seinen Fragen willkommen, kann diese stellen und Perspektiven dazu kennenlernen. Oder auch einfach nur zuhören. 
👩🏽‍💻 Autorin: Lotta Pommerien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7462</a:t>
                      </a:r>
                    </a:p>
                  </a:txBody>
                  <a:tcPr/>
                </a:tc>
                <a:extLst>
                  <a:ext uri="{0D108BD9-81ED-4DB2-BD59-A6C34878D82A}">
                    <a16:rowId xmlns:a16="http://schemas.microsoft.com/office/drawing/2014/main" val="1941307077"/>
                  </a:ext>
                </a:extLst>
              </a:tr>
            </a:tbl>
          </a:graphicData>
        </a:graphic>
      </p:graphicFrame>
      <p:sp>
        <p:nvSpPr>
          <p:cNvPr id="4" name="Text Placeholder 3">
            <a:extLst>
              <a:ext uri="{FF2B5EF4-FFF2-40B4-BE49-F238E27FC236}">
                <a16:creationId xmlns:a16="http://schemas.microsoft.com/office/drawing/2014/main" id="{2967DB4E-FB5B-498F-AC48-6B0D96851E82}"/>
              </a:ext>
            </a:extLst>
          </p:cNvPr>
          <p:cNvSpPr>
            <a:spLocks noGrp="1"/>
          </p:cNvSpPr>
          <p:nvPr>
            <p:ph type="body" sz="quarter" idx="14"/>
          </p:nvPr>
        </p:nvSpPr>
        <p:spPr/>
        <p:txBody>
          <a:bodyPr/>
          <a:lstStyle/>
          <a:p>
            <a:r>
              <a:rPr lang="en-US"/>
              <a:t>21/10/2024 - 27/10/2024</a:t>
            </a:r>
          </a:p>
        </p:txBody>
      </p:sp>
    </p:spTree>
    <p:extLst>
      <p:ext uri="{BB962C8B-B14F-4D97-AF65-F5344CB8AC3E}">
        <p14:creationId xmlns:p14="http://schemas.microsoft.com/office/powerpoint/2010/main" val="10641384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1551</Words>
  <Application>Microsoft Office PowerPoint</Application>
  <PresentationFormat>On-screen Show (4:3)</PresentationFormat>
  <Paragraphs>154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Alle Posts des Zeitraums (mit Total Interactions) | 01.2.34. WDR Lokalzeit - 1 of 11</vt:lpstr>
      <vt:lpstr>Instagram Alle Posts des Zeitraums (mit Total Interactions) | 01.2.34. WDR Lokalzeit - 2 of 11</vt:lpstr>
      <vt:lpstr>Instagram Alle Posts des Zeitraums (mit Total Interactions) | 01.2.34. WDR Lokalzeit - 3 of 11</vt:lpstr>
      <vt:lpstr>Instagram Alle Posts des Zeitraums (mit Total Interactions) | 01.2.34. WDR Lokalzeit - 4 of 11</vt:lpstr>
      <vt:lpstr>Instagram Alle Posts des Zeitraums (mit Total Interactions) | 01.2.34. WDR Lokalzeit - 5 of 11</vt:lpstr>
      <vt:lpstr>Instagram Alle Posts des Zeitraums (mit Total Interactions) | 01.2.34. WDR Lokalzeit - 6 of 11</vt:lpstr>
      <vt:lpstr>Instagram Alle Posts des Zeitraums (mit Total Interactions) | 01.2.34. WDR Lokalzeit - 7 of 11</vt:lpstr>
      <vt:lpstr>Instagram Alle Posts des Zeitraums (mit Total Interactions) | 01.2.34. WDR Lokalzeit - 8 of 11</vt:lpstr>
      <vt:lpstr>Instagram Alle Posts des Zeitraums (mit Total Interactions) | 01.2.34. WDR Lokalzeit - 9 of 11</vt:lpstr>
      <vt:lpstr>Instagram Alle Posts des Zeitraums (mit Total Interactions) | 01.2.34. WDR Lokalzeit - 10 of 11</vt:lpstr>
      <vt:lpstr>Instagram Alle Posts des Zeitraums (mit Total Interactions) | 01.2.34. WDR Lokalzeit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11</dc:title>
  <dc:creator>Frederik Born</dc:creator>
  <cp:lastModifiedBy>Frederik Born</cp:lastModifiedBy>
  <cp:revision>1</cp:revision>
  <dcterms:created xsi:type="dcterms:W3CDTF">2024-10-29T13:34:44Z</dcterms:created>
  <dcterms:modified xsi:type="dcterms:W3CDTF">2024-10-29T13:35:17Z</dcterms:modified>
</cp:coreProperties>
</file>