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10/23/2024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10/23/2024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10/23/2024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BC3B8-2BD9-41CF-A4AA-CD4EE36D8144}"/>
              </a:ext>
            </a:extLst>
          </p:cNvPr>
          <p:cNvSpPr>
            <a:spLocks noGrp="1"/>
          </p:cNvSpPr>
          <p:nvPr>
            <p:ph type="title"/>
          </p:nvPr>
        </p:nvSpPr>
        <p:spPr/>
        <p:txBody>
          <a:bodyPr/>
          <a:lstStyle/>
          <a:p>
            <a:r>
              <a:rPr lang="de-DE"/>
              <a:t>Instagram Posts Table (sortiert nach Reach) | kugelzwei - 1 of 13</a:t>
            </a:r>
            <a:endParaRPr lang="en-US"/>
          </a:p>
        </p:txBody>
      </p:sp>
      <p:graphicFrame>
        <p:nvGraphicFramePr>
          <p:cNvPr id="5" name="Table Placeholder 4">
            <a:extLst>
              <a:ext uri="{FF2B5EF4-FFF2-40B4-BE49-F238E27FC236}">
                <a16:creationId xmlns:a16="http://schemas.microsoft.com/office/drawing/2014/main" id="{F8BE32DB-2CA2-4DE5-85B9-59D7EABEEDBD}"/>
              </a:ext>
            </a:extLst>
          </p:cNvPr>
          <p:cNvGraphicFramePr>
            <a:graphicFrameLocks noGrp="1"/>
          </p:cNvGraphicFramePr>
          <p:nvPr>
            <p:ph type="tbl" sz="quarter" idx="13"/>
            <p:extLst>
              <p:ext uri="{D42A27DB-BD31-4B8C-83A1-F6EECF244321}">
                <p14:modId xmlns:p14="http://schemas.microsoft.com/office/powerpoint/2010/main" val="132209098"/>
              </p:ext>
            </p:extLst>
          </p:nvPr>
        </p:nvGraphicFramePr>
        <p:xfrm>
          <a:off x="457200" y="1731963"/>
          <a:ext cx="7982712" cy="91948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77306693"/>
                    </a:ext>
                  </a:extLst>
                </a:gridCol>
                <a:gridCol w="658368">
                  <a:extLst>
                    <a:ext uri="{9D8B030D-6E8A-4147-A177-3AD203B41FA5}">
                      <a16:colId xmlns:a16="http://schemas.microsoft.com/office/drawing/2014/main" val="2925782094"/>
                    </a:ext>
                  </a:extLst>
                </a:gridCol>
                <a:gridCol w="658368">
                  <a:extLst>
                    <a:ext uri="{9D8B030D-6E8A-4147-A177-3AD203B41FA5}">
                      <a16:colId xmlns:a16="http://schemas.microsoft.com/office/drawing/2014/main" val="3553522856"/>
                    </a:ext>
                  </a:extLst>
                </a:gridCol>
                <a:gridCol w="658368">
                  <a:extLst>
                    <a:ext uri="{9D8B030D-6E8A-4147-A177-3AD203B41FA5}">
                      <a16:colId xmlns:a16="http://schemas.microsoft.com/office/drawing/2014/main" val="905463069"/>
                    </a:ext>
                  </a:extLst>
                </a:gridCol>
                <a:gridCol w="658368">
                  <a:extLst>
                    <a:ext uri="{9D8B030D-6E8A-4147-A177-3AD203B41FA5}">
                      <a16:colId xmlns:a16="http://schemas.microsoft.com/office/drawing/2014/main" val="281479185"/>
                    </a:ext>
                  </a:extLst>
                </a:gridCol>
                <a:gridCol w="658368">
                  <a:extLst>
                    <a:ext uri="{9D8B030D-6E8A-4147-A177-3AD203B41FA5}">
                      <a16:colId xmlns:a16="http://schemas.microsoft.com/office/drawing/2014/main" val="2219989716"/>
                    </a:ext>
                  </a:extLst>
                </a:gridCol>
                <a:gridCol w="658368">
                  <a:extLst>
                    <a:ext uri="{9D8B030D-6E8A-4147-A177-3AD203B41FA5}">
                      <a16:colId xmlns:a16="http://schemas.microsoft.com/office/drawing/2014/main" val="3336615964"/>
                    </a:ext>
                  </a:extLst>
                </a:gridCol>
                <a:gridCol w="658368">
                  <a:extLst>
                    <a:ext uri="{9D8B030D-6E8A-4147-A177-3AD203B41FA5}">
                      <a16:colId xmlns:a16="http://schemas.microsoft.com/office/drawing/2014/main" val="3431211688"/>
                    </a:ext>
                  </a:extLst>
                </a:gridCol>
                <a:gridCol w="658368">
                  <a:extLst>
                    <a:ext uri="{9D8B030D-6E8A-4147-A177-3AD203B41FA5}">
                      <a16:colId xmlns:a16="http://schemas.microsoft.com/office/drawing/2014/main" val="1741524878"/>
                    </a:ext>
                  </a:extLst>
                </a:gridCol>
                <a:gridCol w="658368">
                  <a:extLst>
                    <a:ext uri="{9D8B030D-6E8A-4147-A177-3AD203B41FA5}">
                      <a16:colId xmlns:a16="http://schemas.microsoft.com/office/drawing/2014/main" val="1205264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53127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- 2024-10-22 14:47:05</a:t>
                      </a:r>
                      <a:r>
                        <a:rPr kumimoji="0" lang="de-DE" sz="1000" b="0" i="0" u="none" strike="noStrike" kern="1200" cap="none" spc="0" normalizeH="0" baseline="0" noProof="0">
                          <a:ln>
                            <a:noFill/>
                          </a:ln>
                          <a:solidFill>
                            <a:prstClr val="black"/>
                          </a:solidFill>
                          <a:effectLst/>
                          <a:uLnTx/>
                          <a:uFillTx/>
                          <a:latin typeface="Calibri"/>
                          <a:ea typeface="+mn-ea"/>
                          <a:cs typeface="+mn-cs"/>
                        </a:rPr>
                        <a:t>
 🌳 Hättest du Bock auf so ‘ne Tour?
🐿 Im Nationalpark Eifel werden das ganze Jahr über geführte Wanderungen angeboten. Acht verschiedene Routen gibt es dort. Die Ranger, die die Touren machen, sind geprüfte Natur- und Landschaftspfleger:innen.
🤝 kugelzwei – Wir inspirieren. Du entscheidest.
 #Wald #Natur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10/23/2024 14:37:09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703429538"/>
                  </a:ext>
                </a:extLst>
              </a:tr>
            </a:tbl>
          </a:graphicData>
        </a:graphic>
      </p:graphicFrame>
      <p:sp>
        <p:nvSpPr>
          <p:cNvPr id="4" name="Text Placeholder 3">
            <a:extLst>
              <a:ext uri="{FF2B5EF4-FFF2-40B4-BE49-F238E27FC236}">
                <a16:creationId xmlns:a16="http://schemas.microsoft.com/office/drawing/2014/main" id="{7D773F0C-743B-4C01-8917-E4D2707827C8}"/>
              </a:ext>
            </a:extLst>
          </p:cNvPr>
          <p:cNvSpPr>
            <a:spLocks noGrp="1"/>
          </p:cNvSpPr>
          <p:nvPr>
            <p:ph type="body" sz="quarter" idx="14"/>
          </p:nvPr>
        </p:nvSpPr>
        <p:spPr/>
        <p:txBody>
          <a:bodyPr/>
          <a:lstStyle/>
          <a:p>
            <a:r>
              <a:rPr lang="en-US"/>
              <a:t>10/10/2024 - 10/23/2024</a:t>
            </a:r>
          </a:p>
        </p:txBody>
      </p:sp>
    </p:spTree>
    <p:extLst>
      <p:ext uri="{BB962C8B-B14F-4D97-AF65-F5344CB8AC3E}">
        <p14:creationId xmlns:p14="http://schemas.microsoft.com/office/powerpoint/2010/main" val="2915633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00B1C-3970-4016-8845-E760D420A30F}"/>
              </a:ext>
            </a:extLst>
          </p:cNvPr>
          <p:cNvSpPr>
            <a:spLocks noGrp="1"/>
          </p:cNvSpPr>
          <p:nvPr>
            <p:ph type="title"/>
          </p:nvPr>
        </p:nvSpPr>
        <p:spPr/>
        <p:txBody>
          <a:bodyPr/>
          <a:lstStyle/>
          <a:p>
            <a:r>
              <a:rPr lang="de-DE"/>
              <a:t>Instagram Posts Table (sortiert nach Reach) | kugelzwei - 2 of 13</a:t>
            </a:r>
            <a:endParaRPr lang="en-US"/>
          </a:p>
        </p:txBody>
      </p:sp>
      <p:graphicFrame>
        <p:nvGraphicFramePr>
          <p:cNvPr id="5" name="Table Placeholder 4">
            <a:extLst>
              <a:ext uri="{FF2B5EF4-FFF2-40B4-BE49-F238E27FC236}">
                <a16:creationId xmlns:a16="http://schemas.microsoft.com/office/drawing/2014/main" id="{5F24E956-ED52-4ADA-BC30-63D549C4C757}"/>
              </a:ext>
            </a:extLst>
          </p:cNvPr>
          <p:cNvGraphicFramePr>
            <a:graphicFrameLocks noGrp="1"/>
          </p:cNvGraphicFramePr>
          <p:nvPr>
            <p:ph type="tbl" sz="quarter" idx="13"/>
            <p:extLst>
              <p:ext uri="{D42A27DB-BD31-4B8C-83A1-F6EECF244321}">
                <p14:modId xmlns:p14="http://schemas.microsoft.com/office/powerpoint/2010/main" val="2551606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2067121"/>
                    </a:ext>
                  </a:extLst>
                </a:gridCol>
                <a:gridCol w="658368">
                  <a:extLst>
                    <a:ext uri="{9D8B030D-6E8A-4147-A177-3AD203B41FA5}">
                      <a16:colId xmlns:a16="http://schemas.microsoft.com/office/drawing/2014/main" val="2612032141"/>
                    </a:ext>
                  </a:extLst>
                </a:gridCol>
                <a:gridCol w="658368">
                  <a:extLst>
                    <a:ext uri="{9D8B030D-6E8A-4147-A177-3AD203B41FA5}">
                      <a16:colId xmlns:a16="http://schemas.microsoft.com/office/drawing/2014/main" val="154992597"/>
                    </a:ext>
                  </a:extLst>
                </a:gridCol>
                <a:gridCol w="658368">
                  <a:extLst>
                    <a:ext uri="{9D8B030D-6E8A-4147-A177-3AD203B41FA5}">
                      <a16:colId xmlns:a16="http://schemas.microsoft.com/office/drawing/2014/main" val="2657099342"/>
                    </a:ext>
                  </a:extLst>
                </a:gridCol>
                <a:gridCol w="658368">
                  <a:extLst>
                    <a:ext uri="{9D8B030D-6E8A-4147-A177-3AD203B41FA5}">
                      <a16:colId xmlns:a16="http://schemas.microsoft.com/office/drawing/2014/main" val="2808984998"/>
                    </a:ext>
                  </a:extLst>
                </a:gridCol>
                <a:gridCol w="658368">
                  <a:extLst>
                    <a:ext uri="{9D8B030D-6E8A-4147-A177-3AD203B41FA5}">
                      <a16:colId xmlns:a16="http://schemas.microsoft.com/office/drawing/2014/main" val="2414656358"/>
                    </a:ext>
                  </a:extLst>
                </a:gridCol>
                <a:gridCol w="658368">
                  <a:extLst>
                    <a:ext uri="{9D8B030D-6E8A-4147-A177-3AD203B41FA5}">
                      <a16:colId xmlns:a16="http://schemas.microsoft.com/office/drawing/2014/main" val="2631071099"/>
                    </a:ext>
                  </a:extLst>
                </a:gridCol>
                <a:gridCol w="658368">
                  <a:extLst>
                    <a:ext uri="{9D8B030D-6E8A-4147-A177-3AD203B41FA5}">
                      <a16:colId xmlns:a16="http://schemas.microsoft.com/office/drawing/2014/main" val="3591493813"/>
                    </a:ext>
                  </a:extLst>
                </a:gridCol>
                <a:gridCol w="658368">
                  <a:extLst>
                    <a:ext uri="{9D8B030D-6E8A-4147-A177-3AD203B41FA5}">
                      <a16:colId xmlns:a16="http://schemas.microsoft.com/office/drawing/2014/main" val="2777928168"/>
                    </a:ext>
                  </a:extLst>
                </a:gridCol>
                <a:gridCol w="658368">
                  <a:extLst>
                    <a:ext uri="{9D8B030D-6E8A-4147-A177-3AD203B41FA5}">
                      <a16:colId xmlns:a16="http://schemas.microsoft.com/office/drawing/2014/main" val="585635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80658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- 2024-10-21 15:43:24</a:t>
                      </a:r>
                      <a:r>
                        <a:rPr kumimoji="0" lang="de-DE" sz="1000" b="0" i="0" u="none" strike="noStrike" kern="1200" cap="none" spc="0" normalizeH="0" baseline="0" noProof="0">
                          <a:ln>
                            <a:noFill/>
                          </a:ln>
                          <a:solidFill>
                            <a:prstClr val="black"/>
                          </a:solidFill>
                          <a:effectLst/>
                          <a:uLnTx/>
                          <a:uFillTx/>
                          <a:latin typeface="Calibri"/>
                          <a:ea typeface="+mn-ea"/>
                          <a:cs typeface="+mn-cs"/>
                        </a:rPr>
                        <a:t>
 ❤️ Wer weiß, vielleicht wartet die Liebe in der Toastbrot-Abteilung oder am Fantasy-Regal?
😣 Denn: In Zeiten von Online-Dating sagt mehr als die Hälfte aller Nutzer:innen, dass es ihnen schwerer fällt, im echten Leben Menschen anzusprechen (Bitkom 2024). Millionen Menschen in Deutschland leiden am "Online-Dating-Burnout" - das bedeutet, dass man erschöpft und frustriert von Dating-Apps ist, etwa weil man die passende Person nicht gefunden hat (Aretz, 2024). 
🧺 Zeit also, dass es mehr Anlässe im echten Leben gibt, um sich kennenzulernen?! Das dachten sich zumindest die Menschen, die hinter den Ideen aus dem Post stecken! 
️💡 kugelzwei – Wir inspirieren. Du entscheidest. 
#kugelzwei #Dating #Singles #SingleLife #Shopping #Liebe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10/23/2024 14:37:09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375516695"/>
                  </a:ext>
                </a:extLst>
              </a:tr>
            </a:tbl>
          </a:graphicData>
        </a:graphic>
      </p:graphicFrame>
      <p:sp>
        <p:nvSpPr>
          <p:cNvPr id="4" name="Text Placeholder 3">
            <a:extLst>
              <a:ext uri="{FF2B5EF4-FFF2-40B4-BE49-F238E27FC236}">
                <a16:creationId xmlns:a16="http://schemas.microsoft.com/office/drawing/2014/main" id="{B721938E-E6D6-41B3-9D35-F1BA099446BA}"/>
              </a:ext>
            </a:extLst>
          </p:cNvPr>
          <p:cNvSpPr>
            <a:spLocks noGrp="1"/>
          </p:cNvSpPr>
          <p:nvPr>
            <p:ph type="body" sz="quarter" idx="14"/>
          </p:nvPr>
        </p:nvSpPr>
        <p:spPr/>
        <p:txBody>
          <a:bodyPr/>
          <a:lstStyle/>
          <a:p>
            <a:r>
              <a:rPr lang="en-US"/>
              <a:t>10/10/2024 - 10/23/2024</a:t>
            </a:r>
          </a:p>
        </p:txBody>
      </p:sp>
    </p:spTree>
    <p:extLst>
      <p:ext uri="{BB962C8B-B14F-4D97-AF65-F5344CB8AC3E}">
        <p14:creationId xmlns:p14="http://schemas.microsoft.com/office/powerpoint/2010/main" val="3079492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31200-42ED-40A2-8177-3F3DF6E71180}"/>
              </a:ext>
            </a:extLst>
          </p:cNvPr>
          <p:cNvSpPr>
            <a:spLocks noGrp="1"/>
          </p:cNvSpPr>
          <p:nvPr>
            <p:ph type="title"/>
          </p:nvPr>
        </p:nvSpPr>
        <p:spPr/>
        <p:txBody>
          <a:bodyPr/>
          <a:lstStyle/>
          <a:p>
            <a:r>
              <a:rPr lang="de-DE"/>
              <a:t>Instagram Posts Table (sortiert nach Reach) | kugelzwei - 3 of 13</a:t>
            </a:r>
            <a:endParaRPr lang="en-US"/>
          </a:p>
        </p:txBody>
      </p:sp>
      <p:graphicFrame>
        <p:nvGraphicFramePr>
          <p:cNvPr id="5" name="Table Placeholder 4">
            <a:extLst>
              <a:ext uri="{FF2B5EF4-FFF2-40B4-BE49-F238E27FC236}">
                <a16:creationId xmlns:a16="http://schemas.microsoft.com/office/drawing/2014/main" id="{3E7A48A7-AC27-4C0F-BAA0-B63408F7F125}"/>
              </a:ext>
            </a:extLst>
          </p:cNvPr>
          <p:cNvGraphicFramePr>
            <a:graphicFrameLocks noGrp="1"/>
          </p:cNvGraphicFramePr>
          <p:nvPr>
            <p:ph type="tbl" sz="quarter" idx="13"/>
            <p:extLst>
              <p:ext uri="{D42A27DB-BD31-4B8C-83A1-F6EECF244321}">
                <p14:modId xmlns:p14="http://schemas.microsoft.com/office/powerpoint/2010/main" val="2647548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39383931"/>
                    </a:ext>
                  </a:extLst>
                </a:gridCol>
                <a:gridCol w="658368">
                  <a:extLst>
                    <a:ext uri="{9D8B030D-6E8A-4147-A177-3AD203B41FA5}">
                      <a16:colId xmlns:a16="http://schemas.microsoft.com/office/drawing/2014/main" val="4158263717"/>
                    </a:ext>
                  </a:extLst>
                </a:gridCol>
                <a:gridCol w="658368">
                  <a:extLst>
                    <a:ext uri="{9D8B030D-6E8A-4147-A177-3AD203B41FA5}">
                      <a16:colId xmlns:a16="http://schemas.microsoft.com/office/drawing/2014/main" val="373305226"/>
                    </a:ext>
                  </a:extLst>
                </a:gridCol>
                <a:gridCol w="658368">
                  <a:extLst>
                    <a:ext uri="{9D8B030D-6E8A-4147-A177-3AD203B41FA5}">
                      <a16:colId xmlns:a16="http://schemas.microsoft.com/office/drawing/2014/main" val="2815299521"/>
                    </a:ext>
                  </a:extLst>
                </a:gridCol>
                <a:gridCol w="658368">
                  <a:extLst>
                    <a:ext uri="{9D8B030D-6E8A-4147-A177-3AD203B41FA5}">
                      <a16:colId xmlns:a16="http://schemas.microsoft.com/office/drawing/2014/main" val="564971968"/>
                    </a:ext>
                  </a:extLst>
                </a:gridCol>
                <a:gridCol w="658368">
                  <a:extLst>
                    <a:ext uri="{9D8B030D-6E8A-4147-A177-3AD203B41FA5}">
                      <a16:colId xmlns:a16="http://schemas.microsoft.com/office/drawing/2014/main" val="3030751630"/>
                    </a:ext>
                  </a:extLst>
                </a:gridCol>
                <a:gridCol w="658368">
                  <a:extLst>
                    <a:ext uri="{9D8B030D-6E8A-4147-A177-3AD203B41FA5}">
                      <a16:colId xmlns:a16="http://schemas.microsoft.com/office/drawing/2014/main" val="3225824582"/>
                    </a:ext>
                  </a:extLst>
                </a:gridCol>
                <a:gridCol w="658368">
                  <a:extLst>
                    <a:ext uri="{9D8B030D-6E8A-4147-A177-3AD203B41FA5}">
                      <a16:colId xmlns:a16="http://schemas.microsoft.com/office/drawing/2014/main" val="3434979381"/>
                    </a:ext>
                  </a:extLst>
                </a:gridCol>
                <a:gridCol w="658368">
                  <a:extLst>
                    <a:ext uri="{9D8B030D-6E8A-4147-A177-3AD203B41FA5}">
                      <a16:colId xmlns:a16="http://schemas.microsoft.com/office/drawing/2014/main" val="3244760691"/>
                    </a:ext>
                  </a:extLst>
                </a:gridCol>
                <a:gridCol w="658368">
                  <a:extLst>
                    <a:ext uri="{9D8B030D-6E8A-4147-A177-3AD203B41FA5}">
                      <a16:colId xmlns:a16="http://schemas.microsoft.com/office/drawing/2014/main" val="3945589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59326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- 2024-10-20 11:15:59</a:t>
                      </a:r>
                      <a:r>
                        <a:rPr kumimoji="0" lang="de-DE" sz="1000" b="0" i="0" u="none" strike="noStrike" kern="1200" cap="none" spc="0" normalizeH="0" baseline="0" noProof="0">
                          <a:ln>
                            <a:noFill/>
                          </a:ln>
                          <a:solidFill>
                            <a:prstClr val="black"/>
                          </a:solidFill>
                          <a:effectLst/>
                          <a:uLnTx/>
                          <a:uFillTx/>
                          <a:latin typeface="Calibri"/>
                          <a:ea typeface="+mn-ea"/>
                          <a:cs typeface="+mn-cs"/>
                        </a:rPr>
                        <a:t>
 👩‍⚕️ Für was wünschst du dir ein Rezept? 
💊 Wenn Ärztinnen und Ärzte uns ein Rezept ausstellen, lösen wir es meistens bei der Apotheke ein und erhalten im Gegenzug Medikamente dafür. Rezepte können aber auch für verschiedene Maßnahmen und Therapien ausgestellt werden, die gut für unserer körperliche und mentale Gesundheit sind. In Deutschland sind das zum Beispiel Physiotherapie , Reha-Maßnahmen nach Operationen oder schweren Erkrankungen oder auch Massagen.
🗺️ Ein Blick über den Tellerrand verrät aber, dass es noch viele andere Dinge gibt, die unserem Körper und unserer Seele guttun. Wir haben mal geschaut, welche eher ungewöhnlichen Maßnahmen es in anderen Ländern auf Rezept gibt. 
💡 kugelzwei – Wir inspirieren. Du entscheidest. 
#MentalHealth #Natur #Kunst #Wald #Inspiration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10/23/2024 14:37:09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320067321"/>
                  </a:ext>
                </a:extLst>
              </a:tr>
            </a:tbl>
          </a:graphicData>
        </a:graphic>
      </p:graphicFrame>
      <p:sp>
        <p:nvSpPr>
          <p:cNvPr id="4" name="Text Placeholder 3">
            <a:extLst>
              <a:ext uri="{FF2B5EF4-FFF2-40B4-BE49-F238E27FC236}">
                <a16:creationId xmlns:a16="http://schemas.microsoft.com/office/drawing/2014/main" id="{4D582C45-9547-4B55-870C-6055A64A2E54}"/>
              </a:ext>
            </a:extLst>
          </p:cNvPr>
          <p:cNvSpPr>
            <a:spLocks noGrp="1"/>
          </p:cNvSpPr>
          <p:nvPr>
            <p:ph type="body" sz="quarter" idx="14"/>
          </p:nvPr>
        </p:nvSpPr>
        <p:spPr/>
        <p:txBody>
          <a:bodyPr/>
          <a:lstStyle/>
          <a:p>
            <a:r>
              <a:rPr lang="en-US"/>
              <a:t>10/10/2024 - 10/23/2024</a:t>
            </a:r>
          </a:p>
        </p:txBody>
      </p:sp>
    </p:spTree>
    <p:extLst>
      <p:ext uri="{BB962C8B-B14F-4D97-AF65-F5344CB8AC3E}">
        <p14:creationId xmlns:p14="http://schemas.microsoft.com/office/powerpoint/2010/main" val="4026886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DE0A7-8E84-4F50-8AED-CF4F38588ECF}"/>
              </a:ext>
            </a:extLst>
          </p:cNvPr>
          <p:cNvSpPr>
            <a:spLocks noGrp="1"/>
          </p:cNvSpPr>
          <p:nvPr>
            <p:ph type="title"/>
          </p:nvPr>
        </p:nvSpPr>
        <p:spPr/>
        <p:txBody>
          <a:bodyPr/>
          <a:lstStyle/>
          <a:p>
            <a:r>
              <a:rPr lang="de-DE"/>
              <a:t>Instagram Posts Table (sortiert nach Reach) | kugelzwei - 4 of 13</a:t>
            </a:r>
            <a:endParaRPr lang="en-US"/>
          </a:p>
        </p:txBody>
      </p:sp>
      <p:graphicFrame>
        <p:nvGraphicFramePr>
          <p:cNvPr id="5" name="Table Placeholder 4">
            <a:extLst>
              <a:ext uri="{FF2B5EF4-FFF2-40B4-BE49-F238E27FC236}">
                <a16:creationId xmlns:a16="http://schemas.microsoft.com/office/drawing/2014/main" id="{03E8E53C-DE82-4A8E-BAAC-1605E88CCA45}"/>
              </a:ext>
            </a:extLst>
          </p:cNvPr>
          <p:cNvGraphicFramePr>
            <a:graphicFrameLocks noGrp="1"/>
          </p:cNvGraphicFramePr>
          <p:nvPr>
            <p:ph type="tbl" sz="quarter" idx="13"/>
            <p:extLst>
              <p:ext uri="{D42A27DB-BD31-4B8C-83A1-F6EECF244321}">
                <p14:modId xmlns:p14="http://schemas.microsoft.com/office/powerpoint/2010/main" val="2660657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85936082"/>
                    </a:ext>
                  </a:extLst>
                </a:gridCol>
                <a:gridCol w="658368">
                  <a:extLst>
                    <a:ext uri="{9D8B030D-6E8A-4147-A177-3AD203B41FA5}">
                      <a16:colId xmlns:a16="http://schemas.microsoft.com/office/drawing/2014/main" val="3885903904"/>
                    </a:ext>
                  </a:extLst>
                </a:gridCol>
                <a:gridCol w="658368">
                  <a:extLst>
                    <a:ext uri="{9D8B030D-6E8A-4147-A177-3AD203B41FA5}">
                      <a16:colId xmlns:a16="http://schemas.microsoft.com/office/drawing/2014/main" val="2357871640"/>
                    </a:ext>
                  </a:extLst>
                </a:gridCol>
                <a:gridCol w="658368">
                  <a:extLst>
                    <a:ext uri="{9D8B030D-6E8A-4147-A177-3AD203B41FA5}">
                      <a16:colId xmlns:a16="http://schemas.microsoft.com/office/drawing/2014/main" val="251438542"/>
                    </a:ext>
                  </a:extLst>
                </a:gridCol>
                <a:gridCol w="658368">
                  <a:extLst>
                    <a:ext uri="{9D8B030D-6E8A-4147-A177-3AD203B41FA5}">
                      <a16:colId xmlns:a16="http://schemas.microsoft.com/office/drawing/2014/main" val="2434819365"/>
                    </a:ext>
                  </a:extLst>
                </a:gridCol>
                <a:gridCol w="658368">
                  <a:extLst>
                    <a:ext uri="{9D8B030D-6E8A-4147-A177-3AD203B41FA5}">
                      <a16:colId xmlns:a16="http://schemas.microsoft.com/office/drawing/2014/main" val="1607588753"/>
                    </a:ext>
                  </a:extLst>
                </a:gridCol>
                <a:gridCol w="658368">
                  <a:extLst>
                    <a:ext uri="{9D8B030D-6E8A-4147-A177-3AD203B41FA5}">
                      <a16:colId xmlns:a16="http://schemas.microsoft.com/office/drawing/2014/main" val="1453883931"/>
                    </a:ext>
                  </a:extLst>
                </a:gridCol>
                <a:gridCol w="658368">
                  <a:extLst>
                    <a:ext uri="{9D8B030D-6E8A-4147-A177-3AD203B41FA5}">
                      <a16:colId xmlns:a16="http://schemas.microsoft.com/office/drawing/2014/main" val="1613527864"/>
                    </a:ext>
                  </a:extLst>
                </a:gridCol>
                <a:gridCol w="658368">
                  <a:extLst>
                    <a:ext uri="{9D8B030D-6E8A-4147-A177-3AD203B41FA5}">
                      <a16:colId xmlns:a16="http://schemas.microsoft.com/office/drawing/2014/main" val="1919453594"/>
                    </a:ext>
                  </a:extLst>
                </a:gridCol>
                <a:gridCol w="658368">
                  <a:extLst>
                    <a:ext uri="{9D8B030D-6E8A-4147-A177-3AD203B41FA5}">
                      <a16:colId xmlns:a16="http://schemas.microsoft.com/office/drawing/2014/main" val="1903029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72414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- 2024-10-19 11:11:25</a:t>
                      </a:r>
                      <a:r>
                        <a:rPr kumimoji="0" lang="de-DE" sz="1000" b="0" i="0" u="none" strike="noStrike" kern="1200" cap="none" spc="0" normalizeH="0" baseline="0" noProof="0">
                          <a:ln>
                            <a:noFill/>
                          </a:ln>
                          <a:solidFill>
                            <a:prstClr val="black"/>
                          </a:solidFill>
                          <a:effectLst/>
                          <a:uLnTx/>
                          <a:uFillTx/>
                          <a:latin typeface="Calibri"/>
                          <a:ea typeface="+mn-ea"/>
                          <a:cs typeface="+mn-cs"/>
                        </a:rPr>
                        <a:t>
 📚 Was sollten deine Bücher noch können? 
📜 Bücher gibt es soo krass lange, aber verändert haben sie sich kaum. Wird also Zeit für ein kleines Upgrade, dachten wir, und haben uns ein paar Vorschläge überlegt.  
💡 kugelzwei – Wir inspirieren. Du entscheidest.   
#Buch #Roman #Lesen #Duft #Atmosphäre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10/23/2024 14:37:09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725777688"/>
                  </a:ext>
                </a:extLst>
              </a:tr>
            </a:tbl>
          </a:graphicData>
        </a:graphic>
      </p:graphicFrame>
      <p:sp>
        <p:nvSpPr>
          <p:cNvPr id="4" name="Text Placeholder 3">
            <a:extLst>
              <a:ext uri="{FF2B5EF4-FFF2-40B4-BE49-F238E27FC236}">
                <a16:creationId xmlns:a16="http://schemas.microsoft.com/office/drawing/2014/main" id="{3CA5EE77-6391-4198-8553-C2A8DA2CFE84}"/>
              </a:ext>
            </a:extLst>
          </p:cNvPr>
          <p:cNvSpPr>
            <a:spLocks noGrp="1"/>
          </p:cNvSpPr>
          <p:nvPr>
            <p:ph type="body" sz="quarter" idx="14"/>
          </p:nvPr>
        </p:nvSpPr>
        <p:spPr/>
        <p:txBody>
          <a:bodyPr/>
          <a:lstStyle/>
          <a:p>
            <a:r>
              <a:rPr lang="en-US"/>
              <a:t>10/10/2024 - 10/23/2024</a:t>
            </a:r>
          </a:p>
        </p:txBody>
      </p:sp>
    </p:spTree>
    <p:extLst>
      <p:ext uri="{BB962C8B-B14F-4D97-AF65-F5344CB8AC3E}">
        <p14:creationId xmlns:p14="http://schemas.microsoft.com/office/powerpoint/2010/main" val="694743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DAFB4-7ED6-42FE-AF83-7B2C8156D09A}"/>
              </a:ext>
            </a:extLst>
          </p:cNvPr>
          <p:cNvSpPr>
            <a:spLocks noGrp="1"/>
          </p:cNvSpPr>
          <p:nvPr>
            <p:ph type="title"/>
          </p:nvPr>
        </p:nvSpPr>
        <p:spPr/>
        <p:txBody>
          <a:bodyPr/>
          <a:lstStyle/>
          <a:p>
            <a:r>
              <a:rPr lang="de-DE"/>
              <a:t>Instagram Posts Table (sortiert nach Reach) | kugelzwei - 5 of 13</a:t>
            </a:r>
            <a:endParaRPr lang="en-US"/>
          </a:p>
        </p:txBody>
      </p:sp>
      <p:graphicFrame>
        <p:nvGraphicFramePr>
          <p:cNvPr id="5" name="Table Placeholder 4">
            <a:extLst>
              <a:ext uri="{FF2B5EF4-FFF2-40B4-BE49-F238E27FC236}">
                <a16:creationId xmlns:a16="http://schemas.microsoft.com/office/drawing/2014/main" id="{F698AEBA-F9F6-4823-BD7B-4F3DA17C364B}"/>
              </a:ext>
            </a:extLst>
          </p:cNvPr>
          <p:cNvGraphicFramePr>
            <a:graphicFrameLocks noGrp="1"/>
          </p:cNvGraphicFramePr>
          <p:nvPr>
            <p:ph type="tbl" sz="quarter" idx="13"/>
            <p:extLst>
              <p:ext uri="{D42A27DB-BD31-4B8C-83A1-F6EECF244321}">
                <p14:modId xmlns:p14="http://schemas.microsoft.com/office/powerpoint/2010/main" val="1141753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42938024"/>
                    </a:ext>
                  </a:extLst>
                </a:gridCol>
                <a:gridCol w="658368">
                  <a:extLst>
                    <a:ext uri="{9D8B030D-6E8A-4147-A177-3AD203B41FA5}">
                      <a16:colId xmlns:a16="http://schemas.microsoft.com/office/drawing/2014/main" val="2829515228"/>
                    </a:ext>
                  </a:extLst>
                </a:gridCol>
                <a:gridCol w="658368">
                  <a:extLst>
                    <a:ext uri="{9D8B030D-6E8A-4147-A177-3AD203B41FA5}">
                      <a16:colId xmlns:a16="http://schemas.microsoft.com/office/drawing/2014/main" val="669000677"/>
                    </a:ext>
                  </a:extLst>
                </a:gridCol>
                <a:gridCol w="658368">
                  <a:extLst>
                    <a:ext uri="{9D8B030D-6E8A-4147-A177-3AD203B41FA5}">
                      <a16:colId xmlns:a16="http://schemas.microsoft.com/office/drawing/2014/main" val="481508084"/>
                    </a:ext>
                  </a:extLst>
                </a:gridCol>
                <a:gridCol w="658368">
                  <a:extLst>
                    <a:ext uri="{9D8B030D-6E8A-4147-A177-3AD203B41FA5}">
                      <a16:colId xmlns:a16="http://schemas.microsoft.com/office/drawing/2014/main" val="2792687658"/>
                    </a:ext>
                  </a:extLst>
                </a:gridCol>
                <a:gridCol w="658368">
                  <a:extLst>
                    <a:ext uri="{9D8B030D-6E8A-4147-A177-3AD203B41FA5}">
                      <a16:colId xmlns:a16="http://schemas.microsoft.com/office/drawing/2014/main" val="2424943581"/>
                    </a:ext>
                  </a:extLst>
                </a:gridCol>
                <a:gridCol w="658368">
                  <a:extLst>
                    <a:ext uri="{9D8B030D-6E8A-4147-A177-3AD203B41FA5}">
                      <a16:colId xmlns:a16="http://schemas.microsoft.com/office/drawing/2014/main" val="2407471820"/>
                    </a:ext>
                  </a:extLst>
                </a:gridCol>
                <a:gridCol w="658368">
                  <a:extLst>
                    <a:ext uri="{9D8B030D-6E8A-4147-A177-3AD203B41FA5}">
                      <a16:colId xmlns:a16="http://schemas.microsoft.com/office/drawing/2014/main" val="3564428616"/>
                    </a:ext>
                  </a:extLst>
                </a:gridCol>
                <a:gridCol w="658368">
                  <a:extLst>
                    <a:ext uri="{9D8B030D-6E8A-4147-A177-3AD203B41FA5}">
                      <a16:colId xmlns:a16="http://schemas.microsoft.com/office/drawing/2014/main" val="224510707"/>
                    </a:ext>
                  </a:extLst>
                </a:gridCol>
                <a:gridCol w="658368">
                  <a:extLst>
                    <a:ext uri="{9D8B030D-6E8A-4147-A177-3AD203B41FA5}">
                      <a16:colId xmlns:a16="http://schemas.microsoft.com/office/drawing/2014/main" val="3170050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09045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- 2024-10-18 16:21:40</a:t>
                      </a:r>
                      <a:r>
                        <a:rPr kumimoji="0" lang="de-DE" sz="1000" b="0" i="0" u="none" strike="noStrike" kern="1200" cap="none" spc="0" normalizeH="0" baseline="0" noProof="0">
                          <a:ln>
                            <a:noFill/>
                          </a:ln>
                          <a:solidFill>
                            <a:prstClr val="black"/>
                          </a:solidFill>
                          <a:effectLst/>
                          <a:uLnTx/>
                          <a:uFillTx/>
                          <a:latin typeface="Calibri"/>
                          <a:ea typeface="+mn-ea"/>
                          <a:cs typeface="+mn-cs"/>
                        </a:rPr>
                        <a:t>
 🚨Warst du schon einmal in einer Situation, in der dir so ein Kurs geholfen hätte?
🆘 Bei diesen Erste-Hilfe-Kursen wird Wissen über psychische Störungen und konkrete Erste Hilfe-Maßnahmen vermittelt. Organisiert werden sie zum Beispiel von der gemeinnützigen Einrichtung MHFA Ersthelfer. Daran kann man auf eigene Kosten als Privatperson teilnehmen.
❗️ Wenn du akut mit mentalen Problemen struggelst, bekommst du z. B. hier Hilfe:  
Kinder und Jugendtelefon “Nummer gegen Kummer” (116 111), Telefonseelsorge (0800 1110111 oder 0800 1110222) oder auch unter Krisenchat.de. 
#MentalHealth #MentaleGesundheit #Psychologie #ErsteHilfe #Helfen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10/23/2024 14:37:09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628449879"/>
                  </a:ext>
                </a:extLst>
              </a:tr>
            </a:tbl>
          </a:graphicData>
        </a:graphic>
      </p:graphicFrame>
      <p:sp>
        <p:nvSpPr>
          <p:cNvPr id="4" name="Text Placeholder 3">
            <a:extLst>
              <a:ext uri="{FF2B5EF4-FFF2-40B4-BE49-F238E27FC236}">
                <a16:creationId xmlns:a16="http://schemas.microsoft.com/office/drawing/2014/main" id="{FC44384A-A97A-4543-8330-E58B1CAFFF85}"/>
              </a:ext>
            </a:extLst>
          </p:cNvPr>
          <p:cNvSpPr>
            <a:spLocks noGrp="1"/>
          </p:cNvSpPr>
          <p:nvPr>
            <p:ph type="body" sz="quarter" idx="14"/>
          </p:nvPr>
        </p:nvSpPr>
        <p:spPr/>
        <p:txBody>
          <a:bodyPr/>
          <a:lstStyle/>
          <a:p>
            <a:r>
              <a:rPr lang="en-US"/>
              <a:t>10/10/2024 - 10/23/2024</a:t>
            </a:r>
          </a:p>
        </p:txBody>
      </p:sp>
    </p:spTree>
    <p:extLst>
      <p:ext uri="{BB962C8B-B14F-4D97-AF65-F5344CB8AC3E}">
        <p14:creationId xmlns:p14="http://schemas.microsoft.com/office/powerpoint/2010/main" val="714162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84E36-260C-4D73-80C9-0AEC50517453}"/>
              </a:ext>
            </a:extLst>
          </p:cNvPr>
          <p:cNvSpPr>
            <a:spLocks noGrp="1"/>
          </p:cNvSpPr>
          <p:nvPr>
            <p:ph type="title"/>
          </p:nvPr>
        </p:nvSpPr>
        <p:spPr/>
        <p:txBody>
          <a:bodyPr/>
          <a:lstStyle/>
          <a:p>
            <a:r>
              <a:rPr lang="de-DE"/>
              <a:t>Instagram Posts Table (sortiert nach Reach) | kugelzwei - 6 of 13</a:t>
            </a:r>
            <a:endParaRPr lang="en-US"/>
          </a:p>
        </p:txBody>
      </p:sp>
      <p:graphicFrame>
        <p:nvGraphicFramePr>
          <p:cNvPr id="5" name="Table Placeholder 4">
            <a:extLst>
              <a:ext uri="{FF2B5EF4-FFF2-40B4-BE49-F238E27FC236}">
                <a16:creationId xmlns:a16="http://schemas.microsoft.com/office/drawing/2014/main" id="{91F4E3EC-8320-4809-A117-115963110ADC}"/>
              </a:ext>
            </a:extLst>
          </p:cNvPr>
          <p:cNvGraphicFramePr>
            <a:graphicFrameLocks noGrp="1"/>
          </p:cNvGraphicFramePr>
          <p:nvPr>
            <p:ph type="tbl" sz="quarter" idx="13"/>
            <p:extLst>
              <p:ext uri="{D42A27DB-BD31-4B8C-83A1-F6EECF244321}">
                <p14:modId xmlns:p14="http://schemas.microsoft.com/office/powerpoint/2010/main" val="3353168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65665964"/>
                    </a:ext>
                  </a:extLst>
                </a:gridCol>
                <a:gridCol w="658368">
                  <a:extLst>
                    <a:ext uri="{9D8B030D-6E8A-4147-A177-3AD203B41FA5}">
                      <a16:colId xmlns:a16="http://schemas.microsoft.com/office/drawing/2014/main" val="4281592791"/>
                    </a:ext>
                  </a:extLst>
                </a:gridCol>
                <a:gridCol w="658368">
                  <a:extLst>
                    <a:ext uri="{9D8B030D-6E8A-4147-A177-3AD203B41FA5}">
                      <a16:colId xmlns:a16="http://schemas.microsoft.com/office/drawing/2014/main" val="3043413218"/>
                    </a:ext>
                  </a:extLst>
                </a:gridCol>
                <a:gridCol w="658368">
                  <a:extLst>
                    <a:ext uri="{9D8B030D-6E8A-4147-A177-3AD203B41FA5}">
                      <a16:colId xmlns:a16="http://schemas.microsoft.com/office/drawing/2014/main" val="918705303"/>
                    </a:ext>
                  </a:extLst>
                </a:gridCol>
                <a:gridCol w="658368">
                  <a:extLst>
                    <a:ext uri="{9D8B030D-6E8A-4147-A177-3AD203B41FA5}">
                      <a16:colId xmlns:a16="http://schemas.microsoft.com/office/drawing/2014/main" val="3874755646"/>
                    </a:ext>
                  </a:extLst>
                </a:gridCol>
                <a:gridCol w="658368">
                  <a:extLst>
                    <a:ext uri="{9D8B030D-6E8A-4147-A177-3AD203B41FA5}">
                      <a16:colId xmlns:a16="http://schemas.microsoft.com/office/drawing/2014/main" val="2720644641"/>
                    </a:ext>
                  </a:extLst>
                </a:gridCol>
                <a:gridCol w="658368">
                  <a:extLst>
                    <a:ext uri="{9D8B030D-6E8A-4147-A177-3AD203B41FA5}">
                      <a16:colId xmlns:a16="http://schemas.microsoft.com/office/drawing/2014/main" val="533777549"/>
                    </a:ext>
                  </a:extLst>
                </a:gridCol>
                <a:gridCol w="658368">
                  <a:extLst>
                    <a:ext uri="{9D8B030D-6E8A-4147-A177-3AD203B41FA5}">
                      <a16:colId xmlns:a16="http://schemas.microsoft.com/office/drawing/2014/main" val="1003419955"/>
                    </a:ext>
                  </a:extLst>
                </a:gridCol>
                <a:gridCol w="658368">
                  <a:extLst>
                    <a:ext uri="{9D8B030D-6E8A-4147-A177-3AD203B41FA5}">
                      <a16:colId xmlns:a16="http://schemas.microsoft.com/office/drawing/2014/main" val="4236600954"/>
                    </a:ext>
                  </a:extLst>
                </a:gridCol>
                <a:gridCol w="658368">
                  <a:extLst>
                    <a:ext uri="{9D8B030D-6E8A-4147-A177-3AD203B41FA5}">
                      <a16:colId xmlns:a16="http://schemas.microsoft.com/office/drawing/2014/main" val="3997970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14563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- 2024-10-17 15:22:01</a:t>
                      </a:r>
                      <a:r>
                        <a:rPr kumimoji="0" lang="de-DE" sz="1000" b="0" i="0" u="none" strike="noStrike" kern="1200" cap="none" spc="0" normalizeH="0" baseline="0" noProof="0">
                          <a:ln>
                            <a:noFill/>
                          </a:ln>
                          <a:solidFill>
                            <a:prstClr val="black"/>
                          </a:solidFill>
                          <a:effectLst/>
                          <a:uLnTx/>
                          <a:uFillTx/>
                          <a:latin typeface="Calibri"/>
                          <a:ea typeface="+mn-ea"/>
                          <a:cs typeface="+mn-cs"/>
                        </a:rPr>
                        <a:t>
 🥙 Der beste Snack nach dem Feiern? 
🛸 Den “UFO-Döner” gibt es seit September und er ist nach eigenen Angaben der weltweit erste. Drei Döner-Pressen stehen in dem Laden, es gibt aber auch normale Döner zur Auswahl. 
💸 Preislich liegt er ohne Käse mit 7,50 € knapp unter dem Hamburger Durchschnitt (8,03 €), den der Essenslieferant Lieferando jedes Jahr berechnet. Der Durchschnitt bezieht sich allerdings nur auf Liefer-Döner und nicht auf alle Dönerläden einer Stadt.
💡 kugelzwei – Wir inspirieren. Du entscheidest.  
#Döner #Dönerpreisbremse #Hamburg #UufoDdöner #Mönckebergstraße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10/23/2024 14:37:09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648005484"/>
                  </a:ext>
                </a:extLst>
              </a:tr>
            </a:tbl>
          </a:graphicData>
        </a:graphic>
      </p:graphicFrame>
      <p:sp>
        <p:nvSpPr>
          <p:cNvPr id="4" name="Text Placeholder 3">
            <a:extLst>
              <a:ext uri="{FF2B5EF4-FFF2-40B4-BE49-F238E27FC236}">
                <a16:creationId xmlns:a16="http://schemas.microsoft.com/office/drawing/2014/main" id="{090370FE-C5CD-46E9-A373-D6AF7350389E}"/>
              </a:ext>
            </a:extLst>
          </p:cNvPr>
          <p:cNvSpPr>
            <a:spLocks noGrp="1"/>
          </p:cNvSpPr>
          <p:nvPr>
            <p:ph type="body" sz="quarter" idx="14"/>
          </p:nvPr>
        </p:nvSpPr>
        <p:spPr/>
        <p:txBody>
          <a:bodyPr/>
          <a:lstStyle/>
          <a:p>
            <a:r>
              <a:rPr lang="en-US"/>
              <a:t>10/10/2024 - 10/23/2024</a:t>
            </a:r>
          </a:p>
        </p:txBody>
      </p:sp>
    </p:spTree>
    <p:extLst>
      <p:ext uri="{BB962C8B-B14F-4D97-AF65-F5344CB8AC3E}">
        <p14:creationId xmlns:p14="http://schemas.microsoft.com/office/powerpoint/2010/main" val="3874884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44608-6413-4E9F-98D0-4B316E2CBD9D}"/>
              </a:ext>
            </a:extLst>
          </p:cNvPr>
          <p:cNvSpPr>
            <a:spLocks noGrp="1"/>
          </p:cNvSpPr>
          <p:nvPr>
            <p:ph type="title"/>
          </p:nvPr>
        </p:nvSpPr>
        <p:spPr/>
        <p:txBody>
          <a:bodyPr/>
          <a:lstStyle/>
          <a:p>
            <a:r>
              <a:rPr lang="de-DE"/>
              <a:t>Instagram Posts Table (sortiert nach Reach) | kugelzwei - 7 of 13</a:t>
            </a:r>
            <a:endParaRPr lang="en-US"/>
          </a:p>
        </p:txBody>
      </p:sp>
      <p:graphicFrame>
        <p:nvGraphicFramePr>
          <p:cNvPr id="5" name="Table Placeholder 4">
            <a:extLst>
              <a:ext uri="{FF2B5EF4-FFF2-40B4-BE49-F238E27FC236}">
                <a16:creationId xmlns:a16="http://schemas.microsoft.com/office/drawing/2014/main" id="{99C952D4-B74C-45CB-A5AD-847B48004D12}"/>
              </a:ext>
            </a:extLst>
          </p:cNvPr>
          <p:cNvGraphicFramePr>
            <a:graphicFrameLocks noGrp="1"/>
          </p:cNvGraphicFramePr>
          <p:nvPr>
            <p:ph type="tbl" sz="quarter" idx="13"/>
            <p:extLst>
              <p:ext uri="{D42A27DB-BD31-4B8C-83A1-F6EECF244321}">
                <p14:modId xmlns:p14="http://schemas.microsoft.com/office/powerpoint/2010/main" val="3648681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95054858"/>
                    </a:ext>
                  </a:extLst>
                </a:gridCol>
                <a:gridCol w="658368">
                  <a:extLst>
                    <a:ext uri="{9D8B030D-6E8A-4147-A177-3AD203B41FA5}">
                      <a16:colId xmlns:a16="http://schemas.microsoft.com/office/drawing/2014/main" val="3665716280"/>
                    </a:ext>
                  </a:extLst>
                </a:gridCol>
                <a:gridCol w="658368">
                  <a:extLst>
                    <a:ext uri="{9D8B030D-6E8A-4147-A177-3AD203B41FA5}">
                      <a16:colId xmlns:a16="http://schemas.microsoft.com/office/drawing/2014/main" val="2842354205"/>
                    </a:ext>
                  </a:extLst>
                </a:gridCol>
                <a:gridCol w="658368">
                  <a:extLst>
                    <a:ext uri="{9D8B030D-6E8A-4147-A177-3AD203B41FA5}">
                      <a16:colId xmlns:a16="http://schemas.microsoft.com/office/drawing/2014/main" val="274449458"/>
                    </a:ext>
                  </a:extLst>
                </a:gridCol>
                <a:gridCol w="658368">
                  <a:extLst>
                    <a:ext uri="{9D8B030D-6E8A-4147-A177-3AD203B41FA5}">
                      <a16:colId xmlns:a16="http://schemas.microsoft.com/office/drawing/2014/main" val="2055822297"/>
                    </a:ext>
                  </a:extLst>
                </a:gridCol>
                <a:gridCol w="658368">
                  <a:extLst>
                    <a:ext uri="{9D8B030D-6E8A-4147-A177-3AD203B41FA5}">
                      <a16:colId xmlns:a16="http://schemas.microsoft.com/office/drawing/2014/main" val="138309666"/>
                    </a:ext>
                  </a:extLst>
                </a:gridCol>
                <a:gridCol w="658368">
                  <a:extLst>
                    <a:ext uri="{9D8B030D-6E8A-4147-A177-3AD203B41FA5}">
                      <a16:colId xmlns:a16="http://schemas.microsoft.com/office/drawing/2014/main" val="4036614848"/>
                    </a:ext>
                  </a:extLst>
                </a:gridCol>
                <a:gridCol w="658368">
                  <a:extLst>
                    <a:ext uri="{9D8B030D-6E8A-4147-A177-3AD203B41FA5}">
                      <a16:colId xmlns:a16="http://schemas.microsoft.com/office/drawing/2014/main" val="3518679439"/>
                    </a:ext>
                  </a:extLst>
                </a:gridCol>
                <a:gridCol w="658368">
                  <a:extLst>
                    <a:ext uri="{9D8B030D-6E8A-4147-A177-3AD203B41FA5}">
                      <a16:colId xmlns:a16="http://schemas.microsoft.com/office/drawing/2014/main" val="1264065946"/>
                    </a:ext>
                  </a:extLst>
                </a:gridCol>
                <a:gridCol w="658368">
                  <a:extLst>
                    <a:ext uri="{9D8B030D-6E8A-4147-A177-3AD203B41FA5}">
                      <a16:colId xmlns:a16="http://schemas.microsoft.com/office/drawing/2014/main" val="2291324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88576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- 2024-10-16 16:22:23</a:t>
                      </a:r>
                      <a:r>
                        <a:rPr kumimoji="0" lang="de-DE" sz="1000" b="0" i="0" u="none" strike="noStrike" kern="1200" cap="none" spc="0" normalizeH="0" baseline="0" noProof="0">
                          <a:ln>
                            <a:noFill/>
                          </a:ln>
                          <a:solidFill>
                            <a:prstClr val="black"/>
                          </a:solidFill>
                          <a:effectLst/>
                          <a:uLnTx/>
                          <a:uFillTx/>
                          <a:latin typeface="Calibri"/>
                          <a:ea typeface="+mn-ea"/>
                          <a:cs typeface="+mn-cs"/>
                        </a:rPr>
                        <a:t>
 📖 Wie könnten Buchhandlungen für dich noch entspannter werden?  
🫶 In dieser barrierearmen Buchhandlung sollen sich Menschen aller Fähigkeiten wohlfühlen und zurechtfinden können.
💡 kugelzwei – Wir inspirieren. Du entscheidest.  
#Booklover #Lesenfüralle #Barrierearm #Buchhandlung #Inklusion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10/23/2024 14:37:09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139721735"/>
                  </a:ext>
                </a:extLst>
              </a:tr>
            </a:tbl>
          </a:graphicData>
        </a:graphic>
      </p:graphicFrame>
      <p:sp>
        <p:nvSpPr>
          <p:cNvPr id="4" name="Text Placeholder 3">
            <a:extLst>
              <a:ext uri="{FF2B5EF4-FFF2-40B4-BE49-F238E27FC236}">
                <a16:creationId xmlns:a16="http://schemas.microsoft.com/office/drawing/2014/main" id="{DCD6D795-39BB-4CB3-8946-5581FFD46E9A}"/>
              </a:ext>
            </a:extLst>
          </p:cNvPr>
          <p:cNvSpPr>
            <a:spLocks noGrp="1"/>
          </p:cNvSpPr>
          <p:nvPr>
            <p:ph type="body" sz="quarter" idx="14"/>
          </p:nvPr>
        </p:nvSpPr>
        <p:spPr/>
        <p:txBody>
          <a:bodyPr/>
          <a:lstStyle/>
          <a:p>
            <a:r>
              <a:rPr lang="en-US"/>
              <a:t>10/10/2024 - 10/23/2024</a:t>
            </a:r>
          </a:p>
        </p:txBody>
      </p:sp>
    </p:spTree>
    <p:extLst>
      <p:ext uri="{BB962C8B-B14F-4D97-AF65-F5344CB8AC3E}">
        <p14:creationId xmlns:p14="http://schemas.microsoft.com/office/powerpoint/2010/main" val="3009166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3EDAD-D105-4864-ADAC-61D75A82BFF7}"/>
              </a:ext>
            </a:extLst>
          </p:cNvPr>
          <p:cNvSpPr>
            <a:spLocks noGrp="1"/>
          </p:cNvSpPr>
          <p:nvPr>
            <p:ph type="title"/>
          </p:nvPr>
        </p:nvSpPr>
        <p:spPr/>
        <p:txBody>
          <a:bodyPr/>
          <a:lstStyle/>
          <a:p>
            <a:r>
              <a:rPr lang="de-DE"/>
              <a:t>Instagram Posts Table (sortiert nach Reach) | kugelzwei - 8 of 13</a:t>
            </a:r>
            <a:endParaRPr lang="en-US"/>
          </a:p>
        </p:txBody>
      </p:sp>
      <p:graphicFrame>
        <p:nvGraphicFramePr>
          <p:cNvPr id="5" name="Table Placeholder 4">
            <a:extLst>
              <a:ext uri="{FF2B5EF4-FFF2-40B4-BE49-F238E27FC236}">
                <a16:creationId xmlns:a16="http://schemas.microsoft.com/office/drawing/2014/main" id="{AFDE2B32-AA6F-477D-89E3-F4153D54E1AA}"/>
              </a:ext>
            </a:extLst>
          </p:cNvPr>
          <p:cNvGraphicFramePr>
            <a:graphicFrameLocks noGrp="1"/>
          </p:cNvGraphicFramePr>
          <p:nvPr>
            <p:ph type="tbl" sz="quarter" idx="13"/>
            <p:extLst>
              <p:ext uri="{D42A27DB-BD31-4B8C-83A1-F6EECF244321}">
                <p14:modId xmlns:p14="http://schemas.microsoft.com/office/powerpoint/2010/main" val="352137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82894171"/>
                    </a:ext>
                  </a:extLst>
                </a:gridCol>
                <a:gridCol w="658368">
                  <a:extLst>
                    <a:ext uri="{9D8B030D-6E8A-4147-A177-3AD203B41FA5}">
                      <a16:colId xmlns:a16="http://schemas.microsoft.com/office/drawing/2014/main" val="3475154860"/>
                    </a:ext>
                  </a:extLst>
                </a:gridCol>
                <a:gridCol w="658368">
                  <a:extLst>
                    <a:ext uri="{9D8B030D-6E8A-4147-A177-3AD203B41FA5}">
                      <a16:colId xmlns:a16="http://schemas.microsoft.com/office/drawing/2014/main" val="2128217344"/>
                    </a:ext>
                  </a:extLst>
                </a:gridCol>
                <a:gridCol w="658368">
                  <a:extLst>
                    <a:ext uri="{9D8B030D-6E8A-4147-A177-3AD203B41FA5}">
                      <a16:colId xmlns:a16="http://schemas.microsoft.com/office/drawing/2014/main" val="3711922738"/>
                    </a:ext>
                  </a:extLst>
                </a:gridCol>
                <a:gridCol w="658368">
                  <a:extLst>
                    <a:ext uri="{9D8B030D-6E8A-4147-A177-3AD203B41FA5}">
                      <a16:colId xmlns:a16="http://schemas.microsoft.com/office/drawing/2014/main" val="2130094292"/>
                    </a:ext>
                  </a:extLst>
                </a:gridCol>
                <a:gridCol w="658368">
                  <a:extLst>
                    <a:ext uri="{9D8B030D-6E8A-4147-A177-3AD203B41FA5}">
                      <a16:colId xmlns:a16="http://schemas.microsoft.com/office/drawing/2014/main" val="3340369852"/>
                    </a:ext>
                  </a:extLst>
                </a:gridCol>
                <a:gridCol w="658368">
                  <a:extLst>
                    <a:ext uri="{9D8B030D-6E8A-4147-A177-3AD203B41FA5}">
                      <a16:colId xmlns:a16="http://schemas.microsoft.com/office/drawing/2014/main" val="3070865048"/>
                    </a:ext>
                  </a:extLst>
                </a:gridCol>
                <a:gridCol w="658368">
                  <a:extLst>
                    <a:ext uri="{9D8B030D-6E8A-4147-A177-3AD203B41FA5}">
                      <a16:colId xmlns:a16="http://schemas.microsoft.com/office/drawing/2014/main" val="1635751583"/>
                    </a:ext>
                  </a:extLst>
                </a:gridCol>
                <a:gridCol w="658368">
                  <a:extLst>
                    <a:ext uri="{9D8B030D-6E8A-4147-A177-3AD203B41FA5}">
                      <a16:colId xmlns:a16="http://schemas.microsoft.com/office/drawing/2014/main" val="840745185"/>
                    </a:ext>
                  </a:extLst>
                </a:gridCol>
                <a:gridCol w="658368">
                  <a:extLst>
                    <a:ext uri="{9D8B030D-6E8A-4147-A177-3AD203B41FA5}">
                      <a16:colId xmlns:a16="http://schemas.microsoft.com/office/drawing/2014/main" val="716722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48892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kugelzwei - 2024-10-15 16:06:28</a:t>
                      </a:r>
                      <a:r>
                        <a:rPr kumimoji="0" lang="en-US" sz="1000" b="0" i="0" u="none" strike="noStrike" kern="1200" cap="none" spc="0" normalizeH="0" baseline="0" noProof="0">
                          <a:ln>
                            <a:noFill/>
                          </a:ln>
                          <a:solidFill>
                            <a:prstClr val="black"/>
                          </a:solidFill>
                          <a:effectLst/>
                          <a:uLnTx/>
                          <a:uFillTx/>
                          <a:latin typeface="Calibri"/>
                          <a:ea typeface="+mn-ea"/>
                          <a:cs typeface="+mn-cs"/>
                        </a:rPr>
                        <a:t>
 Hologramme, VR oder Smart Pen – Was würde dir beim Lernen helfen? 
🤝 kugelzwei – Wir inspirieren. Du entscheidest. 
#Lernen #Uni #Schule #Hologramm #VR #Kugelzwei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10/23/2024 14:37:09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792771338"/>
                  </a:ext>
                </a:extLst>
              </a:tr>
            </a:tbl>
          </a:graphicData>
        </a:graphic>
      </p:graphicFrame>
      <p:sp>
        <p:nvSpPr>
          <p:cNvPr id="4" name="Text Placeholder 3">
            <a:extLst>
              <a:ext uri="{FF2B5EF4-FFF2-40B4-BE49-F238E27FC236}">
                <a16:creationId xmlns:a16="http://schemas.microsoft.com/office/drawing/2014/main" id="{B883188D-3CCD-483C-AF87-9C08BF324B92}"/>
              </a:ext>
            </a:extLst>
          </p:cNvPr>
          <p:cNvSpPr>
            <a:spLocks noGrp="1"/>
          </p:cNvSpPr>
          <p:nvPr>
            <p:ph type="body" sz="quarter" idx="14"/>
          </p:nvPr>
        </p:nvSpPr>
        <p:spPr/>
        <p:txBody>
          <a:bodyPr/>
          <a:lstStyle/>
          <a:p>
            <a:r>
              <a:rPr lang="en-US"/>
              <a:t>10/10/2024 - 10/23/2024</a:t>
            </a:r>
          </a:p>
        </p:txBody>
      </p:sp>
    </p:spTree>
    <p:extLst>
      <p:ext uri="{BB962C8B-B14F-4D97-AF65-F5344CB8AC3E}">
        <p14:creationId xmlns:p14="http://schemas.microsoft.com/office/powerpoint/2010/main" val="1610012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0C685-D8DA-4424-A500-1E098EF77E7C}"/>
              </a:ext>
            </a:extLst>
          </p:cNvPr>
          <p:cNvSpPr>
            <a:spLocks noGrp="1"/>
          </p:cNvSpPr>
          <p:nvPr>
            <p:ph type="title"/>
          </p:nvPr>
        </p:nvSpPr>
        <p:spPr/>
        <p:txBody>
          <a:bodyPr/>
          <a:lstStyle/>
          <a:p>
            <a:r>
              <a:rPr lang="de-DE"/>
              <a:t>Instagram Posts Table (sortiert nach Reach) | kugelzwei - 9 of 13</a:t>
            </a:r>
            <a:endParaRPr lang="en-US"/>
          </a:p>
        </p:txBody>
      </p:sp>
      <p:graphicFrame>
        <p:nvGraphicFramePr>
          <p:cNvPr id="5" name="Table Placeholder 4">
            <a:extLst>
              <a:ext uri="{FF2B5EF4-FFF2-40B4-BE49-F238E27FC236}">
                <a16:creationId xmlns:a16="http://schemas.microsoft.com/office/drawing/2014/main" id="{1F5875B8-C0BD-463B-AD5C-9FAEB117485F}"/>
              </a:ext>
            </a:extLst>
          </p:cNvPr>
          <p:cNvGraphicFramePr>
            <a:graphicFrameLocks noGrp="1"/>
          </p:cNvGraphicFramePr>
          <p:nvPr>
            <p:ph type="tbl" sz="quarter" idx="13"/>
            <p:extLst>
              <p:ext uri="{D42A27DB-BD31-4B8C-83A1-F6EECF244321}">
                <p14:modId xmlns:p14="http://schemas.microsoft.com/office/powerpoint/2010/main" val="48336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15231154"/>
                    </a:ext>
                  </a:extLst>
                </a:gridCol>
                <a:gridCol w="658368">
                  <a:extLst>
                    <a:ext uri="{9D8B030D-6E8A-4147-A177-3AD203B41FA5}">
                      <a16:colId xmlns:a16="http://schemas.microsoft.com/office/drawing/2014/main" val="2471267934"/>
                    </a:ext>
                  </a:extLst>
                </a:gridCol>
                <a:gridCol w="658368">
                  <a:extLst>
                    <a:ext uri="{9D8B030D-6E8A-4147-A177-3AD203B41FA5}">
                      <a16:colId xmlns:a16="http://schemas.microsoft.com/office/drawing/2014/main" val="4132083445"/>
                    </a:ext>
                  </a:extLst>
                </a:gridCol>
                <a:gridCol w="658368">
                  <a:extLst>
                    <a:ext uri="{9D8B030D-6E8A-4147-A177-3AD203B41FA5}">
                      <a16:colId xmlns:a16="http://schemas.microsoft.com/office/drawing/2014/main" val="1994683570"/>
                    </a:ext>
                  </a:extLst>
                </a:gridCol>
                <a:gridCol w="658368">
                  <a:extLst>
                    <a:ext uri="{9D8B030D-6E8A-4147-A177-3AD203B41FA5}">
                      <a16:colId xmlns:a16="http://schemas.microsoft.com/office/drawing/2014/main" val="2528310146"/>
                    </a:ext>
                  </a:extLst>
                </a:gridCol>
                <a:gridCol w="658368">
                  <a:extLst>
                    <a:ext uri="{9D8B030D-6E8A-4147-A177-3AD203B41FA5}">
                      <a16:colId xmlns:a16="http://schemas.microsoft.com/office/drawing/2014/main" val="1420045149"/>
                    </a:ext>
                  </a:extLst>
                </a:gridCol>
                <a:gridCol w="658368">
                  <a:extLst>
                    <a:ext uri="{9D8B030D-6E8A-4147-A177-3AD203B41FA5}">
                      <a16:colId xmlns:a16="http://schemas.microsoft.com/office/drawing/2014/main" val="937883422"/>
                    </a:ext>
                  </a:extLst>
                </a:gridCol>
                <a:gridCol w="658368">
                  <a:extLst>
                    <a:ext uri="{9D8B030D-6E8A-4147-A177-3AD203B41FA5}">
                      <a16:colId xmlns:a16="http://schemas.microsoft.com/office/drawing/2014/main" val="2699642445"/>
                    </a:ext>
                  </a:extLst>
                </a:gridCol>
                <a:gridCol w="658368">
                  <a:extLst>
                    <a:ext uri="{9D8B030D-6E8A-4147-A177-3AD203B41FA5}">
                      <a16:colId xmlns:a16="http://schemas.microsoft.com/office/drawing/2014/main" val="81897423"/>
                    </a:ext>
                  </a:extLst>
                </a:gridCol>
                <a:gridCol w="658368">
                  <a:extLst>
                    <a:ext uri="{9D8B030D-6E8A-4147-A177-3AD203B41FA5}">
                      <a16:colId xmlns:a16="http://schemas.microsoft.com/office/drawing/2014/main" val="1477612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84442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- 2024-10-14 15:33:03</a:t>
                      </a:r>
                      <a:r>
                        <a:rPr kumimoji="0" lang="de-DE" sz="1000" b="0" i="0" u="none" strike="noStrike" kern="1200" cap="none" spc="0" normalizeH="0" baseline="0" noProof="0">
                          <a:ln>
                            <a:noFill/>
                          </a:ln>
                          <a:solidFill>
                            <a:prstClr val="black"/>
                          </a:solidFill>
                          <a:effectLst/>
                          <a:uLnTx/>
                          <a:uFillTx/>
                          <a:latin typeface="Calibri"/>
                          <a:ea typeface="+mn-ea"/>
                          <a:cs typeface="+mn-cs"/>
                        </a:rPr>
                        <a:t>
 🛞 Wäre so ein Reifen auch was für dein Fahrrad – oder sogar Auto?   
🪐 Die langlebigen Reifen sollen nämlich auch für PKW oder Roller taugen. Gemeinsam mit der NASA hat ein US-amerikanisches Start-Up erstmal zwei Prototypen für Fahrräder entwickelt. Statt aus einem Gummischlauch, bestehen die Reifen aus einem Geflecht aus Metall und einem gummiartigen Überzug.   
🚴‍♀️ Die ersten Fahrräder mit Metallreifen sollen ab Ende 2024 bestellbar sein.   
💡 kugelzwei – Wir inspirieren. Du entscheidest.  
#kugelzwei #Positive Inspiration #Fahrrad #NASA #Radfahren #Fahrradliebe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10/23/2024 14:37:09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03298469"/>
                  </a:ext>
                </a:extLst>
              </a:tr>
            </a:tbl>
          </a:graphicData>
        </a:graphic>
      </p:graphicFrame>
      <p:sp>
        <p:nvSpPr>
          <p:cNvPr id="4" name="Text Placeholder 3">
            <a:extLst>
              <a:ext uri="{FF2B5EF4-FFF2-40B4-BE49-F238E27FC236}">
                <a16:creationId xmlns:a16="http://schemas.microsoft.com/office/drawing/2014/main" id="{3568310B-1D09-426E-87B5-54369CC6C9C2}"/>
              </a:ext>
            </a:extLst>
          </p:cNvPr>
          <p:cNvSpPr>
            <a:spLocks noGrp="1"/>
          </p:cNvSpPr>
          <p:nvPr>
            <p:ph type="body" sz="quarter" idx="14"/>
          </p:nvPr>
        </p:nvSpPr>
        <p:spPr/>
        <p:txBody>
          <a:bodyPr/>
          <a:lstStyle/>
          <a:p>
            <a:r>
              <a:rPr lang="en-US"/>
              <a:t>10/10/2024 - 10/23/2024</a:t>
            </a:r>
          </a:p>
        </p:txBody>
      </p:sp>
    </p:spTree>
    <p:extLst>
      <p:ext uri="{BB962C8B-B14F-4D97-AF65-F5344CB8AC3E}">
        <p14:creationId xmlns:p14="http://schemas.microsoft.com/office/powerpoint/2010/main" val="4032687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DEBE2-93AA-4CF9-A561-7F659D12247A}"/>
              </a:ext>
            </a:extLst>
          </p:cNvPr>
          <p:cNvSpPr>
            <a:spLocks noGrp="1"/>
          </p:cNvSpPr>
          <p:nvPr>
            <p:ph type="title"/>
          </p:nvPr>
        </p:nvSpPr>
        <p:spPr/>
        <p:txBody>
          <a:bodyPr/>
          <a:lstStyle/>
          <a:p>
            <a:r>
              <a:rPr lang="de-DE"/>
              <a:t>Instagram Posts Table (sortiert nach Reach) | kugelzwei - 10 of 13</a:t>
            </a:r>
            <a:endParaRPr lang="en-US"/>
          </a:p>
        </p:txBody>
      </p:sp>
      <p:graphicFrame>
        <p:nvGraphicFramePr>
          <p:cNvPr id="5" name="Table Placeholder 4">
            <a:extLst>
              <a:ext uri="{FF2B5EF4-FFF2-40B4-BE49-F238E27FC236}">
                <a16:creationId xmlns:a16="http://schemas.microsoft.com/office/drawing/2014/main" id="{1DCEB429-D447-41E3-82DB-78B749C1901F}"/>
              </a:ext>
            </a:extLst>
          </p:cNvPr>
          <p:cNvGraphicFramePr>
            <a:graphicFrameLocks noGrp="1"/>
          </p:cNvGraphicFramePr>
          <p:nvPr>
            <p:ph type="tbl" sz="quarter" idx="13"/>
            <p:extLst>
              <p:ext uri="{D42A27DB-BD31-4B8C-83A1-F6EECF244321}">
                <p14:modId xmlns:p14="http://schemas.microsoft.com/office/powerpoint/2010/main" val="1973785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83650943"/>
                    </a:ext>
                  </a:extLst>
                </a:gridCol>
                <a:gridCol w="658368">
                  <a:extLst>
                    <a:ext uri="{9D8B030D-6E8A-4147-A177-3AD203B41FA5}">
                      <a16:colId xmlns:a16="http://schemas.microsoft.com/office/drawing/2014/main" val="1809815502"/>
                    </a:ext>
                  </a:extLst>
                </a:gridCol>
                <a:gridCol w="658368">
                  <a:extLst>
                    <a:ext uri="{9D8B030D-6E8A-4147-A177-3AD203B41FA5}">
                      <a16:colId xmlns:a16="http://schemas.microsoft.com/office/drawing/2014/main" val="237796290"/>
                    </a:ext>
                  </a:extLst>
                </a:gridCol>
                <a:gridCol w="658368">
                  <a:extLst>
                    <a:ext uri="{9D8B030D-6E8A-4147-A177-3AD203B41FA5}">
                      <a16:colId xmlns:a16="http://schemas.microsoft.com/office/drawing/2014/main" val="3573384419"/>
                    </a:ext>
                  </a:extLst>
                </a:gridCol>
                <a:gridCol w="658368">
                  <a:extLst>
                    <a:ext uri="{9D8B030D-6E8A-4147-A177-3AD203B41FA5}">
                      <a16:colId xmlns:a16="http://schemas.microsoft.com/office/drawing/2014/main" val="1167048894"/>
                    </a:ext>
                  </a:extLst>
                </a:gridCol>
                <a:gridCol w="658368">
                  <a:extLst>
                    <a:ext uri="{9D8B030D-6E8A-4147-A177-3AD203B41FA5}">
                      <a16:colId xmlns:a16="http://schemas.microsoft.com/office/drawing/2014/main" val="2854550224"/>
                    </a:ext>
                  </a:extLst>
                </a:gridCol>
                <a:gridCol w="658368">
                  <a:extLst>
                    <a:ext uri="{9D8B030D-6E8A-4147-A177-3AD203B41FA5}">
                      <a16:colId xmlns:a16="http://schemas.microsoft.com/office/drawing/2014/main" val="3472411585"/>
                    </a:ext>
                  </a:extLst>
                </a:gridCol>
                <a:gridCol w="658368">
                  <a:extLst>
                    <a:ext uri="{9D8B030D-6E8A-4147-A177-3AD203B41FA5}">
                      <a16:colId xmlns:a16="http://schemas.microsoft.com/office/drawing/2014/main" val="1757736543"/>
                    </a:ext>
                  </a:extLst>
                </a:gridCol>
                <a:gridCol w="658368">
                  <a:extLst>
                    <a:ext uri="{9D8B030D-6E8A-4147-A177-3AD203B41FA5}">
                      <a16:colId xmlns:a16="http://schemas.microsoft.com/office/drawing/2014/main" val="1603880420"/>
                    </a:ext>
                  </a:extLst>
                </a:gridCol>
                <a:gridCol w="658368">
                  <a:extLst>
                    <a:ext uri="{9D8B030D-6E8A-4147-A177-3AD203B41FA5}">
                      <a16:colId xmlns:a16="http://schemas.microsoft.com/office/drawing/2014/main" val="2572348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06086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- 2024-10-13 11:23:08</a:t>
                      </a:r>
                      <a:r>
                        <a:rPr kumimoji="0" lang="de-DE" sz="1000" b="0" i="0" u="none" strike="noStrike" kern="1200" cap="none" spc="0" normalizeH="0" baseline="0" noProof="0">
                          <a:ln>
                            <a:noFill/>
                          </a:ln>
                          <a:solidFill>
                            <a:prstClr val="black"/>
                          </a:solidFill>
                          <a:effectLst/>
                          <a:uLnTx/>
                          <a:uFillTx/>
                          <a:latin typeface="Calibri"/>
                          <a:ea typeface="+mn-ea"/>
                          <a:cs typeface="+mn-cs"/>
                        </a:rPr>
                        <a:t>
 🪑 Tüte drunter oder einfach gar nicht hinsetzen – wie machst du’s? 
📍 Diese Bänke, die sich automatisch einklappen, gibt es zum Beispiel schon in Ravensburg, Reutlingen und in Schleiz in Thüringen. Du kannst an ihnen auch dein Handy laden.  
❓ Zur Frage, ob die Bank obdachlosenfeindlich ist, gibt der Hersteller an, dass die Rückenlehne erst schließt, wenn kein schweres Gewicht mehr auf der Sitzfläche ist und man sich deshalb auch bequem auf ihr hinlegen kann. Es schadet der Bank auch nicht, wenn man sich auf die geschlossene Bank ohne Lehne setzt oder legt.    
💡 kugelzwei – Wir inspirieren. Du entscheidest.    
#Bank #Parkbank #ÖffentlicherRaum #Stadtbild #Praktisch #Lösung #Innovation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10/23/2024 14:37:09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391109451"/>
                  </a:ext>
                </a:extLst>
              </a:tr>
            </a:tbl>
          </a:graphicData>
        </a:graphic>
      </p:graphicFrame>
      <p:sp>
        <p:nvSpPr>
          <p:cNvPr id="4" name="Text Placeholder 3">
            <a:extLst>
              <a:ext uri="{FF2B5EF4-FFF2-40B4-BE49-F238E27FC236}">
                <a16:creationId xmlns:a16="http://schemas.microsoft.com/office/drawing/2014/main" id="{BD74A9F0-AE88-4361-8EDB-0944443DAA38}"/>
              </a:ext>
            </a:extLst>
          </p:cNvPr>
          <p:cNvSpPr>
            <a:spLocks noGrp="1"/>
          </p:cNvSpPr>
          <p:nvPr>
            <p:ph type="body" sz="quarter" idx="14"/>
          </p:nvPr>
        </p:nvSpPr>
        <p:spPr/>
        <p:txBody>
          <a:bodyPr/>
          <a:lstStyle/>
          <a:p>
            <a:r>
              <a:rPr lang="en-US"/>
              <a:t>10/10/2024 - 10/23/2024</a:t>
            </a:r>
          </a:p>
        </p:txBody>
      </p:sp>
    </p:spTree>
    <p:extLst>
      <p:ext uri="{BB962C8B-B14F-4D97-AF65-F5344CB8AC3E}">
        <p14:creationId xmlns:p14="http://schemas.microsoft.com/office/powerpoint/2010/main" val="1118677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30C58-4719-4681-B95E-5703B4E303B1}"/>
              </a:ext>
            </a:extLst>
          </p:cNvPr>
          <p:cNvSpPr>
            <a:spLocks noGrp="1"/>
          </p:cNvSpPr>
          <p:nvPr>
            <p:ph type="title"/>
          </p:nvPr>
        </p:nvSpPr>
        <p:spPr/>
        <p:txBody>
          <a:bodyPr/>
          <a:lstStyle/>
          <a:p>
            <a:r>
              <a:rPr lang="de-DE"/>
              <a:t>Instagram Posts Table (sortiert nach Reach) | kugelzwei - 11 of 13</a:t>
            </a:r>
            <a:endParaRPr lang="en-US"/>
          </a:p>
        </p:txBody>
      </p:sp>
      <p:graphicFrame>
        <p:nvGraphicFramePr>
          <p:cNvPr id="5" name="Table Placeholder 4">
            <a:extLst>
              <a:ext uri="{FF2B5EF4-FFF2-40B4-BE49-F238E27FC236}">
                <a16:creationId xmlns:a16="http://schemas.microsoft.com/office/drawing/2014/main" id="{E04D9EE2-40E0-402E-B921-D0D4DDFE3679}"/>
              </a:ext>
            </a:extLst>
          </p:cNvPr>
          <p:cNvGraphicFramePr>
            <a:graphicFrameLocks noGrp="1"/>
          </p:cNvGraphicFramePr>
          <p:nvPr>
            <p:ph type="tbl" sz="quarter" idx="13"/>
            <p:extLst>
              <p:ext uri="{D42A27DB-BD31-4B8C-83A1-F6EECF244321}">
                <p14:modId xmlns:p14="http://schemas.microsoft.com/office/powerpoint/2010/main" val="1139000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64916676"/>
                    </a:ext>
                  </a:extLst>
                </a:gridCol>
                <a:gridCol w="658368">
                  <a:extLst>
                    <a:ext uri="{9D8B030D-6E8A-4147-A177-3AD203B41FA5}">
                      <a16:colId xmlns:a16="http://schemas.microsoft.com/office/drawing/2014/main" val="241739094"/>
                    </a:ext>
                  </a:extLst>
                </a:gridCol>
                <a:gridCol w="658368">
                  <a:extLst>
                    <a:ext uri="{9D8B030D-6E8A-4147-A177-3AD203B41FA5}">
                      <a16:colId xmlns:a16="http://schemas.microsoft.com/office/drawing/2014/main" val="962658176"/>
                    </a:ext>
                  </a:extLst>
                </a:gridCol>
                <a:gridCol w="658368">
                  <a:extLst>
                    <a:ext uri="{9D8B030D-6E8A-4147-A177-3AD203B41FA5}">
                      <a16:colId xmlns:a16="http://schemas.microsoft.com/office/drawing/2014/main" val="3836452417"/>
                    </a:ext>
                  </a:extLst>
                </a:gridCol>
                <a:gridCol w="658368">
                  <a:extLst>
                    <a:ext uri="{9D8B030D-6E8A-4147-A177-3AD203B41FA5}">
                      <a16:colId xmlns:a16="http://schemas.microsoft.com/office/drawing/2014/main" val="3702587717"/>
                    </a:ext>
                  </a:extLst>
                </a:gridCol>
                <a:gridCol w="658368">
                  <a:extLst>
                    <a:ext uri="{9D8B030D-6E8A-4147-A177-3AD203B41FA5}">
                      <a16:colId xmlns:a16="http://schemas.microsoft.com/office/drawing/2014/main" val="2660534727"/>
                    </a:ext>
                  </a:extLst>
                </a:gridCol>
                <a:gridCol w="658368">
                  <a:extLst>
                    <a:ext uri="{9D8B030D-6E8A-4147-A177-3AD203B41FA5}">
                      <a16:colId xmlns:a16="http://schemas.microsoft.com/office/drawing/2014/main" val="2871975991"/>
                    </a:ext>
                  </a:extLst>
                </a:gridCol>
                <a:gridCol w="658368">
                  <a:extLst>
                    <a:ext uri="{9D8B030D-6E8A-4147-A177-3AD203B41FA5}">
                      <a16:colId xmlns:a16="http://schemas.microsoft.com/office/drawing/2014/main" val="133541444"/>
                    </a:ext>
                  </a:extLst>
                </a:gridCol>
                <a:gridCol w="658368">
                  <a:extLst>
                    <a:ext uri="{9D8B030D-6E8A-4147-A177-3AD203B41FA5}">
                      <a16:colId xmlns:a16="http://schemas.microsoft.com/office/drawing/2014/main" val="3090147255"/>
                    </a:ext>
                  </a:extLst>
                </a:gridCol>
                <a:gridCol w="658368">
                  <a:extLst>
                    <a:ext uri="{9D8B030D-6E8A-4147-A177-3AD203B41FA5}">
                      <a16:colId xmlns:a16="http://schemas.microsoft.com/office/drawing/2014/main" val="3270107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46268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- 2024-10-12 12:08:57</a:t>
                      </a:r>
                      <a:r>
                        <a:rPr kumimoji="0" lang="de-DE" sz="1000" b="0" i="0" u="none" strike="noStrike" kern="1200" cap="none" spc="0" normalizeH="0" baseline="0" noProof="0">
                          <a:ln>
                            <a:noFill/>
                          </a:ln>
                          <a:solidFill>
                            <a:prstClr val="black"/>
                          </a:solidFill>
                          <a:effectLst/>
                          <a:uLnTx/>
                          <a:uFillTx/>
                          <a:latin typeface="Calibri"/>
                          <a:ea typeface="+mn-ea"/>
                          <a:cs typeface="+mn-cs"/>
                        </a:rPr>
                        <a:t>
 🧳 Seid ihr beim Reisen eher spontan oder vorbereitet? 
🎫 Die City Pässe können beispielsweise für einen bis mehrere Tage gültig sein. Oft spart man Zeit, da sie oft Fast-Track-Zugang ermöglichen, also ohne langes Anstehen. Ein Nachteil ist, dass man nicht mehr so spontan ist, weil vorher schon eher feststeht, was man alles besuchen und sehen will. 
🔍 Ob sich der City Pass auch in anderen europäischen Städten lohnt, kannst du bei “Lohnt sich der City Pass? Amsterdam, Hamburg, Florenz” bei ARD Reisen auf YouTube sehen.
💡 kugelzwei – Wir inspirieren. Du entscheidest.  
#Reisen #Ferien #Citytrip #Herbstferien #Citypass #Amsterdam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10/23/2024 14:37:09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984378550"/>
                  </a:ext>
                </a:extLst>
              </a:tr>
            </a:tbl>
          </a:graphicData>
        </a:graphic>
      </p:graphicFrame>
      <p:sp>
        <p:nvSpPr>
          <p:cNvPr id="4" name="Text Placeholder 3">
            <a:extLst>
              <a:ext uri="{FF2B5EF4-FFF2-40B4-BE49-F238E27FC236}">
                <a16:creationId xmlns:a16="http://schemas.microsoft.com/office/drawing/2014/main" id="{12128954-DD29-4DE9-9AAD-E7D4230F1C13}"/>
              </a:ext>
            </a:extLst>
          </p:cNvPr>
          <p:cNvSpPr>
            <a:spLocks noGrp="1"/>
          </p:cNvSpPr>
          <p:nvPr>
            <p:ph type="body" sz="quarter" idx="14"/>
          </p:nvPr>
        </p:nvSpPr>
        <p:spPr/>
        <p:txBody>
          <a:bodyPr/>
          <a:lstStyle/>
          <a:p>
            <a:r>
              <a:rPr lang="en-US"/>
              <a:t>10/10/2024 - 10/23/2024</a:t>
            </a:r>
          </a:p>
        </p:txBody>
      </p:sp>
    </p:spTree>
    <p:extLst>
      <p:ext uri="{BB962C8B-B14F-4D97-AF65-F5344CB8AC3E}">
        <p14:creationId xmlns:p14="http://schemas.microsoft.com/office/powerpoint/2010/main" val="2678182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09B86-327F-432C-92CC-03F7548360A8}"/>
              </a:ext>
            </a:extLst>
          </p:cNvPr>
          <p:cNvSpPr>
            <a:spLocks noGrp="1"/>
          </p:cNvSpPr>
          <p:nvPr>
            <p:ph type="title"/>
          </p:nvPr>
        </p:nvSpPr>
        <p:spPr/>
        <p:txBody>
          <a:bodyPr/>
          <a:lstStyle/>
          <a:p>
            <a:r>
              <a:rPr lang="de-DE"/>
              <a:t>Instagram Posts Table (sortiert nach Reach) | kugelzwei - 12 of 13</a:t>
            </a:r>
            <a:endParaRPr lang="en-US"/>
          </a:p>
        </p:txBody>
      </p:sp>
      <p:graphicFrame>
        <p:nvGraphicFramePr>
          <p:cNvPr id="5" name="Table Placeholder 4">
            <a:extLst>
              <a:ext uri="{FF2B5EF4-FFF2-40B4-BE49-F238E27FC236}">
                <a16:creationId xmlns:a16="http://schemas.microsoft.com/office/drawing/2014/main" id="{363F6D25-A00C-450E-A6C2-33DFFCDB4897}"/>
              </a:ext>
            </a:extLst>
          </p:cNvPr>
          <p:cNvGraphicFramePr>
            <a:graphicFrameLocks noGrp="1"/>
          </p:cNvGraphicFramePr>
          <p:nvPr>
            <p:ph type="tbl" sz="quarter" idx="13"/>
            <p:extLst>
              <p:ext uri="{D42A27DB-BD31-4B8C-83A1-F6EECF244321}">
                <p14:modId xmlns:p14="http://schemas.microsoft.com/office/powerpoint/2010/main" val="1207266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15593542"/>
                    </a:ext>
                  </a:extLst>
                </a:gridCol>
                <a:gridCol w="658368">
                  <a:extLst>
                    <a:ext uri="{9D8B030D-6E8A-4147-A177-3AD203B41FA5}">
                      <a16:colId xmlns:a16="http://schemas.microsoft.com/office/drawing/2014/main" val="2380458176"/>
                    </a:ext>
                  </a:extLst>
                </a:gridCol>
                <a:gridCol w="658368">
                  <a:extLst>
                    <a:ext uri="{9D8B030D-6E8A-4147-A177-3AD203B41FA5}">
                      <a16:colId xmlns:a16="http://schemas.microsoft.com/office/drawing/2014/main" val="2246780358"/>
                    </a:ext>
                  </a:extLst>
                </a:gridCol>
                <a:gridCol w="658368">
                  <a:extLst>
                    <a:ext uri="{9D8B030D-6E8A-4147-A177-3AD203B41FA5}">
                      <a16:colId xmlns:a16="http://schemas.microsoft.com/office/drawing/2014/main" val="2037649275"/>
                    </a:ext>
                  </a:extLst>
                </a:gridCol>
                <a:gridCol w="658368">
                  <a:extLst>
                    <a:ext uri="{9D8B030D-6E8A-4147-A177-3AD203B41FA5}">
                      <a16:colId xmlns:a16="http://schemas.microsoft.com/office/drawing/2014/main" val="1205803174"/>
                    </a:ext>
                  </a:extLst>
                </a:gridCol>
                <a:gridCol w="658368">
                  <a:extLst>
                    <a:ext uri="{9D8B030D-6E8A-4147-A177-3AD203B41FA5}">
                      <a16:colId xmlns:a16="http://schemas.microsoft.com/office/drawing/2014/main" val="1066629907"/>
                    </a:ext>
                  </a:extLst>
                </a:gridCol>
                <a:gridCol w="658368">
                  <a:extLst>
                    <a:ext uri="{9D8B030D-6E8A-4147-A177-3AD203B41FA5}">
                      <a16:colId xmlns:a16="http://schemas.microsoft.com/office/drawing/2014/main" val="3388527680"/>
                    </a:ext>
                  </a:extLst>
                </a:gridCol>
                <a:gridCol w="658368">
                  <a:extLst>
                    <a:ext uri="{9D8B030D-6E8A-4147-A177-3AD203B41FA5}">
                      <a16:colId xmlns:a16="http://schemas.microsoft.com/office/drawing/2014/main" val="3653269984"/>
                    </a:ext>
                  </a:extLst>
                </a:gridCol>
                <a:gridCol w="658368">
                  <a:extLst>
                    <a:ext uri="{9D8B030D-6E8A-4147-A177-3AD203B41FA5}">
                      <a16:colId xmlns:a16="http://schemas.microsoft.com/office/drawing/2014/main" val="4152908050"/>
                    </a:ext>
                  </a:extLst>
                </a:gridCol>
                <a:gridCol w="658368">
                  <a:extLst>
                    <a:ext uri="{9D8B030D-6E8A-4147-A177-3AD203B41FA5}">
                      <a16:colId xmlns:a16="http://schemas.microsoft.com/office/drawing/2014/main" val="3211876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9100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kugelzwei - 2024-10-11 10:47:41</a:t>
                      </a:r>
                      <a:r>
                        <a:rPr kumimoji="0" lang="en-US" sz="1000" b="0" i="0" u="none" strike="noStrike" kern="1200" cap="none" spc="0" normalizeH="0" baseline="0" noProof="0">
                          <a:ln>
                            <a:noFill/>
                          </a:ln>
                          <a:solidFill>
                            <a:prstClr val="black"/>
                          </a:solidFill>
                          <a:effectLst/>
                          <a:uLnTx/>
                          <a:uFillTx/>
                          <a:latin typeface="Calibri"/>
                          <a:ea typeface="+mn-ea"/>
                          <a:cs typeface="+mn-cs"/>
                        </a:rPr>
                        <a:t>
 ➕✨ Welche Orte würdest du gerne kombinieren? 
🤝 kugelzwei – Wir inspirieren. Du entscheidest. 
#Freizeit #Kino #Karaoke #Restaurant #Buch #Friseur #Kugelzwei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10/23/2024 14:37:09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141171678"/>
                  </a:ext>
                </a:extLst>
              </a:tr>
            </a:tbl>
          </a:graphicData>
        </a:graphic>
      </p:graphicFrame>
      <p:sp>
        <p:nvSpPr>
          <p:cNvPr id="4" name="Text Placeholder 3">
            <a:extLst>
              <a:ext uri="{FF2B5EF4-FFF2-40B4-BE49-F238E27FC236}">
                <a16:creationId xmlns:a16="http://schemas.microsoft.com/office/drawing/2014/main" id="{5FDB98AF-2F93-459F-8CA2-9B82508EA2D8}"/>
              </a:ext>
            </a:extLst>
          </p:cNvPr>
          <p:cNvSpPr>
            <a:spLocks noGrp="1"/>
          </p:cNvSpPr>
          <p:nvPr>
            <p:ph type="body" sz="quarter" idx="14"/>
          </p:nvPr>
        </p:nvSpPr>
        <p:spPr/>
        <p:txBody>
          <a:bodyPr/>
          <a:lstStyle/>
          <a:p>
            <a:r>
              <a:rPr lang="en-US"/>
              <a:t>10/10/2024 - 10/23/2024</a:t>
            </a:r>
          </a:p>
        </p:txBody>
      </p:sp>
    </p:spTree>
    <p:extLst>
      <p:ext uri="{BB962C8B-B14F-4D97-AF65-F5344CB8AC3E}">
        <p14:creationId xmlns:p14="http://schemas.microsoft.com/office/powerpoint/2010/main" val="3749917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B4338-2B71-443C-A5A6-0A6802B32898}"/>
              </a:ext>
            </a:extLst>
          </p:cNvPr>
          <p:cNvSpPr>
            <a:spLocks noGrp="1"/>
          </p:cNvSpPr>
          <p:nvPr>
            <p:ph type="title"/>
          </p:nvPr>
        </p:nvSpPr>
        <p:spPr/>
        <p:txBody>
          <a:bodyPr/>
          <a:lstStyle/>
          <a:p>
            <a:r>
              <a:rPr lang="de-DE"/>
              <a:t>Instagram Posts Table (sortiert nach Reach) | kugelzwei - 13 of 13</a:t>
            </a:r>
            <a:endParaRPr lang="en-US"/>
          </a:p>
        </p:txBody>
      </p:sp>
      <p:graphicFrame>
        <p:nvGraphicFramePr>
          <p:cNvPr id="5" name="Table Placeholder 4">
            <a:extLst>
              <a:ext uri="{FF2B5EF4-FFF2-40B4-BE49-F238E27FC236}">
                <a16:creationId xmlns:a16="http://schemas.microsoft.com/office/drawing/2014/main" id="{DB55C42A-9141-4D6C-A8C8-BB7A769F1230}"/>
              </a:ext>
            </a:extLst>
          </p:cNvPr>
          <p:cNvGraphicFramePr>
            <a:graphicFrameLocks noGrp="1"/>
          </p:cNvGraphicFramePr>
          <p:nvPr>
            <p:ph type="tbl" sz="quarter" idx="13"/>
            <p:extLst>
              <p:ext uri="{D42A27DB-BD31-4B8C-83A1-F6EECF244321}">
                <p14:modId xmlns:p14="http://schemas.microsoft.com/office/powerpoint/2010/main" val="2903956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30701623"/>
                    </a:ext>
                  </a:extLst>
                </a:gridCol>
                <a:gridCol w="658368">
                  <a:extLst>
                    <a:ext uri="{9D8B030D-6E8A-4147-A177-3AD203B41FA5}">
                      <a16:colId xmlns:a16="http://schemas.microsoft.com/office/drawing/2014/main" val="4049345891"/>
                    </a:ext>
                  </a:extLst>
                </a:gridCol>
                <a:gridCol w="658368">
                  <a:extLst>
                    <a:ext uri="{9D8B030D-6E8A-4147-A177-3AD203B41FA5}">
                      <a16:colId xmlns:a16="http://schemas.microsoft.com/office/drawing/2014/main" val="2338065294"/>
                    </a:ext>
                  </a:extLst>
                </a:gridCol>
                <a:gridCol w="658368">
                  <a:extLst>
                    <a:ext uri="{9D8B030D-6E8A-4147-A177-3AD203B41FA5}">
                      <a16:colId xmlns:a16="http://schemas.microsoft.com/office/drawing/2014/main" val="3645964826"/>
                    </a:ext>
                  </a:extLst>
                </a:gridCol>
                <a:gridCol w="658368">
                  <a:extLst>
                    <a:ext uri="{9D8B030D-6E8A-4147-A177-3AD203B41FA5}">
                      <a16:colId xmlns:a16="http://schemas.microsoft.com/office/drawing/2014/main" val="88948751"/>
                    </a:ext>
                  </a:extLst>
                </a:gridCol>
                <a:gridCol w="658368">
                  <a:extLst>
                    <a:ext uri="{9D8B030D-6E8A-4147-A177-3AD203B41FA5}">
                      <a16:colId xmlns:a16="http://schemas.microsoft.com/office/drawing/2014/main" val="1763922184"/>
                    </a:ext>
                  </a:extLst>
                </a:gridCol>
                <a:gridCol w="658368">
                  <a:extLst>
                    <a:ext uri="{9D8B030D-6E8A-4147-A177-3AD203B41FA5}">
                      <a16:colId xmlns:a16="http://schemas.microsoft.com/office/drawing/2014/main" val="1693681097"/>
                    </a:ext>
                  </a:extLst>
                </a:gridCol>
                <a:gridCol w="658368">
                  <a:extLst>
                    <a:ext uri="{9D8B030D-6E8A-4147-A177-3AD203B41FA5}">
                      <a16:colId xmlns:a16="http://schemas.microsoft.com/office/drawing/2014/main" val="605322946"/>
                    </a:ext>
                  </a:extLst>
                </a:gridCol>
                <a:gridCol w="658368">
                  <a:extLst>
                    <a:ext uri="{9D8B030D-6E8A-4147-A177-3AD203B41FA5}">
                      <a16:colId xmlns:a16="http://schemas.microsoft.com/office/drawing/2014/main" val="1726277010"/>
                    </a:ext>
                  </a:extLst>
                </a:gridCol>
                <a:gridCol w="658368">
                  <a:extLst>
                    <a:ext uri="{9D8B030D-6E8A-4147-A177-3AD203B41FA5}">
                      <a16:colId xmlns:a16="http://schemas.microsoft.com/office/drawing/2014/main" val="3299446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29144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kugelzwei - 2024-10-10 12:35:00</a:t>
                      </a:r>
                      <a:r>
                        <a:rPr kumimoji="0" lang="de-DE" sz="1000" b="0" i="0" u="none" strike="noStrike" kern="1200" cap="none" spc="0" normalizeH="0" baseline="0" noProof="0">
                          <a:ln>
                            <a:noFill/>
                          </a:ln>
                          <a:solidFill>
                            <a:prstClr val="black"/>
                          </a:solidFill>
                          <a:effectLst/>
                          <a:uLnTx/>
                          <a:uFillTx/>
                          <a:latin typeface="Calibri"/>
                          <a:ea typeface="+mn-ea"/>
                          <a:cs typeface="+mn-cs"/>
                        </a:rPr>
                        <a:t>
 🚲 Wo sollte es noch Tunnel nur für Fuß- und Radverkehr geben? 
🇳🇴 Ursprünglich sollte er der Fluchttunnel für eine U-Bahn-Linie sein, die parallel läuft. Aber in Bergen kam man auf die Idee, dass man diese Röhre auch für Fußgänger:innen und Fahrradfahrende öffnen könnte. 
🏔️ Seit der Eröffnung ist der Tunnel Teil eines neun Kilometer langen Fahrradwegs, der von den Außenbezirken in die Innenstadt führt. Großer Vorteil: Durch den Tunnel kann man das Zentrum Bergens jetzt ebenerdig erreichen und muss nicht mehr über die vielen Hügel von Bergen radeln.
 🤝  kugelzwei - Wir inspirieren. Du entscheidest. 
#Fahrrad #Radweg #Fyllingsdalen #Verkehr #Mobilität #Tunnel #Norwegen #Kugelzwei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10/23/2024 14:37:09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35755335"/>
                  </a:ext>
                </a:extLst>
              </a:tr>
            </a:tbl>
          </a:graphicData>
        </a:graphic>
      </p:graphicFrame>
      <p:sp>
        <p:nvSpPr>
          <p:cNvPr id="4" name="Text Placeholder 3">
            <a:extLst>
              <a:ext uri="{FF2B5EF4-FFF2-40B4-BE49-F238E27FC236}">
                <a16:creationId xmlns:a16="http://schemas.microsoft.com/office/drawing/2014/main" id="{133C77C0-23DF-4789-9EA2-ADFC9313D27B}"/>
              </a:ext>
            </a:extLst>
          </p:cNvPr>
          <p:cNvSpPr>
            <a:spLocks noGrp="1"/>
          </p:cNvSpPr>
          <p:nvPr>
            <p:ph type="body" sz="quarter" idx="14"/>
          </p:nvPr>
        </p:nvSpPr>
        <p:spPr/>
        <p:txBody>
          <a:bodyPr/>
          <a:lstStyle/>
          <a:p>
            <a:r>
              <a:rPr lang="en-US"/>
              <a:t>10/10/2024 - 10/23/2024</a:t>
            </a:r>
          </a:p>
        </p:txBody>
      </p:sp>
    </p:spTree>
    <p:extLst>
      <p:ext uri="{BB962C8B-B14F-4D97-AF65-F5344CB8AC3E}">
        <p14:creationId xmlns:p14="http://schemas.microsoft.com/office/powerpoint/2010/main" val="10957583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1939</Words>
  <Application>Microsoft Office PowerPoint</Application>
  <PresentationFormat>On-screen Show (4:3)</PresentationFormat>
  <Paragraphs>286</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quintly_template</vt:lpstr>
      <vt:lpstr>Instagram Posts Table (sortiert nach Reach) | kugelzwei - 1 of 13</vt:lpstr>
      <vt:lpstr>Instagram Posts Table (sortiert nach Reach) | kugelzwei - 2 of 13</vt:lpstr>
      <vt:lpstr>Instagram Posts Table (sortiert nach Reach) | kugelzwei - 3 of 13</vt:lpstr>
      <vt:lpstr>Instagram Posts Table (sortiert nach Reach) | kugelzwei - 4 of 13</vt:lpstr>
      <vt:lpstr>Instagram Posts Table (sortiert nach Reach) | kugelzwei - 5 of 13</vt:lpstr>
      <vt:lpstr>Instagram Posts Table (sortiert nach Reach) | kugelzwei - 6 of 13</vt:lpstr>
      <vt:lpstr>Instagram Posts Table (sortiert nach Reach) | kugelzwei - 7 of 13</vt:lpstr>
      <vt:lpstr>Instagram Posts Table (sortiert nach Reach) | kugelzwei - 8 of 13</vt:lpstr>
      <vt:lpstr>Instagram Posts Table (sortiert nach Reach) | kugelzwei - 9 of 13</vt:lpstr>
      <vt:lpstr>Instagram Posts Table (sortiert nach Reach) | kugelzwei - 10 of 13</vt:lpstr>
      <vt:lpstr>Instagram Posts Table (sortiert nach Reach) | kugelzwei - 11 of 13</vt:lpstr>
      <vt:lpstr>Instagram Posts Table (sortiert nach Reach) | kugelzwei - 12 of 13</vt:lpstr>
      <vt:lpstr>Instagram Posts Table (sortiert nach Reach) | kugelzwei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(sortiert nach Reach) | kugelzwei - 1 of 13</dc:title>
  <dc:creator>Frederik Born</dc:creator>
  <cp:lastModifiedBy>Frederik Born</cp:lastModifiedBy>
  <cp:revision>1</cp:revision>
  <dcterms:created xsi:type="dcterms:W3CDTF">2024-10-23T15:07:15Z</dcterms:created>
  <dcterms:modified xsi:type="dcterms:W3CDTF">2024-10-23T15:08:34Z</dcterms:modified>
</cp:coreProperties>
</file>