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A380C-BB92-4FEA-81CA-1F99FEEBA6E6}"/>
              </a:ext>
            </a:extLst>
          </p:cNvPr>
          <p:cNvSpPr>
            <a:spLocks noGrp="1"/>
          </p:cNvSpPr>
          <p:nvPr>
            <p:ph type="title"/>
          </p:nvPr>
        </p:nvSpPr>
        <p:spPr/>
        <p:txBody>
          <a:bodyPr/>
          <a:lstStyle/>
          <a:p>
            <a:r>
              <a:rPr lang="de-DE"/>
              <a:t>Instagram Alle Posts des Zeitraums (mit Total Interactions) | 01.2.34. WDR Lokalzeit - 1 of 11</a:t>
            </a:r>
            <a:endParaRPr lang="en-US"/>
          </a:p>
        </p:txBody>
      </p:sp>
      <p:graphicFrame>
        <p:nvGraphicFramePr>
          <p:cNvPr id="5" name="Table Placeholder 4">
            <a:extLst>
              <a:ext uri="{FF2B5EF4-FFF2-40B4-BE49-F238E27FC236}">
                <a16:creationId xmlns:a16="http://schemas.microsoft.com/office/drawing/2014/main" id="{95775F13-2D98-4E4C-9C58-626FB97173EA}"/>
              </a:ext>
            </a:extLst>
          </p:cNvPr>
          <p:cNvGraphicFramePr>
            <a:graphicFrameLocks noGrp="1"/>
          </p:cNvGraphicFramePr>
          <p:nvPr>
            <p:ph type="tbl" sz="quarter" idx="13"/>
            <p:extLst>
              <p:ext uri="{D42A27DB-BD31-4B8C-83A1-F6EECF244321}">
                <p14:modId xmlns:p14="http://schemas.microsoft.com/office/powerpoint/2010/main" val="196324523"/>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5260231"/>
                    </a:ext>
                  </a:extLst>
                </a:gridCol>
                <a:gridCol w="1152144">
                  <a:extLst>
                    <a:ext uri="{9D8B030D-6E8A-4147-A177-3AD203B41FA5}">
                      <a16:colId xmlns:a16="http://schemas.microsoft.com/office/drawing/2014/main" val="3992087506"/>
                    </a:ext>
                  </a:extLst>
                </a:gridCol>
                <a:gridCol w="1152144">
                  <a:extLst>
                    <a:ext uri="{9D8B030D-6E8A-4147-A177-3AD203B41FA5}">
                      <a16:colId xmlns:a16="http://schemas.microsoft.com/office/drawing/2014/main" val="1089301697"/>
                    </a:ext>
                  </a:extLst>
                </a:gridCol>
                <a:gridCol w="1152144">
                  <a:extLst>
                    <a:ext uri="{9D8B030D-6E8A-4147-A177-3AD203B41FA5}">
                      <a16:colId xmlns:a16="http://schemas.microsoft.com/office/drawing/2014/main" val="2661036775"/>
                    </a:ext>
                  </a:extLst>
                </a:gridCol>
                <a:gridCol w="1152144">
                  <a:extLst>
                    <a:ext uri="{9D8B030D-6E8A-4147-A177-3AD203B41FA5}">
                      <a16:colId xmlns:a16="http://schemas.microsoft.com/office/drawing/2014/main" val="243590271"/>
                    </a:ext>
                  </a:extLst>
                </a:gridCol>
                <a:gridCol w="1152144">
                  <a:extLst>
                    <a:ext uri="{9D8B030D-6E8A-4147-A177-3AD203B41FA5}">
                      <a16:colId xmlns:a16="http://schemas.microsoft.com/office/drawing/2014/main" val="367325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6999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- 2024-10-19 11:36:41</a:t>
                      </a:r>
                      <a:r>
                        <a:rPr kumimoji="0" lang="de-DE" sz="1000" b="0" i="0" u="none" strike="noStrike" kern="1200" cap="none" spc="0" normalizeH="0" baseline="0" noProof="0">
                          <a:ln>
                            <a:noFill/>
                          </a:ln>
                          <a:solidFill>
                            <a:prstClr val="black"/>
                          </a:solidFill>
                          <a:effectLst/>
                          <a:uLnTx/>
                          <a:uFillTx/>
                          <a:latin typeface="Calibri"/>
                          <a:ea typeface="+mn-ea"/>
                          <a:cs typeface="+mn-cs"/>
                        </a:rPr>
                        <a:t>
 Wenn Einkaufen zur Herausforderung wird 🛒 
Student Jonah kennt das Problem nur zu gut: Wegen seiner Histaminintoleranz musste er beim Einkaufen immer wieder mühsam die Zutatenlisten durchgehen. Doch anstatt sich damit abzufinden, hat er eine Lösung entwickelt – die „InTolerApp“! 📲 
Per Scan zeigt die App dir an, ob der Nutzer das Produkt verträgt. 
Hast du Unverträglichkeiten? Was hilft dir im Alltag? 
👩🏻‍💻 Autorin: Feyza Bıçakcı 
#IntolerApp #Histaminintoleranz #Unverträglichkeiten #Intoleranzen #Histamin #Histaminintoleranz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301186</a:t>
                      </a:r>
                    </a:p>
                  </a:txBody>
                  <a:tcPr/>
                </a:tc>
                <a:extLst>
                  <a:ext uri="{0D108BD9-81ED-4DB2-BD59-A6C34878D82A}">
                    <a16:rowId xmlns:a16="http://schemas.microsoft.com/office/drawing/2014/main" val="1538174495"/>
                  </a:ext>
                </a:extLst>
              </a:tr>
            </a:tbl>
          </a:graphicData>
        </a:graphic>
      </p:graphicFrame>
      <p:sp>
        <p:nvSpPr>
          <p:cNvPr id="4" name="Text Placeholder 3">
            <a:extLst>
              <a:ext uri="{FF2B5EF4-FFF2-40B4-BE49-F238E27FC236}">
                <a16:creationId xmlns:a16="http://schemas.microsoft.com/office/drawing/2014/main" id="{8B1C1FF6-EA09-4BDC-B7B2-E378030366A8}"/>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04217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0CAE-13F7-4F3E-9EA8-70791399B91C}"/>
              </a:ext>
            </a:extLst>
          </p:cNvPr>
          <p:cNvSpPr>
            <a:spLocks noGrp="1"/>
          </p:cNvSpPr>
          <p:nvPr>
            <p:ph type="title"/>
          </p:nvPr>
        </p:nvSpPr>
        <p:spPr/>
        <p:txBody>
          <a:bodyPr/>
          <a:lstStyle/>
          <a:p>
            <a:r>
              <a:rPr lang="de-DE"/>
              <a:t>Instagram Alle Posts des Zeitraums (mit Total Interactions) | 01.2.34. WDR Lokalzeit - 2 of 11</a:t>
            </a:r>
            <a:endParaRPr lang="en-US"/>
          </a:p>
        </p:txBody>
      </p:sp>
      <p:graphicFrame>
        <p:nvGraphicFramePr>
          <p:cNvPr id="5" name="Table Placeholder 4">
            <a:extLst>
              <a:ext uri="{FF2B5EF4-FFF2-40B4-BE49-F238E27FC236}">
                <a16:creationId xmlns:a16="http://schemas.microsoft.com/office/drawing/2014/main" id="{A5907D0D-4090-4638-8F9B-B91181FDB1DA}"/>
              </a:ext>
            </a:extLst>
          </p:cNvPr>
          <p:cNvGraphicFramePr>
            <a:graphicFrameLocks noGrp="1"/>
          </p:cNvGraphicFramePr>
          <p:nvPr>
            <p:ph type="tbl" sz="quarter" idx="13"/>
            <p:extLst>
              <p:ext uri="{D42A27DB-BD31-4B8C-83A1-F6EECF244321}">
                <p14:modId xmlns:p14="http://schemas.microsoft.com/office/powerpoint/2010/main" val="178929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968442"/>
                    </a:ext>
                  </a:extLst>
                </a:gridCol>
                <a:gridCol w="1152144">
                  <a:extLst>
                    <a:ext uri="{9D8B030D-6E8A-4147-A177-3AD203B41FA5}">
                      <a16:colId xmlns:a16="http://schemas.microsoft.com/office/drawing/2014/main" val="1294122834"/>
                    </a:ext>
                  </a:extLst>
                </a:gridCol>
                <a:gridCol w="1152144">
                  <a:extLst>
                    <a:ext uri="{9D8B030D-6E8A-4147-A177-3AD203B41FA5}">
                      <a16:colId xmlns:a16="http://schemas.microsoft.com/office/drawing/2014/main" val="3043425529"/>
                    </a:ext>
                  </a:extLst>
                </a:gridCol>
                <a:gridCol w="1152144">
                  <a:extLst>
                    <a:ext uri="{9D8B030D-6E8A-4147-A177-3AD203B41FA5}">
                      <a16:colId xmlns:a16="http://schemas.microsoft.com/office/drawing/2014/main" val="3687590972"/>
                    </a:ext>
                  </a:extLst>
                </a:gridCol>
                <a:gridCol w="1152144">
                  <a:extLst>
                    <a:ext uri="{9D8B030D-6E8A-4147-A177-3AD203B41FA5}">
                      <a16:colId xmlns:a16="http://schemas.microsoft.com/office/drawing/2014/main" val="1740342475"/>
                    </a:ext>
                  </a:extLst>
                </a:gridCol>
                <a:gridCol w="1152144">
                  <a:extLst>
                    <a:ext uri="{9D8B030D-6E8A-4147-A177-3AD203B41FA5}">
                      <a16:colId xmlns:a16="http://schemas.microsoft.com/office/drawing/2014/main" val="195975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0969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- 2024-10-19 15:41:52</a:t>
                      </a:r>
                      <a:r>
                        <a:rPr kumimoji="0" lang="de-DE" sz="1000" b="0" i="0" u="none" strike="noStrike" kern="1200" cap="none" spc="0" normalizeH="0" baseline="0" noProof="0">
                          <a:ln>
                            <a:noFill/>
                          </a:ln>
                          <a:solidFill>
                            <a:prstClr val="black"/>
                          </a:solidFill>
                          <a:effectLst/>
                          <a:uLnTx/>
                          <a:uFillTx/>
                          <a:latin typeface="Calibri"/>
                          <a:ea typeface="+mn-ea"/>
                          <a:cs typeface="+mn-cs"/>
                        </a:rPr>
                        <a:t>
 Was geht dir durch den Kopf, wenn du an den Tod denkst? 
Angefangen hat es mit einem Vortrag in der Schule. Mittlerweile ist Ines im 2. Lehrjahr ihrer Ausbildung zur Bestatterin und kann sich keinen besseren Beruf vorstellen. Berührungsängste mit toten Menschen? Kennt sie nicht.
#Bestatterin #Tod #Ausbildung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182074</a:t>
                      </a:r>
                    </a:p>
                  </a:txBody>
                  <a:tcPr/>
                </a:tc>
                <a:extLst>
                  <a:ext uri="{0D108BD9-81ED-4DB2-BD59-A6C34878D82A}">
                    <a16:rowId xmlns:a16="http://schemas.microsoft.com/office/drawing/2014/main" val="4215416931"/>
                  </a:ext>
                </a:extLst>
              </a:tr>
            </a:tbl>
          </a:graphicData>
        </a:graphic>
      </p:graphicFrame>
      <p:sp>
        <p:nvSpPr>
          <p:cNvPr id="4" name="Text Placeholder 3">
            <a:extLst>
              <a:ext uri="{FF2B5EF4-FFF2-40B4-BE49-F238E27FC236}">
                <a16:creationId xmlns:a16="http://schemas.microsoft.com/office/drawing/2014/main" id="{15A048B1-2896-4800-AAB9-1177A458A4D3}"/>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083092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E7925-ED45-424E-A001-C3B87F25E14E}"/>
              </a:ext>
            </a:extLst>
          </p:cNvPr>
          <p:cNvSpPr>
            <a:spLocks noGrp="1"/>
          </p:cNvSpPr>
          <p:nvPr>
            <p:ph type="title"/>
          </p:nvPr>
        </p:nvSpPr>
        <p:spPr/>
        <p:txBody>
          <a:bodyPr/>
          <a:lstStyle/>
          <a:p>
            <a:r>
              <a:rPr lang="de-DE"/>
              <a:t>Instagram Alle Posts des Zeitraums (mit Total Interactions) | 01.2.34. WDR Lokalzeit - 3 of 11</a:t>
            </a:r>
            <a:endParaRPr lang="en-US"/>
          </a:p>
        </p:txBody>
      </p:sp>
      <p:graphicFrame>
        <p:nvGraphicFramePr>
          <p:cNvPr id="5" name="Table Placeholder 4">
            <a:extLst>
              <a:ext uri="{FF2B5EF4-FFF2-40B4-BE49-F238E27FC236}">
                <a16:creationId xmlns:a16="http://schemas.microsoft.com/office/drawing/2014/main" id="{063364F2-FE17-4B15-84B4-13B1A7C46A72}"/>
              </a:ext>
            </a:extLst>
          </p:cNvPr>
          <p:cNvGraphicFramePr>
            <a:graphicFrameLocks noGrp="1"/>
          </p:cNvGraphicFramePr>
          <p:nvPr>
            <p:ph type="tbl" sz="quarter" idx="13"/>
            <p:extLst>
              <p:ext uri="{D42A27DB-BD31-4B8C-83A1-F6EECF244321}">
                <p14:modId xmlns:p14="http://schemas.microsoft.com/office/powerpoint/2010/main" val="429148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1187975"/>
                    </a:ext>
                  </a:extLst>
                </a:gridCol>
                <a:gridCol w="1152144">
                  <a:extLst>
                    <a:ext uri="{9D8B030D-6E8A-4147-A177-3AD203B41FA5}">
                      <a16:colId xmlns:a16="http://schemas.microsoft.com/office/drawing/2014/main" val="1293019997"/>
                    </a:ext>
                  </a:extLst>
                </a:gridCol>
                <a:gridCol w="1152144">
                  <a:extLst>
                    <a:ext uri="{9D8B030D-6E8A-4147-A177-3AD203B41FA5}">
                      <a16:colId xmlns:a16="http://schemas.microsoft.com/office/drawing/2014/main" val="747866880"/>
                    </a:ext>
                  </a:extLst>
                </a:gridCol>
                <a:gridCol w="1152144">
                  <a:extLst>
                    <a:ext uri="{9D8B030D-6E8A-4147-A177-3AD203B41FA5}">
                      <a16:colId xmlns:a16="http://schemas.microsoft.com/office/drawing/2014/main" val="2325278029"/>
                    </a:ext>
                  </a:extLst>
                </a:gridCol>
                <a:gridCol w="1152144">
                  <a:extLst>
                    <a:ext uri="{9D8B030D-6E8A-4147-A177-3AD203B41FA5}">
                      <a16:colId xmlns:a16="http://schemas.microsoft.com/office/drawing/2014/main" val="1789168114"/>
                    </a:ext>
                  </a:extLst>
                </a:gridCol>
                <a:gridCol w="1152144">
                  <a:extLst>
                    <a:ext uri="{9D8B030D-6E8A-4147-A177-3AD203B41FA5}">
                      <a16:colId xmlns:a16="http://schemas.microsoft.com/office/drawing/2014/main" val="4116973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9950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- 2024-10-18 11:05:05</a:t>
                      </a:r>
                      <a:r>
                        <a:rPr kumimoji="0" lang="de-DE" sz="1000" b="0" i="0" u="none" strike="noStrike" kern="1200" cap="none" spc="0" normalizeH="0" baseline="0" noProof="0">
                          <a:ln>
                            <a:noFill/>
                          </a:ln>
                          <a:solidFill>
                            <a:prstClr val="black"/>
                          </a:solidFill>
                          <a:effectLst/>
                          <a:uLnTx/>
                          <a:uFillTx/>
                          <a:latin typeface="Calibri"/>
                          <a:ea typeface="+mn-ea"/>
                          <a:cs typeface="+mn-cs"/>
                        </a:rPr>
                        <a:t>
 🦔 Weißt du, was zu tun ist, wenn du einem kranken Igel helfen willst? Heike Schönfeld von der Pflegegemeinschaft „Igelnest Pappelsee“ am Niederrhein hat Tipps für dich!
👩🏽 Seit drei Jahren nimmt Heike Igel ehrenamtlich bei sich auf und pflegt sie – mit Kontakt zu einer Tierärztin – gesund. Heike ist gelernte Arzthelferin und darf nach Absprache Medikamente geben sowie Milben oder Parasiten entfernen. Um sich richtig kümmern zu können, hat die Rentnerin nie mehr als sechs Igel gleichzeitig. 
🥰 Mit anderen Ehrenamtlichen der Pflegegemeinschaft konnten dieses Jahr schon rund 300 Igel versorgt und fit gemacht werden. 
Wie hast du schon mal einem kranken oder verletzten Tier geholfen? ❤️🩹
Übrigens: Bei den Kolleginnen und Kollegen von erlebniserde gibt’s jeden Tag Geschichten aus der Wildnis und der Tierwelt. 
🧑🏼‍💻 Autor: Jonas Burgwinkel
#Igel #Tiere #Pflege #Ehrenamt #Lokalzeit #WDR #ErlebnisErde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109935</a:t>
                      </a:r>
                    </a:p>
                  </a:txBody>
                  <a:tcPr/>
                </a:tc>
                <a:extLst>
                  <a:ext uri="{0D108BD9-81ED-4DB2-BD59-A6C34878D82A}">
                    <a16:rowId xmlns:a16="http://schemas.microsoft.com/office/drawing/2014/main" val="3877805131"/>
                  </a:ext>
                </a:extLst>
              </a:tr>
            </a:tbl>
          </a:graphicData>
        </a:graphic>
      </p:graphicFrame>
      <p:sp>
        <p:nvSpPr>
          <p:cNvPr id="4" name="Text Placeholder 3">
            <a:extLst>
              <a:ext uri="{FF2B5EF4-FFF2-40B4-BE49-F238E27FC236}">
                <a16:creationId xmlns:a16="http://schemas.microsoft.com/office/drawing/2014/main" id="{68BE7EB7-55EC-4E47-AA0C-E7D508F5C444}"/>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78402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30DA-0586-465A-9856-FF569DFC1B99}"/>
              </a:ext>
            </a:extLst>
          </p:cNvPr>
          <p:cNvSpPr>
            <a:spLocks noGrp="1"/>
          </p:cNvSpPr>
          <p:nvPr>
            <p:ph type="title"/>
          </p:nvPr>
        </p:nvSpPr>
        <p:spPr/>
        <p:txBody>
          <a:bodyPr/>
          <a:lstStyle/>
          <a:p>
            <a:r>
              <a:rPr lang="de-DE"/>
              <a:t>Instagram Alle Posts des Zeitraums (mit Total Interactions) | 01.2.34. WDR Lokalzeit - 4 of 11</a:t>
            </a:r>
            <a:endParaRPr lang="en-US"/>
          </a:p>
        </p:txBody>
      </p:sp>
      <p:graphicFrame>
        <p:nvGraphicFramePr>
          <p:cNvPr id="5" name="Table Placeholder 4">
            <a:extLst>
              <a:ext uri="{FF2B5EF4-FFF2-40B4-BE49-F238E27FC236}">
                <a16:creationId xmlns:a16="http://schemas.microsoft.com/office/drawing/2014/main" id="{C60E78FE-E2CA-4CA3-981E-AC552B751321}"/>
              </a:ext>
            </a:extLst>
          </p:cNvPr>
          <p:cNvGraphicFramePr>
            <a:graphicFrameLocks noGrp="1"/>
          </p:cNvGraphicFramePr>
          <p:nvPr>
            <p:ph type="tbl" sz="quarter" idx="13"/>
            <p:extLst>
              <p:ext uri="{D42A27DB-BD31-4B8C-83A1-F6EECF244321}">
                <p14:modId xmlns:p14="http://schemas.microsoft.com/office/powerpoint/2010/main" val="87301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5517387"/>
                    </a:ext>
                  </a:extLst>
                </a:gridCol>
                <a:gridCol w="1152144">
                  <a:extLst>
                    <a:ext uri="{9D8B030D-6E8A-4147-A177-3AD203B41FA5}">
                      <a16:colId xmlns:a16="http://schemas.microsoft.com/office/drawing/2014/main" val="319190790"/>
                    </a:ext>
                  </a:extLst>
                </a:gridCol>
                <a:gridCol w="1152144">
                  <a:extLst>
                    <a:ext uri="{9D8B030D-6E8A-4147-A177-3AD203B41FA5}">
                      <a16:colId xmlns:a16="http://schemas.microsoft.com/office/drawing/2014/main" val="3614706389"/>
                    </a:ext>
                  </a:extLst>
                </a:gridCol>
                <a:gridCol w="1152144">
                  <a:extLst>
                    <a:ext uri="{9D8B030D-6E8A-4147-A177-3AD203B41FA5}">
                      <a16:colId xmlns:a16="http://schemas.microsoft.com/office/drawing/2014/main" val="625759673"/>
                    </a:ext>
                  </a:extLst>
                </a:gridCol>
                <a:gridCol w="1152144">
                  <a:extLst>
                    <a:ext uri="{9D8B030D-6E8A-4147-A177-3AD203B41FA5}">
                      <a16:colId xmlns:a16="http://schemas.microsoft.com/office/drawing/2014/main" val="4230707595"/>
                    </a:ext>
                  </a:extLst>
                </a:gridCol>
                <a:gridCol w="1152144">
                  <a:extLst>
                    <a:ext uri="{9D8B030D-6E8A-4147-A177-3AD203B41FA5}">
                      <a16:colId xmlns:a16="http://schemas.microsoft.com/office/drawing/2014/main" val="325300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385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- 2024-10-18 16:50:39</a:t>
                      </a:r>
                      <a:r>
                        <a:rPr kumimoji="0" lang="de-DE" sz="1000" b="0" i="0" u="none" strike="noStrike" kern="1200" cap="none" spc="0" normalizeH="0" baseline="0" noProof="0">
                          <a:ln>
                            <a:noFill/>
                          </a:ln>
                          <a:solidFill>
                            <a:prstClr val="black"/>
                          </a:solidFill>
                          <a:effectLst/>
                          <a:uLnTx/>
                          <a:uFillTx/>
                          <a:latin typeface="Calibri"/>
                          <a:ea typeface="+mn-ea"/>
                          <a:cs typeface="+mn-cs"/>
                        </a:rPr>
                        <a:t>
 Für Sümeyra war vieles im Leben ein Kampf! 😩 Vor allem für ihre Bildung muss sie viele Hürden überwinden. Anträge schreiben, vergebliche Jobsuche und Ablehnung sind ihr Alltag. 😕 Nun steht sie vor der nächsten Herausforderung: Der Weg zur Uni. 🎓
Um einen Job zu finden, will Sümeyra wieder studieren – aber weil es nicht ihr erstes Studium ist, übernimmt niemand ihren Transport nicht. Der Weg zur Uni verhindert Sümeyras Studium. 😢
👩🏼‍💻 Autorin: Veerle Seelig 
#Inklusion #Behinderung #Studium #Bahn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82839</a:t>
                      </a:r>
                    </a:p>
                  </a:txBody>
                  <a:tcPr/>
                </a:tc>
                <a:extLst>
                  <a:ext uri="{0D108BD9-81ED-4DB2-BD59-A6C34878D82A}">
                    <a16:rowId xmlns:a16="http://schemas.microsoft.com/office/drawing/2014/main" val="2759266436"/>
                  </a:ext>
                </a:extLst>
              </a:tr>
            </a:tbl>
          </a:graphicData>
        </a:graphic>
      </p:graphicFrame>
      <p:sp>
        <p:nvSpPr>
          <p:cNvPr id="4" name="Text Placeholder 3">
            <a:extLst>
              <a:ext uri="{FF2B5EF4-FFF2-40B4-BE49-F238E27FC236}">
                <a16:creationId xmlns:a16="http://schemas.microsoft.com/office/drawing/2014/main" id="{A85C483B-3386-40B7-8D49-D5CB794F589D}"/>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86925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9354-713B-482E-95E5-3D2D5E278624}"/>
              </a:ext>
            </a:extLst>
          </p:cNvPr>
          <p:cNvSpPr>
            <a:spLocks noGrp="1"/>
          </p:cNvSpPr>
          <p:nvPr>
            <p:ph type="title"/>
          </p:nvPr>
        </p:nvSpPr>
        <p:spPr/>
        <p:txBody>
          <a:bodyPr/>
          <a:lstStyle/>
          <a:p>
            <a:r>
              <a:rPr lang="de-DE"/>
              <a:t>Instagram Alle Posts des Zeitraums (mit Total Interactions) | 01.2.34. WDR Lokalzeit - 5 of 11</a:t>
            </a:r>
            <a:endParaRPr lang="en-US"/>
          </a:p>
        </p:txBody>
      </p:sp>
      <p:graphicFrame>
        <p:nvGraphicFramePr>
          <p:cNvPr id="5" name="Table Placeholder 4">
            <a:extLst>
              <a:ext uri="{FF2B5EF4-FFF2-40B4-BE49-F238E27FC236}">
                <a16:creationId xmlns:a16="http://schemas.microsoft.com/office/drawing/2014/main" id="{BE6E6B9E-B332-43F4-9E0E-62E593D4AF8E}"/>
              </a:ext>
            </a:extLst>
          </p:cNvPr>
          <p:cNvGraphicFramePr>
            <a:graphicFrameLocks noGrp="1"/>
          </p:cNvGraphicFramePr>
          <p:nvPr>
            <p:ph type="tbl" sz="quarter" idx="13"/>
            <p:extLst>
              <p:ext uri="{D42A27DB-BD31-4B8C-83A1-F6EECF244321}">
                <p14:modId xmlns:p14="http://schemas.microsoft.com/office/powerpoint/2010/main" val="242453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48927654"/>
                    </a:ext>
                  </a:extLst>
                </a:gridCol>
                <a:gridCol w="1152144">
                  <a:extLst>
                    <a:ext uri="{9D8B030D-6E8A-4147-A177-3AD203B41FA5}">
                      <a16:colId xmlns:a16="http://schemas.microsoft.com/office/drawing/2014/main" val="2433452455"/>
                    </a:ext>
                  </a:extLst>
                </a:gridCol>
                <a:gridCol w="1152144">
                  <a:extLst>
                    <a:ext uri="{9D8B030D-6E8A-4147-A177-3AD203B41FA5}">
                      <a16:colId xmlns:a16="http://schemas.microsoft.com/office/drawing/2014/main" val="1351940408"/>
                    </a:ext>
                  </a:extLst>
                </a:gridCol>
                <a:gridCol w="1152144">
                  <a:extLst>
                    <a:ext uri="{9D8B030D-6E8A-4147-A177-3AD203B41FA5}">
                      <a16:colId xmlns:a16="http://schemas.microsoft.com/office/drawing/2014/main" val="4162858731"/>
                    </a:ext>
                  </a:extLst>
                </a:gridCol>
                <a:gridCol w="1152144">
                  <a:extLst>
                    <a:ext uri="{9D8B030D-6E8A-4147-A177-3AD203B41FA5}">
                      <a16:colId xmlns:a16="http://schemas.microsoft.com/office/drawing/2014/main" val="3695014286"/>
                    </a:ext>
                  </a:extLst>
                </a:gridCol>
                <a:gridCol w="1152144">
                  <a:extLst>
                    <a:ext uri="{9D8B030D-6E8A-4147-A177-3AD203B41FA5}">
                      <a16:colId xmlns:a16="http://schemas.microsoft.com/office/drawing/2014/main" val="108360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808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- 2024-10-16 11:49:07</a:t>
                      </a:r>
                      <a:r>
                        <a:rPr kumimoji="0" lang="de-DE" sz="1000" b="0" i="0" u="none" strike="noStrike" kern="1200" cap="none" spc="0" normalizeH="0" baseline="0" noProof="0">
                          <a:ln>
                            <a:noFill/>
                          </a:ln>
                          <a:solidFill>
                            <a:prstClr val="black"/>
                          </a:solidFill>
                          <a:effectLst/>
                          <a:uLnTx/>
                          <a:uFillTx/>
                          <a:latin typeface="Calibri"/>
                          <a:ea typeface="+mn-ea"/>
                          <a:cs typeface="+mn-cs"/>
                        </a:rPr>
                        <a:t>
 Hast du dich schon mal verirrt? Für Demenzkranke kann das schnell gefährlich werden. 😱
Wenn ein Bewohnender des Casa Mia Seniorenzentrums in Duisburg nach einer Stunde immer noch vermisst wird, können sich die Mitarbeitenden erstmal bei der Hundestaffel melden, statt die Polizei zu rufen. 🐶 Fabio und Bambam sind allzeit bereit, bei der Suche zu helfen. Das spart kostbare Zeit! 💪🏼
Bewohnerin Hildegard macht beim Training mit. Der Hundebesuch ist jeden Monat ein Highlight für sie! 🥰
👩🏼‍💻 Autorin: Agata Pilarska 
#Mantrailing #Demenz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27626</a:t>
                      </a:r>
                    </a:p>
                  </a:txBody>
                  <a:tcPr/>
                </a:tc>
                <a:extLst>
                  <a:ext uri="{0D108BD9-81ED-4DB2-BD59-A6C34878D82A}">
                    <a16:rowId xmlns:a16="http://schemas.microsoft.com/office/drawing/2014/main" val="1743057292"/>
                  </a:ext>
                </a:extLst>
              </a:tr>
            </a:tbl>
          </a:graphicData>
        </a:graphic>
      </p:graphicFrame>
      <p:sp>
        <p:nvSpPr>
          <p:cNvPr id="4" name="Text Placeholder 3">
            <a:extLst>
              <a:ext uri="{FF2B5EF4-FFF2-40B4-BE49-F238E27FC236}">
                <a16:creationId xmlns:a16="http://schemas.microsoft.com/office/drawing/2014/main" id="{EE8BF102-680F-4C41-BF81-C85B76AA5D1E}"/>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372136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7277-4619-4C29-B503-03C51CEA7C20}"/>
              </a:ext>
            </a:extLst>
          </p:cNvPr>
          <p:cNvSpPr>
            <a:spLocks noGrp="1"/>
          </p:cNvSpPr>
          <p:nvPr>
            <p:ph type="title"/>
          </p:nvPr>
        </p:nvSpPr>
        <p:spPr/>
        <p:txBody>
          <a:bodyPr/>
          <a:lstStyle/>
          <a:p>
            <a:r>
              <a:rPr lang="de-DE"/>
              <a:t>Instagram Alle Posts des Zeitraums (mit Total Interactions) | 01.2.34. WDR Lokalzeit - 6 of 11</a:t>
            </a:r>
            <a:endParaRPr lang="en-US"/>
          </a:p>
        </p:txBody>
      </p:sp>
      <p:graphicFrame>
        <p:nvGraphicFramePr>
          <p:cNvPr id="5" name="Table Placeholder 4">
            <a:extLst>
              <a:ext uri="{FF2B5EF4-FFF2-40B4-BE49-F238E27FC236}">
                <a16:creationId xmlns:a16="http://schemas.microsoft.com/office/drawing/2014/main" id="{70859E21-E5EC-43B7-943F-B51CCCCBAFF3}"/>
              </a:ext>
            </a:extLst>
          </p:cNvPr>
          <p:cNvGraphicFramePr>
            <a:graphicFrameLocks noGrp="1"/>
          </p:cNvGraphicFramePr>
          <p:nvPr>
            <p:ph type="tbl" sz="quarter" idx="13"/>
            <p:extLst>
              <p:ext uri="{D42A27DB-BD31-4B8C-83A1-F6EECF244321}">
                <p14:modId xmlns:p14="http://schemas.microsoft.com/office/powerpoint/2010/main" val="304128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5883386"/>
                    </a:ext>
                  </a:extLst>
                </a:gridCol>
                <a:gridCol w="1152144">
                  <a:extLst>
                    <a:ext uri="{9D8B030D-6E8A-4147-A177-3AD203B41FA5}">
                      <a16:colId xmlns:a16="http://schemas.microsoft.com/office/drawing/2014/main" val="457671060"/>
                    </a:ext>
                  </a:extLst>
                </a:gridCol>
                <a:gridCol w="1152144">
                  <a:extLst>
                    <a:ext uri="{9D8B030D-6E8A-4147-A177-3AD203B41FA5}">
                      <a16:colId xmlns:a16="http://schemas.microsoft.com/office/drawing/2014/main" val="3624858222"/>
                    </a:ext>
                  </a:extLst>
                </a:gridCol>
                <a:gridCol w="1152144">
                  <a:extLst>
                    <a:ext uri="{9D8B030D-6E8A-4147-A177-3AD203B41FA5}">
                      <a16:colId xmlns:a16="http://schemas.microsoft.com/office/drawing/2014/main" val="770769820"/>
                    </a:ext>
                  </a:extLst>
                </a:gridCol>
                <a:gridCol w="1152144">
                  <a:extLst>
                    <a:ext uri="{9D8B030D-6E8A-4147-A177-3AD203B41FA5}">
                      <a16:colId xmlns:a16="http://schemas.microsoft.com/office/drawing/2014/main" val="200427043"/>
                    </a:ext>
                  </a:extLst>
                </a:gridCol>
                <a:gridCol w="1152144">
                  <a:extLst>
                    <a:ext uri="{9D8B030D-6E8A-4147-A177-3AD203B41FA5}">
                      <a16:colId xmlns:a16="http://schemas.microsoft.com/office/drawing/2014/main" val="266728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3425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- 2024-10-14 17:22:31</a:t>
                      </a:r>
                      <a:r>
                        <a:rPr kumimoji="0" lang="de-DE" sz="1000" b="0" i="0" u="none" strike="noStrike" kern="1200" cap="none" spc="0" normalizeH="0" baseline="0" noProof="0">
                          <a:ln>
                            <a:noFill/>
                          </a:ln>
                          <a:solidFill>
                            <a:prstClr val="black"/>
                          </a:solidFill>
                          <a:effectLst/>
                          <a:uLnTx/>
                          <a:uFillTx/>
                          <a:latin typeface="Calibri"/>
                          <a:ea typeface="+mn-ea"/>
                          <a:cs typeface="+mn-cs"/>
                        </a:rPr>
                        <a:t>
 Wie ist eure Erinnerung an Schultoiletten? 💩
Grundschüler in Dülmen ärgern sich seit Jahren über ihr Klopapier – es ist ihnen zu dünn. 🧻
Im Schulparlament der Paul-Gerhardt-Schule wurde darüber diskutiert, aber die Schule selbst kann das Problem nicht lösen. Die Grundschüler nehmen die Sache selbst in die Hand: Sie schreiben einen Brief an den Bürgermeister und fordern: Besseres Klopapier! 🚽🧻
#Schule #SchuleNeuDenken #Toilette #Dülmen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21340</a:t>
                      </a:r>
                    </a:p>
                  </a:txBody>
                  <a:tcPr/>
                </a:tc>
                <a:extLst>
                  <a:ext uri="{0D108BD9-81ED-4DB2-BD59-A6C34878D82A}">
                    <a16:rowId xmlns:a16="http://schemas.microsoft.com/office/drawing/2014/main" val="1711373479"/>
                  </a:ext>
                </a:extLst>
              </a:tr>
            </a:tbl>
          </a:graphicData>
        </a:graphic>
      </p:graphicFrame>
      <p:sp>
        <p:nvSpPr>
          <p:cNvPr id="4" name="Text Placeholder 3">
            <a:extLst>
              <a:ext uri="{FF2B5EF4-FFF2-40B4-BE49-F238E27FC236}">
                <a16:creationId xmlns:a16="http://schemas.microsoft.com/office/drawing/2014/main" id="{AD95458C-207D-420B-8E0B-24FB4E7927FC}"/>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867277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05CF6-B8CC-4CAE-A3E4-CF73CCCF73D8}"/>
              </a:ext>
            </a:extLst>
          </p:cNvPr>
          <p:cNvSpPr>
            <a:spLocks noGrp="1"/>
          </p:cNvSpPr>
          <p:nvPr>
            <p:ph type="title"/>
          </p:nvPr>
        </p:nvSpPr>
        <p:spPr/>
        <p:txBody>
          <a:bodyPr/>
          <a:lstStyle/>
          <a:p>
            <a:r>
              <a:rPr lang="de-DE"/>
              <a:t>Instagram Alle Posts des Zeitraums (mit Total Interactions) | 01.2.34. WDR Lokalzeit - 7 of 11</a:t>
            </a:r>
            <a:endParaRPr lang="en-US"/>
          </a:p>
        </p:txBody>
      </p:sp>
      <p:graphicFrame>
        <p:nvGraphicFramePr>
          <p:cNvPr id="5" name="Table Placeholder 4">
            <a:extLst>
              <a:ext uri="{FF2B5EF4-FFF2-40B4-BE49-F238E27FC236}">
                <a16:creationId xmlns:a16="http://schemas.microsoft.com/office/drawing/2014/main" id="{A8E4CC62-699A-46A6-9D2F-89DAC74C9E16}"/>
              </a:ext>
            </a:extLst>
          </p:cNvPr>
          <p:cNvGraphicFramePr>
            <a:graphicFrameLocks noGrp="1"/>
          </p:cNvGraphicFramePr>
          <p:nvPr>
            <p:ph type="tbl" sz="quarter" idx="13"/>
            <p:extLst>
              <p:ext uri="{D42A27DB-BD31-4B8C-83A1-F6EECF244321}">
                <p14:modId xmlns:p14="http://schemas.microsoft.com/office/powerpoint/2010/main" val="217280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7285308"/>
                    </a:ext>
                  </a:extLst>
                </a:gridCol>
                <a:gridCol w="1152144">
                  <a:extLst>
                    <a:ext uri="{9D8B030D-6E8A-4147-A177-3AD203B41FA5}">
                      <a16:colId xmlns:a16="http://schemas.microsoft.com/office/drawing/2014/main" val="2447008868"/>
                    </a:ext>
                  </a:extLst>
                </a:gridCol>
                <a:gridCol w="1152144">
                  <a:extLst>
                    <a:ext uri="{9D8B030D-6E8A-4147-A177-3AD203B41FA5}">
                      <a16:colId xmlns:a16="http://schemas.microsoft.com/office/drawing/2014/main" val="811327563"/>
                    </a:ext>
                  </a:extLst>
                </a:gridCol>
                <a:gridCol w="1152144">
                  <a:extLst>
                    <a:ext uri="{9D8B030D-6E8A-4147-A177-3AD203B41FA5}">
                      <a16:colId xmlns:a16="http://schemas.microsoft.com/office/drawing/2014/main" val="333502881"/>
                    </a:ext>
                  </a:extLst>
                </a:gridCol>
                <a:gridCol w="1152144">
                  <a:extLst>
                    <a:ext uri="{9D8B030D-6E8A-4147-A177-3AD203B41FA5}">
                      <a16:colId xmlns:a16="http://schemas.microsoft.com/office/drawing/2014/main" val="787144697"/>
                    </a:ext>
                  </a:extLst>
                </a:gridCol>
                <a:gridCol w="1152144">
                  <a:extLst>
                    <a:ext uri="{9D8B030D-6E8A-4147-A177-3AD203B41FA5}">
                      <a16:colId xmlns:a16="http://schemas.microsoft.com/office/drawing/2014/main" val="15750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8613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- 2024-10-20 11:56:06</a:t>
                      </a:r>
                      <a:r>
                        <a:rPr kumimoji="0" lang="de-DE" sz="1000" b="0" i="0" u="none" strike="noStrike" kern="1200" cap="none" spc="0" normalizeH="0" baseline="0" noProof="0">
                          <a:ln>
                            <a:noFill/>
                          </a:ln>
                          <a:solidFill>
                            <a:prstClr val="black"/>
                          </a:solidFill>
                          <a:effectLst/>
                          <a:uLnTx/>
                          <a:uFillTx/>
                          <a:latin typeface="Calibri"/>
                          <a:ea typeface="+mn-ea"/>
                          <a:cs typeface="+mn-cs"/>
                        </a:rPr>
                        <a:t>
 Nico war erst drei Tage alt, als er seine erste Chemo bekommen hat – wegen Tumoren im Hirnstamm und Rückenmark. 😱 Es war die erste von 60 Chemotherapien. Heute hat er zwar noch vereinzelte Tumorzellen im Körper, die richten laut den Ärzten aber keinen Schaden an.
Begleitet hat Nico und seine Familie über die Jahre der Verein „Lächelwerk“ aus Schmallenberg. Die Helfer kümmern sich gerade darum, einen Aufzug zu finanzieren, mit dem Nico zu Hause selbstständig in die Wohnung kommen kann. Denn auch wenn er schon viel durchmachen musste: Nico ist voller Power und Lebensfreude. 💪❤️
👩‍💻 Autorin: Katrin Wrobel
#Krebs #Lächelwerk #Mutmacher #Lokalzeit #WDR laechelwerk_e.v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20912</a:t>
                      </a:r>
                    </a:p>
                  </a:txBody>
                  <a:tcPr/>
                </a:tc>
                <a:extLst>
                  <a:ext uri="{0D108BD9-81ED-4DB2-BD59-A6C34878D82A}">
                    <a16:rowId xmlns:a16="http://schemas.microsoft.com/office/drawing/2014/main" val="1761439822"/>
                  </a:ext>
                </a:extLst>
              </a:tr>
            </a:tbl>
          </a:graphicData>
        </a:graphic>
      </p:graphicFrame>
      <p:sp>
        <p:nvSpPr>
          <p:cNvPr id="4" name="Text Placeholder 3">
            <a:extLst>
              <a:ext uri="{FF2B5EF4-FFF2-40B4-BE49-F238E27FC236}">
                <a16:creationId xmlns:a16="http://schemas.microsoft.com/office/drawing/2014/main" id="{10011BD2-C05D-4D73-90EA-BBBD25D08A72}"/>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934495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C4BD-6277-46A4-9DA3-8FEB80FFAAE5}"/>
              </a:ext>
            </a:extLst>
          </p:cNvPr>
          <p:cNvSpPr>
            <a:spLocks noGrp="1"/>
          </p:cNvSpPr>
          <p:nvPr>
            <p:ph type="title"/>
          </p:nvPr>
        </p:nvSpPr>
        <p:spPr/>
        <p:txBody>
          <a:bodyPr/>
          <a:lstStyle/>
          <a:p>
            <a:r>
              <a:rPr lang="de-DE"/>
              <a:t>Instagram Alle Posts des Zeitraums (mit Total Interactions) | 01.2.34. WDR Lokalzeit - 8 of 11</a:t>
            </a:r>
            <a:endParaRPr lang="en-US"/>
          </a:p>
        </p:txBody>
      </p:sp>
      <p:graphicFrame>
        <p:nvGraphicFramePr>
          <p:cNvPr id="5" name="Table Placeholder 4">
            <a:extLst>
              <a:ext uri="{FF2B5EF4-FFF2-40B4-BE49-F238E27FC236}">
                <a16:creationId xmlns:a16="http://schemas.microsoft.com/office/drawing/2014/main" id="{D56C3E6E-FD3C-4C11-B9D3-DEA533E51AF2}"/>
              </a:ext>
            </a:extLst>
          </p:cNvPr>
          <p:cNvGraphicFramePr>
            <a:graphicFrameLocks noGrp="1"/>
          </p:cNvGraphicFramePr>
          <p:nvPr>
            <p:ph type="tbl" sz="quarter" idx="13"/>
            <p:extLst>
              <p:ext uri="{D42A27DB-BD31-4B8C-83A1-F6EECF244321}">
                <p14:modId xmlns:p14="http://schemas.microsoft.com/office/powerpoint/2010/main" val="342906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4345063"/>
                    </a:ext>
                  </a:extLst>
                </a:gridCol>
                <a:gridCol w="1152144">
                  <a:extLst>
                    <a:ext uri="{9D8B030D-6E8A-4147-A177-3AD203B41FA5}">
                      <a16:colId xmlns:a16="http://schemas.microsoft.com/office/drawing/2014/main" val="1326128456"/>
                    </a:ext>
                  </a:extLst>
                </a:gridCol>
                <a:gridCol w="1152144">
                  <a:extLst>
                    <a:ext uri="{9D8B030D-6E8A-4147-A177-3AD203B41FA5}">
                      <a16:colId xmlns:a16="http://schemas.microsoft.com/office/drawing/2014/main" val="2635827858"/>
                    </a:ext>
                  </a:extLst>
                </a:gridCol>
                <a:gridCol w="1152144">
                  <a:extLst>
                    <a:ext uri="{9D8B030D-6E8A-4147-A177-3AD203B41FA5}">
                      <a16:colId xmlns:a16="http://schemas.microsoft.com/office/drawing/2014/main" val="752814577"/>
                    </a:ext>
                  </a:extLst>
                </a:gridCol>
                <a:gridCol w="1152144">
                  <a:extLst>
                    <a:ext uri="{9D8B030D-6E8A-4147-A177-3AD203B41FA5}">
                      <a16:colId xmlns:a16="http://schemas.microsoft.com/office/drawing/2014/main" val="1290665353"/>
                    </a:ext>
                  </a:extLst>
                </a:gridCol>
                <a:gridCol w="1152144">
                  <a:extLst>
                    <a:ext uri="{9D8B030D-6E8A-4147-A177-3AD203B41FA5}">
                      <a16:colId xmlns:a16="http://schemas.microsoft.com/office/drawing/2014/main" val="177684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0597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- 2024-10-15 12:51:34</a:t>
                      </a:r>
                      <a:r>
                        <a:rPr kumimoji="0" lang="en-US" sz="1000" b="0" i="0" u="none" strike="noStrike" kern="1200" cap="none" spc="0" normalizeH="0" baseline="0" noProof="0">
                          <a:ln>
                            <a:noFill/>
                          </a:ln>
                          <a:solidFill>
                            <a:prstClr val="black"/>
                          </a:solidFill>
                          <a:effectLst/>
                          <a:uLnTx/>
                          <a:uFillTx/>
                          <a:latin typeface="Calibri"/>
                          <a:ea typeface="+mn-ea"/>
                          <a:cs typeface="+mn-cs"/>
                        </a:rPr>
                        <a:t>
 „Ist das echt ein Polizeiwagen?“ 🚔 Nein, aber fast! Alexander hat seinen BMW im Polizei-Look foliert und sorgt für erstaunte Blicke und lustige Reaktionen in Moers. 🚓👀 Aber ist das eigentlich erlaubt? 🤔
#Autotuning #Polizeiauto #Polizei #Tuning #Moers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20624</a:t>
                      </a:r>
                    </a:p>
                  </a:txBody>
                  <a:tcPr/>
                </a:tc>
                <a:extLst>
                  <a:ext uri="{0D108BD9-81ED-4DB2-BD59-A6C34878D82A}">
                    <a16:rowId xmlns:a16="http://schemas.microsoft.com/office/drawing/2014/main" val="98871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- 2024-10-14 12:32:52</a:t>
                      </a:r>
                      <a:r>
                        <a:rPr kumimoji="0" lang="en-US" sz="1000" b="0" i="0" u="none" strike="noStrike" kern="1200" cap="none" spc="0" normalizeH="0" baseline="0" noProof="0">
                          <a:ln>
                            <a:noFill/>
                          </a:ln>
                          <a:solidFill>
                            <a:prstClr val="black"/>
                          </a:solidFill>
                          <a:effectLst/>
                          <a:uLnTx/>
                          <a:uFillTx/>
                          <a:latin typeface="Calibri"/>
                          <a:ea typeface="+mn-ea"/>
                          <a:cs typeface="+mn-cs"/>
                        </a:rPr>
                        <a:t>
 Gaby und Christian Sonneks Hobby ist der VfL Bochum – und anderen zu helfen! ❤️ Seit Anfang 2024 sind die beiden in Rente. Ihre freie Zeit nutzen Gaby und Christian mit ihren fünf (❗️) verschiedenen Ehrenämtern. 💪🏼
👩🏻‍💻 Autorin: Nastaran Amirhaji 
#WDR #Lokalzeit #Ehrenamt #VfLBochum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a:t>
                      </a:r>
                    </a:p>
                  </a:txBody>
                  <a:tcPr/>
                </a:tc>
                <a:extLst>
                  <a:ext uri="{0D108BD9-81ED-4DB2-BD59-A6C34878D82A}">
                    <a16:rowId xmlns:a16="http://schemas.microsoft.com/office/drawing/2014/main" val="3730382061"/>
                  </a:ext>
                </a:extLst>
              </a:tr>
            </a:tbl>
          </a:graphicData>
        </a:graphic>
      </p:graphicFrame>
      <p:sp>
        <p:nvSpPr>
          <p:cNvPr id="4" name="Text Placeholder 3">
            <a:extLst>
              <a:ext uri="{FF2B5EF4-FFF2-40B4-BE49-F238E27FC236}">
                <a16:creationId xmlns:a16="http://schemas.microsoft.com/office/drawing/2014/main" id="{2DE19823-BF54-484D-AE1B-F254A66F069B}"/>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846353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074EE-69F8-4DB8-8F26-DC6CC087D7E9}"/>
              </a:ext>
            </a:extLst>
          </p:cNvPr>
          <p:cNvSpPr>
            <a:spLocks noGrp="1"/>
          </p:cNvSpPr>
          <p:nvPr>
            <p:ph type="title"/>
          </p:nvPr>
        </p:nvSpPr>
        <p:spPr/>
        <p:txBody>
          <a:bodyPr/>
          <a:lstStyle/>
          <a:p>
            <a:r>
              <a:rPr lang="de-DE"/>
              <a:t>Instagram Alle Posts des Zeitraums (mit Total Interactions) | 01.2.34. WDR Lokalzeit - 9 of 11</a:t>
            </a:r>
            <a:endParaRPr lang="en-US"/>
          </a:p>
        </p:txBody>
      </p:sp>
      <p:graphicFrame>
        <p:nvGraphicFramePr>
          <p:cNvPr id="5" name="Table Placeholder 4">
            <a:extLst>
              <a:ext uri="{FF2B5EF4-FFF2-40B4-BE49-F238E27FC236}">
                <a16:creationId xmlns:a16="http://schemas.microsoft.com/office/drawing/2014/main" id="{0DF1B1DD-FF68-4438-B181-9B701A996A2A}"/>
              </a:ext>
            </a:extLst>
          </p:cNvPr>
          <p:cNvGraphicFramePr>
            <a:graphicFrameLocks noGrp="1"/>
          </p:cNvGraphicFramePr>
          <p:nvPr>
            <p:ph type="tbl" sz="quarter" idx="13"/>
            <p:extLst>
              <p:ext uri="{D42A27DB-BD31-4B8C-83A1-F6EECF244321}">
                <p14:modId xmlns:p14="http://schemas.microsoft.com/office/powerpoint/2010/main" val="135506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6703714"/>
                    </a:ext>
                  </a:extLst>
                </a:gridCol>
                <a:gridCol w="1152144">
                  <a:extLst>
                    <a:ext uri="{9D8B030D-6E8A-4147-A177-3AD203B41FA5}">
                      <a16:colId xmlns:a16="http://schemas.microsoft.com/office/drawing/2014/main" val="2453455381"/>
                    </a:ext>
                  </a:extLst>
                </a:gridCol>
                <a:gridCol w="1152144">
                  <a:extLst>
                    <a:ext uri="{9D8B030D-6E8A-4147-A177-3AD203B41FA5}">
                      <a16:colId xmlns:a16="http://schemas.microsoft.com/office/drawing/2014/main" val="1726825499"/>
                    </a:ext>
                  </a:extLst>
                </a:gridCol>
                <a:gridCol w="1152144">
                  <a:extLst>
                    <a:ext uri="{9D8B030D-6E8A-4147-A177-3AD203B41FA5}">
                      <a16:colId xmlns:a16="http://schemas.microsoft.com/office/drawing/2014/main" val="965270297"/>
                    </a:ext>
                  </a:extLst>
                </a:gridCol>
                <a:gridCol w="1152144">
                  <a:extLst>
                    <a:ext uri="{9D8B030D-6E8A-4147-A177-3AD203B41FA5}">
                      <a16:colId xmlns:a16="http://schemas.microsoft.com/office/drawing/2014/main" val="755225440"/>
                    </a:ext>
                  </a:extLst>
                </a:gridCol>
                <a:gridCol w="1152144">
                  <a:extLst>
                    <a:ext uri="{9D8B030D-6E8A-4147-A177-3AD203B41FA5}">
                      <a16:colId xmlns:a16="http://schemas.microsoft.com/office/drawing/2014/main" val="2921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3291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- 2024-10-17 16:49:59</a:t>
                      </a:r>
                      <a:r>
                        <a:rPr kumimoji="0" lang="en-US" sz="1000" b="0" i="0" u="none" strike="noStrike" kern="1200" cap="none" spc="0" normalizeH="0" baseline="0" noProof="0">
                          <a:ln>
                            <a:noFill/>
                          </a:ln>
                          <a:solidFill>
                            <a:prstClr val="black"/>
                          </a:solidFill>
                          <a:effectLst/>
                          <a:uLnTx/>
                          <a:uFillTx/>
                          <a:latin typeface="Calibri"/>
                          <a:ea typeface="+mn-ea"/>
                          <a:cs typeface="+mn-cs"/>
                        </a:rPr>
                        <a:t>
 Taylor Swift ist zurück in Gelsenkirchen! 😍 Der Künstler beniveltum ist im Sommer zum Swiftie geworden und hat den Weltstar als Graffiti zurückgeholt. 🎨
Warst du bei einem ihrer Konzerte? 🎶 Wie fandest du die Stimmung in Swiftkirchen? ✨
🧑🏼‍💻 Autor: Simon Voigt
#TaylorSwift #Swiftie #Swiftkirchen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13476</a:t>
                      </a:r>
                    </a:p>
                  </a:txBody>
                  <a:tcPr/>
                </a:tc>
                <a:extLst>
                  <a:ext uri="{0D108BD9-81ED-4DB2-BD59-A6C34878D82A}">
                    <a16:rowId xmlns:a16="http://schemas.microsoft.com/office/drawing/2014/main" val="2449995882"/>
                  </a:ext>
                </a:extLst>
              </a:tr>
            </a:tbl>
          </a:graphicData>
        </a:graphic>
      </p:graphicFrame>
      <p:sp>
        <p:nvSpPr>
          <p:cNvPr id="4" name="Text Placeholder 3">
            <a:extLst>
              <a:ext uri="{FF2B5EF4-FFF2-40B4-BE49-F238E27FC236}">
                <a16:creationId xmlns:a16="http://schemas.microsoft.com/office/drawing/2014/main" id="{2E64EC41-194A-4913-ACC7-0314F7EA9091}"/>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399992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A1B21-613B-4CEA-86E1-239BCFAE6ED0}"/>
              </a:ext>
            </a:extLst>
          </p:cNvPr>
          <p:cNvSpPr>
            <a:spLocks noGrp="1"/>
          </p:cNvSpPr>
          <p:nvPr>
            <p:ph type="title"/>
          </p:nvPr>
        </p:nvSpPr>
        <p:spPr/>
        <p:txBody>
          <a:bodyPr/>
          <a:lstStyle/>
          <a:p>
            <a:r>
              <a:rPr lang="de-DE"/>
              <a:t>Instagram Alle Posts des Zeitraums (mit Total Interactions) | 01.2.34. WDR Lokalzeit - 10 of 11</a:t>
            </a:r>
            <a:endParaRPr lang="en-US"/>
          </a:p>
        </p:txBody>
      </p:sp>
      <p:graphicFrame>
        <p:nvGraphicFramePr>
          <p:cNvPr id="5" name="Table Placeholder 4">
            <a:extLst>
              <a:ext uri="{FF2B5EF4-FFF2-40B4-BE49-F238E27FC236}">
                <a16:creationId xmlns:a16="http://schemas.microsoft.com/office/drawing/2014/main" id="{07E964EF-A8DA-4712-8A64-E30AAB2B5C45}"/>
              </a:ext>
            </a:extLst>
          </p:cNvPr>
          <p:cNvGraphicFramePr>
            <a:graphicFrameLocks noGrp="1"/>
          </p:cNvGraphicFramePr>
          <p:nvPr>
            <p:ph type="tbl" sz="quarter" idx="13"/>
            <p:extLst>
              <p:ext uri="{D42A27DB-BD31-4B8C-83A1-F6EECF244321}">
                <p14:modId xmlns:p14="http://schemas.microsoft.com/office/powerpoint/2010/main" val="332382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1937370"/>
                    </a:ext>
                  </a:extLst>
                </a:gridCol>
                <a:gridCol w="1152144">
                  <a:extLst>
                    <a:ext uri="{9D8B030D-6E8A-4147-A177-3AD203B41FA5}">
                      <a16:colId xmlns:a16="http://schemas.microsoft.com/office/drawing/2014/main" val="3640403483"/>
                    </a:ext>
                  </a:extLst>
                </a:gridCol>
                <a:gridCol w="1152144">
                  <a:extLst>
                    <a:ext uri="{9D8B030D-6E8A-4147-A177-3AD203B41FA5}">
                      <a16:colId xmlns:a16="http://schemas.microsoft.com/office/drawing/2014/main" val="3577902156"/>
                    </a:ext>
                  </a:extLst>
                </a:gridCol>
                <a:gridCol w="1152144">
                  <a:extLst>
                    <a:ext uri="{9D8B030D-6E8A-4147-A177-3AD203B41FA5}">
                      <a16:colId xmlns:a16="http://schemas.microsoft.com/office/drawing/2014/main" val="1877281835"/>
                    </a:ext>
                  </a:extLst>
                </a:gridCol>
                <a:gridCol w="1152144">
                  <a:extLst>
                    <a:ext uri="{9D8B030D-6E8A-4147-A177-3AD203B41FA5}">
                      <a16:colId xmlns:a16="http://schemas.microsoft.com/office/drawing/2014/main" val="2356915809"/>
                    </a:ext>
                  </a:extLst>
                </a:gridCol>
                <a:gridCol w="1152144">
                  <a:extLst>
                    <a:ext uri="{9D8B030D-6E8A-4147-A177-3AD203B41FA5}">
                      <a16:colId xmlns:a16="http://schemas.microsoft.com/office/drawing/2014/main" val="29386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5790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- 2024-10-15 17:14:05</a:t>
                      </a:r>
                      <a:r>
                        <a:rPr kumimoji="0" lang="de-DE" sz="1000" b="0" i="0" u="none" strike="noStrike" kern="1200" cap="none" spc="0" normalizeH="0" baseline="0" noProof="0">
                          <a:ln>
                            <a:noFill/>
                          </a:ln>
                          <a:solidFill>
                            <a:prstClr val="black"/>
                          </a:solidFill>
                          <a:effectLst/>
                          <a:uLnTx/>
                          <a:uFillTx/>
                          <a:latin typeface="Calibri"/>
                          <a:ea typeface="+mn-ea"/>
                          <a:cs typeface="+mn-cs"/>
                        </a:rPr>
                        <a:t>
 Wie teuer ist Wohnen bitte geworden? 😱
Gerade für Studierende ist das ein richtiger Pain. 😩 In Köln zahlen Studierende laut einer neuen Untersuchung 484 Euro für ein WG-Zimmer und 645 Euro für eine kleine Wohnung. 💶 Das können sich nicht alle leisten. Wir haben mal nachgefragt. 💬
#Studium #Uni #Miete #Wohnen #UniKöln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12677</a:t>
                      </a:r>
                    </a:p>
                  </a:txBody>
                  <a:tcPr/>
                </a:tc>
                <a:extLst>
                  <a:ext uri="{0D108BD9-81ED-4DB2-BD59-A6C34878D82A}">
                    <a16:rowId xmlns:a16="http://schemas.microsoft.com/office/drawing/2014/main" val="1463418862"/>
                  </a:ext>
                </a:extLst>
              </a:tr>
            </a:tbl>
          </a:graphicData>
        </a:graphic>
      </p:graphicFrame>
      <p:sp>
        <p:nvSpPr>
          <p:cNvPr id="4" name="Text Placeholder 3">
            <a:extLst>
              <a:ext uri="{FF2B5EF4-FFF2-40B4-BE49-F238E27FC236}">
                <a16:creationId xmlns:a16="http://schemas.microsoft.com/office/drawing/2014/main" id="{06FD44B4-0DA3-44FB-9056-60A314D4D3EA}"/>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3128655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1B72-9D52-405D-9CF6-6CD0160C1D2F}"/>
              </a:ext>
            </a:extLst>
          </p:cNvPr>
          <p:cNvSpPr>
            <a:spLocks noGrp="1"/>
          </p:cNvSpPr>
          <p:nvPr>
            <p:ph type="title"/>
          </p:nvPr>
        </p:nvSpPr>
        <p:spPr/>
        <p:txBody>
          <a:bodyPr/>
          <a:lstStyle/>
          <a:p>
            <a:r>
              <a:rPr lang="de-DE"/>
              <a:t>Instagram Alle Posts des Zeitraums (mit Total Interactions) | 01.2.34. WDR Lokalzeit - 11 of 11</a:t>
            </a:r>
            <a:endParaRPr lang="en-US"/>
          </a:p>
        </p:txBody>
      </p:sp>
      <p:graphicFrame>
        <p:nvGraphicFramePr>
          <p:cNvPr id="5" name="Table Placeholder 4">
            <a:extLst>
              <a:ext uri="{FF2B5EF4-FFF2-40B4-BE49-F238E27FC236}">
                <a16:creationId xmlns:a16="http://schemas.microsoft.com/office/drawing/2014/main" id="{295AC612-696B-4A35-A956-BE8E79343A99}"/>
              </a:ext>
            </a:extLst>
          </p:cNvPr>
          <p:cNvGraphicFramePr>
            <a:graphicFrameLocks noGrp="1"/>
          </p:cNvGraphicFramePr>
          <p:nvPr>
            <p:ph type="tbl" sz="quarter" idx="13"/>
            <p:extLst>
              <p:ext uri="{D42A27DB-BD31-4B8C-83A1-F6EECF244321}">
                <p14:modId xmlns:p14="http://schemas.microsoft.com/office/powerpoint/2010/main" val="246861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9383219"/>
                    </a:ext>
                  </a:extLst>
                </a:gridCol>
                <a:gridCol w="1152144">
                  <a:extLst>
                    <a:ext uri="{9D8B030D-6E8A-4147-A177-3AD203B41FA5}">
                      <a16:colId xmlns:a16="http://schemas.microsoft.com/office/drawing/2014/main" val="1066164329"/>
                    </a:ext>
                  </a:extLst>
                </a:gridCol>
                <a:gridCol w="1152144">
                  <a:extLst>
                    <a:ext uri="{9D8B030D-6E8A-4147-A177-3AD203B41FA5}">
                      <a16:colId xmlns:a16="http://schemas.microsoft.com/office/drawing/2014/main" val="2375905330"/>
                    </a:ext>
                  </a:extLst>
                </a:gridCol>
                <a:gridCol w="1152144">
                  <a:extLst>
                    <a:ext uri="{9D8B030D-6E8A-4147-A177-3AD203B41FA5}">
                      <a16:colId xmlns:a16="http://schemas.microsoft.com/office/drawing/2014/main" val="1966377562"/>
                    </a:ext>
                  </a:extLst>
                </a:gridCol>
                <a:gridCol w="1152144">
                  <a:extLst>
                    <a:ext uri="{9D8B030D-6E8A-4147-A177-3AD203B41FA5}">
                      <a16:colId xmlns:a16="http://schemas.microsoft.com/office/drawing/2014/main" val="2269775869"/>
                    </a:ext>
                  </a:extLst>
                </a:gridCol>
                <a:gridCol w="1152144">
                  <a:extLst>
                    <a:ext uri="{9D8B030D-6E8A-4147-A177-3AD203B41FA5}">
                      <a16:colId xmlns:a16="http://schemas.microsoft.com/office/drawing/2014/main" val="418142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7357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- 2024-10-17 12:32:17</a:t>
                      </a:r>
                      <a:r>
                        <a:rPr kumimoji="0" lang="de-DE" sz="1000" b="0" i="0" u="none" strike="noStrike" kern="1200" cap="none" spc="0" normalizeH="0" baseline="0" noProof="0">
                          <a:ln>
                            <a:noFill/>
                          </a:ln>
                          <a:solidFill>
                            <a:prstClr val="black"/>
                          </a:solidFill>
                          <a:effectLst/>
                          <a:uLnTx/>
                          <a:uFillTx/>
                          <a:latin typeface="Calibri"/>
                          <a:ea typeface="+mn-ea"/>
                          <a:cs typeface="+mn-cs"/>
                        </a:rPr>
                        <a:t>
 Wohnen 🏠 oder Natur 🌳 ? Das Großbauprojekt im Düsseldorfer Norden sorgt für Debatten.❗️Zwei Bürgervereine kämpfen dagegen: Es dürfe nicht immer mehr Fläche zubetoniert werden. Die zuständigen Politiker halten das Projekt für notwendig: Es brauche vor Ort dringend altersgerechten und sozial geförderten Wohnraum, eine Schule und Sportflächen. ☝🏼
Bei unserem WDR Lokalzeit Stadtgespräch haben wir auf dem Marktplatz in Kaiserswerth über das Projekt diskutiert: mit Kritikern, Befürwortern, einem Städtebau-Experten – und natürlich euch. 💪🏼
💡 Das WDR Lokalzeit Stadtgespräch findet ihr auch in der ARD Audiothek oder auf anderen Podcast-Plattformen zum Nachhören in voller Länge!
#WDR #Lokalzeit #Stadtgespräch #Wohnen #Wohnraum #Natur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a:t>
                      </a:r>
                    </a:p>
                  </a:txBody>
                  <a:tcPr/>
                </a:tc>
                <a:extLst>
                  <a:ext uri="{0D108BD9-81ED-4DB2-BD59-A6C34878D82A}">
                    <a16:rowId xmlns:a16="http://schemas.microsoft.com/office/drawing/2014/main" val="1023618127"/>
                  </a:ext>
                </a:extLst>
              </a:tr>
            </a:tbl>
          </a:graphicData>
        </a:graphic>
      </p:graphicFrame>
      <p:sp>
        <p:nvSpPr>
          <p:cNvPr id="4" name="Text Placeholder 3">
            <a:extLst>
              <a:ext uri="{FF2B5EF4-FFF2-40B4-BE49-F238E27FC236}">
                <a16:creationId xmlns:a16="http://schemas.microsoft.com/office/drawing/2014/main" id="{33B1B653-F049-4A4A-A78E-33E70F4981E9}"/>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364829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1622</Words>
  <Application>Microsoft Office PowerPoint</Application>
  <PresentationFormat>On-screen Show (4:3)</PresentationFormat>
  <Paragraphs>160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01.2.34. WDR Lokalzeit - 1 of 11</vt:lpstr>
      <vt:lpstr>Instagram Alle Posts des Zeitraums (mit Total Interactions) | 01.2.34. WDR Lokalzeit - 2 of 11</vt:lpstr>
      <vt:lpstr>Instagram Alle Posts des Zeitraums (mit Total Interactions) | 01.2.34. WDR Lokalzeit - 3 of 11</vt:lpstr>
      <vt:lpstr>Instagram Alle Posts des Zeitraums (mit Total Interactions) | 01.2.34. WDR Lokalzeit - 4 of 11</vt:lpstr>
      <vt:lpstr>Instagram Alle Posts des Zeitraums (mit Total Interactions) | 01.2.34. WDR Lokalzeit - 5 of 11</vt:lpstr>
      <vt:lpstr>Instagram Alle Posts des Zeitraums (mit Total Interactions) | 01.2.34. WDR Lokalzeit - 6 of 11</vt:lpstr>
      <vt:lpstr>Instagram Alle Posts des Zeitraums (mit Total Interactions) | 01.2.34. WDR Lokalzeit - 7 of 11</vt:lpstr>
      <vt:lpstr>Instagram Alle Posts des Zeitraums (mit Total Interactions) | 01.2.34. WDR Lokalzeit - 8 of 11</vt:lpstr>
      <vt:lpstr>Instagram Alle Posts des Zeitraums (mit Total Interactions) | 01.2.34. WDR Lokalzeit - 9 of 11</vt:lpstr>
      <vt:lpstr>Instagram Alle Posts des Zeitraums (mit Total Interactions) | 01.2.34. WDR Lokalzeit - 10 of 11</vt:lpstr>
      <vt:lpstr>Instagram Alle Posts des Zeitraums (mit Total Interactions) | 01.2.34. WDR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11</dc:title>
  <dc:creator>Frederik Born</dc:creator>
  <cp:lastModifiedBy>Frederik Born</cp:lastModifiedBy>
  <cp:revision>1</cp:revision>
  <dcterms:created xsi:type="dcterms:W3CDTF">2024-10-22T12:02:05Z</dcterms:created>
  <dcterms:modified xsi:type="dcterms:W3CDTF">2024-10-22T12:02:42Z</dcterms:modified>
</cp:coreProperties>
</file>