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A6968-C0A1-4A73-9515-84ECA4D84D64}"/>
              </a:ext>
            </a:extLst>
          </p:cNvPr>
          <p:cNvSpPr>
            <a:spLocks noGrp="1"/>
          </p:cNvSpPr>
          <p:nvPr>
            <p:ph type="title"/>
          </p:nvPr>
        </p:nvSpPr>
        <p:spPr/>
        <p:txBody>
          <a:bodyPr/>
          <a:lstStyle/>
          <a:p>
            <a:r>
              <a:rPr lang="de-DE"/>
              <a:t>Instagram Alle Posts des Zeitraums (mit Total Interactions) | lokalzeit - 1 of 11</a:t>
            </a:r>
            <a:endParaRPr lang="en-US"/>
          </a:p>
        </p:txBody>
      </p:sp>
      <p:graphicFrame>
        <p:nvGraphicFramePr>
          <p:cNvPr id="5" name="Table Placeholder 4">
            <a:extLst>
              <a:ext uri="{FF2B5EF4-FFF2-40B4-BE49-F238E27FC236}">
                <a16:creationId xmlns:a16="http://schemas.microsoft.com/office/drawing/2014/main" id="{AD131439-5876-4519-ADA2-50FCA0A38FEF}"/>
              </a:ext>
            </a:extLst>
          </p:cNvPr>
          <p:cNvGraphicFramePr>
            <a:graphicFrameLocks noGrp="1"/>
          </p:cNvGraphicFramePr>
          <p:nvPr>
            <p:ph type="tbl" sz="quarter" idx="13"/>
            <p:extLst>
              <p:ext uri="{D42A27DB-BD31-4B8C-83A1-F6EECF244321}">
                <p14:modId xmlns:p14="http://schemas.microsoft.com/office/powerpoint/2010/main" val="1201707711"/>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16945376"/>
                    </a:ext>
                  </a:extLst>
                </a:gridCol>
                <a:gridCol w="1152144">
                  <a:extLst>
                    <a:ext uri="{9D8B030D-6E8A-4147-A177-3AD203B41FA5}">
                      <a16:colId xmlns:a16="http://schemas.microsoft.com/office/drawing/2014/main" val="1553719926"/>
                    </a:ext>
                  </a:extLst>
                </a:gridCol>
                <a:gridCol w="1152144">
                  <a:extLst>
                    <a:ext uri="{9D8B030D-6E8A-4147-A177-3AD203B41FA5}">
                      <a16:colId xmlns:a16="http://schemas.microsoft.com/office/drawing/2014/main" val="3485998676"/>
                    </a:ext>
                  </a:extLst>
                </a:gridCol>
                <a:gridCol w="1152144">
                  <a:extLst>
                    <a:ext uri="{9D8B030D-6E8A-4147-A177-3AD203B41FA5}">
                      <a16:colId xmlns:a16="http://schemas.microsoft.com/office/drawing/2014/main" val="869742514"/>
                    </a:ext>
                  </a:extLst>
                </a:gridCol>
                <a:gridCol w="1152144">
                  <a:extLst>
                    <a:ext uri="{9D8B030D-6E8A-4147-A177-3AD203B41FA5}">
                      <a16:colId xmlns:a16="http://schemas.microsoft.com/office/drawing/2014/main" val="2450883604"/>
                    </a:ext>
                  </a:extLst>
                </a:gridCol>
                <a:gridCol w="1152144">
                  <a:extLst>
                    <a:ext uri="{9D8B030D-6E8A-4147-A177-3AD203B41FA5}">
                      <a16:colId xmlns:a16="http://schemas.microsoft.com/office/drawing/2014/main" val="3994641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0882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- 2024-10-09 12:40:41</a:t>
                      </a:r>
                      <a:r>
                        <a:rPr kumimoji="0" lang="en-US" sz="1000" b="0" i="0" u="none" strike="noStrike" kern="1200" cap="none" spc="0" normalizeH="0" baseline="0" noProof="0">
                          <a:ln>
                            <a:noFill/>
                          </a:ln>
                          <a:solidFill>
                            <a:prstClr val="black"/>
                          </a:solidFill>
                          <a:effectLst/>
                          <a:uLnTx/>
                          <a:uFillTx/>
                          <a:latin typeface="Calibri"/>
                          <a:ea typeface="+mn-ea"/>
                          <a:cs typeface="+mn-cs"/>
                        </a:rPr>
                        <a:t>
 🚶🏻‍♂️359 km zu Fuß - Vater Daniel erfüllt seinem Sohn Niklas (13) im Rollstuhl einen Traum: ans Meer! 🌊❤️
Gleichzeitig haben sie Spenden für das Kinderhospiz Bethel gesammelt. 💙
👩🏼‍💻 Autorin: Jessika Westen
#WDR #Lokalzeit #Meer #Kinderhospiz #Inspiration #Epilepsie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299730</a:t>
                      </a:r>
                    </a:p>
                  </a:txBody>
                  <a:tcPr/>
                </a:tc>
                <a:extLst>
                  <a:ext uri="{0D108BD9-81ED-4DB2-BD59-A6C34878D82A}">
                    <a16:rowId xmlns:a16="http://schemas.microsoft.com/office/drawing/2014/main" val="4190587758"/>
                  </a:ext>
                </a:extLst>
              </a:tr>
            </a:tbl>
          </a:graphicData>
        </a:graphic>
      </p:graphicFrame>
      <p:sp>
        <p:nvSpPr>
          <p:cNvPr id="4" name="Text Placeholder 3">
            <a:extLst>
              <a:ext uri="{FF2B5EF4-FFF2-40B4-BE49-F238E27FC236}">
                <a16:creationId xmlns:a16="http://schemas.microsoft.com/office/drawing/2014/main" id="{0C1047CC-CB6D-4137-A3FA-8EB2D02B371E}"/>
              </a:ext>
            </a:extLst>
          </p:cNvPr>
          <p:cNvSpPr>
            <a:spLocks noGrp="1"/>
          </p:cNvSpPr>
          <p:nvPr>
            <p:ph type="body" sz="quarter" idx="14"/>
          </p:nvPr>
        </p:nvSpPr>
        <p:spPr/>
        <p:txBody>
          <a:bodyPr/>
          <a:lstStyle/>
          <a:p>
            <a:r>
              <a:rPr lang="en-US"/>
              <a:t>07/10/2024 - 13/10/2024</a:t>
            </a:r>
          </a:p>
        </p:txBody>
      </p:sp>
    </p:spTree>
    <p:extLst>
      <p:ext uri="{BB962C8B-B14F-4D97-AF65-F5344CB8AC3E}">
        <p14:creationId xmlns:p14="http://schemas.microsoft.com/office/powerpoint/2010/main" val="3887777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D0B82-50D3-4983-9411-A5F6EC34C78B}"/>
              </a:ext>
            </a:extLst>
          </p:cNvPr>
          <p:cNvSpPr>
            <a:spLocks noGrp="1"/>
          </p:cNvSpPr>
          <p:nvPr>
            <p:ph type="title"/>
          </p:nvPr>
        </p:nvSpPr>
        <p:spPr/>
        <p:txBody>
          <a:bodyPr/>
          <a:lstStyle/>
          <a:p>
            <a:r>
              <a:rPr lang="de-DE"/>
              <a:t>Instagram Alle Posts des Zeitraums (mit Total Interactions) | lokalzeit - 2 of 11</a:t>
            </a:r>
            <a:endParaRPr lang="en-US"/>
          </a:p>
        </p:txBody>
      </p:sp>
      <p:graphicFrame>
        <p:nvGraphicFramePr>
          <p:cNvPr id="5" name="Table Placeholder 4">
            <a:extLst>
              <a:ext uri="{FF2B5EF4-FFF2-40B4-BE49-F238E27FC236}">
                <a16:creationId xmlns:a16="http://schemas.microsoft.com/office/drawing/2014/main" id="{35BCB9D3-BF9F-43EB-803B-C650604F0F33}"/>
              </a:ext>
            </a:extLst>
          </p:cNvPr>
          <p:cNvGraphicFramePr>
            <a:graphicFrameLocks noGrp="1"/>
          </p:cNvGraphicFramePr>
          <p:nvPr>
            <p:ph type="tbl" sz="quarter" idx="13"/>
            <p:extLst>
              <p:ext uri="{D42A27DB-BD31-4B8C-83A1-F6EECF244321}">
                <p14:modId xmlns:p14="http://schemas.microsoft.com/office/powerpoint/2010/main" val="575391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15235275"/>
                    </a:ext>
                  </a:extLst>
                </a:gridCol>
                <a:gridCol w="1152144">
                  <a:extLst>
                    <a:ext uri="{9D8B030D-6E8A-4147-A177-3AD203B41FA5}">
                      <a16:colId xmlns:a16="http://schemas.microsoft.com/office/drawing/2014/main" val="3185811298"/>
                    </a:ext>
                  </a:extLst>
                </a:gridCol>
                <a:gridCol w="1152144">
                  <a:extLst>
                    <a:ext uri="{9D8B030D-6E8A-4147-A177-3AD203B41FA5}">
                      <a16:colId xmlns:a16="http://schemas.microsoft.com/office/drawing/2014/main" val="1796226891"/>
                    </a:ext>
                  </a:extLst>
                </a:gridCol>
                <a:gridCol w="1152144">
                  <a:extLst>
                    <a:ext uri="{9D8B030D-6E8A-4147-A177-3AD203B41FA5}">
                      <a16:colId xmlns:a16="http://schemas.microsoft.com/office/drawing/2014/main" val="2001761534"/>
                    </a:ext>
                  </a:extLst>
                </a:gridCol>
                <a:gridCol w="1152144">
                  <a:extLst>
                    <a:ext uri="{9D8B030D-6E8A-4147-A177-3AD203B41FA5}">
                      <a16:colId xmlns:a16="http://schemas.microsoft.com/office/drawing/2014/main" val="1763758260"/>
                    </a:ext>
                  </a:extLst>
                </a:gridCol>
                <a:gridCol w="1152144">
                  <a:extLst>
                    <a:ext uri="{9D8B030D-6E8A-4147-A177-3AD203B41FA5}">
                      <a16:colId xmlns:a16="http://schemas.microsoft.com/office/drawing/2014/main" val="2256615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97410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- 2024-10-13 11:57:43</a:t>
                      </a:r>
                      <a:r>
                        <a:rPr kumimoji="0" lang="de-DE" sz="1000" b="0" i="0" u="none" strike="noStrike" kern="1200" cap="none" spc="0" normalizeH="0" baseline="0" noProof="0">
                          <a:ln>
                            <a:noFill/>
                          </a:ln>
                          <a:solidFill>
                            <a:prstClr val="black"/>
                          </a:solidFill>
                          <a:effectLst/>
                          <a:uLnTx/>
                          <a:uFillTx/>
                          <a:latin typeface="Calibri"/>
                          <a:ea typeface="+mn-ea"/>
                          <a:cs typeface="+mn-cs"/>
                        </a:rPr>
                        <a:t>
 Wie würdest du reagieren, wenn dir jemand sagt: “Bald verlierst du deinen Fuß”? 
2022 bekam Andi im Alter von 22 Jahren die Diagnose TGCT – eine seltene Tumorerkrankung, die Bänder, Sehnen und Knochen in ihrem Fuß zerstört. Andi nennt ihren Tumor liebevoll "Flossi" und läuft trotzdem weiter. Zusammen mit Flossi hat sie ein Ziel: Den Köln Marathon zu finishen. 🏃‍♀️ 
👩🏼‍💻Autorin: Julia Gradt 
#KölnMarathon #TCGT #Tumor #Marathon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279049</a:t>
                      </a:r>
                    </a:p>
                  </a:txBody>
                  <a:tcPr/>
                </a:tc>
                <a:extLst>
                  <a:ext uri="{0D108BD9-81ED-4DB2-BD59-A6C34878D82A}">
                    <a16:rowId xmlns:a16="http://schemas.microsoft.com/office/drawing/2014/main" val="2801462813"/>
                  </a:ext>
                </a:extLst>
              </a:tr>
            </a:tbl>
          </a:graphicData>
        </a:graphic>
      </p:graphicFrame>
      <p:sp>
        <p:nvSpPr>
          <p:cNvPr id="4" name="Text Placeholder 3">
            <a:extLst>
              <a:ext uri="{FF2B5EF4-FFF2-40B4-BE49-F238E27FC236}">
                <a16:creationId xmlns:a16="http://schemas.microsoft.com/office/drawing/2014/main" id="{750BA917-AE6A-4E58-AE58-F3C9FEADA048}"/>
              </a:ext>
            </a:extLst>
          </p:cNvPr>
          <p:cNvSpPr>
            <a:spLocks noGrp="1"/>
          </p:cNvSpPr>
          <p:nvPr>
            <p:ph type="body" sz="quarter" idx="14"/>
          </p:nvPr>
        </p:nvSpPr>
        <p:spPr/>
        <p:txBody>
          <a:bodyPr/>
          <a:lstStyle/>
          <a:p>
            <a:r>
              <a:rPr lang="en-US"/>
              <a:t>07/10/2024 - 13/10/2024</a:t>
            </a:r>
          </a:p>
        </p:txBody>
      </p:sp>
    </p:spTree>
    <p:extLst>
      <p:ext uri="{BB962C8B-B14F-4D97-AF65-F5344CB8AC3E}">
        <p14:creationId xmlns:p14="http://schemas.microsoft.com/office/powerpoint/2010/main" val="2122657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8C6FE-0D2C-4F54-B472-2A975EA8D9B2}"/>
              </a:ext>
            </a:extLst>
          </p:cNvPr>
          <p:cNvSpPr>
            <a:spLocks noGrp="1"/>
          </p:cNvSpPr>
          <p:nvPr>
            <p:ph type="title"/>
          </p:nvPr>
        </p:nvSpPr>
        <p:spPr/>
        <p:txBody>
          <a:bodyPr/>
          <a:lstStyle/>
          <a:p>
            <a:r>
              <a:rPr lang="de-DE"/>
              <a:t>Instagram Alle Posts des Zeitraums (mit Total Interactions) | lokalzeit - 3 of 11</a:t>
            </a:r>
            <a:endParaRPr lang="en-US"/>
          </a:p>
        </p:txBody>
      </p:sp>
      <p:graphicFrame>
        <p:nvGraphicFramePr>
          <p:cNvPr id="5" name="Table Placeholder 4">
            <a:extLst>
              <a:ext uri="{FF2B5EF4-FFF2-40B4-BE49-F238E27FC236}">
                <a16:creationId xmlns:a16="http://schemas.microsoft.com/office/drawing/2014/main" id="{D980A377-1566-4F76-ADD0-DA04B5C58E55}"/>
              </a:ext>
            </a:extLst>
          </p:cNvPr>
          <p:cNvGraphicFramePr>
            <a:graphicFrameLocks noGrp="1"/>
          </p:cNvGraphicFramePr>
          <p:nvPr>
            <p:ph type="tbl" sz="quarter" idx="13"/>
            <p:extLst>
              <p:ext uri="{D42A27DB-BD31-4B8C-83A1-F6EECF244321}">
                <p14:modId xmlns:p14="http://schemas.microsoft.com/office/powerpoint/2010/main" val="1143069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21008778"/>
                    </a:ext>
                  </a:extLst>
                </a:gridCol>
                <a:gridCol w="1152144">
                  <a:extLst>
                    <a:ext uri="{9D8B030D-6E8A-4147-A177-3AD203B41FA5}">
                      <a16:colId xmlns:a16="http://schemas.microsoft.com/office/drawing/2014/main" val="3540191241"/>
                    </a:ext>
                  </a:extLst>
                </a:gridCol>
                <a:gridCol w="1152144">
                  <a:extLst>
                    <a:ext uri="{9D8B030D-6E8A-4147-A177-3AD203B41FA5}">
                      <a16:colId xmlns:a16="http://schemas.microsoft.com/office/drawing/2014/main" val="2998793784"/>
                    </a:ext>
                  </a:extLst>
                </a:gridCol>
                <a:gridCol w="1152144">
                  <a:extLst>
                    <a:ext uri="{9D8B030D-6E8A-4147-A177-3AD203B41FA5}">
                      <a16:colId xmlns:a16="http://schemas.microsoft.com/office/drawing/2014/main" val="876707174"/>
                    </a:ext>
                  </a:extLst>
                </a:gridCol>
                <a:gridCol w="1152144">
                  <a:extLst>
                    <a:ext uri="{9D8B030D-6E8A-4147-A177-3AD203B41FA5}">
                      <a16:colId xmlns:a16="http://schemas.microsoft.com/office/drawing/2014/main" val="445607558"/>
                    </a:ext>
                  </a:extLst>
                </a:gridCol>
                <a:gridCol w="1152144">
                  <a:extLst>
                    <a:ext uri="{9D8B030D-6E8A-4147-A177-3AD203B41FA5}">
                      <a16:colId xmlns:a16="http://schemas.microsoft.com/office/drawing/2014/main" val="3239109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2734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- 2024-10-09 15:50:07</a:t>
                      </a:r>
                      <a:r>
                        <a:rPr kumimoji="0" lang="en-US" sz="1000" b="0" i="0" u="none" strike="noStrike" kern="1200" cap="none" spc="0" normalizeH="0" baseline="0" noProof="0">
                          <a:ln>
                            <a:noFill/>
                          </a:ln>
                          <a:solidFill>
                            <a:prstClr val="black"/>
                          </a:solidFill>
                          <a:effectLst/>
                          <a:uLnTx/>
                          <a:uFillTx/>
                          <a:latin typeface="Calibri"/>
                          <a:ea typeface="+mn-ea"/>
                          <a:cs typeface="+mn-cs"/>
                        </a:rPr>
                        <a:t>
 Andi hat einen Tumor im Fuß und läuft trotzdem Marathon 😦
Sie bekam 2022 die Diagnose
TCGT: eine sehr seltene Tumorerkrankung. Ihren Tumor nennt Andi liebevoll „Flossi“.
„Flossi“ hat bereits ihre Bänder, Sehnen und
Sprunggelenksknochen angegriffen, doch Andi lässt sich nicht unterkriegen und erfüllt sich einen großen Traum: Einmal den Koln-Marathon laufen.
Seid ihr schon mal einen Marathon gelaufen?
👩🏼‍💻Autorin: Julia Gradt
#WDR #Lokalzeit #Marathon
#Koelnmarathon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162565</a:t>
                      </a:r>
                    </a:p>
                  </a:txBody>
                  <a:tcPr/>
                </a:tc>
                <a:extLst>
                  <a:ext uri="{0D108BD9-81ED-4DB2-BD59-A6C34878D82A}">
                    <a16:rowId xmlns:a16="http://schemas.microsoft.com/office/drawing/2014/main" val="2305289776"/>
                  </a:ext>
                </a:extLst>
              </a:tr>
            </a:tbl>
          </a:graphicData>
        </a:graphic>
      </p:graphicFrame>
      <p:sp>
        <p:nvSpPr>
          <p:cNvPr id="4" name="Text Placeholder 3">
            <a:extLst>
              <a:ext uri="{FF2B5EF4-FFF2-40B4-BE49-F238E27FC236}">
                <a16:creationId xmlns:a16="http://schemas.microsoft.com/office/drawing/2014/main" id="{D8A7B83C-73E0-4A92-8015-7B7D77393080}"/>
              </a:ext>
            </a:extLst>
          </p:cNvPr>
          <p:cNvSpPr>
            <a:spLocks noGrp="1"/>
          </p:cNvSpPr>
          <p:nvPr>
            <p:ph type="body" sz="quarter" idx="14"/>
          </p:nvPr>
        </p:nvSpPr>
        <p:spPr/>
        <p:txBody>
          <a:bodyPr/>
          <a:lstStyle/>
          <a:p>
            <a:r>
              <a:rPr lang="en-US"/>
              <a:t>07/10/2024 - 13/10/2024</a:t>
            </a:r>
          </a:p>
        </p:txBody>
      </p:sp>
    </p:spTree>
    <p:extLst>
      <p:ext uri="{BB962C8B-B14F-4D97-AF65-F5344CB8AC3E}">
        <p14:creationId xmlns:p14="http://schemas.microsoft.com/office/powerpoint/2010/main" val="2732168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16257-B71F-42AA-A686-3EB7638B2A67}"/>
              </a:ext>
            </a:extLst>
          </p:cNvPr>
          <p:cNvSpPr>
            <a:spLocks noGrp="1"/>
          </p:cNvSpPr>
          <p:nvPr>
            <p:ph type="title"/>
          </p:nvPr>
        </p:nvSpPr>
        <p:spPr/>
        <p:txBody>
          <a:bodyPr/>
          <a:lstStyle/>
          <a:p>
            <a:r>
              <a:rPr lang="de-DE"/>
              <a:t>Instagram Alle Posts des Zeitraums (mit Total Interactions) | lokalzeit - 4 of 11</a:t>
            </a:r>
            <a:endParaRPr lang="en-US"/>
          </a:p>
        </p:txBody>
      </p:sp>
      <p:graphicFrame>
        <p:nvGraphicFramePr>
          <p:cNvPr id="5" name="Table Placeholder 4">
            <a:extLst>
              <a:ext uri="{FF2B5EF4-FFF2-40B4-BE49-F238E27FC236}">
                <a16:creationId xmlns:a16="http://schemas.microsoft.com/office/drawing/2014/main" id="{94982A8A-456D-495F-9D97-C5D8937AFDB2}"/>
              </a:ext>
            </a:extLst>
          </p:cNvPr>
          <p:cNvGraphicFramePr>
            <a:graphicFrameLocks noGrp="1"/>
          </p:cNvGraphicFramePr>
          <p:nvPr>
            <p:ph type="tbl" sz="quarter" idx="13"/>
            <p:extLst>
              <p:ext uri="{D42A27DB-BD31-4B8C-83A1-F6EECF244321}">
                <p14:modId xmlns:p14="http://schemas.microsoft.com/office/powerpoint/2010/main" val="1840863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61996519"/>
                    </a:ext>
                  </a:extLst>
                </a:gridCol>
                <a:gridCol w="1152144">
                  <a:extLst>
                    <a:ext uri="{9D8B030D-6E8A-4147-A177-3AD203B41FA5}">
                      <a16:colId xmlns:a16="http://schemas.microsoft.com/office/drawing/2014/main" val="886771281"/>
                    </a:ext>
                  </a:extLst>
                </a:gridCol>
                <a:gridCol w="1152144">
                  <a:extLst>
                    <a:ext uri="{9D8B030D-6E8A-4147-A177-3AD203B41FA5}">
                      <a16:colId xmlns:a16="http://schemas.microsoft.com/office/drawing/2014/main" val="3285490849"/>
                    </a:ext>
                  </a:extLst>
                </a:gridCol>
                <a:gridCol w="1152144">
                  <a:extLst>
                    <a:ext uri="{9D8B030D-6E8A-4147-A177-3AD203B41FA5}">
                      <a16:colId xmlns:a16="http://schemas.microsoft.com/office/drawing/2014/main" val="2131031849"/>
                    </a:ext>
                  </a:extLst>
                </a:gridCol>
                <a:gridCol w="1152144">
                  <a:extLst>
                    <a:ext uri="{9D8B030D-6E8A-4147-A177-3AD203B41FA5}">
                      <a16:colId xmlns:a16="http://schemas.microsoft.com/office/drawing/2014/main" val="2028324385"/>
                    </a:ext>
                  </a:extLst>
                </a:gridCol>
                <a:gridCol w="1152144">
                  <a:extLst>
                    <a:ext uri="{9D8B030D-6E8A-4147-A177-3AD203B41FA5}">
                      <a16:colId xmlns:a16="http://schemas.microsoft.com/office/drawing/2014/main" val="1488653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38205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- 2024-10-11 11:31:51</a:t>
                      </a:r>
                      <a:r>
                        <a:rPr kumimoji="0" lang="de-DE" sz="1000" b="0" i="0" u="none" strike="noStrike" kern="1200" cap="none" spc="0" normalizeH="0" baseline="0" noProof="0">
                          <a:ln>
                            <a:noFill/>
                          </a:ln>
                          <a:solidFill>
                            <a:prstClr val="black"/>
                          </a:solidFill>
                          <a:effectLst/>
                          <a:uLnTx/>
                          <a:uFillTx/>
                          <a:latin typeface="Calibri"/>
                          <a:ea typeface="+mn-ea"/>
                          <a:cs typeface="+mn-cs"/>
                        </a:rPr>
                        <a:t>
 Wie erklärt man einem Kleinkind, dass es an einer seltenen, schwer verständlichen Krankheit leidet? 
Inga Michaelis aus Bielefeld hat für ihre 3-jährige Tochter Ava ein Kinderbuch geschrieben und illustriert. 📖Ava leidet an Epilepsie, genauer gesagt am seltenen Dravet-Syndrom, das schon in jungen Jahren schwere Krampfanfälle verursachen kann. 
Im Buch spielt auch Assistenzhund Groot eine Hauptrolle, ebenso wie im echten Leben der kleinen Ava. Groot wird gerade zum Epilepsiewarnhund ausgebildet, um Avas Anfälle frühzeitig zu erkennen und ihr im Alltag zu helfen. 🦮
👩🏼‍💻Autorin: Rahel Schuchard 
#Epilepsie #Kinderbuch #Mutter #Bielefeld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41892</a:t>
                      </a:r>
                    </a:p>
                  </a:txBody>
                  <a:tcPr/>
                </a:tc>
                <a:extLst>
                  <a:ext uri="{0D108BD9-81ED-4DB2-BD59-A6C34878D82A}">
                    <a16:rowId xmlns:a16="http://schemas.microsoft.com/office/drawing/2014/main" val="933152393"/>
                  </a:ext>
                </a:extLst>
              </a:tr>
            </a:tbl>
          </a:graphicData>
        </a:graphic>
      </p:graphicFrame>
      <p:sp>
        <p:nvSpPr>
          <p:cNvPr id="4" name="Text Placeholder 3">
            <a:extLst>
              <a:ext uri="{FF2B5EF4-FFF2-40B4-BE49-F238E27FC236}">
                <a16:creationId xmlns:a16="http://schemas.microsoft.com/office/drawing/2014/main" id="{84C42259-4051-4B39-B577-685A0C655A55}"/>
              </a:ext>
            </a:extLst>
          </p:cNvPr>
          <p:cNvSpPr>
            <a:spLocks noGrp="1"/>
          </p:cNvSpPr>
          <p:nvPr>
            <p:ph type="body" sz="quarter" idx="14"/>
          </p:nvPr>
        </p:nvSpPr>
        <p:spPr/>
        <p:txBody>
          <a:bodyPr/>
          <a:lstStyle/>
          <a:p>
            <a:r>
              <a:rPr lang="en-US"/>
              <a:t>07/10/2024 - 13/10/2024</a:t>
            </a:r>
          </a:p>
        </p:txBody>
      </p:sp>
    </p:spTree>
    <p:extLst>
      <p:ext uri="{BB962C8B-B14F-4D97-AF65-F5344CB8AC3E}">
        <p14:creationId xmlns:p14="http://schemas.microsoft.com/office/powerpoint/2010/main" val="3219761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37776-CD17-4814-B2BC-97907AFDC55E}"/>
              </a:ext>
            </a:extLst>
          </p:cNvPr>
          <p:cNvSpPr>
            <a:spLocks noGrp="1"/>
          </p:cNvSpPr>
          <p:nvPr>
            <p:ph type="title"/>
          </p:nvPr>
        </p:nvSpPr>
        <p:spPr/>
        <p:txBody>
          <a:bodyPr/>
          <a:lstStyle/>
          <a:p>
            <a:r>
              <a:rPr lang="de-DE"/>
              <a:t>Instagram Alle Posts des Zeitraums (mit Total Interactions) | lokalzeit - 5 of 11</a:t>
            </a:r>
            <a:endParaRPr lang="en-US"/>
          </a:p>
        </p:txBody>
      </p:sp>
      <p:graphicFrame>
        <p:nvGraphicFramePr>
          <p:cNvPr id="5" name="Table Placeholder 4">
            <a:extLst>
              <a:ext uri="{FF2B5EF4-FFF2-40B4-BE49-F238E27FC236}">
                <a16:creationId xmlns:a16="http://schemas.microsoft.com/office/drawing/2014/main" id="{44FB226F-6948-41AC-896F-392E1921F962}"/>
              </a:ext>
            </a:extLst>
          </p:cNvPr>
          <p:cNvGraphicFramePr>
            <a:graphicFrameLocks noGrp="1"/>
          </p:cNvGraphicFramePr>
          <p:nvPr>
            <p:ph type="tbl" sz="quarter" idx="13"/>
            <p:extLst>
              <p:ext uri="{D42A27DB-BD31-4B8C-83A1-F6EECF244321}">
                <p14:modId xmlns:p14="http://schemas.microsoft.com/office/powerpoint/2010/main" val="54732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78776838"/>
                    </a:ext>
                  </a:extLst>
                </a:gridCol>
                <a:gridCol w="1152144">
                  <a:extLst>
                    <a:ext uri="{9D8B030D-6E8A-4147-A177-3AD203B41FA5}">
                      <a16:colId xmlns:a16="http://schemas.microsoft.com/office/drawing/2014/main" val="3649002587"/>
                    </a:ext>
                  </a:extLst>
                </a:gridCol>
                <a:gridCol w="1152144">
                  <a:extLst>
                    <a:ext uri="{9D8B030D-6E8A-4147-A177-3AD203B41FA5}">
                      <a16:colId xmlns:a16="http://schemas.microsoft.com/office/drawing/2014/main" val="2883442855"/>
                    </a:ext>
                  </a:extLst>
                </a:gridCol>
                <a:gridCol w="1152144">
                  <a:extLst>
                    <a:ext uri="{9D8B030D-6E8A-4147-A177-3AD203B41FA5}">
                      <a16:colId xmlns:a16="http://schemas.microsoft.com/office/drawing/2014/main" val="2086648964"/>
                    </a:ext>
                  </a:extLst>
                </a:gridCol>
                <a:gridCol w="1152144">
                  <a:extLst>
                    <a:ext uri="{9D8B030D-6E8A-4147-A177-3AD203B41FA5}">
                      <a16:colId xmlns:a16="http://schemas.microsoft.com/office/drawing/2014/main" val="313153349"/>
                    </a:ext>
                  </a:extLst>
                </a:gridCol>
                <a:gridCol w="1152144">
                  <a:extLst>
                    <a:ext uri="{9D8B030D-6E8A-4147-A177-3AD203B41FA5}">
                      <a16:colId xmlns:a16="http://schemas.microsoft.com/office/drawing/2014/main" val="1624061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5844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- 2024-10-08 12:06:30</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arbeitest mit 80 Jahren immer noch.
Lothar Kalthoff aus Gevelsberg macht das! Schließlich kann er seine Stammkunden nicht im Stich lassen, sagt er. 💪
Zweimal pro Woche steht er noch im Friseursalon und macht zusätzlich Hausbesuche. Der Salon ist für ihn wie eine kleine Familie. Er gehört zu seinem Leben.
Mittlerweile leitet Anita Ismail den Salon. In ihr hat Lothar eine Nachfolgerin gefunden.
Doch Nachwuchs für das Handwerk zu finden, ist gar nicht so leicht. 2023 gab es in NRW nur noch knapp 3.200 Friseur-Lehrlinge. 15 Jahre zuvor waren es noch über 9.500. Auch die Zahl der Ausbildungsstätten ist stark zurückgegangen.
Wie wichtig ist euer Job für euch? 💼
👩🏻‍💻 Autorin: Katharina Hollstein
#WDR #Lokalzeit #Friseur #Rente #Arbeit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19220</a:t>
                      </a:r>
                    </a:p>
                  </a:txBody>
                  <a:tcPr/>
                </a:tc>
                <a:extLst>
                  <a:ext uri="{0D108BD9-81ED-4DB2-BD59-A6C34878D82A}">
                    <a16:rowId xmlns:a16="http://schemas.microsoft.com/office/drawing/2014/main" val="3406391441"/>
                  </a:ext>
                </a:extLst>
              </a:tr>
            </a:tbl>
          </a:graphicData>
        </a:graphic>
      </p:graphicFrame>
      <p:sp>
        <p:nvSpPr>
          <p:cNvPr id="4" name="Text Placeholder 3">
            <a:extLst>
              <a:ext uri="{FF2B5EF4-FFF2-40B4-BE49-F238E27FC236}">
                <a16:creationId xmlns:a16="http://schemas.microsoft.com/office/drawing/2014/main" id="{601C3B14-DF87-4FB1-845F-1CDCF3C55B7F}"/>
              </a:ext>
            </a:extLst>
          </p:cNvPr>
          <p:cNvSpPr>
            <a:spLocks noGrp="1"/>
          </p:cNvSpPr>
          <p:nvPr>
            <p:ph type="body" sz="quarter" idx="14"/>
          </p:nvPr>
        </p:nvSpPr>
        <p:spPr/>
        <p:txBody>
          <a:bodyPr/>
          <a:lstStyle/>
          <a:p>
            <a:r>
              <a:rPr lang="en-US"/>
              <a:t>07/10/2024 - 13/10/2024</a:t>
            </a:r>
          </a:p>
        </p:txBody>
      </p:sp>
    </p:spTree>
    <p:extLst>
      <p:ext uri="{BB962C8B-B14F-4D97-AF65-F5344CB8AC3E}">
        <p14:creationId xmlns:p14="http://schemas.microsoft.com/office/powerpoint/2010/main" val="413905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20ABD-B749-4EF9-8614-BE363E0C508E}"/>
              </a:ext>
            </a:extLst>
          </p:cNvPr>
          <p:cNvSpPr>
            <a:spLocks noGrp="1"/>
          </p:cNvSpPr>
          <p:nvPr>
            <p:ph type="title"/>
          </p:nvPr>
        </p:nvSpPr>
        <p:spPr/>
        <p:txBody>
          <a:bodyPr/>
          <a:lstStyle/>
          <a:p>
            <a:r>
              <a:rPr lang="de-DE"/>
              <a:t>Instagram Alle Posts des Zeitraums (mit Total Interactions) | lokalzeit - 6 of 11</a:t>
            </a:r>
            <a:endParaRPr lang="en-US"/>
          </a:p>
        </p:txBody>
      </p:sp>
      <p:graphicFrame>
        <p:nvGraphicFramePr>
          <p:cNvPr id="5" name="Table Placeholder 4">
            <a:extLst>
              <a:ext uri="{FF2B5EF4-FFF2-40B4-BE49-F238E27FC236}">
                <a16:creationId xmlns:a16="http://schemas.microsoft.com/office/drawing/2014/main" id="{6DE97BD0-F50E-46B3-B237-2F1275F4F498}"/>
              </a:ext>
            </a:extLst>
          </p:cNvPr>
          <p:cNvGraphicFramePr>
            <a:graphicFrameLocks noGrp="1"/>
          </p:cNvGraphicFramePr>
          <p:nvPr>
            <p:ph type="tbl" sz="quarter" idx="13"/>
            <p:extLst>
              <p:ext uri="{D42A27DB-BD31-4B8C-83A1-F6EECF244321}">
                <p14:modId xmlns:p14="http://schemas.microsoft.com/office/powerpoint/2010/main" val="291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77972997"/>
                    </a:ext>
                  </a:extLst>
                </a:gridCol>
                <a:gridCol w="1152144">
                  <a:extLst>
                    <a:ext uri="{9D8B030D-6E8A-4147-A177-3AD203B41FA5}">
                      <a16:colId xmlns:a16="http://schemas.microsoft.com/office/drawing/2014/main" val="2106841929"/>
                    </a:ext>
                  </a:extLst>
                </a:gridCol>
                <a:gridCol w="1152144">
                  <a:extLst>
                    <a:ext uri="{9D8B030D-6E8A-4147-A177-3AD203B41FA5}">
                      <a16:colId xmlns:a16="http://schemas.microsoft.com/office/drawing/2014/main" val="889331464"/>
                    </a:ext>
                  </a:extLst>
                </a:gridCol>
                <a:gridCol w="1152144">
                  <a:extLst>
                    <a:ext uri="{9D8B030D-6E8A-4147-A177-3AD203B41FA5}">
                      <a16:colId xmlns:a16="http://schemas.microsoft.com/office/drawing/2014/main" val="3881278585"/>
                    </a:ext>
                  </a:extLst>
                </a:gridCol>
                <a:gridCol w="1152144">
                  <a:extLst>
                    <a:ext uri="{9D8B030D-6E8A-4147-A177-3AD203B41FA5}">
                      <a16:colId xmlns:a16="http://schemas.microsoft.com/office/drawing/2014/main" val="2880955872"/>
                    </a:ext>
                  </a:extLst>
                </a:gridCol>
                <a:gridCol w="1152144">
                  <a:extLst>
                    <a:ext uri="{9D8B030D-6E8A-4147-A177-3AD203B41FA5}">
                      <a16:colId xmlns:a16="http://schemas.microsoft.com/office/drawing/2014/main" val="1200391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7407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- 2024-10-07 12:34:24</a:t>
                      </a:r>
                      <a:r>
                        <a:rPr kumimoji="0" lang="de-DE" sz="1000" b="0" i="0" u="none" strike="noStrike" kern="1200" cap="none" spc="0" normalizeH="0" baseline="0" noProof="0">
                          <a:ln>
                            <a:noFill/>
                          </a:ln>
                          <a:solidFill>
                            <a:prstClr val="black"/>
                          </a:solidFill>
                          <a:effectLst/>
                          <a:uLnTx/>
                          <a:uFillTx/>
                          <a:latin typeface="Calibri"/>
                          <a:ea typeface="+mn-ea"/>
                          <a:cs typeface="+mn-cs"/>
                        </a:rPr>
                        <a:t>
 Wie kann man als Alkoholkranke ein Kind in die Welt setzen?🤰  
Bianca ist Mitte 30 und hat bereits viel durchgemacht: Eltern verloren an den Alkohol, selbst jahrelang drogenabhängig. Ihr Kind kam mit Einschränkungen zur Welt, verursacht durch Alkohol in der Frühschwangerschaft. 😔 
Doch sie fand Unterstützung bei der Wuppertaler Drogenberatung. Dort gibt es auch ein Programm „Fit Kids“, das Kindern aus suchtbelasteten Familien hilft, widerstandsfähig zu werden. 
👩🏻‍💻 Autorin: Natalie Stöber 
#Drogensucht #Drogenberatung #FASD #Wuppertal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18820</a:t>
                      </a:r>
                    </a:p>
                  </a:txBody>
                  <a:tcPr/>
                </a:tc>
                <a:extLst>
                  <a:ext uri="{0D108BD9-81ED-4DB2-BD59-A6C34878D82A}">
                    <a16:rowId xmlns:a16="http://schemas.microsoft.com/office/drawing/2014/main" val="3366592802"/>
                  </a:ext>
                </a:extLst>
              </a:tr>
            </a:tbl>
          </a:graphicData>
        </a:graphic>
      </p:graphicFrame>
      <p:sp>
        <p:nvSpPr>
          <p:cNvPr id="4" name="Text Placeholder 3">
            <a:extLst>
              <a:ext uri="{FF2B5EF4-FFF2-40B4-BE49-F238E27FC236}">
                <a16:creationId xmlns:a16="http://schemas.microsoft.com/office/drawing/2014/main" id="{DFDC0A92-47BA-4072-AC8F-8ABB27F4F88E}"/>
              </a:ext>
            </a:extLst>
          </p:cNvPr>
          <p:cNvSpPr>
            <a:spLocks noGrp="1"/>
          </p:cNvSpPr>
          <p:nvPr>
            <p:ph type="body" sz="quarter" idx="14"/>
          </p:nvPr>
        </p:nvSpPr>
        <p:spPr/>
        <p:txBody>
          <a:bodyPr/>
          <a:lstStyle/>
          <a:p>
            <a:r>
              <a:rPr lang="en-US"/>
              <a:t>07/10/2024 - 13/10/2024</a:t>
            </a:r>
          </a:p>
        </p:txBody>
      </p:sp>
    </p:spTree>
    <p:extLst>
      <p:ext uri="{BB962C8B-B14F-4D97-AF65-F5344CB8AC3E}">
        <p14:creationId xmlns:p14="http://schemas.microsoft.com/office/powerpoint/2010/main" val="2631559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4553E-D945-485E-980E-6EECB77E2D72}"/>
              </a:ext>
            </a:extLst>
          </p:cNvPr>
          <p:cNvSpPr>
            <a:spLocks noGrp="1"/>
          </p:cNvSpPr>
          <p:nvPr>
            <p:ph type="title"/>
          </p:nvPr>
        </p:nvSpPr>
        <p:spPr/>
        <p:txBody>
          <a:bodyPr/>
          <a:lstStyle/>
          <a:p>
            <a:r>
              <a:rPr lang="de-DE"/>
              <a:t>Instagram Alle Posts des Zeitraums (mit Total Interactions) | lokalzeit - 7 of 11</a:t>
            </a:r>
            <a:endParaRPr lang="en-US"/>
          </a:p>
        </p:txBody>
      </p:sp>
      <p:graphicFrame>
        <p:nvGraphicFramePr>
          <p:cNvPr id="5" name="Table Placeholder 4">
            <a:extLst>
              <a:ext uri="{FF2B5EF4-FFF2-40B4-BE49-F238E27FC236}">
                <a16:creationId xmlns:a16="http://schemas.microsoft.com/office/drawing/2014/main" id="{A589CA5F-6690-4079-845C-A65556D1069C}"/>
              </a:ext>
            </a:extLst>
          </p:cNvPr>
          <p:cNvGraphicFramePr>
            <a:graphicFrameLocks noGrp="1"/>
          </p:cNvGraphicFramePr>
          <p:nvPr>
            <p:ph type="tbl" sz="quarter" idx="13"/>
            <p:extLst>
              <p:ext uri="{D42A27DB-BD31-4B8C-83A1-F6EECF244321}">
                <p14:modId xmlns:p14="http://schemas.microsoft.com/office/powerpoint/2010/main" val="2354302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22985657"/>
                    </a:ext>
                  </a:extLst>
                </a:gridCol>
                <a:gridCol w="1152144">
                  <a:extLst>
                    <a:ext uri="{9D8B030D-6E8A-4147-A177-3AD203B41FA5}">
                      <a16:colId xmlns:a16="http://schemas.microsoft.com/office/drawing/2014/main" val="3673834228"/>
                    </a:ext>
                  </a:extLst>
                </a:gridCol>
                <a:gridCol w="1152144">
                  <a:extLst>
                    <a:ext uri="{9D8B030D-6E8A-4147-A177-3AD203B41FA5}">
                      <a16:colId xmlns:a16="http://schemas.microsoft.com/office/drawing/2014/main" val="3210605084"/>
                    </a:ext>
                  </a:extLst>
                </a:gridCol>
                <a:gridCol w="1152144">
                  <a:extLst>
                    <a:ext uri="{9D8B030D-6E8A-4147-A177-3AD203B41FA5}">
                      <a16:colId xmlns:a16="http://schemas.microsoft.com/office/drawing/2014/main" val="3915530289"/>
                    </a:ext>
                  </a:extLst>
                </a:gridCol>
                <a:gridCol w="1152144">
                  <a:extLst>
                    <a:ext uri="{9D8B030D-6E8A-4147-A177-3AD203B41FA5}">
                      <a16:colId xmlns:a16="http://schemas.microsoft.com/office/drawing/2014/main" val="3711027174"/>
                    </a:ext>
                  </a:extLst>
                </a:gridCol>
                <a:gridCol w="1152144">
                  <a:extLst>
                    <a:ext uri="{9D8B030D-6E8A-4147-A177-3AD203B41FA5}">
                      <a16:colId xmlns:a16="http://schemas.microsoft.com/office/drawing/2014/main" val="571880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8009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- 2024-10-12 11:49:39</a:t>
                      </a:r>
                      <a:r>
                        <a:rPr kumimoji="0" lang="de-DE" sz="1000" b="0" i="0" u="none" strike="noStrike" kern="1200" cap="none" spc="0" normalizeH="0" baseline="0" noProof="0">
                          <a:ln>
                            <a:noFill/>
                          </a:ln>
                          <a:solidFill>
                            <a:prstClr val="black"/>
                          </a:solidFill>
                          <a:effectLst/>
                          <a:uLnTx/>
                          <a:uFillTx/>
                          <a:latin typeface="Calibri"/>
                          <a:ea typeface="+mn-ea"/>
                          <a:cs typeface="+mn-cs"/>
                        </a:rPr>
                        <a:t>
 Sonja aus dem Ruhrgebiet war ursprünglich Friseurin. Ihren alten Job hat sie mittlerweile an den Nagel gehängt. 🏍️ 
Wer hat auch seine Leidenschaft zum Beruf gemacht?
👨🏼‍💻 Autor: Simon Voigt
#WDR #Lokalzeit #Motorrad #Führerschein #Leidenschaft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16306</a:t>
                      </a:r>
                    </a:p>
                  </a:txBody>
                  <a:tcPr/>
                </a:tc>
                <a:extLst>
                  <a:ext uri="{0D108BD9-81ED-4DB2-BD59-A6C34878D82A}">
                    <a16:rowId xmlns:a16="http://schemas.microsoft.com/office/drawing/2014/main" val="1350297844"/>
                  </a:ext>
                </a:extLst>
              </a:tr>
            </a:tbl>
          </a:graphicData>
        </a:graphic>
      </p:graphicFrame>
      <p:sp>
        <p:nvSpPr>
          <p:cNvPr id="4" name="Text Placeholder 3">
            <a:extLst>
              <a:ext uri="{FF2B5EF4-FFF2-40B4-BE49-F238E27FC236}">
                <a16:creationId xmlns:a16="http://schemas.microsoft.com/office/drawing/2014/main" id="{B5293173-C45B-47E6-B8CB-D37EE876AA1E}"/>
              </a:ext>
            </a:extLst>
          </p:cNvPr>
          <p:cNvSpPr>
            <a:spLocks noGrp="1"/>
          </p:cNvSpPr>
          <p:nvPr>
            <p:ph type="body" sz="quarter" idx="14"/>
          </p:nvPr>
        </p:nvSpPr>
        <p:spPr/>
        <p:txBody>
          <a:bodyPr/>
          <a:lstStyle/>
          <a:p>
            <a:r>
              <a:rPr lang="en-US"/>
              <a:t>07/10/2024 - 13/10/2024</a:t>
            </a:r>
          </a:p>
        </p:txBody>
      </p:sp>
    </p:spTree>
    <p:extLst>
      <p:ext uri="{BB962C8B-B14F-4D97-AF65-F5344CB8AC3E}">
        <p14:creationId xmlns:p14="http://schemas.microsoft.com/office/powerpoint/2010/main" val="2282276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B51A5-F34E-4377-8938-52F293E5F315}"/>
              </a:ext>
            </a:extLst>
          </p:cNvPr>
          <p:cNvSpPr>
            <a:spLocks noGrp="1"/>
          </p:cNvSpPr>
          <p:nvPr>
            <p:ph type="title"/>
          </p:nvPr>
        </p:nvSpPr>
        <p:spPr/>
        <p:txBody>
          <a:bodyPr/>
          <a:lstStyle/>
          <a:p>
            <a:r>
              <a:rPr lang="de-DE"/>
              <a:t>Instagram Alle Posts des Zeitraums (mit Total Interactions) | lokalzeit - 8 of 11</a:t>
            </a:r>
            <a:endParaRPr lang="en-US"/>
          </a:p>
        </p:txBody>
      </p:sp>
      <p:graphicFrame>
        <p:nvGraphicFramePr>
          <p:cNvPr id="5" name="Table Placeholder 4">
            <a:extLst>
              <a:ext uri="{FF2B5EF4-FFF2-40B4-BE49-F238E27FC236}">
                <a16:creationId xmlns:a16="http://schemas.microsoft.com/office/drawing/2014/main" id="{4F8E93E6-4A7C-4FCF-84C9-3B049B5484C3}"/>
              </a:ext>
            </a:extLst>
          </p:cNvPr>
          <p:cNvGraphicFramePr>
            <a:graphicFrameLocks noGrp="1"/>
          </p:cNvGraphicFramePr>
          <p:nvPr>
            <p:ph type="tbl" sz="quarter" idx="13"/>
            <p:extLst>
              <p:ext uri="{D42A27DB-BD31-4B8C-83A1-F6EECF244321}">
                <p14:modId xmlns:p14="http://schemas.microsoft.com/office/powerpoint/2010/main" val="3933632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84172362"/>
                    </a:ext>
                  </a:extLst>
                </a:gridCol>
                <a:gridCol w="1152144">
                  <a:extLst>
                    <a:ext uri="{9D8B030D-6E8A-4147-A177-3AD203B41FA5}">
                      <a16:colId xmlns:a16="http://schemas.microsoft.com/office/drawing/2014/main" val="3629138982"/>
                    </a:ext>
                  </a:extLst>
                </a:gridCol>
                <a:gridCol w="1152144">
                  <a:extLst>
                    <a:ext uri="{9D8B030D-6E8A-4147-A177-3AD203B41FA5}">
                      <a16:colId xmlns:a16="http://schemas.microsoft.com/office/drawing/2014/main" val="1216907673"/>
                    </a:ext>
                  </a:extLst>
                </a:gridCol>
                <a:gridCol w="1152144">
                  <a:extLst>
                    <a:ext uri="{9D8B030D-6E8A-4147-A177-3AD203B41FA5}">
                      <a16:colId xmlns:a16="http://schemas.microsoft.com/office/drawing/2014/main" val="1293554616"/>
                    </a:ext>
                  </a:extLst>
                </a:gridCol>
                <a:gridCol w="1152144">
                  <a:extLst>
                    <a:ext uri="{9D8B030D-6E8A-4147-A177-3AD203B41FA5}">
                      <a16:colId xmlns:a16="http://schemas.microsoft.com/office/drawing/2014/main" val="1849586129"/>
                    </a:ext>
                  </a:extLst>
                </a:gridCol>
                <a:gridCol w="1152144">
                  <a:extLst>
                    <a:ext uri="{9D8B030D-6E8A-4147-A177-3AD203B41FA5}">
                      <a16:colId xmlns:a16="http://schemas.microsoft.com/office/drawing/2014/main" val="2946789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7309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- 2024-10-07 16:00:46</a:t>
                      </a:r>
                      <a:r>
                        <a:rPr kumimoji="0" lang="de-DE" sz="1000" b="0" i="0" u="none" strike="noStrike" kern="1200" cap="none" spc="0" normalizeH="0" baseline="0" noProof="0">
                          <a:ln>
                            <a:noFill/>
                          </a:ln>
                          <a:solidFill>
                            <a:prstClr val="black"/>
                          </a:solidFill>
                          <a:effectLst/>
                          <a:uLnTx/>
                          <a:uFillTx/>
                          <a:latin typeface="Calibri"/>
                          <a:ea typeface="+mn-ea"/>
                          <a:cs typeface="+mn-cs"/>
                        </a:rPr>
                        <a:t>
 Was bedeutet Musik für euch? 🎶
„Oder so!“ präsentieren nach zwei Jahren intensiver und leidenschaftlicher Arbeit nun stolz ihre erste eigene LP auf der Bühne und setzen ein kraftvolles Zeichen für Inklusion und Gerechtigkeit. ❤️💪 
Ihre selbstgeschriebenen Texte behandeln persönliche Erfahrungen und Herausforderungen. Trotz ihrer vielfältigen Lebensgeschichten verbindet sie vor allem eines: die Leidenschaft zur Musik. 🎉🎵 
👩🏼‍💻 Autorin: Cornelia Böcker
#OderSo #Band #Inklusion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13248</a:t>
                      </a:r>
                    </a:p>
                  </a:txBody>
                  <a:tcPr/>
                </a:tc>
                <a:extLst>
                  <a:ext uri="{0D108BD9-81ED-4DB2-BD59-A6C34878D82A}">
                    <a16:rowId xmlns:a16="http://schemas.microsoft.com/office/drawing/2014/main" val="2339881692"/>
                  </a:ext>
                </a:extLst>
              </a:tr>
            </a:tbl>
          </a:graphicData>
        </a:graphic>
      </p:graphicFrame>
      <p:sp>
        <p:nvSpPr>
          <p:cNvPr id="4" name="Text Placeholder 3">
            <a:extLst>
              <a:ext uri="{FF2B5EF4-FFF2-40B4-BE49-F238E27FC236}">
                <a16:creationId xmlns:a16="http://schemas.microsoft.com/office/drawing/2014/main" id="{74DEE009-9F5B-4280-8773-4111D5A76426}"/>
              </a:ext>
            </a:extLst>
          </p:cNvPr>
          <p:cNvSpPr>
            <a:spLocks noGrp="1"/>
          </p:cNvSpPr>
          <p:nvPr>
            <p:ph type="body" sz="quarter" idx="14"/>
          </p:nvPr>
        </p:nvSpPr>
        <p:spPr/>
        <p:txBody>
          <a:bodyPr/>
          <a:lstStyle/>
          <a:p>
            <a:r>
              <a:rPr lang="en-US"/>
              <a:t>07/10/2024 - 13/10/2024</a:t>
            </a:r>
          </a:p>
        </p:txBody>
      </p:sp>
    </p:spTree>
    <p:extLst>
      <p:ext uri="{BB962C8B-B14F-4D97-AF65-F5344CB8AC3E}">
        <p14:creationId xmlns:p14="http://schemas.microsoft.com/office/powerpoint/2010/main" val="3900371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46BE1-FEB4-4FB8-BB57-07C79B364360}"/>
              </a:ext>
            </a:extLst>
          </p:cNvPr>
          <p:cNvSpPr>
            <a:spLocks noGrp="1"/>
          </p:cNvSpPr>
          <p:nvPr>
            <p:ph type="title"/>
          </p:nvPr>
        </p:nvSpPr>
        <p:spPr/>
        <p:txBody>
          <a:bodyPr/>
          <a:lstStyle/>
          <a:p>
            <a:r>
              <a:rPr lang="de-DE"/>
              <a:t>Instagram Alle Posts des Zeitraums (mit Total Interactions) | lokalzeit - 9 of 11</a:t>
            </a:r>
            <a:endParaRPr lang="en-US"/>
          </a:p>
        </p:txBody>
      </p:sp>
      <p:graphicFrame>
        <p:nvGraphicFramePr>
          <p:cNvPr id="5" name="Table Placeholder 4">
            <a:extLst>
              <a:ext uri="{FF2B5EF4-FFF2-40B4-BE49-F238E27FC236}">
                <a16:creationId xmlns:a16="http://schemas.microsoft.com/office/drawing/2014/main" id="{4C3CD46F-7AAA-461F-ABF1-8CA292F737C7}"/>
              </a:ext>
            </a:extLst>
          </p:cNvPr>
          <p:cNvGraphicFramePr>
            <a:graphicFrameLocks noGrp="1"/>
          </p:cNvGraphicFramePr>
          <p:nvPr>
            <p:ph type="tbl" sz="quarter" idx="13"/>
            <p:extLst>
              <p:ext uri="{D42A27DB-BD31-4B8C-83A1-F6EECF244321}">
                <p14:modId xmlns:p14="http://schemas.microsoft.com/office/powerpoint/2010/main" val="2386429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86935530"/>
                    </a:ext>
                  </a:extLst>
                </a:gridCol>
                <a:gridCol w="1152144">
                  <a:extLst>
                    <a:ext uri="{9D8B030D-6E8A-4147-A177-3AD203B41FA5}">
                      <a16:colId xmlns:a16="http://schemas.microsoft.com/office/drawing/2014/main" val="3383036363"/>
                    </a:ext>
                  </a:extLst>
                </a:gridCol>
                <a:gridCol w="1152144">
                  <a:extLst>
                    <a:ext uri="{9D8B030D-6E8A-4147-A177-3AD203B41FA5}">
                      <a16:colId xmlns:a16="http://schemas.microsoft.com/office/drawing/2014/main" val="4222553077"/>
                    </a:ext>
                  </a:extLst>
                </a:gridCol>
                <a:gridCol w="1152144">
                  <a:extLst>
                    <a:ext uri="{9D8B030D-6E8A-4147-A177-3AD203B41FA5}">
                      <a16:colId xmlns:a16="http://schemas.microsoft.com/office/drawing/2014/main" val="2692953526"/>
                    </a:ext>
                  </a:extLst>
                </a:gridCol>
                <a:gridCol w="1152144">
                  <a:extLst>
                    <a:ext uri="{9D8B030D-6E8A-4147-A177-3AD203B41FA5}">
                      <a16:colId xmlns:a16="http://schemas.microsoft.com/office/drawing/2014/main" val="397655010"/>
                    </a:ext>
                  </a:extLst>
                </a:gridCol>
                <a:gridCol w="1152144">
                  <a:extLst>
                    <a:ext uri="{9D8B030D-6E8A-4147-A177-3AD203B41FA5}">
                      <a16:colId xmlns:a16="http://schemas.microsoft.com/office/drawing/2014/main" val="3916225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5566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- 2024-10-11 15:46:26</a:t>
                      </a:r>
                      <a:r>
                        <a:rPr kumimoji="0" lang="de-DE" sz="1000" b="0" i="0" u="none" strike="noStrike" kern="1200" cap="none" spc="0" normalizeH="0" baseline="0" noProof="0">
                          <a:ln>
                            <a:noFill/>
                          </a:ln>
                          <a:solidFill>
                            <a:prstClr val="black"/>
                          </a:solidFill>
                          <a:effectLst/>
                          <a:uLnTx/>
                          <a:uFillTx/>
                          <a:latin typeface="Calibri"/>
                          <a:ea typeface="+mn-ea"/>
                          <a:cs typeface="+mn-cs"/>
                        </a:rPr>
                        <a:t>
 DJs sein und tagsüber für Ordnung sorgen? 🤔
Ganz normaler für Lisa und Manuel! Sie sind Nachtbürgermeister*innen und arbeiten für die Stadt Münster. 🌃 Sie stellen Mülltonnen auf, kümmern sich um Awareness oder vermitteln zwischen Clubs und Anwohner. Gleichzeitig sind die beiden DJs und wissen somit von Problemen in der Partyszene. Mit kreativen Lösungen machen sie die Szene für alle angenehmer. 🪩❤️
👩🏼‍💻Autorin: Veerle Seelig  
#WDR #Lokalzeit #Münster #PartyszeneMünster #Erstiwoche #UniMünster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12108</a:t>
                      </a:r>
                    </a:p>
                  </a:txBody>
                  <a:tcPr/>
                </a:tc>
                <a:extLst>
                  <a:ext uri="{0D108BD9-81ED-4DB2-BD59-A6C34878D82A}">
                    <a16:rowId xmlns:a16="http://schemas.microsoft.com/office/drawing/2014/main" val="781991426"/>
                  </a:ext>
                </a:extLst>
              </a:tr>
            </a:tbl>
          </a:graphicData>
        </a:graphic>
      </p:graphicFrame>
      <p:sp>
        <p:nvSpPr>
          <p:cNvPr id="4" name="Text Placeholder 3">
            <a:extLst>
              <a:ext uri="{FF2B5EF4-FFF2-40B4-BE49-F238E27FC236}">
                <a16:creationId xmlns:a16="http://schemas.microsoft.com/office/drawing/2014/main" id="{444485B9-7FE2-4F91-8319-4390907BF6B5}"/>
              </a:ext>
            </a:extLst>
          </p:cNvPr>
          <p:cNvSpPr>
            <a:spLocks noGrp="1"/>
          </p:cNvSpPr>
          <p:nvPr>
            <p:ph type="body" sz="quarter" idx="14"/>
          </p:nvPr>
        </p:nvSpPr>
        <p:spPr/>
        <p:txBody>
          <a:bodyPr/>
          <a:lstStyle/>
          <a:p>
            <a:r>
              <a:rPr lang="en-US"/>
              <a:t>07/10/2024 - 13/10/2024</a:t>
            </a:r>
          </a:p>
        </p:txBody>
      </p:sp>
    </p:spTree>
    <p:extLst>
      <p:ext uri="{BB962C8B-B14F-4D97-AF65-F5344CB8AC3E}">
        <p14:creationId xmlns:p14="http://schemas.microsoft.com/office/powerpoint/2010/main" val="1380390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3EDF2-71BB-45E8-B8F1-DF846F2298F4}"/>
              </a:ext>
            </a:extLst>
          </p:cNvPr>
          <p:cNvSpPr>
            <a:spLocks noGrp="1"/>
          </p:cNvSpPr>
          <p:nvPr>
            <p:ph type="title"/>
          </p:nvPr>
        </p:nvSpPr>
        <p:spPr/>
        <p:txBody>
          <a:bodyPr/>
          <a:lstStyle/>
          <a:p>
            <a:r>
              <a:rPr lang="de-DE"/>
              <a:t>Instagram Alle Posts des Zeitraums (mit Total Interactions) | lokalzeit - 10 of 11</a:t>
            </a:r>
            <a:endParaRPr lang="en-US"/>
          </a:p>
        </p:txBody>
      </p:sp>
      <p:graphicFrame>
        <p:nvGraphicFramePr>
          <p:cNvPr id="5" name="Table Placeholder 4">
            <a:extLst>
              <a:ext uri="{FF2B5EF4-FFF2-40B4-BE49-F238E27FC236}">
                <a16:creationId xmlns:a16="http://schemas.microsoft.com/office/drawing/2014/main" id="{00AA0176-675D-482C-A11D-ED5B19F59AEF}"/>
              </a:ext>
            </a:extLst>
          </p:cNvPr>
          <p:cNvGraphicFramePr>
            <a:graphicFrameLocks noGrp="1"/>
          </p:cNvGraphicFramePr>
          <p:nvPr>
            <p:ph type="tbl" sz="quarter" idx="13"/>
            <p:extLst>
              <p:ext uri="{D42A27DB-BD31-4B8C-83A1-F6EECF244321}">
                <p14:modId xmlns:p14="http://schemas.microsoft.com/office/powerpoint/2010/main" val="2739938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88797704"/>
                    </a:ext>
                  </a:extLst>
                </a:gridCol>
                <a:gridCol w="1152144">
                  <a:extLst>
                    <a:ext uri="{9D8B030D-6E8A-4147-A177-3AD203B41FA5}">
                      <a16:colId xmlns:a16="http://schemas.microsoft.com/office/drawing/2014/main" val="1346253319"/>
                    </a:ext>
                  </a:extLst>
                </a:gridCol>
                <a:gridCol w="1152144">
                  <a:extLst>
                    <a:ext uri="{9D8B030D-6E8A-4147-A177-3AD203B41FA5}">
                      <a16:colId xmlns:a16="http://schemas.microsoft.com/office/drawing/2014/main" val="3482128437"/>
                    </a:ext>
                  </a:extLst>
                </a:gridCol>
                <a:gridCol w="1152144">
                  <a:extLst>
                    <a:ext uri="{9D8B030D-6E8A-4147-A177-3AD203B41FA5}">
                      <a16:colId xmlns:a16="http://schemas.microsoft.com/office/drawing/2014/main" val="610795500"/>
                    </a:ext>
                  </a:extLst>
                </a:gridCol>
                <a:gridCol w="1152144">
                  <a:extLst>
                    <a:ext uri="{9D8B030D-6E8A-4147-A177-3AD203B41FA5}">
                      <a16:colId xmlns:a16="http://schemas.microsoft.com/office/drawing/2014/main" val="2495098283"/>
                    </a:ext>
                  </a:extLst>
                </a:gridCol>
                <a:gridCol w="1152144">
                  <a:extLst>
                    <a:ext uri="{9D8B030D-6E8A-4147-A177-3AD203B41FA5}">
                      <a16:colId xmlns:a16="http://schemas.microsoft.com/office/drawing/2014/main" val="2281234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70221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- 2024-10-10 12:28:09</a:t>
                      </a:r>
                      <a:r>
                        <a:rPr kumimoji="0" lang="de-DE" sz="1000" b="0" i="0" u="none" strike="noStrike" kern="1200" cap="none" spc="0" normalizeH="0" baseline="0" noProof="0">
                          <a:ln>
                            <a:noFill/>
                          </a:ln>
                          <a:solidFill>
                            <a:prstClr val="black"/>
                          </a:solidFill>
                          <a:effectLst/>
                          <a:uLnTx/>
                          <a:uFillTx/>
                          <a:latin typeface="Calibri"/>
                          <a:ea typeface="+mn-ea"/>
                          <a:cs typeface="+mn-cs"/>
                        </a:rPr>
                        <a:t>
 Wie lange hast du schon mal nach einer Wohnung gesucht? 🤔
Weil Anilcan zu seinem Unistart keine Wohnung gefunden hat, übernachtet er eine Woche lang in einer Turnhalle 👀. Was lustig klingt, hat einen ernsten Hintergrund: Es gibt nämlich einfach nicht genug günstigen Wohnraum für Studierende in Münster. 
👩‍💻Autorin: Gianna Robert 
#Lokalzeit #Wohnungsnot #Orientierungswoche #Unistart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11335</a:t>
                      </a:r>
                    </a:p>
                  </a:txBody>
                  <a:tcPr/>
                </a:tc>
                <a:extLst>
                  <a:ext uri="{0D108BD9-81ED-4DB2-BD59-A6C34878D82A}">
                    <a16:rowId xmlns:a16="http://schemas.microsoft.com/office/drawing/2014/main" val="3741819723"/>
                  </a:ext>
                </a:extLst>
              </a:tr>
            </a:tbl>
          </a:graphicData>
        </a:graphic>
      </p:graphicFrame>
      <p:sp>
        <p:nvSpPr>
          <p:cNvPr id="4" name="Text Placeholder 3">
            <a:extLst>
              <a:ext uri="{FF2B5EF4-FFF2-40B4-BE49-F238E27FC236}">
                <a16:creationId xmlns:a16="http://schemas.microsoft.com/office/drawing/2014/main" id="{C5FA3466-77BA-4ABD-9372-914C541F5B8F}"/>
              </a:ext>
            </a:extLst>
          </p:cNvPr>
          <p:cNvSpPr>
            <a:spLocks noGrp="1"/>
          </p:cNvSpPr>
          <p:nvPr>
            <p:ph type="body" sz="quarter" idx="14"/>
          </p:nvPr>
        </p:nvSpPr>
        <p:spPr/>
        <p:txBody>
          <a:bodyPr/>
          <a:lstStyle/>
          <a:p>
            <a:r>
              <a:rPr lang="en-US"/>
              <a:t>07/10/2024 - 13/10/2024</a:t>
            </a:r>
          </a:p>
        </p:txBody>
      </p:sp>
    </p:spTree>
    <p:extLst>
      <p:ext uri="{BB962C8B-B14F-4D97-AF65-F5344CB8AC3E}">
        <p14:creationId xmlns:p14="http://schemas.microsoft.com/office/powerpoint/2010/main" val="2922875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2DFB2-C753-4236-8A15-6418487C4808}"/>
              </a:ext>
            </a:extLst>
          </p:cNvPr>
          <p:cNvSpPr>
            <a:spLocks noGrp="1"/>
          </p:cNvSpPr>
          <p:nvPr>
            <p:ph type="title"/>
          </p:nvPr>
        </p:nvSpPr>
        <p:spPr/>
        <p:txBody>
          <a:bodyPr/>
          <a:lstStyle/>
          <a:p>
            <a:r>
              <a:rPr lang="de-DE"/>
              <a:t>Instagram Alle Posts des Zeitraums (mit Total Interactions) | lokalzeit - 11 of 11</a:t>
            </a:r>
            <a:endParaRPr lang="en-US"/>
          </a:p>
        </p:txBody>
      </p:sp>
      <p:graphicFrame>
        <p:nvGraphicFramePr>
          <p:cNvPr id="5" name="Table Placeholder 4">
            <a:extLst>
              <a:ext uri="{FF2B5EF4-FFF2-40B4-BE49-F238E27FC236}">
                <a16:creationId xmlns:a16="http://schemas.microsoft.com/office/drawing/2014/main" id="{CC9B7473-5208-4F89-AA00-24D15FDEE257}"/>
              </a:ext>
            </a:extLst>
          </p:cNvPr>
          <p:cNvGraphicFramePr>
            <a:graphicFrameLocks noGrp="1"/>
          </p:cNvGraphicFramePr>
          <p:nvPr>
            <p:ph type="tbl" sz="quarter" idx="13"/>
            <p:extLst>
              <p:ext uri="{D42A27DB-BD31-4B8C-83A1-F6EECF244321}">
                <p14:modId xmlns:p14="http://schemas.microsoft.com/office/powerpoint/2010/main" val="2400661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65666618"/>
                    </a:ext>
                  </a:extLst>
                </a:gridCol>
                <a:gridCol w="1152144">
                  <a:extLst>
                    <a:ext uri="{9D8B030D-6E8A-4147-A177-3AD203B41FA5}">
                      <a16:colId xmlns:a16="http://schemas.microsoft.com/office/drawing/2014/main" val="1168086358"/>
                    </a:ext>
                  </a:extLst>
                </a:gridCol>
                <a:gridCol w="1152144">
                  <a:extLst>
                    <a:ext uri="{9D8B030D-6E8A-4147-A177-3AD203B41FA5}">
                      <a16:colId xmlns:a16="http://schemas.microsoft.com/office/drawing/2014/main" val="2555712771"/>
                    </a:ext>
                  </a:extLst>
                </a:gridCol>
                <a:gridCol w="1152144">
                  <a:extLst>
                    <a:ext uri="{9D8B030D-6E8A-4147-A177-3AD203B41FA5}">
                      <a16:colId xmlns:a16="http://schemas.microsoft.com/office/drawing/2014/main" val="1363576655"/>
                    </a:ext>
                  </a:extLst>
                </a:gridCol>
                <a:gridCol w="1152144">
                  <a:extLst>
                    <a:ext uri="{9D8B030D-6E8A-4147-A177-3AD203B41FA5}">
                      <a16:colId xmlns:a16="http://schemas.microsoft.com/office/drawing/2014/main" val="3899771061"/>
                    </a:ext>
                  </a:extLst>
                </a:gridCol>
                <a:gridCol w="1152144">
                  <a:extLst>
                    <a:ext uri="{9D8B030D-6E8A-4147-A177-3AD203B41FA5}">
                      <a16:colId xmlns:a16="http://schemas.microsoft.com/office/drawing/2014/main" val="2564672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2540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- 2024-10-13 16:07:43</a:t>
                      </a:r>
                      <a:r>
                        <a:rPr kumimoji="0" lang="de-DE" sz="1000" b="0" i="0" u="none" strike="noStrike" kern="1200" cap="none" spc="0" normalizeH="0" baseline="0" noProof="0">
                          <a:ln>
                            <a:noFill/>
                          </a:ln>
                          <a:solidFill>
                            <a:prstClr val="black"/>
                          </a:solidFill>
                          <a:effectLst/>
                          <a:uLnTx/>
                          <a:uFillTx/>
                          <a:latin typeface="Calibri"/>
                          <a:ea typeface="+mn-ea"/>
                          <a:cs typeface="+mn-cs"/>
                        </a:rPr>
                        <a:t>
 Fühlt ihr euch mit euren Hunden überall willkommen? 🐕
Bianca Born hat das Gasthaus am Flugplatz Hegenscheid neu eröffnet. Weil sie selbst Hunde hat, möchte sie es nicht nur den menschlichen, sondern auch den tierischen Gästen besonders heimelig machen. Für alle ihre Bedürfnisse ist gesorgt. ❤️
🧑🏻‍💻Autor: Christian Albrecht 
#wdr #lokalzeit #hundeliebe #ausflugsziel #hundeglück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7674</a:t>
                      </a:r>
                    </a:p>
                  </a:txBody>
                  <a:tcPr/>
                </a:tc>
                <a:extLst>
                  <a:ext uri="{0D108BD9-81ED-4DB2-BD59-A6C34878D82A}">
                    <a16:rowId xmlns:a16="http://schemas.microsoft.com/office/drawing/2014/main" val="2156801321"/>
                  </a:ext>
                </a:extLst>
              </a:tr>
            </a:tbl>
          </a:graphicData>
        </a:graphic>
      </p:graphicFrame>
      <p:sp>
        <p:nvSpPr>
          <p:cNvPr id="4" name="Text Placeholder 3">
            <a:extLst>
              <a:ext uri="{FF2B5EF4-FFF2-40B4-BE49-F238E27FC236}">
                <a16:creationId xmlns:a16="http://schemas.microsoft.com/office/drawing/2014/main" id="{505805BB-961E-460B-9838-98D9BBCD9766}"/>
              </a:ext>
            </a:extLst>
          </p:cNvPr>
          <p:cNvSpPr>
            <a:spLocks noGrp="1"/>
          </p:cNvSpPr>
          <p:nvPr>
            <p:ph type="body" sz="quarter" idx="14"/>
          </p:nvPr>
        </p:nvSpPr>
        <p:spPr/>
        <p:txBody>
          <a:bodyPr/>
          <a:lstStyle/>
          <a:p>
            <a:r>
              <a:rPr lang="en-US"/>
              <a:t>07/10/2024 - 13/10/2024</a:t>
            </a:r>
          </a:p>
        </p:txBody>
      </p:sp>
    </p:spTree>
    <p:extLst>
      <p:ext uri="{BB962C8B-B14F-4D97-AF65-F5344CB8AC3E}">
        <p14:creationId xmlns:p14="http://schemas.microsoft.com/office/powerpoint/2010/main" val="20524974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1466</Words>
  <Application>Microsoft Office PowerPoint</Application>
  <PresentationFormat>On-screen Show (4:3)</PresentationFormat>
  <Paragraphs>154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Instagram Alle Posts des Zeitraums (mit Total Interactions) | lokalzeit - 1 of 11</vt:lpstr>
      <vt:lpstr>Instagram Alle Posts des Zeitraums (mit Total Interactions) | lokalzeit - 2 of 11</vt:lpstr>
      <vt:lpstr>Instagram Alle Posts des Zeitraums (mit Total Interactions) | lokalzeit - 3 of 11</vt:lpstr>
      <vt:lpstr>Instagram Alle Posts des Zeitraums (mit Total Interactions) | lokalzeit - 4 of 11</vt:lpstr>
      <vt:lpstr>Instagram Alle Posts des Zeitraums (mit Total Interactions) | lokalzeit - 5 of 11</vt:lpstr>
      <vt:lpstr>Instagram Alle Posts des Zeitraums (mit Total Interactions) | lokalzeit - 6 of 11</vt:lpstr>
      <vt:lpstr>Instagram Alle Posts des Zeitraums (mit Total Interactions) | lokalzeit - 7 of 11</vt:lpstr>
      <vt:lpstr>Instagram Alle Posts des Zeitraums (mit Total Interactions) | lokalzeit - 8 of 11</vt:lpstr>
      <vt:lpstr>Instagram Alle Posts des Zeitraums (mit Total Interactions) | lokalzeit - 9 of 11</vt:lpstr>
      <vt:lpstr>Instagram Alle Posts des Zeitraums (mit Total Interactions) | lokalzeit - 10 of 11</vt:lpstr>
      <vt:lpstr>Instagram Alle Posts des Zeitraums (mit Total Interactions) | lokalzeit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11</dc:title>
  <dc:creator>Frederik Born</dc:creator>
  <cp:lastModifiedBy>Frederik Born</cp:lastModifiedBy>
  <cp:revision>1</cp:revision>
  <dcterms:created xsi:type="dcterms:W3CDTF">2024-10-15T12:04:12Z</dcterms:created>
  <dcterms:modified xsi:type="dcterms:W3CDTF">2024-10-15T12:04:43Z</dcterms:modified>
</cp:coreProperties>
</file>