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F2A12-20B2-4451-A862-06B29EAF44D2}"/>
              </a:ext>
            </a:extLst>
          </p:cNvPr>
          <p:cNvSpPr>
            <a:spLocks noGrp="1"/>
          </p:cNvSpPr>
          <p:nvPr>
            <p:ph type="title"/>
          </p:nvPr>
        </p:nvSpPr>
        <p:spPr/>
        <p:txBody>
          <a:bodyPr/>
          <a:lstStyle/>
          <a:p>
            <a:r>
              <a:rPr lang="de-DE"/>
              <a:t>Instagram Alle Posts des Zeitraums (mit Total Interactions) | lokalzeit - 1 of 9</a:t>
            </a:r>
            <a:endParaRPr lang="en-US"/>
          </a:p>
        </p:txBody>
      </p:sp>
      <p:graphicFrame>
        <p:nvGraphicFramePr>
          <p:cNvPr id="5" name="Table Placeholder 4">
            <a:extLst>
              <a:ext uri="{FF2B5EF4-FFF2-40B4-BE49-F238E27FC236}">
                <a16:creationId xmlns:a16="http://schemas.microsoft.com/office/drawing/2014/main" id="{42D29F7A-5FCC-43D8-9C84-258CA6907053}"/>
              </a:ext>
            </a:extLst>
          </p:cNvPr>
          <p:cNvGraphicFramePr>
            <a:graphicFrameLocks noGrp="1"/>
          </p:cNvGraphicFramePr>
          <p:nvPr>
            <p:ph type="tbl" sz="quarter" idx="13"/>
            <p:extLst>
              <p:ext uri="{D42A27DB-BD31-4B8C-83A1-F6EECF244321}">
                <p14:modId xmlns:p14="http://schemas.microsoft.com/office/powerpoint/2010/main" val="3057465545"/>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79273926"/>
                    </a:ext>
                  </a:extLst>
                </a:gridCol>
                <a:gridCol w="1152144">
                  <a:extLst>
                    <a:ext uri="{9D8B030D-6E8A-4147-A177-3AD203B41FA5}">
                      <a16:colId xmlns:a16="http://schemas.microsoft.com/office/drawing/2014/main" val="2980670615"/>
                    </a:ext>
                  </a:extLst>
                </a:gridCol>
                <a:gridCol w="1152144">
                  <a:extLst>
                    <a:ext uri="{9D8B030D-6E8A-4147-A177-3AD203B41FA5}">
                      <a16:colId xmlns:a16="http://schemas.microsoft.com/office/drawing/2014/main" val="2666629281"/>
                    </a:ext>
                  </a:extLst>
                </a:gridCol>
                <a:gridCol w="1152144">
                  <a:extLst>
                    <a:ext uri="{9D8B030D-6E8A-4147-A177-3AD203B41FA5}">
                      <a16:colId xmlns:a16="http://schemas.microsoft.com/office/drawing/2014/main" val="1712967611"/>
                    </a:ext>
                  </a:extLst>
                </a:gridCol>
                <a:gridCol w="1152144">
                  <a:extLst>
                    <a:ext uri="{9D8B030D-6E8A-4147-A177-3AD203B41FA5}">
                      <a16:colId xmlns:a16="http://schemas.microsoft.com/office/drawing/2014/main" val="2717251496"/>
                    </a:ext>
                  </a:extLst>
                </a:gridCol>
                <a:gridCol w="1152144">
                  <a:extLst>
                    <a:ext uri="{9D8B030D-6E8A-4147-A177-3AD203B41FA5}">
                      <a16:colId xmlns:a16="http://schemas.microsoft.com/office/drawing/2014/main" val="2387700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0534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- 2024-09-30 11:30:55</a:t>
                      </a:r>
                      <a:r>
                        <a:rPr kumimoji="0" lang="de-DE" sz="1000" b="0" i="0" u="none" strike="noStrike" kern="1200" cap="none" spc="0" normalizeH="0" baseline="0" noProof="0">
                          <a:ln>
                            <a:noFill/>
                          </a:ln>
                          <a:solidFill>
                            <a:prstClr val="black"/>
                          </a:solidFill>
                          <a:effectLst/>
                          <a:uLnTx/>
                          <a:uFillTx/>
                          <a:latin typeface="Calibri"/>
                          <a:ea typeface="+mn-ea"/>
                          <a:cs typeface="+mn-cs"/>
                        </a:rPr>
                        <a:t>
 Einmal mit dem Rollstuhl bis ans Meer: Diese besondere Reise hat Daniel Buschatz mit seinem Sohn Niklas unternommen. Der 13-Jährige hat Epilepsie, ist blind, kann kaum sprechen und ist komplett auf Hilfe angewiesen.
Trotzdem sind die beiden in 13 Etappen von Neukirchen-Vluyn bis nach Norddeich gelaufen und haben nebenbei auch noch Spenden für das Kinder- und Jugendhospiz Bethel gesammelt. ❤️
👩🏻‍💻 Autorin: Jessika Westen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#WDR #Lokalzeit #Rollstuhl #Meer #Kinderhospiz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148765</a:t>
                      </a:r>
                    </a:p>
                  </a:txBody>
                  <a:tcPr/>
                </a:tc>
                <a:extLst>
                  <a:ext uri="{0D108BD9-81ED-4DB2-BD59-A6C34878D82A}">
                    <a16:rowId xmlns:a16="http://schemas.microsoft.com/office/drawing/2014/main" val="3372665318"/>
                  </a:ext>
                </a:extLst>
              </a:tr>
            </a:tbl>
          </a:graphicData>
        </a:graphic>
      </p:graphicFrame>
      <p:sp>
        <p:nvSpPr>
          <p:cNvPr id="4" name="Text Placeholder 3">
            <a:extLst>
              <a:ext uri="{FF2B5EF4-FFF2-40B4-BE49-F238E27FC236}">
                <a16:creationId xmlns:a16="http://schemas.microsoft.com/office/drawing/2014/main" id="{8602E123-5025-4E89-AEEC-ACFD2A8D704A}"/>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563318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6EC7-99E0-4504-A2AE-468752C12731}"/>
              </a:ext>
            </a:extLst>
          </p:cNvPr>
          <p:cNvSpPr>
            <a:spLocks noGrp="1"/>
          </p:cNvSpPr>
          <p:nvPr>
            <p:ph type="title"/>
          </p:nvPr>
        </p:nvSpPr>
        <p:spPr/>
        <p:txBody>
          <a:bodyPr/>
          <a:lstStyle/>
          <a:p>
            <a:r>
              <a:rPr lang="de-DE"/>
              <a:t>Instagram Alle Posts des Zeitraums (mit Total Interactions) | lokalzeit - 2 of 9</a:t>
            </a:r>
            <a:endParaRPr lang="en-US"/>
          </a:p>
        </p:txBody>
      </p:sp>
      <p:graphicFrame>
        <p:nvGraphicFramePr>
          <p:cNvPr id="5" name="Table Placeholder 4">
            <a:extLst>
              <a:ext uri="{FF2B5EF4-FFF2-40B4-BE49-F238E27FC236}">
                <a16:creationId xmlns:a16="http://schemas.microsoft.com/office/drawing/2014/main" id="{CCA4E8B2-1C98-41F5-9C88-E40D7D734880}"/>
              </a:ext>
            </a:extLst>
          </p:cNvPr>
          <p:cNvGraphicFramePr>
            <a:graphicFrameLocks noGrp="1"/>
          </p:cNvGraphicFramePr>
          <p:nvPr>
            <p:ph type="tbl" sz="quarter" idx="13"/>
            <p:extLst>
              <p:ext uri="{D42A27DB-BD31-4B8C-83A1-F6EECF244321}">
                <p14:modId xmlns:p14="http://schemas.microsoft.com/office/powerpoint/2010/main" val="1339917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69611586"/>
                    </a:ext>
                  </a:extLst>
                </a:gridCol>
                <a:gridCol w="1152144">
                  <a:extLst>
                    <a:ext uri="{9D8B030D-6E8A-4147-A177-3AD203B41FA5}">
                      <a16:colId xmlns:a16="http://schemas.microsoft.com/office/drawing/2014/main" val="332188637"/>
                    </a:ext>
                  </a:extLst>
                </a:gridCol>
                <a:gridCol w="1152144">
                  <a:extLst>
                    <a:ext uri="{9D8B030D-6E8A-4147-A177-3AD203B41FA5}">
                      <a16:colId xmlns:a16="http://schemas.microsoft.com/office/drawing/2014/main" val="3117025848"/>
                    </a:ext>
                  </a:extLst>
                </a:gridCol>
                <a:gridCol w="1152144">
                  <a:extLst>
                    <a:ext uri="{9D8B030D-6E8A-4147-A177-3AD203B41FA5}">
                      <a16:colId xmlns:a16="http://schemas.microsoft.com/office/drawing/2014/main" val="602148608"/>
                    </a:ext>
                  </a:extLst>
                </a:gridCol>
                <a:gridCol w="1152144">
                  <a:extLst>
                    <a:ext uri="{9D8B030D-6E8A-4147-A177-3AD203B41FA5}">
                      <a16:colId xmlns:a16="http://schemas.microsoft.com/office/drawing/2014/main" val="2899098743"/>
                    </a:ext>
                  </a:extLst>
                </a:gridCol>
                <a:gridCol w="1152144">
                  <a:extLst>
                    <a:ext uri="{9D8B030D-6E8A-4147-A177-3AD203B41FA5}">
                      <a16:colId xmlns:a16="http://schemas.microsoft.com/office/drawing/2014/main" val="3120095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5301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- 2024-10-01 16:46:31</a:t>
                      </a:r>
                      <a:r>
                        <a:rPr kumimoji="0" lang="de-DE" sz="1000" b="0" i="0" u="none" strike="noStrike" kern="1200" cap="none" spc="0" normalizeH="0" baseline="0" noProof="0">
                          <a:ln>
                            <a:noFill/>
                          </a:ln>
                          <a:solidFill>
                            <a:prstClr val="black"/>
                          </a:solidFill>
                          <a:effectLst/>
                          <a:uLnTx/>
                          <a:uFillTx/>
                          <a:latin typeface="Calibri"/>
                          <a:ea typeface="+mn-ea"/>
                          <a:cs typeface="+mn-cs"/>
                        </a:rPr>
                        <a:t>
 Bei Landwirt Michael Stücke leben schwule Schafe. 🏳️‍🌈 Andere Schäfer bringen die Böcke zu ihm, weil sie keinen Nachwuchs bringen. Bei Michael finden die Schafe nicht nur ein neues Zuhause, sondern tragen auch noch etwas zu einem Projekt bei, was zu 100 Prozent der queeren Community in Deutschland zugutekommt. ❤️
👩🏻‍💻 Autorin: Joanna Figgen 
#Löhne #Landwirtschaft #Schafe #Queer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98778</a:t>
                      </a:r>
                    </a:p>
                  </a:txBody>
                  <a:tcPr/>
                </a:tc>
                <a:extLst>
                  <a:ext uri="{0D108BD9-81ED-4DB2-BD59-A6C34878D82A}">
                    <a16:rowId xmlns:a16="http://schemas.microsoft.com/office/drawing/2014/main" val="2169116771"/>
                  </a:ext>
                </a:extLst>
              </a:tr>
            </a:tbl>
          </a:graphicData>
        </a:graphic>
      </p:graphicFrame>
      <p:sp>
        <p:nvSpPr>
          <p:cNvPr id="4" name="Text Placeholder 3">
            <a:extLst>
              <a:ext uri="{FF2B5EF4-FFF2-40B4-BE49-F238E27FC236}">
                <a16:creationId xmlns:a16="http://schemas.microsoft.com/office/drawing/2014/main" id="{8741A787-9A2D-493E-AA37-8E87A849234E}"/>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2004850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9C856-8009-4E2E-AF7C-0D806E565DA3}"/>
              </a:ext>
            </a:extLst>
          </p:cNvPr>
          <p:cNvSpPr>
            <a:spLocks noGrp="1"/>
          </p:cNvSpPr>
          <p:nvPr>
            <p:ph type="title"/>
          </p:nvPr>
        </p:nvSpPr>
        <p:spPr/>
        <p:txBody>
          <a:bodyPr/>
          <a:lstStyle/>
          <a:p>
            <a:r>
              <a:rPr lang="de-DE"/>
              <a:t>Instagram Alle Posts des Zeitraums (mit Total Interactions) | lokalzeit - 3 of 9</a:t>
            </a:r>
            <a:endParaRPr lang="en-US"/>
          </a:p>
        </p:txBody>
      </p:sp>
      <p:graphicFrame>
        <p:nvGraphicFramePr>
          <p:cNvPr id="5" name="Table Placeholder 4">
            <a:extLst>
              <a:ext uri="{FF2B5EF4-FFF2-40B4-BE49-F238E27FC236}">
                <a16:creationId xmlns:a16="http://schemas.microsoft.com/office/drawing/2014/main" id="{35A322CB-14B7-472A-BC97-2592D525CCF6}"/>
              </a:ext>
            </a:extLst>
          </p:cNvPr>
          <p:cNvGraphicFramePr>
            <a:graphicFrameLocks noGrp="1"/>
          </p:cNvGraphicFramePr>
          <p:nvPr>
            <p:ph type="tbl" sz="quarter" idx="13"/>
            <p:extLst>
              <p:ext uri="{D42A27DB-BD31-4B8C-83A1-F6EECF244321}">
                <p14:modId xmlns:p14="http://schemas.microsoft.com/office/powerpoint/2010/main" val="2658431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9184275"/>
                    </a:ext>
                  </a:extLst>
                </a:gridCol>
                <a:gridCol w="1152144">
                  <a:extLst>
                    <a:ext uri="{9D8B030D-6E8A-4147-A177-3AD203B41FA5}">
                      <a16:colId xmlns:a16="http://schemas.microsoft.com/office/drawing/2014/main" val="1160842450"/>
                    </a:ext>
                  </a:extLst>
                </a:gridCol>
                <a:gridCol w="1152144">
                  <a:extLst>
                    <a:ext uri="{9D8B030D-6E8A-4147-A177-3AD203B41FA5}">
                      <a16:colId xmlns:a16="http://schemas.microsoft.com/office/drawing/2014/main" val="628741715"/>
                    </a:ext>
                  </a:extLst>
                </a:gridCol>
                <a:gridCol w="1152144">
                  <a:extLst>
                    <a:ext uri="{9D8B030D-6E8A-4147-A177-3AD203B41FA5}">
                      <a16:colId xmlns:a16="http://schemas.microsoft.com/office/drawing/2014/main" val="3970575768"/>
                    </a:ext>
                  </a:extLst>
                </a:gridCol>
                <a:gridCol w="1152144">
                  <a:extLst>
                    <a:ext uri="{9D8B030D-6E8A-4147-A177-3AD203B41FA5}">
                      <a16:colId xmlns:a16="http://schemas.microsoft.com/office/drawing/2014/main" val="604562603"/>
                    </a:ext>
                  </a:extLst>
                </a:gridCol>
                <a:gridCol w="1152144">
                  <a:extLst>
                    <a:ext uri="{9D8B030D-6E8A-4147-A177-3AD203B41FA5}">
                      <a16:colId xmlns:a16="http://schemas.microsoft.com/office/drawing/2014/main" val="319841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5092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- 2024-10-01 12:11:48</a:t>
                      </a:r>
                      <a:r>
                        <a:rPr kumimoji="0" lang="de-DE" sz="1000" b="0" i="0" u="none" strike="noStrike" kern="1200" cap="none" spc="0" normalizeH="0" baseline="0" noProof="0">
                          <a:ln>
                            <a:noFill/>
                          </a:ln>
                          <a:solidFill>
                            <a:prstClr val="black"/>
                          </a:solidFill>
                          <a:effectLst/>
                          <a:uLnTx/>
                          <a:uFillTx/>
                          <a:latin typeface="Calibri"/>
                          <a:ea typeface="+mn-ea"/>
                          <a:cs typeface="+mn-cs"/>
                        </a:rPr>
                        <a:t>
 Was ist euer Lieblingsmoment aus 40 Jahren Lokalzeit? ❤️🎥
Wir haben was zu feiern! Vor 40 Jahren flimmerten wir das erste Mal über die Bildschirme in NRW - damals teilweise noch unter anderem Namen. Einige der kuriosesten, witzigsten oder seltsamsten Szenen aus 40 Jahren Lokalzeit seht ihr hier. 
 #Lokalzeit #NRW #40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64356</a:t>
                      </a:r>
                    </a:p>
                  </a:txBody>
                  <a:tcPr/>
                </a:tc>
                <a:extLst>
                  <a:ext uri="{0D108BD9-81ED-4DB2-BD59-A6C34878D82A}">
                    <a16:rowId xmlns:a16="http://schemas.microsoft.com/office/drawing/2014/main" val="716325061"/>
                  </a:ext>
                </a:extLst>
              </a:tr>
            </a:tbl>
          </a:graphicData>
        </a:graphic>
      </p:graphicFrame>
      <p:sp>
        <p:nvSpPr>
          <p:cNvPr id="4" name="Text Placeholder 3">
            <a:extLst>
              <a:ext uri="{FF2B5EF4-FFF2-40B4-BE49-F238E27FC236}">
                <a16:creationId xmlns:a16="http://schemas.microsoft.com/office/drawing/2014/main" id="{0D841DFE-F21E-47EF-8CE9-2DC1128D15A0}"/>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1519923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A9429-07C5-4347-A187-5B8EE5ADD30E}"/>
              </a:ext>
            </a:extLst>
          </p:cNvPr>
          <p:cNvSpPr>
            <a:spLocks noGrp="1"/>
          </p:cNvSpPr>
          <p:nvPr>
            <p:ph type="title"/>
          </p:nvPr>
        </p:nvSpPr>
        <p:spPr/>
        <p:txBody>
          <a:bodyPr/>
          <a:lstStyle/>
          <a:p>
            <a:r>
              <a:rPr lang="de-DE"/>
              <a:t>Instagram Alle Posts des Zeitraums (mit Total Interactions) | lokalzeit - 4 of 9</a:t>
            </a:r>
            <a:endParaRPr lang="en-US"/>
          </a:p>
        </p:txBody>
      </p:sp>
      <p:graphicFrame>
        <p:nvGraphicFramePr>
          <p:cNvPr id="5" name="Table Placeholder 4">
            <a:extLst>
              <a:ext uri="{FF2B5EF4-FFF2-40B4-BE49-F238E27FC236}">
                <a16:creationId xmlns:a16="http://schemas.microsoft.com/office/drawing/2014/main" id="{39FDB377-3E84-430D-96D1-63EFFB561975}"/>
              </a:ext>
            </a:extLst>
          </p:cNvPr>
          <p:cNvGraphicFramePr>
            <a:graphicFrameLocks noGrp="1"/>
          </p:cNvGraphicFramePr>
          <p:nvPr>
            <p:ph type="tbl" sz="quarter" idx="13"/>
            <p:extLst>
              <p:ext uri="{D42A27DB-BD31-4B8C-83A1-F6EECF244321}">
                <p14:modId xmlns:p14="http://schemas.microsoft.com/office/powerpoint/2010/main" val="1111099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6495202"/>
                    </a:ext>
                  </a:extLst>
                </a:gridCol>
                <a:gridCol w="1152144">
                  <a:extLst>
                    <a:ext uri="{9D8B030D-6E8A-4147-A177-3AD203B41FA5}">
                      <a16:colId xmlns:a16="http://schemas.microsoft.com/office/drawing/2014/main" val="1820034606"/>
                    </a:ext>
                  </a:extLst>
                </a:gridCol>
                <a:gridCol w="1152144">
                  <a:extLst>
                    <a:ext uri="{9D8B030D-6E8A-4147-A177-3AD203B41FA5}">
                      <a16:colId xmlns:a16="http://schemas.microsoft.com/office/drawing/2014/main" val="1418173401"/>
                    </a:ext>
                  </a:extLst>
                </a:gridCol>
                <a:gridCol w="1152144">
                  <a:extLst>
                    <a:ext uri="{9D8B030D-6E8A-4147-A177-3AD203B41FA5}">
                      <a16:colId xmlns:a16="http://schemas.microsoft.com/office/drawing/2014/main" val="3233199257"/>
                    </a:ext>
                  </a:extLst>
                </a:gridCol>
                <a:gridCol w="1152144">
                  <a:extLst>
                    <a:ext uri="{9D8B030D-6E8A-4147-A177-3AD203B41FA5}">
                      <a16:colId xmlns:a16="http://schemas.microsoft.com/office/drawing/2014/main" val="4144064310"/>
                    </a:ext>
                  </a:extLst>
                </a:gridCol>
                <a:gridCol w="1152144">
                  <a:extLst>
                    <a:ext uri="{9D8B030D-6E8A-4147-A177-3AD203B41FA5}">
                      <a16:colId xmlns:a16="http://schemas.microsoft.com/office/drawing/2014/main" val="351850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6003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- 2024-10-04 15:34:28</a:t>
                      </a:r>
                      <a:r>
                        <a:rPr kumimoji="0" lang="de-DE" sz="1000" b="0" i="0" u="none" strike="noStrike" kern="1200" cap="none" spc="0" normalizeH="0" baseline="0" noProof="0">
                          <a:ln>
                            <a:noFill/>
                          </a:ln>
                          <a:solidFill>
                            <a:prstClr val="black"/>
                          </a:solidFill>
                          <a:effectLst/>
                          <a:uLnTx/>
                          <a:uFillTx/>
                          <a:latin typeface="Calibri"/>
                          <a:ea typeface="+mn-ea"/>
                          <a:cs typeface="+mn-cs"/>
                        </a:rPr>
                        <a:t>
 Uebach, Uebach und Uebach 📣
Bei der spvgniederndorf09 im Ue-Team kicken nur Uebachs. Den Namen gibt es in der Gegend so häufig, dass die Uebachs sich dachten: Lass doch mal ein Team nur aus Uebachs machen. 😁⚽️
Die Uebachs sind nicht alle miteinander verwandt, das Ue-Team ist trotzdem eine große Familie. ❤️
Sogar auf der Trainerbank saßen beim Benefizspiel der Uebachs, wie sollte es aus anders sein, nur Uebachs. 😌😅
#Lokalzeit #ZwWdF #Fußball #Kreisliga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52210</a:t>
                      </a:r>
                    </a:p>
                  </a:txBody>
                  <a:tcPr/>
                </a:tc>
                <a:extLst>
                  <a:ext uri="{0D108BD9-81ED-4DB2-BD59-A6C34878D82A}">
                    <a16:rowId xmlns:a16="http://schemas.microsoft.com/office/drawing/2014/main" val="1478899557"/>
                  </a:ext>
                </a:extLst>
              </a:tr>
            </a:tbl>
          </a:graphicData>
        </a:graphic>
      </p:graphicFrame>
      <p:sp>
        <p:nvSpPr>
          <p:cNvPr id="4" name="Text Placeholder 3">
            <a:extLst>
              <a:ext uri="{FF2B5EF4-FFF2-40B4-BE49-F238E27FC236}">
                <a16:creationId xmlns:a16="http://schemas.microsoft.com/office/drawing/2014/main" id="{1E61E653-F782-4BCB-8DF5-A326D62736F7}"/>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409283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F86FA-4252-4E5B-84CE-722585FD0F23}"/>
              </a:ext>
            </a:extLst>
          </p:cNvPr>
          <p:cNvSpPr>
            <a:spLocks noGrp="1"/>
          </p:cNvSpPr>
          <p:nvPr>
            <p:ph type="title"/>
          </p:nvPr>
        </p:nvSpPr>
        <p:spPr/>
        <p:txBody>
          <a:bodyPr/>
          <a:lstStyle/>
          <a:p>
            <a:r>
              <a:rPr lang="de-DE"/>
              <a:t>Instagram Alle Posts des Zeitraums (mit Total Interactions) | lokalzeit - 5 of 9</a:t>
            </a:r>
            <a:endParaRPr lang="en-US"/>
          </a:p>
        </p:txBody>
      </p:sp>
      <p:graphicFrame>
        <p:nvGraphicFramePr>
          <p:cNvPr id="5" name="Table Placeholder 4">
            <a:extLst>
              <a:ext uri="{FF2B5EF4-FFF2-40B4-BE49-F238E27FC236}">
                <a16:creationId xmlns:a16="http://schemas.microsoft.com/office/drawing/2014/main" id="{5C430919-F6F7-4DDC-B489-C1CC65B9BAFE}"/>
              </a:ext>
            </a:extLst>
          </p:cNvPr>
          <p:cNvGraphicFramePr>
            <a:graphicFrameLocks noGrp="1"/>
          </p:cNvGraphicFramePr>
          <p:nvPr>
            <p:ph type="tbl" sz="quarter" idx="13"/>
            <p:extLst>
              <p:ext uri="{D42A27DB-BD31-4B8C-83A1-F6EECF244321}">
                <p14:modId xmlns:p14="http://schemas.microsoft.com/office/powerpoint/2010/main" val="1993994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79312656"/>
                    </a:ext>
                  </a:extLst>
                </a:gridCol>
                <a:gridCol w="1152144">
                  <a:extLst>
                    <a:ext uri="{9D8B030D-6E8A-4147-A177-3AD203B41FA5}">
                      <a16:colId xmlns:a16="http://schemas.microsoft.com/office/drawing/2014/main" val="4256019253"/>
                    </a:ext>
                  </a:extLst>
                </a:gridCol>
                <a:gridCol w="1152144">
                  <a:extLst>
                    <a:ext uri="{9D8B030D-6E8A-4147-A177-3AD203B41FA5}">
                      <a16:colId xmlns:a16="http://schemas.microsoft.com/office/drawing/2014/main" val="633610048"/>
                    </a:ext>
                  </a:extLst>
                </a:gridCol>
                <a:gridCol w="1152144">
                  <a:extLst>
                    <a:ext uri="{9D8B030D-6E8A-4147-A177-3AD203B41FA5}">
                      <a16:colId xmlns:a16="http://schemas.microsoft.com/office/drawing/2014/main" val="1891591845"/>
                    </a:ext>
                  </a:extLst>
                </a:gridCol>
                <a:gridCol w="1152144">
                  <a:extLst>
                    <a:ext uri="{9D8B030D-6E8A-4147-A177-3AD203B41FA5}">
                      <a16:colId xmlns:a16="http://schemas.microsoft.com/office/drawing/2014/main" val="1298566564"/>
                    </a:ext>
                  </a:extLst>
                </a:gridCol>
                <a:gridCol w="1152144">
                  <a:extLst>
                    <a:ext uri="{9D8B030D-6E8A-4147-A177-3AD203B41FA5}">
                      <a16:colId xmlns:a16="http://schemas.microsoft.com/office/drawing/2014/main" val="1698947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8174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- 2024-10-06 13:24:33</a:t>
                      </a:r>
                      <a:r>
                        <a:rPr kumimoji="0" lang="en-US" sz="1000" b="0" i="0" u="none" strike="noStrike" kern="1200" cap="none" spc="0" normalizeH="0" baseline="0" noProof="0">
                          <a:ln>
                            <a:noFill/>
                          </a:ln>
                          <a:solidFill>
                            <a:prstClr val="black"/>
                          </a:solidFill>
                          <a:effectLst/>
                          <a:uLnTx/>
                          <a:uFillTx/>
                          <a:latin typeface="Calibri"/>
                          <a:ea typeface="+mn-ea"/>
                          <a:cs typeface="+mn-cs"/>
                        </a:rPr>
                        <a:t>
 (Content-Warnung: Essverhalten) ❗️
Einfach wieder mit seiner Familie frühstücken - dafür musste Arne lange gegen seine Essstörung ankämpfen. 🍴💪
Hättest du gedacht, dass 25% aller essgestörten Menschen Männer sind? 😔
Falls du dich in diesem Reel wiedererkennst, findest du hier eine Übersicht zu Hilfsangeboten, an die du dich wenden kannst: https://www.bzga-essstoerungen.de/hilfe-finden/ 🙏
👨‍💻 Autor: Kolja Selker 
#Lokalzeit #Kämpfer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47582</a:t>
                      </a:r>
                    </a:p>
                  </a:txBody>
                  <a:tcPr/>
                </a:tc>
                <a:extLst>
                  <a:ext uri="{0D108BD9-81ED-4DB2-BD59-A6C34878D82A}">
                    <a16:rowId xmlns:a16="http://schemas.microsoft.com/office/drawing/2014/main" val="391902983"/>
                  </a:ext>
                </a:extLst>
              </a:tr>
            </a:tbl>
          </a:graphicData>
        </a:graphic>
      </p:graphicFrame>
      <p:sp>
        <p:nvSpPr>
          <p:cNvPr id="4" name="Text Placeholder 3">
            <a:extLst>
              <a:ext uri="{FF2B5EF4-FFF2-40B4-BE49-F238E27FC236}">
                <a16:creationId xmlns:a16="http://schemas.microsoft.com/office/drawing/2014/main" id="{CEEA4242-455D-4CDA-ACFB-14CAA09E2619}"/>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215302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14D0-4BAC-4EF0-B753-850442C66345}"/>
              </a:ext>
            </a:extLst>
          </p:cNvPr>
          <p:cNvSpPr>
            <a:spLocks noGrp="1"/>
          </p:cNvSpPr>
          <p:nvPr>
            <p:ph type="title"/>
          </p:nvPr>
        </p:nvSpPr>
        <p:spPr/>
        <p:txBody>
          <a:bodyPr/>
          <a:lstStyle/>
          <a:p>
            <a:r>
              <a:rPr lang="de-DE"/>
              <a:t>Instagram Alle Posts des Zeitraums (mit Total Interactions) | lokalzeit - 6 of 9</a:t>
            </a:r>
            <a:endParaRPr lang="en-US"/>
          </a:p>
        </p:txBody>
      </p:sp>
      <p:graphicFrame>
        <p:nvGraphicFramePr>
          <p:cNvPr id="5" name="Table Placeholder 4">
            <a:extLst>
              <a:ext uri="{FF2B5EF4-FFF2-40B4-BE49-F238E27FC236}">
                <a16:creationId xmlns:a16="http://schemas.microsoft.com/office/drawing/2014/main" id="{D6C7F244-5CEA-4060-9398-F8DED2D0B7A8}"/>
              </a:ext>
            </a:extLst>
          </p:cNvPr>
          <p:cNvGraphicFramePr>
            <a:graphicFrameLocks noGrp="1"/>
          </p:cNvGraphicFramePr>
          <p:nvPr>
            <p:ph type="tbl" sz="quarter" idx="13"/>
            <p:extLst>
              <p:ext uri="{D42A27DB-BD31-4B8C-83A1-F6EECF244321}">
                <p14:modId xmlns:p14="http://schemas.microsoft.com/office/powerpoint/2010/main" val="2873969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0610272"/>
                    </a:ext>
                  </a:extLst>
                </a:gridCol>
                <a:gridCol w="1152144">
                  <a:extLst>
                    <a:ext uri="{9D8B030D-6E8A-4147-A177-3AD203B41FA5}">
                      <a16:colId xmlns:a16="http://schemas.microsoft.com/office/drawing/2014/main" val="1425789236"/>
                    </a:ext>
                  </a:extLst>
                </a:gridCol>
                <a:gridCol w="1152144">
                  <a:extLst>
                    <a:ext uri="{9D8B030D-6E8A-4147-A177-3AD203B41FA5}">
                      <a16:colId xmlns:a16="http://schemas.microsoft.com/office/drawing/2014/main" val="939403372"/>
                    </a:ext>
                  </a:extLst>
                </a:gridCol>
                <a:gridCol w="1152144">
                  <a:extLst>
                    <a:ext uri="{9D8B030D-6E8A-4147-A177-3AD203B41FA5}">
                      <a16:colId xmlns:a16="http://schemas.microsoft.com/office/drawing/2014/main" val="4162023519"/>
                    </a:ext>
                  </a:extLst>
                </a:gridCol>
                <a:gridCol w="1152144">
                  <a:extLst>
                    <a:ext uri="{9D8B030D-6E8A-4147-A177-3AD203B41FA5}">
                      <a16:colId xmlns:a16="http://schemas.microsoft.com/office/drawing/2014/main" val="4051903204"/>
                    </a:ext>
                  </a:extLst>
                </a:gridCol>
                <a:gridCol w="1152144">
                  <a:extLst>
                    <a:ext uri="{9D8B030D-6E8A-4147-A177-3AD203B41FA5}">
                      <a16:colId xmlns:a16="http://schemas.microsoft.com/office/drawing/2014/main" val="4178750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67333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- 2024-10-04 12:25:13</a:t>
                      </a:r>
                      <a:r>
                        <a:rPr kumimoji="0" lang="de-DE" sz="1000" b="0" i="0" u="none" strike="noStrike" kern="1200" cap="none" spc="0" normalizeH="0" baseline="0" noProof="0">
                          <a:ln>
                            <a:noFill/>
                          </a:ln>
                          <a:solidFill>
                            <a:prstClr val="black"/>
                          </a:solidFill>
                          <a:effectLst/>
                          <a:uLnTx/>
                          <a:uFillTx/>
                          <a:latin typeface="Calibri"/>
                          <a:ea typeface="+mn-ea"/>
                          <a:cs typeface="+mn-cs"/>
                        </a:rPr>
                        <a:t>
 Dieses Dorf kann wirklich stolz auf sich sein! 💪😏
Keine Kegelbahn?😮 Für die Bewohner von Uedem-Keppel war das lange ein großes Problem. Vor über fünf Jahren entstand die Idee, und in den letzten zehn Monaten wurden mit viel Einsatz zwei Kegelbahnen für die Bürgerbegegnungsstätte gebaut. 🎳😍
Das Besondere daran: Fast das ganze Dorf hat mit angepackt. Bei der Einweihungsfeier war der Stolz überall zu spüren! 😁🙏
Wer gehört zum Team „Dorf“ und kennt ähnliche Gemeinschaftsprojekte? 🤔
#Kegeln #Dorfgemeinschaft #Uedem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20388</a:t>
                      </a:r>
                    </a:p>
                  </a:txBody>
                  <a:tcPr/>
                </a:tc>
                <a:extLst>
                  <a:ext uri="{0D108BD9-81ED-4DB2-BD59-A6C34878D82A}">
                    <a16:rowId xmlns:a16="http://schemas.microsoft.com/office/drawing/2014/main" val="391092724"/>
                  </a:ext>
                </a:extLst>
              </a:tr>
            </a:tbl>
          </a:graphicData>
        </a:graphic>
      </p:graphicFrame>
      <p:sp>
        <p:nvSpPr>
          <p:cNvPr id="4" name="Text Placeholder 3">
            <a:extLst>
              <a:ext uri="{FF2B5EF4-FFF2-40B4-BE49-F238E27FC236}">
                <a16:creationId xmlns:a16="http://schemas.microsoft.com/office/drawing/2014/main" id="{B76CB450-3160-4A46-A445-9BE952842CF3}"/>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3607882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C2F13-A1C7-4B09-85F9-1EBA84627585}"/>
              </a:ext>
            </a:extLst>
          </p:cNvPr>
          <p:cNvSpPr>
            <a:spLocks noGrp="1"/>
          </p:cNvSpPr>
          <p:nvPr>
            <p:ph type="title"/>
          </p:nvPr>
        </p:nvSpPr>
        <p:spPr/>
        <p:txBody>
          <a:bodyPr/>
          <a:lstStyle/>
          <a:p>
            <a:r>
              <a:rPr lang="de-DE"/>
              <a:t>Instagram Alle Posts des Zeitraums (mit Total Interactions) | lokalzeit - 7 of 9</a:t>
            </a:r>
            <a:endParaRPr lang="en-US"/>
          </a:p>
        </p:txBody>
      </p:sp>
      <p:graphicFrame>
        <p:nvGraphicFramePr>
          <p:cNvPr id="5" name="Table Placeholder 4">
            <a:extLst>
              <a:ext uri="{FF2B5EF4-FFF2-40B4-BE49-F238E27FC236}">
                <a16:creationId xmlns:a16="http://schemas.microsoft.com/office/drawing/2014/main" id="{DE33158F-120B-4738-8D4C-4AD27ADD5BC8}"/>
              </a:ext>
            </a:extLst>
          </p:cNvPr>
          <p:cNvGraphicFramePr>
            <a:graphicFrameLocks noGrp="1"/>
          </p:cNvGraphicFramePr>
          <p:nvPr>
            <p:ph type="tbl" sz="quarter" idx="13"/>
            <p:extLst>
              <p:ext uri="{D42A27DB-BD31-4B8C-83A1-F6EECF244321}">
                <p14:modId xmlns:p14="http://schemas.microsoft.com/office/powerpoint/2010/main" val="411620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5924603"/>
                    </a:ext>
                  </a:extLst>
                </a:gridCol>
                <a:gridCol w="1152144">
                  <a:extLst>
                    <a:ext uri="{9D8B030D-6E8A-4147-A177-3AD203B41FA5}">
                      <a16:colId xmlns:a16="http://schemas.microsoft.com/office/drawing/2014/main" val="1711578918"/>
                    </a:ext>
                  </a:extLst>
                </a:gridCol>
                <a:gridCol w="1152144">
                  <a:extLst>
                    <a:ext uri="{9D8B030D-6E8A-4147-A177-3AD203B41FA5}">
                      <a16:colId xmlns:a16="http://schemas.microsoft.com/office/drawing/2014/main" val="3392555577"/>
                    </a:ext>
                  </a:extLst>
                </a:gridCol>
                <a:gridCol w="1152144">
                  <a:extLst>
                    <a:ext uri="{9D8B030D-6E8A-4147-A177-3AD203B41FA5}">
                      <a16:colId xmlns:a16="http://schemas.microsoft.com/office/drawing/2014/main" val="3708674586"/>
                    </a:ext>
                  </a:extLst>
                </a:gridCol>
                <a:gridCol w="1152144">
                  <a:extLst>
                    <a:ext uri="{9D8B030D-6E8A-4147-A177-3AD203B41FA5}">
                      <a16:colId xmlns:a16="http://schemas.microsoft.com/office/drawing/2014/main" val="1777071192"/>
                    </a:ext>
                  </a:extLst>
                </a:gridCol>
                <a:gridCol w="1152144">
                  <a:extLst>
                    <a:ext uri="{9D8B030D-6E8A-4147-A177-3AD203B41FA5}">
                      <a16:colId xmlns:a16="http://schemas.microsoft.com/office/drawing/2014/main" val="3579015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5441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- 2024-10-03 11:15:00</a:t>
                      </a:r>
                      <a:r>
                        <a:rPr kumimoji="0" lang="de-DE" sz="1000" b="0" i="0" u="none" strike="noStrike" kern="1200" cap="none" spc="0" normalizeH="0" baseline="0" noProof="0">
                          <a:ln>
                            <a:noFill/>
                          </a:ln>
                          <a:solidFill>
                            <a:prstClr val="black"/>
                          </a:solidFill>
                          <a:effectLst/>
                          <a:uLnTx/>
                          <a:uFillTx/>
                          <a:latin typeface="Calibri"/>
                          <a:ea typeface="+mn-ea"/>
                          <a:cs typeface="+mn-cs"/>
                        </a:rPr>
                        <a:t>
 Wo geht ihr am liebsten abends aus? 🕺🏽💃🏻
Viele kennen das: Man würde eigentlich gerne mal wieder tanzen gehen, aber hat einfach zu viel zu tun, um den nächsten Tag verschlafen zu können. 🥱 Dafür gibt es in Münster jetzt eine Lösung. Jeden Donnerstag steigt hier eine Frühtanzparty, der Turbo-Tanz-Treff –gerade mal bis 23 Uhr. Und die Idee kommt richtig gut an. Endlich stehen sich Feiern und Arbeiten nicht mehr im Weg! 🥳
#Lokalzeit #WDR #Party #Fruehtanz #Muenster #Nachtleben #Turbotanztreff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15918</a:t>
                      </a:r>
                    </a:p>
                  </a:txBody>
                  <a:tcPr/>
                </a:tc>
                <a:extLst>
                  <a:ext uri="{0D108BD9-81ED-4DB2-BD59-A6C34878D82A}">
                    <a16:rowId xmlns:a16="http://schemas.microsoft.com/office/drawing/2014/main" val="1505658910"/>
                  </a:ext>
                </a:extLst>
              </a:tr>
            </a:tbl>
          </a:graphicData>
        </a:graphic>
      </p:graphicFrame>
      <p:sp>
        <p:nvSpPr>
          <p:cNvPr id="4" name="Text Placeholder 3">
            <a:extLst>
              <a:ext uri="{FF2B5EF4-FFF2-40B4-BE49-F238E27FC236}">
                <a16:creationId xmlns:a16="http://schemas.microsoft.com/office/drawing/2014/main" id="{EBE87EAD-3808-419D-8B78-30A9CC4AFF27}"/>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886385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7A469-5FEB-4D1C-A499-FE2C4FEAB6C9}"/>
              </a:ext>
            </a:extLst>
          </p:cNvPr>
          <p:cNvSpPr>
            <a:spLocks noGrp="1"/>
          </p:cNvSpPr>
          <p:nvPr>
            <p:ph type="title"/>
          </p:nvPr>
        </p:nvSpPr>
        <p:spPr/>
        <p:txBody>
          <a:bodyPr/>
          <a:lstStyle/>
          <a:p>
            <a:r>
              <a:rPr lang="de-DE"/>
              <a:t>Instagram Alle Posts des Zeitraums (mit Total Interactions) | lokalzeit - 8 of 9</a:t>
            </a:r>
            <a:endParaRPr lang="en-US"/>
          </a:p>
        </p:txBody>
      </p:sp>
      <p:graphicFrame>
        <p:nvGraphicFramePr>
          <p:cNvPr id="5" name="Table Placeholder 4">
            <a:extLst>
              <a:ext uri="{FF2B5EF4-FFF2-40B4-BE49-F238E27FC236}">
                <a16:creationId xmlns:a16="http://schemas.microsoft.com/office/drawing/2014/main" id="{8968E61E-1D8A-4706-832B-5C2C820717CA}"/>
              </a:ext>
            </a:extLst>
          </p:cNvPr>
          <p:cNvGraphicFramePr>
            <a:graphicFrameLocks noGrp="1"/>
          </p:cNvGraphicFramePr>
          <p:nvPr>
            <p:ph type="tbl" sz="quarter" idx="13"/>
            <p:extLst>
              <p:ext uri="{D42A27DB-BD31-4B8C-83A1-F6EECF244321}">
                <p14:modId xmlns:p14="http://schemas.microsoft.com/office/powerpoint/2010/main" val="1682559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85483714"/>
                    </a:ext>
                  </a:extLst>
                </a:gridCol>
                <a:gridCol w="1152144">
                  <a:extLst>
                    <a:ext uri="{9D8B030D-6E8A-4147-A177-3AD203B41FA5}">
                      <a16:colId xmlns:a16="http://schemas.microsoft.com/office/drawing/2014/main" val="469419542"/>
                    </a:ext>
                  </a:extLst>
                </a:gridCol>
                <a:gridCol w="1152144">
                  <a:extLst>
                    <a:ext uri="{9D8B030D-6E8A-4147-A177-3AD203B41FA5}">
                      <a16:colId xmlns:a16="http://schemas.microsoft.com/office/drawing/2014/main" val="103058681"/>
                    </a:ext>
                  </a:extLst>
                </a:gridCol>
                <a:gridCol w="1152144">
                  <a:extLst>
                    <a:ext uri="{9D8B030D-6E8A-4147-A177-3AD203B41FA5}">
                      <a16:colId xmlns:a16="http://schemas.microsoft.com/office/drawing/2014/main" val="1595770568"/>
                    </a:ext>
                  </a:extLst>
                </a:gridCol>
                <a:gridCol w="1152144">
                  <a:extLst>
                    <a:ext uri="{9D8B030D-6E8A-4147-A177-3AD203B41FA5}">
                      <a16:colId xmlns:a16="http://schemas.microsoft.com/office/drawing/2014/main" val="3865165728"/>
                    </a:ext>
                  </a:extLst>
                </a:gridCol>
                <a:gridCol w="1152144">
                  <a:extLst>
                    <a:ext uri="{9D8B030D-6E8A-4147-A177-3AD203B41FA5}">
                      <a16:colId xmlns:a16="http://schemas.microsoft.com/office/drawing/2014/main" val="3862547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4285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- 2024-10-02 11:17:15</a:t>
                      </a:r>
                      <a:r>
                        <a:rPr kumimoji="0" lang="de-DE" sz="1000" b="0" i="0" u="none" strike="noStrike" kern="1200" cap="none" spc="0" normalizeH="0" baseline="0" noProof="0">
                          <a:ln>
                            <a:noFill/>
                          </a:ln>
                          <a:solidFill>
                            <a:prstClr val="black"/>
                          </a:solidFill>
                          <a:effectLst/>
                          <a:uLnTx/>
                          <a:uFillTx/>
                          <a:latin typeface="Calibri"/>
                          <a:ea typeface="+mn-ea"/>
                          <a:cs typeface="+mn-cs"/>
                        </a:rPr>
                        <a:t>
 Seit 25 Jahren trägt Mathias nachts die Zeitung in Alsdorf-Ofden aus. Er hat schon Autoeinbrecher auf frischer Tat ertappt, verlorene Wohnungsschlüssel gefunden und jetzt hat der wachsame Zeitungszusteller eine Familie gerettet. ❤️🙏🏼
#WDR #Lokalzeit #LebenRetten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15237</a:t>
                      </a:r>
                    </a:p>
                  </a:txBody>
                  <a:tcPr/>
                </a:tc>
                <a:extLst>
                  <a:ext uri="{0D108BD9-81ED-4DB2-BD59-A6C34878D82A}">
                    <a16:rowId xmlns:a16="http://schemas.microsoft.com/office/drawing/2014/main" val="2711559996"/>
                  </a:ext>
                </a:extLst>
              </a:tr>
            </a:tbl>
          </a:graphicData>
        </a:graphic>
      </p:graphicFrame>
      <p:sp>
        <p:nvSpPr>
          <p:cNvPr id="4" name="Text Placeholder 3">
            <a:extLst>
              <a:ext uri="{FF2B5EF4-FFF2-40B4-BE49-F238E27FC236}">
                <a16:creationId xmlns:a16="http://schemas.microsoft.com/office/drawing/2014/main" id="{15ABA536-A60B-4EF9-B142-88EF40DBB621}"/>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3589697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66615-6629-4C45-AB1B-67C0FC78F33A}"/>
              </a:ext>
            </a:extLst>
          </p:cNvPr>
          <p:cNvSpPr>
            <a:spLocks noGrp="1"/>
          </p:cNvSpPr>
          <p:nvPr>
            <p:ph type="title"/>
          </p:nvPr>
        </p:nvSpPr>
        <p:spPr/>
        <p:txBody>
          <a:bodyPr/>
          <a:lstStyle/>
          <a:p>
            <a:r>
              <a:rPr lang="de-DE"/>
              <a:t>Instagram Alle Posts des Zeitraums (mit Total Interactions) | lokalzeit - 9 of 9</a:t>
            </a:r>
            <a:endParaRPr lang="en-US"/>
          </a:p>
        </p:txBody>
      </p:sp>
      <p:graphicFrame>
        <p:nvGraphicFramePr>
          <p:cNvPr id="5" name="Table Placeholder 4">
            <a:extLst>
              <a:ext uri="{FF2B5EF4-FFF2-40B4-BE49-F238E27FC236}">
                <a16:creationId xmlns:a16="http://schemas.microsoft.com/office/drawing/2014/main" id="{3BA2D438-432F-49DC-A449-ACE900E2D204}"/>
              </a:ext>
            </a:extLst>
          </p:cNvPr>
          <p:cNvGraphicFramePr>
            <a:graphicFrameLocks noGrp="1"/>
          </p:cNvGraphicFramePr>
          <p:nvPr>
            <p:ph type="tbl" sz="quarter" idx="13"/>
            <p:extLst>
              <p:ext uri="{D42A27DB-BD31-4B8C-83A1-F6EECF244321}">
                <p14:modId xmlns:p14="http://schemas.microsoft.com/office/powerpoint/2010/main" val="196322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1820473"/>
                    </a:ext>
                  </a:extLst>
                </a:gridCol>
                <a:gridCol w="1152144">
                  <a:extLst>
                    <a:ext uri="{9D8B030D-6E8A-4147-A177-3AD203B41FA5}">
                      <a16:colId xmlns:a16="http://schemas.microsoft.com/office/drawing/2014/main" val="4101693813"/>
                    </a:ext>
                  </a:extLst>
                </a:gridCol>
                <a:gridCol w="1152144">
                  <a:extLst>
                    <a:ext uri="{9D8B030D-6E8A-4147-A177-3AD203B41FA5}">
                      <a16:colId xmlns:a16="http://schemas.microsoft.com/office/drawing/2014/main" val="3043840624"/>
                    </a:ext>
                  </a:extLst>
                </a:gridCol>
                <a:gridCol w="1152144">
                  <a:extLst>
                    <a:ext uri="{9D8B030D-6E8A-4147-A177-3AD203B41FA5}">
                      <a16:colId xmlns:a16="http://schemas.microsoft.com/office/drawing/2014/main" val="3707748003"/>
                    </a:ext>
                  </a:extLst>
                </a:gridCol>
                <a:gridCol w="1152144">
                  <a:extLst>
                    <a:ext uri="{9D8B030D-6E8A-4147-A177-3AD203B41FA5}">
                      <a16:colId xmlns:a16="http://schemas.microsoft.com/office/drawing/2014/main" val="3621554392"/>
                    </a:ext>
                  </a:extLst>
                </a:gridCol>
                <a:gridCol w="1152144">
                  <a:extLst>
                    <a:ext uri="{9D8B030D-6E8A-4147-A177-3AD203B41FA5}">
                      <a16:colId xmlns:a16="http://schemas.microsoft.com/office/drawing/2014/main" val="48472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7584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- 2024-10-05 12:57:08</a:t>
                      </a:r>
                      <a:r>
                        <a:rPr kumimoji="0" lang="de-DE" sz="1000" b="0" i="0" u="none" strike="noStrike" kern="1200" cap="none" spc="0" normalizeH="0" baseline="0" noProof="0">
                          <a:ln>
                            <a:noFill/>
                          </a:ln>
                          <a:solidFill>
                            <a:prstClr val="black"/>
                          </a:solidFill>
                          <a:effectLst/>
                          <a:uLnTx/>
                          <a:uFillTx/>
                          <a:latin typeface="Calibri"/>
                          <a:ea typeface="+mn-ea"/>
                          <a:cs typeface="+mn-cs"/>
                        </a:rPr>
                        <a:t>
 Nominiert für den Ehrenamtspreis 2024: Adalbert Grüner hat über 1.000 Fahrräder für Flüchtlinge fit gemacht und verschenkt! 🎁🚴
Damit sorgt er nicht nur dafür, dass die Fahrräder aus der Nachbarschaft nicht weggeschmissen werden. Er zeigt auch jungen Menschen, wie man ein Fahrrad selbst wieder reparieren kann. 🧰🔧
Adalbert hat gemerkt, dass in seiner Gegend viele Menschen besonders auf das Rad angewiesen sind. Vor allem, wenn man auf dem Land lebt und kein eigenes Auto hat❗
Was bedeutet euch euer Drahtesel? 🫏✨
👩‍💻 Autorin: Edith Stecker
#Ehrenamt #Menschenliebe #Fahrrad #DIY #Integration #Flüchtlinge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6969</a:t>
                      </a:r>
                    </a:p>
                  </a:txBody>
                  <a:tcPr/>
                </a:tc>
                <a:extLst>
                  <a:ext uri="{0D108BD9-81ED-4DB2-BD59-A6C34878D82A}">
                    <a16:rowId xmlns:a16="http://schemas.microsoft.com/office/drawing/2014/main" val="430367988"/>
                  </a:ext>
                </a:extLst>
              </a:tr>
            </a:tbl>
          </a:graphicData>
        </a:graphic>
      </p:graphicFrame>
      <p:sp>
        <p:nvSpPr>
          <p:cNvPr id="4" name="Text Placeholder 3">
            <a:extLst>
              <a:ext uri="{FF2B5EF4-FFF2-40B4-BE49-F238E27FC236}">
                <a16:creationId xmlns:a16="http://schemas.microsoft.com/office/drawing/2014/main" id="{422A7834-34E4-4882-8873-4B7C852E328B}"/>
              </a:ext>
            </a:extLst>
          </p:cNvPr>
          <p:cNvSpPr>
            <a:spLocks noGrp="1"/>
          </p:cNvSpPr>
          <p:nvPr>
            <p:ph type="body" sz="quarter" idx="14"/>
          </p:nvPr>
        </p:nvSpPr>
        <p:spPr/>
        <p:txBody>
          <a:bodyPr/>
          <a:lstStyle/>
          <a:p>
            <a:r>
              <a:rPr lang="en-US"/>
              <a:t>30/09/2024 - 06/10/2024</a:t>
            </a:r>
          </a:p>
        </p:txBody>
      </p:sp>
    </p:spTree>
    <p:extLst>
      <p:ext uri="{BB962C8B-B14F-4D97-AF65-F5344CB8AC3E}">
        <p14:creationId xmlns:p14="http://schemas.microsoft.com/office/powerpoint/2010/main" val="26230550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1141</Words>
  <Application>Microsoft Office PowerPoint</Application>
  <PresentationFormat>On-screen Show (4:3)</PresentationFormat>
  <Paragraphs>128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Alle Posts des Zeitraums (mit Total Interactions) | lokalzeit - 1 of 9</vt:lpstr>
      <vt:lpstr>Instagram Alle Posts des Zeitraums (mit Total Interactions) | lokalzeit - 2 of 9</vt:lpstr>
      <vt:lpstr>Instagram Alle Posts des Zeitraums (mit Total Interactions) | lokalzeit - 3 of 9</vt:lpstr>
      <vt:lpstr>Instagram Alle Posts des Zeitraums (mit Total Interactions) | lokalzeit - 4 of 9</vt:lpstr>
      <vt:lpstr>Instagram Alle Posts des Zeitraums (mit Total Interactions) | lokalzeit - 5 of 9</vt:lpstr>
      <vt:lpstr>Instagram Alle Posts des Zeitraums (mit Total Interactions) | lokalzeit - 6 of 9</vt:lpstr>
      <vt:lpstr>Instagram Alle Posts des Zeitraums (mit Total Interactions) | lokalzeit - 7 of 9</vt:lpstr>
      <vt:lpstr>Instagram Alle Posts des Zeitraums (mit Total Interactions) | lokalzeit - 8 of 9</vt:lpstr>
      <vt:lpstr>Instagram Alle Posts des Zeitraums (mit Total Interactions) |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9</dc:title>
  <dc:creator>Frederik Born</dc:creator>
  <cp:lastModifiedBy>Frederik Born</cp:lastModifiedBy>
  <cp:revision>1</cp:revision>
  <dcterms:created xsi:type="dcterms:W3CDTF">2024-10-08T05:57:48Z</dcterms:created>
  <dcterms:modified xsi:type="dcterms:W3CDTF">2024-10-08T05:58:14Z</dcterms:modified>
</cp:coreProperties>
</file>