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Lst>
  <p:sldSz cx="9144000" cy="6858000" type="screen4x3"/>
  <p:notesSz cx="6858000" cy="9144000"/>
  <p:embeddedFontLst>
    <p:embeddedFont>
      <p:font typeface="Calibri" panose="020F0502020204030204" pitchFamily="34" charset="0"/>
      <p:regular r:id="rId8"/>
      <p:bold r:id="rId9"/>
      <p:italic r:id="rId10"/>
      <p:boldItalic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9/24/2024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9/24/2024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9/24/2024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9/24/2024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9/24/2024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9/24/2024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E2288-2B12-4B69-8A4A-6328C968DD42}"/>
              </a:ext>
            </a:extLst>
          </p:cNvPr>
          <p:cNvSpPr>
            <a:spLocks noGrp="1"/>
          </p:cNvSpPr>
          <p:nvPr>
            <p:ph type="title"/>
          </p:nvPr>
        </p:nvSpPr>
        <p:spPr/>
        <p:txBody>
          <a:bodyPr/>
          <a:lstStyle/>
          <a:p>
            <a:r>
              <a:rPr lang="de-DE"/>
              <a:t>Instagram Alle Posts des Zeitraums (mit Total Interactions) | 01.2.34. WDR Lokalzeit - 1 of 6</a:t>
            </a:r>
            <a:endParaRPr lang="en-US"/>
          </a:p>
        </p:txBody>
      </p:sp>
      <p:graphicFrame>
        <p:nvGraphicFramePr>
          <p:cNvPr id="5" name="Table Placeholder 4">
            <a:extLst>
              <a:ext uri="{FF2B5EF4-FFF2-40B4-BE49-F238E27FC236}">
                <a16:creationId xmlns:a16="http://schemas.microsoft.com/office/drawing/2014/main" id="{F154F94A-278E-4BF5-822B-3950F5E0F82B}"/>
              </a:ext>
            </a:extLst>
          </p:cNvPr>
          <p:cNvGraphicFramePr>
            <a:graphicFrameLocks noGrp="1"/>
          </p:cNvGraphicFramePr>
          <p:nvPr>
            <p:ph type="tbl" sz="quarter" idx="13"/>
            <p:extLst>
              <p:ext uri="{D42A27DB-BD31-4B8C-83A1-F6EECF244321}">
                <p14:modId xmlns:p14="http://schemas.microsoft.com/office/powerpoint/2010/main" val="2254096998"/>
              </p:ext>
            </p:extLst>
          </p:nvPr>
        </p:nvGraphicFramePr>
        <p:xfrm>
          <a:off x="457200" y="1731963"/>
          <a:ext cx="8065008" cy="1899920"/>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23423851"/>
                    </a:ext>
                  </a:extLst>
                </a:gridCol>
                <a:gridCol w="1152144">
                  <a:extLst>
                    <a:ext uri="{9D8B030D-6E8A-4147-A177-3AD203B41FA5}">
                      <a16:colId xmlns:a16="http://schemas.microsoft.com/office/drawing/2014/main" val="3400605225"/>
                    </a:ext>
                  </a:extLst>
                </a:gridCol>
                <a:gridCol w="1152144">
                  <a:extLst>
                    <a:ext uri="{9D8B030D-6E8A-4147-A177-3AD203B41FA5}">
                      <a16:colId xmlns:a16="http://schemas.microsoft.com/office/drawing/2014/main" val="885016365"/>
                    </a:ext>
                  </a:extLst>
                </a:gridCol>
                <a:gridCol w="1152144">
                  <a:extLst>
                    <a:ext uri="{9D8B030D-6E8A-4147-A177-3AD203B41FA5}">
                      <a16:colId xmlns:a16="http://schemas.microsoft.com/office/drawing/2014/main" val="1043149528"/>
                    </a:ext>
                  </a:extLst>
                </a:gridCol>
                <a:gridCol w="1152144">
                  <a:extLst>
                    <a:ext uri="{9D8B030D-6E8A-4147-A177-3AD203B41FA5}">
                      <a16:colId xmlns:a16="http://schemas.microsoft.com/office/drawing/2014/main" val="1502363860"/>
                    </a:ext>
                  </a:extLst>
                </a:gridCol>
                <a:gridCol w="1152144">
                  <a:extLst>
                    <a:ext uri="{9D8B030D-6E8A-4147-A177-3AD203B41FA5}">
                      <a16:colId xmlns:a16="http://schemas.microsoft.com/office/drawing/2014/main" val="14372859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010511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- 2024-09-20 17:00:13</a:t>
                      </a:r>
                      <a:r>
                        <a:rPr kumimoji="0" lang="en-US" sz="1000" b="0" i="0" u="none" strike="noStrike" kern="1200" cap="none" spc="0" normalizeH="0" baseline="0" noProof="0">
                          <a:ln>
                            <a:noFill/>
                          </a:ln>
                          <a:solidFill>
                            <a:prstClr val="black"/>
                          </a:solidFill>
                          <a:effectLst/>
                          <a:uLnTx/>
                          <a:uFillTx/>
                          <a:latin typeface="Calibri"/>
                          <a:ea typeface="+mn-ea"/>
                          <a:cs typeface="+mn-cs"/>
                        </a:rPr>
                        <a:t>
 Batuhans Motivation: „Ich will, dass sich meine Mutter nie wieder über Geld Sorgen machen muss!“ ❤️ 
#WDR #Lokalzeit #1Live #BesterSohn #FamilyFirst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4.5242 %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113851</a:t>
                      </a:r>
                    </a:p>
                  </a:txBody>
                  <a:tcPr/>
                </a:tc>
                <a:extLst>
                  <a:ext uri="{0D108BD9-81ED-4DB2-BD59-A6C34878D82A}">
                    <a16:rowId xmlns:a16="http://schemas.microsoft.com/office/drawing/2014/main" val="2590147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- 2024-09-19 12:07:23</a:t>
                      </a:r>
                      <a:r>
                        <a:rPr kumimoji="0" lang="en-US" sz="1000" b="0" i="0" u="none" strike="noStrike" kern="1200" cap="none" spc="0" normalizeH="0" baseline="0" noProof="0">
                          <a:ln>
                            <a:noFill/>
                          </a:ln>
                          <a:solidFill>
                            <a:prstClr val="black"/>
                          </a:solidFill>
                          <a:effectLst/>
                          <a:uLnTx/>
                          <a:uFillTx/>
                          <a:latin typeface="Calibri"/>
                          <a:ea typeface="+mn-ea"/>
                          <a:cs typeface="+mn-cs"/>
                        </a:rPr>
                        <a:t>
 Franzi sagt einem seltenen Krebs den Kampf an! 💪🏼🚴🏼‍♀️
Rund 70 Kilometer radelt sie von Langenberg nach Bielefeld und zurück. Bei der 5. Langenberger Sarkomtour wurden fleißig Kilometer und 20.000 Euro spenden für die Krebsforschung gesammelt. 👍🏼
👩🏼‍💻 Autorin: Lisa Block 
#Spenden #Radtour #Gesundheit #Krebs #Langenberg #Lokalzeit #WDR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65159</a:t>
                      </a:r>
                    </a:p>
                  </a:txBody>
                  <a:tcPr/>
                </a:tc>
                <a:extLst>
                  <a:ext uri="{0D108BD9-81ED-4DB2-BD59-A6C34878D82A}">
                    <a16:rowId xmlns:a16="http://schemas.microsoft.com/office/drawing/2014/main" val="4252863177"/>
                  </a:ext>
                </a:extLst>
              </a:tr>
            </a:tbl>
          </a:graphicData>
        </a:graphic>
      </p:graphicFrame>
      <p:sp>
        <p:nvSpPr>
          <p:cNvPr id="4" name="Text Placeholder 3">
            <a:extLst>
              <a:ext uri="{FF2B5EF4-FFF2-40B4-BE49-F238E27FC236}">
                <a16:creationId xmlns:a16="http://schemas.microsoft.com/office/drawing/2014/main" id="{58C457C6-1E25-465B-A750-498ACD05A94B}"/>
              </a:ext>
            </a:extLst>
          </p:cNvPr>
          <p:cNvSpPr>
            <a:spLocks noGrp="1"/>
          </p:cNvSpPr>
          <p:nvPr>
            <p:ph type="body" sz="quarter" idx="14"/>
          </p:nvPr>
        </p:nvSpPr>
        <p:spPr/>
        <p:txBody>
          <a:bodyPr/>
          <a:lstStyle/>
          <a:p>
            <a:r>
              <a:rPr lang="en-US"/>
              <a:t>16/09/2024 - 22/09/2024</a:t>
            </a:r>
          </a:p>
        </p:txBody>
      </p:sp>
    </p:spTree>
    <p:extLst>
      <p:ext uri="{BB962C8B-B14F-4D97-AF65-F5344CB8AC3E}">
        <p14:creationId xmlns:p14="http://schemas.microsoft.com/office/powerpoint/2010/main" val="40447196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89894-59CA-42B9-BD96-9A5BB61F05ED}"/>
              </a:ext>
            </a:extLst>
          </p:cNvPr>
          <p:cNvSpPr>
            <a:spLocks noGrp="1"/>
          </p:cNvSpPr>
          <p:nvPr>
            <p:ph type="title"/>
          </p:nvPr>
        </p:nvSpPr>
        <p:spPr/>
        <p:txBody>
          <a:bodyPr/>
          <a:lstStyle/>
          <a:p>
            <a:r>
              <a:rPr lang="de-DE"/>
              <a:t>Instagram Alle Posts des Zeitraums (mit Total Interactions) | 01.2.34. WDR Lokalzeit - 2 of 6</a:t>
            </a:r>
            <a:endParaRPr lang="en-US"/>
          </a:p>
        </p:txBody>
      </p:sp>
      <p:graphicFrame>
        <p:nvGraphicFramePr>
          <p:cNvPr id="5" name="Table Placeholder 4">
            <a:extLst>
              <a:ext uri="{FF2B5EF4-FFF2-40B4-BE49-F238E27FC236}">
                <a16:creationId xmlns:a16="http://schemas.microsoft.com/office/drawing/2014/main" id="{5763ACAB-860A-43AA-9760-FB762278BC5B}"/>
              </a:ext>
            </a:extLst>
          </p:cNvPr>
          <p:cNvGraphicFramePr>
            <a:graphicFrameLocks noGrp="1"/>
          </p:cNvGraphicFramePr>
          <p:nvPr>
            <p:ph type="tbl" sz="quarter" idx="13"/>
            <p:extLst>
              <p:ext uri="{D42A27DB-BD31-4B8C-83A1-F6EECF244321}">
                <p14:modId xmlns:p14="http://schemas.microsoft.com/office/powerpoint/2010/main" val="126199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04902798"/>
                    </a:ext>
                  </a:extLst>
                </a:gridCol>
                <a:gridCol w="1152144">
                  <a:extLst>
                    <a:ext uri="{9D8B030D-6E8A-4147-A177-3AD203B41FA5}">
                      <a16:colId xmlns:a16="http://schemas.microsoft.com/office/drawing/2014/main" val="3440177852"/>
                    </a:ext>
                  </a:extLst>
                </a:gridCol>
                <a:gridCol w="1152144">
                  <a:extLst>
                    <a:ext uri="{9D8B030D-6E8A-4147-A177-3AD203B41FA5}">
                      <a16:colId xmlns:a16="http://schemas.microsoft.com/office/drawing/2014/main" val="263391846"/>
                    </a:ext>
                  </a:extLst>
                </a:gridCol>
                <a:gridCol w="1152144">
                  <a:extLst>
                    <a:ext uri="{9D8B030D-6E8A-4147-A177-3AD203B41FA5}">
                      <a16:colId xmlns:a16="http://schemas.microsoft.com/office/drawing/2014/main" val="1986573198"/>
                    </a:ext>
                  </a:extLst>
                </a:gridCol>
                <a:gridCol w="1152144">
                  <a:extLst>
                    <a:ext uri="{9D8B030D-6E8A-4147-A177-3AD203B41FA5}">
                      <a16:colId xmlns:a16="http://schemas.microsoft.com/office/drawing/2014/main" val="2345069647"/>
                    </a:ext>
                  </a:extLst>
                </a:gridCol>
                <a:gridCol w="1152144">
                  <a:extLst>
                    <a:ext uri="{9D8B030D-6E8A-4147-A177-3AD203B41FA5}">
                      <a16:colId xmlns:a16="http://schemas.microsoft.com/office/drawing/2014/main" val="2831894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875484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- 2024-09-18 12:23:15</a:t>
                      </a:r>
                      <a:r>
                        <a:rPr kumimoji="0" lang="en-US" sz="1000" b="0" i="0" u="none" strike="noStrike" kern="1200" cap="none" spc="0" normalizeH="0" baseline="0" noProof="0">
                          <a:ln>
                            <a:noFill/>
                          </a:ln>
                          <a:solidFill>
                            <a:prstClr val="black"/>
                          </a:solidFill>
                          <a:effectLst/>
                          <a:uLnTx/>
                          <a:uFillTx/>
                          <a:latin typeface="Calibri"/>
                          <a:ea typeface="+mn-ea"/>
                          <a:cs typeface="+mn-cs"/>
                        </a:rPr>
                        <a:t>
 Mit 19 Jahren wagte Natia den Schritt von Georgien nach Deutschland. 🇬🇪➡️🇩🇪
Mit ihrem Restaurant sore_flingern bringt sie ihre Heimat ein Stück weit mit nach Düsseldorf. Ihre Spezialität: Georgische Teigtaschen. 🍽️😋 
👩‍💻 Autorin: Rebecca Hoven
#Georgien #Teigtaschen #WDR #Lokalzeit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6.0846 %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40520</a:t>
                      </a:r>
                    </a:p>
                  </a:txBody>
                  <a:tcPr/>
                </a:tc>
                <a:extLst>
                  <a:ext uri="{0D108BD9-81ED-4DB2-BD59-A6C34878D82A}">
                    <a16:rowId xmlns:a16="http://schemas.microsoft.com/office/drawing/2014/main" val="2831156966"/>
                  </a:ext>
                </a:extLst>
              </a:tr>
            </a:tbl>
          </a:graphicData>
        </a:graphic>
      </p:graphicFrame>
      <p:sp>
        <p:nvSpPr>
          <p:cNvPr id="4" name="Text Placeholder 3">
            <a:extLst>
              <a:ext uri="{FF2B5EF4-FFF2-40B4-BE49-F238E27FC236}">
                <a16:creationId xmlns:a16="http://schemas.microsoft.com/office/drawing/2014/main" id="{1BE766D0-4016-4DB8-9334-D15473F8E790}"/>
              </a:ext>
            </a:extLst>
          </p:cNvPr>
          <p:cNvSpPr>
            <a:spLocks noGrp="1"/>
          </p:cNvSpPr>
          <p:nvPr>
            <p:ph type="body" sz="quarter" idx="14"/>
          </p:nvPr>
        </p:nvSpPr>
        <p:spPr/>
        <p:txBody>
          <a:bodyPr/>
          <a:lstStyle/>
          <a:p>
            <a:r>
              <a:rPr lang="en-US"/>
              <a:t>16/09/2024 - 22/09/2024</a:t>
            </a:r>
          </a:p>
        </p:txBody>
      </p:sp>
    </p:spTree>
    <p:extLst>
      <p:ext uri="{BB962C8B-B14F-4D97-AF65-F5344CB8AC3E}">
        <p14:creationId xmlns:p14="http://schemas.microsoft.com/office/powerpoint/2010/main" val="19763900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35F78-31B3-4ACB-A449-0C6E2B326890}"/>
              </a:ext>
            </a:extLst>
          </p:cNvPr>
          <p:cNvSpPr>
            <a:spLocks noGrp="1"/>
          </p:cNvSpPr>
          <p:nvPr>
            <p:ph type="title"/>
          </p:nvPr>
        </p:nvSpPr>
        <p:spPr/>
        <p:txBody>
          <a:bodyPr/>
          <a:lstStyle/>
          <a:p>
            <a:r>
              <a:rPr lang="de-DE"/>
              <a:t>Instagram Alle Posts des Zeitraums (mit Total Interactions) | 01.2.34. WDR Lokalzeit - 3 of 6</a:t>
            </a:r>
            <a:endParaRPr lang="en-US"/>
          </a:p>
        </p:txBody>
      </p:sp>
      <p:graphicFrame>
        <p:nvGraphicFramePr>
          <p:cNvPr id="5" name="Table Placeholder 4">
            <a:extLst>
              <a:ext uri="{FF2B5EF4-FFF2-40B4-BE49-F238E27FC236}">
                <a16:creationId xmlns:a16="http://schemas.microsoft.com/office/drawing/2014/main" id="{CC293119-3E01-4C76-BD09-C6D0E5449F8B}"/>
              </a:ext>
            </a:extLst>
          </p:cNvPr>
          <p:cNvGraphicFramePr>
            <a:graphicFrameLocks noGrp="1"/>
          </p:cNvGraphicFramePr>
          <p:nvPr>
            <p:ph type="tbl" sz="quarter" idx="13"/>
            <p:extLst>
              <p:ext uri="{D42A27DB-BD31-4B8C-83A1-F6EECF244321}">
                <p14:modId xmlns:p14="http://schemas.microsoft.com/office/powerpoint/2010/main" val="2731731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32007860"/>
                    </a:ext>
                  </a:extLst>
                </a:gridCol>
                <a:gridCol w="1152144">
                  <a:extLst>
                    <a:ext uri="{9D8B030D-6E8A-4147-A177-3AD203B41FA5}">
                      <a16:colId xmlns:a16="http://schemas.microsoft.com/office/drawing/2014/main" val="2405937102"/>
                    </a:ext>
                  </a:extLst>
                </a:gridCol>
                <a:gridCol w="1152144">
                  <a:extLst>
                    <a:ext uri="{9D8B030D-6E8A-4147-A177-3AD203B41FA5}">
                      <a16:colId xmlns:a16="http://schemas.microsoft.com/office/drawing/2014/main" val="2100695064"/>
                    </a:ext>
                  </a:extLst>
                </a:gridCol>
                <a:gridCol w="1152144">
                  <a:extLst>
                    <a:ext uri="{9D8B030D-6E8A-4147-A177-3AD203B41FA5}">
                      <a16:colId xmlns:a16="http://schemas.microsoft.com/office/drawing/2014/main" val="1515256744"/>
                    </a:ext>
                  </a:extLst>
                </a:gridCol>
                <a:gridCol w="1152144">
                  <a:extLst>
                    <a:ext uri="{9D8B030D-6E8A-4147-A177-3AD203B41FA5}">
                      <a16:colId xmlns:a16="http://schemas.microsoft.com/office/drawing/2014/main" val="3468203299"/>
                    </a:ext>
                  </a:extLst>
                </a:gridCol>
                <a:gridCol w="1152144">
                  <a:extLst>
                    <a:ext uri="{9D8B030D-6E8A-4147-A177-3AD203B41FA5}">
                      <a16:colId xmlns:a16="http://schemas.microsoft.com/office/drawing/2014/main" val="13062883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839649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- 2024-09-21 11:50:51</a:t>
                      </a:r>
                      <a:r>
                        <a:rPr kumimoji="0" lang="de-DE" sz="1000" b="0" i="0" u="none" strike="noStrike" kern="1200" cap="none" spc="0" normalizeH="0" baseline="0" noProof="0">
                          <a:ln>
                            <a:noFill/>
                          </a:ln>
                          <a:solidFill>
                            <a:prstClr val="black"/>
                          </a:solidFill>
                          <a:effectLst/>
                          <a:uLnTx/>
                          <a:uFillTx/>
                          <a:latin typeface="Calibri"/>
                          <a:ea typeface="+mn-ea"/>
                          <a:cs typeface="+mn-cs"/>
                        </a:rPr>
                        <a:t>
 Seit sechs Monaten fehlt jede Spur von Lucky, Mehdis treuem Kater. Trotz aller Herausforderungen gibt der gehörlose Bochumer die Hoffnung nicht auf. Die Kommunikation bei der Suche ist für Mehdi besonders schwer, da er oft auf Gebärdensprache angewiesen ist und so nicht immer einfach weiterkommt. Tag für Tag sucht er nach ihm – unterstützt von der Bochumer Tierhilfe. 💔🐱
Hast du schon mal nach einem verlorenen Haustier gesucht?
👩‍💻 Autorin: Solveig Bader
#KatzeVermisst #Katze #Vermisstenanzeige #WDR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19916</a:t>
                      </a:r>
                    </a:p>
                  </a:txBody>
                  <a:tcPr/>
                </a:tc>
                <a:extLst>
                  <a:ext uri="{0D108BD9-81ED-4DB2-BD59-A6C34878D82A}">
                    <a16:rowId xmlns:a16="http://schemas.microsoft.com/office/drawing/2014/main" val="721211999"/>
                  </a:ext>
                </a:extLst>
              </a:tr>
            </a:tbl>
          </a:graphicData>
        </a:graphic>
      </p:graphicFrame>
      <p:sp>
        <p:nvSpPr>
          <p:cNvPr id="4" name="Text Placeholder 3">
            <a:extLst>
              <a:ext uri="{FF2B5EF4-FFF2-40B4-BE49-F238E27FC236}">
                <a16:creationId xmlns:a16="http://schemas.microsoft.com/office/drawing/2014/main" id="{960DDED4-BD2D-434E-8B88-2BBE7E97AB8E}"/>
              </a:ext>
            </a:extLst>
          </p:cNvPr>
          <p:cNvSpPr>
            <a:spLocks noGrp="1"/>
          </p:cNvSpPr>
          <p:nvPr>
            <p:ph type="body" sz="quarter" idx="14"/>
          </p:nvPr>
        </p:nvSpPr>
        <p:spPr/>
        <p:txBody>
          <a:bodyPr/>
          <a:lstStyle/>
          <a:p>
            <a:r>
              <a:rPr lang="en-US"/>
              <a:t>16/09/2024 - 22/09/2024</a:t>
            </a:r>
          </a:p>
        </p:txBody>
      </p:sp>
    </p:spTree>
    <p:extLst>
      <p:ext uri="{BB962C8B-B14F-4D97-AF65-F5344CB8AC3E}">
        <p14:creationId xmlns:p14="http://schemas.microsoft.com/office/powerpoint/2010/main" val="299300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8E861-4F42-4DEB-A013-8B75B8D5E939}"/>
              </a:ext>
            </a:extLst>
          </p:cNvPr>
          <p:cNvSpPr>
            <a:spLocks noGrp="1"/>
          </p:cNvSpPr>
          <p:nvPr>
            <p:ph type="title"/>
          </p:nvPr>
        </p:nvSpPr>
        <p:spPr/>
        <p:txBody>
          <a:bodyPr/>
          <a:lstStyle/>
          <a:p>
            <a:r>
              <a:rPr lang="de-DE"/>
              <a:t>Instagram Alle Posts des Zeitraums (mit Total Interactions) | 01.2.34. WDR Lokalzeit - 4 of 6</a:t>
            </a:r>
            <a:endParaRPr lang="en-US"/>
          </a:p>
        </p:txBody>
      </p:sp>
      <p:graphicFrame>
        <p:nvGraphicFramePr>
          <p:cNvPr id="5" name="Table Placeholder 4">
            <a:extLst>
              <a:ext uri="{FF2B5EF4-FFF2-40B4-BE49-F238E27FC236}">
                <a16:creationId xmlns:a16="http://schemas.microsoft.com/office/drawing/2014/main" id="{B4346A3F-CC06-45A8-BBEB-53FDA08570DE}"/>
              </a:ext>
            </a:extLst>
          </p:cNvPr>
          <p:cNvGraphicFramePr>
            <a:graphicFrameLocks noGrp="1"/>
          </p:cNvGraphicFramePr>
          <p:nvPr>
            <p:ph type="tbl" sz="quarter" idx="13"/>
            <p:extLst>
              <p:ext uri="{D42A27DB-BD31-4B8C-83A1-F6EECF244321}">
                <p14:modId xmlns:p14="http://schemas.microsoft.com/office/powerpoint/2010/main" val="2916629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36372766"/>
                    </a:ext>
                  </a:extLst>
                </a:gridCol>
                <a:gridCol w="1152144">
                  <a:extLst>
                    <a:ext uri="{9D8B030D-6E8A-4147-A177-3AD203B41FA5}">
                      <a16:colId xmlns:a16="http://schemas.microsoft.com/office/drawing/2014/main" val="334422132"/>
                    </a:ext>
                  </a:extLst>
                </a:gridCol>
                <a:gridCol w="1152144">
                  <a:extLst>
                    <a:ext uri="{9D8B030D-6E8A-4147-A177-3AD203B41FA5}">
                      <a16:colId xmlns:a16="http://schemas.microsoft.com/office/drawing/2014/main" val="1228509538"/>
                    </a:ext>
                  </a:extLst>
                </a:gridCol>
                <a:gridCol w="1152144">
                  <a:extLst>
                    <a:ext uri="{9D8B030D-6E8A-4147-A177-3AD203B41FA5}">
                      <a16:colId xmlns:a16="http://schemas.microsoft.com/office/drawing/2014/main" val="430613243"/>
                    </a:ext>
                  </a:extLst>
                </a:gridCol>
                <a:gridCol w="1152144">
                  <a:extLst>
                    <a:ext uri="{9D8B030D-6E8A-4147-A177-3AD203B41FA5}">
                      <a16:colId xmlns:a16="http://schemas.microsoft.com/office/drawing/2014/main" val="1209630975"/>
                    </a:ext>
                  </a:extLst>
                </a:gridCol>
                <a:gridCol w="1152144">
                  <a:extLst>
                    <a:ext uri="{9D8B030D-6E8A-4147-A177-3AD203B41FA5}">
                      <a16:colId xmlns:a16="http://schemas.microsoft.com/office/drawing/2014/main" val="14842592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241692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- 2024-09-17 11:57:31</a:t>
                      </a:r>
                      <a:r>
                        <a:rPr kumimoji="0" lang="de-DE" sz="1000" b="0" i="0" u="none" strike="noStrike" kern="1200" cap="none" spc="0" normalizeH="0" baseline="0" noProof="0">
                          <a:ln>
                            <a:noFill/>
                          </a:ln>
                          <a:solidFill>
                            <a:prstClr val="black"/>
                          </a:solidFill>
                          <a:effectLst/>
                          <a:uLnTx/>
                          <a:uFillTx/>
                          <a:latin typeface="Calibri"/>
                          <a:ea typeface="+mn-ea"/>
                          <a:cs typeface="+mn-cs"/>
                        </a:rPr>
                        <a:t>
 Tattoos sind mehr als nur Hautkunst – sie erzählen Geschichten. 
In der Ausstellung „Unter die Haut“ präsentieren 25 Mitarbeitende des Clemenshospitals und der Raphaelsklinik ihre Tattoos und die tiefen, persönlichen Geschichten dahinter. 🖼️
Die Ausstellung könnt ihr euch noch bis Ende September im Foyer der Raphaelsklinik in Münster anschauen. 😊
Tattoos sind schon lange Teil unserer Kultur. Jeder dritte Deutsche trägt eins. Was bedeuten deine Tattoos? ❤️
👩🏼‍💻 Autorin: Alina Engel 
#Münsterland #Lokalzeit #WDR #Tattoos #Krankenpflege #Kunst #Tätowieren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18016</a:t>
                      </a:r>
                    </a:p>
                  </a:txBody>
                  <a:tcPr/>
                </a:tc>
                <a:extLst>
                  <a:ext uri="{0D108BD9-81ED-4DB2-BD59-A6C34878D82A}">
                    <a16:rowId xmlns:a16="http://schemas.microsoft.com/office/drawing/2014/main" val="2372721085"/>
                  </a:ext>
                </a:extLst>
              </a:tr>
            </a:tbl>
          </a:graphicData>
        </a:graphic>
      </p:graphicFrame>
      <p:sp>
        <p:nvSpPr>
          <p:cNvPr id="4" name="Text Placeholder 3">
            <a:extLst>
              <a:ext uri="{FF2B5EF4-FFF2-40B4-BE49-F238E27FC236}">
                <a16:creationId xmlns:a16="http://schemas.microsoft.com/office/drawing/2014/main" id="{5F1A6F0B-1AAA-4B59-9C39-BE314854248A}"/>
              </a:ext>
            </a:extLst>
          </p:cNvPr>
          <p:cNvSpPr>
            <a:spLocks noGrp="1"/>
          </p:cNvSpPr>
          <p:nvPr>
            <p:ph type="body" sz="quarter" idx="14"/>
          </p:nvPr>
        </p:nvSpPr>
        <p:spPr/>
        <p:txBody>
          <a:bodyPr/>
          <a:lstStyle/>
          <a:p>
            <a:r>
              <a:rPr lang="en-US"/>
              <a:t>16/09/2024 - 22/09/2024</a:t>
            </a:r>
          </a:p>
        </p:txBody>
      </p:sp>
    </p:spTree>
    <p:extLst>
      <p:ext uri="{BB962C8B-B14F-4D97-AF65-F5344CB8AC3E}">
        <p14:creationId xmlns:p14="http://schemas.microsoft.com/office/powerpoint/2010/main" val="34617722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02F26-EEDE-4F75-A3F5-D2909BE61145}"/>
              </a:ext>
            </a:extLst>
          </p:cNvPr>
          <p:cNvSpPr>
            <a:spLocks noGrp="1"/>
          </p:cNvSpPr>
          <p:nvPr>
            <p:ph type="title"/>
          </p:nvPr>
        </p:nvSpPr>
        <p:spPr/>
        <p:txBody>
          <a:bodyPr/>
          <a:lstStyle/>
          <a:p>
            <a:r>
              <a:rPr lang="de-DE"/>
              <a:t>Instagram Alle Posts des Zeitraums (mit Total Interactions) | 01.2.34. WDR Lokalzeit - 5 of 6</a:t>
            </a:r>
            <a:endParaRPr lang="en-US"/>
          </a:p>
        </p:txBody>
      </p:sp>
      <p:graphicFrame>
        <p:nvGraphicFramePr>
          <p:cNvPr id="5" name="Table Placeholder 4">
            <a:extLst>
              <a:ext uri="{FF2B5EF4-FFF2-40B4-BE49-F238E27FC236}">
                <a16:creationId xmlns:a16="http://schemas.microsoft.com/office/drawing/2014/main" id="{4778509B-2A3C-49CC-BA2E-9D1A6AC3CBFE}"/>
              </a:ext>
            </a:extLst>
          </p:cNvPr>
          <p:cNvGraphicFramePr>
            <a:graphicFrameLocks noGrp="1"/>
          </p:cNvGraphicFramePr>
          <p:nvPr>
            <p:ph type="tbl" sz="quarter" idx="13"/>
            <p:extLst>
              <p:ext uri="{D42A27DB-BD31-4B8C-83A1-F6EECF244321}">
                <p14:modId xmlns:p14="http://schemas.microsoft.com/office/powerpoint/2010/main" val="890177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47572355"/>
                    </a:ext>
                  </a:extLst>
                </a:gridCol>
                <a:gridCol w="1152144">
                  <a:extLst>
                    <a:ext uri="{9D8B030D-6E8A-4147-A177-3AD203B41FA5}">
                      <a16:colId xmlns:a16="http://schemas.microsoft.com/office/drawing/2014/main" val="2416627494"/>
                    </a:ext>
                  </a:extLst>
                </a:gridCol>
                <a:gridCol w="1152144">
                  <a:extLst>
                    <a:ext uri="{9D8B030D-6E8A-4147-A177-3AD203B41FA5}">
                      <a16:colId xmlns:a16="http://schemas.microsoft.com/office/drawing/2014/main" val="4132495729"/>
                    </a:ext>
                  </a:extLst>
                </a:gridCol>
                <a:gridCol w="1152144">
                  <a:extLst>
                    <a:ext uri="{9D8B030D-6E8A-4147-A177-3AD203B41FA5}">
                      <a16:colId xmlns:a16="http://schemas.microsoft.com/office/drawing/2014/main" val="4080652621"/>
                    </a:ext>
                  </a:extLst>
                </a:gridCol>
                <a:gridCol w="1152144">
                  <a:extLst>
                    <a:ext uri="{9D8B030D-6E8A-4147-A177-3AD203B41FA5}">
                      <a16:colId xmlns:a16="http://schemas.microsoft.com/office/drawing/2014/main" val="3874426131"/>
                    </a:ext>
                  </a:extLst>
                </a:gridCol>
                <a:gridCol w="1152144">
                  <a:extLst>
                    <a:ext uri="{9D8B030D-6E8A-4147-A177-3AD203B41FA5}">
                      <a16:colId xmlns:a16="http://schemas.microsoft.com/office/drawing/2014/main" val="27376171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279110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- 2024-09-22 16:31:27</a:t>
                      </a:r>
                      <a:r>
                        <a:rPr kumimoji="0" lang="en-US" sz="1000" b="0" i="0" u="none" strike="noStrike" kern="1200" cap="none" spc="0" normalizeH="0" baseline="0" noProof="0">
                          <a:ln>
                            <a:noFill/>
                          </a:ln>
                          <a:solidFill>
                            <a:prstClr val="black"/>
                          </a:solidFill>
                          <a:effectLst/>
                          <a:uLnTx/>
                          <a:uFillTx/>
                          <a:latin typeface="Calibri"/>
                          <a:ea typeface="+mn-ea"/>
                          <a:cs typeface="+mn-cs"/>
                        </a:rPr>
                        <a:t>
 Wir haben analoge Kameras an Gruppen am Essener Hauptbahnhof verteilt. 📸 Und Luca hat uns auf ihrem Junggesellinnenabschied mitgenommen. 👰‍♀️
🧑‍💻 Autor: Simon Voigt
#TeamBraut #JGA #AnalogeFotografie #WDR #Lokalzeit #Ruhrgebeit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17273</a:t>
                      </a:r>
                    </a:p>
                  </a:txBody>
                  <a:tcPr/>
                </a:tc>
                <a:extLst>
                  <a:ext uri="{0D108BD9-81ED-4DB2-BD59-A6C34878D82A}">
                    <a16:rowId xmlns:a16="http://schemas.microsoft.com/office/drawing/2014/main" val="4280921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- 2024-09-20 12:29:26</a:t>
                      </a:r>
                      <a:r>
                        <a:rPr kumimoji="0" lang="en-US" sz="1000" b="0" i="0" u="none" strike="noStrike" kern="1200" cap="none" spc="0" normalizeH="0" baseline="0" noProof="0">
                          <a:ln>
                            <a:noFill/>
                          </a:ln>
                          <a:solidFill>
                            <a:prstClr val="black"/>
                          </a:solidFill>
                          <a:effectLst/>
                          <a:uLnTx/>
                          <a:uFillTx/>
                          <a:latin typeface="Calibri"/>
                          <a:ea typeface="+mn-ea"/>
                          <a:cs typeface="+mn-cs"/>
                        </a:rPr>
                        <a:t>
 Anna und Lara haben unsere analoge Kamera auf ihr Partywochenende in NRW mitgenommen! 🎊📸
Welches war euer schönstes Sommerwochenende in diesem Jahr? ☀️
🧑🏼‍💻 Autor: Simon Voigt
#JuicyBeats #Dortmund #Dormagen #AnalogeFotografie #WDR #Lokalzeit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14221</a:t>
                      </a:r>
                    </a:p>
                  </a:txBody>
                  <a:tcPr/>
                </a:tc>
                <a:extLst>
                  <a:ext uri="{0D108BD9-81ED-4DB2-BD59-A6C34878D82A}">
                    <a16:rowId xmlns:a16="http://schemas.microsoft.com/office/drawing/2014/main" val="2779411908"/>
                  </a:ext>
                </a:extLst>
              </a:tr>
            </a:tbl>
          </a:graphicData>
        </a:graphic>
      </p:graphicFrame>
      <p:sp>
        <p:nvSpPr>
          <p:cNvPr id="4" name="Text Placeholder 3">
            <a:extLst>
              <a:ext uri="{FF2B5EF4-FFF2-40B4-BE49-F238E27FC236}">
                <a16:creationId xmlns:a16="http://schemas.microsoft.com/office/drawing/2014/main" id="{73C60869-3E34-49B4-8DB7-BF7D014E5A3C}"/>
              </a:ext>
            </a:extLst>
          </p:cNvPr>
          <p:cNvSpPr>
            <a:spLocks noGrp="1"/>
          </p:cNvSpPr>
          <p:nvPr>
            <p:ph type="body" sz="quarter" idx="14"/>
          </p:nvPr>
        </p:nvSpPr>
        <p:spPr/>
        <p:txBody>
          <a:bodyPr/>
          <a:lstStyle/>
          <a:p>
            <a:r>
              <a:rPr lang="en-US"/>
              <a:t>16/09/2024 - 22/09/2024</a:t>
            </a:r>
          </a:p>
        </p:txBody>
      </p:sp>
    </p:spTree>
    <p:extLst>
      <p:ext uri="{BB962C8B-B14F-4D97-AF65-F5344CB8AC3E}">
        <p14:creationId xmlns:p14="http://schemas.microsoft.com/office/powerpoint/2010/main" val="16820612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CC6E5-A5FA-4853-881C-52614145E1B0}"/>
              </a:ext>
            </a:extLst>
          </p:cNvPr>
          <p:cNvSpPr>
            <a:spLocks noGrp="1"/>
          </p:cNvSpPr>
          <p:nvPr>
            <p:ph type="title"/>
          </p:nvPr>
        </p:nvSpPr>
        <p:spPr/>
        <p:txBody>
          <a:bodyPr/>
          <a:lstStyle/>
          <a:p>
            <a:r>
              <a:rPr lang="de-DE"/>
              <a:t>Instagram Alle Posts des Zeitraums (mit Total Interactions) | 01.2.34. WDR Lokalzeit - 6 of 6</a:t>
            </a:r>
            <a:endParaRPr lang="en-US"/>
          </a:p>
        </p:txBody>
      </p:sp>
      <p:graphicFrame>
        <p:nvGraphicFramePr>
          <p:cNvPr id="5" name="Table Placeholder 4">
            <a:extLst>
              <a:ext uri="{FF2B5EF4-FFF2-40B4-BE49-F238E27FC236}">
                <a16:creationId xmlns:a16="http://schemas.microsoft.com/office/drawing/2014/main" id="{8E168606-4684-4FC2-8597-29E31AE2E47F}"/>
              </a:ext>
            </a:extLst>
          </p:cNvPr>
          <p:cNvGraphicFramePr>
            <a:graphicFrameLocks noGrp="1"/>
          </p:cNvGraphicFramePr>
          <p:nvPr>
            <p:ph type="tbl" sz="quarter" idx="13"/>
            <p:extLst>
              <p:ext uri="{D42A27DB-BD31-4B8C-83A1-F6EECF244321}">
                <p14:modId xmlns:p14="http://schemas.microsoft.com/office/powerpoint/2010/main" val="2321694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9574693"/>
                    </a:ext>
                  </a:extLst>
                </a:gridCol>
                <a:gridCol w="1152144">
                  <a:extLst>
                    <a:ext uri="{9D8B030D-6E8A-4147-A177-3AD203B41FA5}">
                      <a16:colId xmlns:a16="http://schemas.microsoft.com/office/drawing/2014/main" val="1690984718"/>
                    </a:ext>
                  </a:extLst>
                </a:gridCol>
                <a:gridCol w="1152144">
                  <a:extLst>
                    <a:ext uri="{9D8B030D-6E8A-4147-A177-3AD203B41FA5}">
                      <a16:colId xmlns:a16="http://schemas.microsoft.com/office/drawing/2014/main" val="3969980907"/>
                    </a:ext>
                  </a:extLst>
                </a:gridCol>
                <a:gridCol w="1152144">
                  <a:extLst>
                    <a:ext uri="{9D8B030D-6E8A-4147-A177-3AD203B41FA5}">
                      <a16:colId xmlns:a16="http://schemas.microsoft.com/office/drawing/2014/main" val="4197260480"/>
                    </a:ext>
                  </a:extLst>
                </a:gridCol>
                <a:gridCol w="1152144">
                  <a:extLst>
                    <a:ext uri="{9D8B030D-6E8A-4147-A177-3AD203B41FA5}">
                      <a16:colId xmlns:a16="http://schemas.microsoft.com/office/drawing/2014/main" val="1259920771"/>
                    </a:ext>
                  </a:extLst>
                </a:gridCol>
                <a:gridCol w="1152144">
                  <a:extLst>
                    <a:ext uri="{9D8B030D-6E8A-4147-A177-3AD203B41FA5}">
                      <a16:colId xmlns:a16="http://schemas.microsoft.com/office/drawing/2014/main" val="3992883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567516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- 2024-09-16 11:49:14</a:t>
                      </a:r>
                      <a:r>
                        <a:rPr kumimoji="0" lang="de-DE" sz="1000" b="0" i="0" u="none" strike="noStrike" kern="1200" cap="none" spc="0" normalizeH="0" baseline="0" noProof="0">
                          <a:ln>
                            <a:noFill/>
                          </a:ln>
                          <a:solidFill>
                            <a:prstClr val="black"/>
                          </a:solidFill>
                          <a:effectLst/>
                          <a:uLnTx/>
                          <a:uFillTx/>
                          <a:latin typeface="Calibri"/>
                          <a:ea typeface="+mn-ea"/>
                          <a:cs typeface="+mn-cs"/>
                        </a:rPr>
                        <a:t>
 Kirsten aus Essen macht uns allen Mut. Sie ist fast vollständig gelähmt - das hält sie aber nicht davon ab, sich in Abenteuer zu stürzen. 🪂
Würdest du dich das trauen? 💪🏼
👩🏻‍💻 Autorin: Solveig Bader
#Gleitschirmfliegen #Gleitschirmflug #WDR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8839</a:t>
                      </a:r>
                    </a:p>
                  </a:txBody>
                  <a:tcPr/>
                </a:tc>
                <a:extLst>
                  <a:ext uri="{0D108BD9-81ED-4DB2-BD59-A6C34878D82A}">
                    <a16:rowId xmlns:a16="http://schemas.microsoft.com/office/drawing/2014/main" val="59844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- 2024-09-22 11:31:22</a:t>
                      </a:r>
                      <a:r>
                        <a:rPr kumimoji="0" lang="de-DE" sz="1000" b="0" i="0" u="none" strike="noStrike" kern="1200" cap="none" spc="0" normalizeH="0" baseline="0" noProof="0">
                          <a:ln>
                            <a:noFill/>
                          </a:ln>
                          <a:solidFill>
                            <a:prstClr val="black"/>
                          </a:solidFill>
                          <a:effectLst/>
                          <a:uLnTx/>
                          <a:uFillTx/>
                          <a:latin typeface="Calibri"/>
                          <a:ea typeface="+mn-ea"/>
                          <a:cs typeface="+mn-cs"/>
                        </a:rPr>
                        <a:t>
 Jeder trauert anders, wenn er einen geliebten Menschen verloren hat. 💔 Hier geben Trauernde Tipps für andere Trauernde. Immer mit der Message: Du bist nicht alleine. ❤️
👩‍💻 Autorin: Anke Hoffmann
#Lokalzeit #Viersen #Ehrenamt #Trauerspaziergang #WDR #Trauer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0.4385 %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6764</a:t>
                      </a:r>
                    </a:p>
                  </a:txBody>
                  <a:tcPr/>
                </a:tc>
                <a:extLst>
                  <a:ext uri="{0D108BD9-81ED-4DB2-BD59-A6C34878D82A}">
                    <a16:rowId xmlns:a16="http://schemas.microsoft.com/office/drawing/2014/main" val="3915925531"/>
                  </a:ext>
                </a:extLst>
              </a:tr>
            </a:tbl>
          </a:graphicData>
        </a:graphic>
      </p:graphicFrame>
      <p:sp>
        <p:nvSpPr>
          <p:cNvPr id="4" name="Text Placeholder 3">
            <a:extLst>
              <a:ext uri="{FF2B5EF4-FFF2-40B4-BE49-F238E27FC236}">
                <a16:creationId xmlns:a16="http://schemas.microsoft.com/office/drawing/2014/main" id="{229D820C-8D09-4B6B-BAC9-820F6CBF9FB3}"/>
              </a:ext>
            </a:extLst>
          </p:cNvPr>
          <p:cNvSpPr>
            <a:spLocks noGrp="1"/>
          </p:cNvSpPr>
          <p:nvPr>
            <p:ph type="body" sz="quarter" idx="14"/>
          </p:nvPr>
        </p:nvSpPr>
        <p:spPr/>
        <p:txBody>
          <a:bodyPr/>
          <a:lstStyle/>
          <a:p>
            <a:r>
              <a:rPr lang="en-US"/>
              <a:t>16/09/2024 - 22/09/2024</a:t>
            </a:r>
          </a:p>
        </p:txBody>
      </p:sp>
    </p:spTree>
    <p:extLst>
      <p:ext uri="{BB962C8B-B14F-4D97-AF65-F5344CB8AC3E}">
        <p14:creationId xmlns:p14="http://schemas.microsoft.com/office/powerpoint/2010/main" val="145955883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861</Words>
  <Application>Microsoft Office PowerPoint</Application>
  <PresentationFormat>On-screen Show (4:3)</PresentationFormat>
  <Paragraphs>102</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Calibri</vt:lpstr>
      <vt:lpstr>Arial</vt:lpstr>
      <vt:lpstr>quintly_template</vt:lpstr>
      <vt:lpstr>Instagram Alle Posts des Zeitraums (mit Total Interactions) | 01.2.34. WDR Lokalzeit - 1 of 6</vt:lpstr>
      <vt:lpstr>Instagram Alle Posts des Zeitraums (mit Total Interactions) | 01.2.34. WDR Lokalzeit - 2 of 6</vt:lpstr>
      <vt:lpstr>Instagram Alle Posts des Zeitraums (mit Total Interactions) | 01.2.34. WDR Lokalzeit - 3 of 6</vt:lpstr>
      <vt:lpstr>Instagram Alle Posts des Zeitraums (mit Total Interactions) | 01.2.34. WDR Lokalzeit - 4 of 6</vt:lpstr>
      <vt:lpstr>Instagram Alle Posts des Zeitraums (mit Total Interactions) | 01.2.34. WDR Lokalzeit - 5 of 6</vt:lpstr>
      <vt:lpstr>Instagram Alle Posts des Zeitraums (mit Total Interactions) | 01.2.34. WDR Lokalzeit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Alle Posts des Zeitraums (mit Total Interactions) | 01.2.34. WDR Lokalzeit - 1 of 6</dc:title>
  <dc:creator>Frederik Born</dc:creator>
  <cp:lastModifiedBy>Frederik Born</cp:lastModifiedBy>
  <cp:revision>1</cp:revision>
  <dcterms:created xsi:type="dcterms:W3CDTF">2024-09-24T14:49:30Z</dcterms:created>
  <dcterms:modified xsi:type="dcterms:W3CDTF">2024-09-24T14:49:53Z</dcterms:modified>
</cp:coreProperties>
</file>