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357F0-7B43-45BB-B4AD-6A63F700C9D5}"/>
              </a:ext>
            </a:extLst>
          </p:cNvPr>
          <p:cNvSpPr>
            <a:spLocks noGrp="1"/>
          </p:cNvSpPr>
          <p:nvPr>
            <p:ph type="title"/>
          </p:nvPr>
        </p:nvSpPr>
        <p:spPr/>
        <p:txBody>
          <a:bodyPr/>
          <a:lstStyle/>
          <a:p>
            <a:r>
              <a:rPr lang="de-DE"/>
              <a:t>Instagram Alle Posts des Zeitraums (mit Total Interactions) | lokalzeit - 1 of 7</a:t>
            </a:r>
            <a:endParaRPr lang="en-US"/>
          </a:p>
        </p:txBody>
      </p:sp>
      <p:graphicFrame>
        <p:nvGraphicFramePr>
          <p:cNvPr id="5" name="Table Placeholder 4">
            <a:extLst>
              <a:ext uri="{FF2B5EF4-FFF2-40B4-BE49-F238E27FC236}">
                <a16:creationId xmlns:a16="http://schemas.microsoft.com/office/drawing/2014/main" id="{AC4241D2-2C66-434E-8512-DE6E6109C840}"/>
              </a:ext>
            </a:extLst>
          </p:cNvPr>
          <p:cNvGraphicFramePr>
            <a:graphicFrameLocks noGrp="1"/>
          </p:cNvGraphicFramePr>
          <p:nvPr>
            <p:ph type="tbl" sz="quarter" idx="13"/>
            <p:extLst>
              <p:ext uri="{D42A27DB-BD31-4B8C-83A1-F6EECF244321}">
                <p14:modId xmlns:p14="http://schemas.microsoft.com/office/powerpoint/2010/main" val="3867920859"/>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4648146"/>
                    </a:ext>
                  </a:extLst>
                </a:gridCol>
                <a:gridCol w="1152144">
                  <a:extLst>
                    <a:ext uri="{9D8B030D-6E8A-4147-A177-3AD203B41FA5}">
                      <a16:colId xmlns:a16="http://schemas.microsoft.com/office/drawing/2014/main" val="1967091486"/>
                    </a:ext>
                  </a:extLst>
                </a:gridCol>
                <a:gridCol w="1152144">
                  <a:extLst>
                    <a:ext uri="{9D8B030D-6E8A-4147-A177-3AD203B41FA5}">
                      <a16:colId xmlns:a16="http://schemas.microsoft.com/office/drawing/2014/main" val="207320109"/>
                    </a:ext>
                  </a:extLst>
                </a:gridCol>
                <a:gridCol w="1152144">
                  <a:extLst>
                    <a:ext uri="{9D8B030D-6E8A-4147-A177-3AD203B41FA5}">
                      <a16:colId xmlns:a16="http://schemas.microsoft.com/office/drawing/2014/main" val="4176379359"/>
                    </a:ext>
                  </a:extLst>
                </a:gridCol>
                <a:gridCol w="1152144">
                  <a:extLst>
                    <a:ext uri="{9D8B030D-6E8A-4147-A177-3AD203B41FA5}">
                      <a16:colId xmlns:a16="http://schemas.microsoft.com/office/drawing/2014/main" val="823344120"/>
                    </a:ext>
                  </a:extLst>
                </a:gridCol>
                <a:gridCol w="1152144">
                  <a:extLst>
                    <a:ext uri="{9D8B030D-6E8A-4147-A177-3AD203B41FA5}">
                      <a16:colId xmlns:a16="http://schemas.microsoft.com/office/drawing/2014/main" val="1388715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21549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- 2024-09-13 14:17:27</a:t>
                      </a:r>
                      <a:r>
                        <a:rPr kumimoji="0" lang="de-DE" sz="1000" b="0" i="0" u="none" strike="noStrike" kern="1200" cap="none" spc="0" normalizeH="0" baseline="0" noProof="0">
                          <a:ln>
                            <a:noFill/>
                          </a:ln>
                          <a:solidFill>
                            <a:prstClr val="black"/>
                          </a:solidFill>
                          <a:effectLst/>
                          <a:uLnTx/>
                          <a:uFillTx/>
                          <a:latin typeface="Calibri"/>
                          <a:ea typeface="+mn-ea"/>
                          <a:cs typeface="+mn-cs"/>
                        </a:rPr>
                        <a:t>
 Hinweis: In diesem Post geht es um tot geborene Babys. Wenn dich das zu sehr belastet, lies bitte nicht weiter.
Vor zwei Jahren brach für Sabrina eine Welt zusammen. Sie verlor ihr Baby Lotta in der 40. Schwangerschaftswoche. Um Lotta für immer in Erinnerung zu behalten, entschieden sich Sabrina und ihr Mann, eine Sternenkind-Fotografin zu engagieren, um würdige Erinnerungsfotos ihres Sternenkindes machen zu lassen.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Wie stehst du zu Sternenkind-Fotos als Erinnerung?</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👩🏻‍💻Autorin: Nastaran Amirhaji</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#Sternenkind #Sternenkinder #Sternenkindfotografin #Bochum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107301</a:t>
                      </a:r>
                    </a:p>
                  </a:txBody>
                  <a:tcPr/>
                </a:tc>
                <a:extLst>
                  <a:ext uri="{0D108BD9-81ED-4DB2-BD59-A6C34878D82A}">
                    <a16:rowId xmlns:a16="http://schemas.microsoft.com/office/drawing/2014/main" val="4181096971"/>
                  </a:ext>
                </a:extLst>
              </a:tr>
            </a:tbl>
          </a:graphicData>
        </a:graphic>
      </p:graphicFrame>
      <p:sp>
        <p:nvSpPr>
          <p:cNvPr id="4" name="Text Placeholder 3">
            <a:extLst>
              <a:ext uri="{FF2B5EF4-FFF2-40B4-BE49-F238E27FC236}">
                <a16:creationId xmlns:a16="http://schemas.microsoft.com/office/drawing/2014/main" id="{2A20B9D6-548E-4542-A7EE-B4BA7B211094}"/>
              </a:ext>
            </a:extLst>
          </p:cNvPr>
          <p:cNvSpPr>
            <a:spLocks noGrp="1"/>
          </p:cNvSpPr>
          <p:nvPr>
            <p:ph type="body" sz="quarter" idx="14"/>
          </p:nvPr>
        </p:nvSpPr>
        <p:spPr/>
        <p:txBody>
          <a:bodyPr/>
          <a:lstStyle/>
          <a:p>
            <a:r>
              <a:rPr lang="en-US"/>
              <a:t>09/09/2024 - 15/09/2024</a:t>
            </a:r>
          </a:p>
        </p:txBody>
      </p:sp>
    </p:spTree>
    <p:extLst>
      <p:ext uri="{BB962C8B-B14F-4D97-AF65-F5344CB8AC3E}">
        <p14:creationId xmlns:p14="http://schemas.microsoft.com/office/powerpoint/2010/main" val="3460064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FFE70-1704-493F-9C11-A4B97F6D4C5C}"/>
              </a:ext>
            </a:extLst>
          </p:cNvPr>
          <p:cNvSpPr>
            <a:spLocks noGrp="1"/>
          </p:cNvSpPr>
          <p:nvPr>
            <p:ph type="title"/>
          </p:nvPr>
        </p:nvSpPr>
        <p:spPr/>
        <p:txBody>
          <a:bodyPr/>
          <a:lstStyle/>
          <a:p>
            <a:r>
              <a:rPr lang="de-DE"/>
              <a:t>Instagram Alle Posts des Zeitraums (mit Total Interactions) | lokalzeit - 2 of 7</a:t>
            </a:r>
            <a:endParaRPr lang="en-US"/>
          </a:p>
        </p:txBody>
      </p:sp>
      <p:graphicFrame>
        <p:nvGraphicFramePr>
          <p:cNvPr id="5" name="Table Placeholder 4">
            <a:extLst>
              <a:ext uri="{FF2B5EF4-FFF2-40B4-BE49-F238E27FC236}">
                <a16:creationId xmlns:a16="http://schemas.microsoft.com/office/drawing/2014/main" id="{D8CB3E9D-276B-4E0E-9CD2-2161AA790748}"/>
              </a:ext>
            </a:extLst>
          </p:cNvPr>
          <p:cNvGraphicFramePr>
            <a:graphicFrameLocks noGrp="1"/>
          </p:cNvGraphicFramePr>
          <p:nvPr>
            <p:ph type="tbl" sz="quarter" idx="13"/>
            <p:extLst>
              <p:ext uri="{D42A27DB-BD31-4B8C-83A1-F6EECF244321}">
                <p14:modId xmlns:p14="http://schemas.microsoft.com/office/powerpoint/2010/main" val="1578174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39930565"/>
                    </a:ext>
                  </a:extLst>
                </a:gridCol>
                <a:gridCol w="1152144">
                  <a:extLst>
                    <a:ext uri="{9D8B030D-6E8A-4147-A177-3AD203B41FA5}">
                      <a16:colId xmlns:a16="http://schemas.microsoft.com/office/drawing/2014/main" val="1445845122"/>
                    </a:ext>
                  </a:extLst>
                </a:gridCol>
                <a:gridCol w="1152144">
                  <a:extLst>
                    <a:ext uri="{9D8B030D-6E8A-4147-A177-3AD203B41FA5}">
                      <a16:colId xmlns:a16="http://schemas.microsoft.com/office/drawing/2014/main" val="1847126672"/>
                    </a:ext>
                  </a:extLst>
                </a:gridCol>
                <a:gridCol w="1152144">
                  <a:extLst>
                    <a:ext uri="{9D8B030D-6E8A-4147-A177-3AD203B41FA5}">
                      <a16:colId xmlns:a16="http://schemas.microsoft.com/office/drawing/2014/main" val="1941636763"/>
                    </a:ext>
                  </a:extLst>
                </a:gridCol>
                <a:gridCol w="1152144">
                  <a:extLst>
                    <a:ext uri="{9D8B030D-6E8A-4147-A177-3AD203B41FA5}">
                      <a16:colId xmlns:a16="http://schemas.microsoft.com/office/drawing/2014/main" val="4241218147"/>
                    </a:ext>
                  </a:extLst>
                </a:gridCol>
                <a:gridCol w="1152144">
                  <a:extLst>
                    <a:ext uri="{9D8B030D-6E8A-4147-A177-3AD203B41FA5}">
                      <a16:colId xmlns:a16="http://schemas.microsoft.com/office/drawing/2014/main" val="2036333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70134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- 2024-09-10 11:47:56</a:t>
                      </a:r>
                      <a:r>
                        <a:rPr kumimoji="0" lang="de-DE" sz="1000" b="0" i="0" u="none" strike="noStrike" kern="1200" cap="none" spc="0" normalizeH="0" baseline="0" noProof="0">
                          <a:ln>
                            <a:noFill/>
                          </a:ln>
                          <a:solidFill>
                            <a:prstClr val="black"/>
                          </a:solidFill>
                          <a:effectLst/>
                          <a:uLnTx/>
                          <a:uFillTx/>
                          <a:latin typeface="Calibri"/>
                          <a:ea typeface="+mn-ea"/>
                          <a:cs typeface="+mn-cs"/>
                        </a:rPr>
                        <a:t>
 Fünf Freunde aus Schmallenberg begeistern mit einer guten Idee: Seit Anfang Juni bieten sie ihre Dienste an. Rasen mähen, Hecke schneiden - eben alles rund um die Gartenpflege. Und mittlerweile können sie sich vor Aufträgen kaum noch retten. 🙊
#WDR #Lokalzeit #Gartenarbeit #Gartenpflege #Rasenmähen 
👩🏻‍💻 Autorin: Elisabeth Konstantinidis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101379</a:t>
                      </a:r>
                    </a:p>
                  </a:txBody>
                  <a:tcPr/>
                </a:tc>
                <a:extLst>
                  <a:ext uri="{0D108BD9-81ED-4DB2-BD59-A6C34878D82A}">
                    <a16:rowId xmlns:a16="http://schemas.microsoft.com/office/drawing/2014/main" val="455891713"/>
                  </a:ext>
                </a:extLst>
              </a:tr>
            </a:tbl>
          </a:graphicData>
        </a:graphic>
      </p:graphicFrame>
      <p:sp>
        <p:nvSpPr>
          <p:cNvPr id="4" name="Text Placeholder 3">
            <a:extLst>
              <a:ext uri="{FF2B5EF4-FFF2-40B4-BE49-F238E27FC236}">
                <a16:creationId xmlns:a16="http://schemas.microsoft.com/office/drawing/2014/main" id="{9576E871-0C1E-4644-941D-9222C5F19603}"/>
              </a:ext>
            </a:extLst>
          </p:cNvPr>
          <p:cNvSpPr>
            <a:spLocks noGrp="1"/>
          </p:cNvSpPr>
          <p:nvPr>
            <p:ph type="body" sz="quarter" idx="14"/>
          </p:nvPr>
        </p:nvSpPr>
        <p:spPr/>
        <p:txBody>
          <a:bodyPr/>
          <a:lstStyle/>
          <a:p>
            <a:r>
              <a:rPr lang="en-US"/>
              <a:t>09/09/2024 - 15/09/2024</a:t>
            </a:r>
          </a:p>
        </p:txBody>
      </p:sp>
    </p:spTree>
    <p:extLst>
      <p:ext uri="{BB962C8B-B14F-4D97-AF65-F5344CB8AC3E}">
        <p14:creationId xmlns:p14="http://schemas.microsoft.com/office/powerpoint/2010/main" val="739241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A3289-2C6E-4EDA-ACF9-569A989F1298}"/>
              </a:ext>
            </a:extLst>
          </p:cNvPr>
          <p:cNvSpPr>
            <a:spLocks noGrp="1"/>
          </p:cNvSpPr>
          <p:nvPr>
            <p:ph type="title"/>
          </p:nvPr>
        </p:nvSpPr>
        <p:spPr/>
        <p:txBody>
          <a:bodyPr/>
          <a:lstStyle/>
          <a:p>
            <a:r>
              <a:rPr lang="de-DE"/>
              <a:t>Instagram Alle Posts des Zeitraums (mit Total Interactions) | lokalzeit - 3 of 7</a:t>
            </a:r>
            <a:endParaRPr lang="en-US"/>
          </a:p>
        </p:txBody>
      </p:sp>
      <p:graphicFrame>
        <p:nvGraphicFramePr>
          <p:cNvPr id="5" name="Table Placeholder 4">
            <a:extLst>
              <a:ext uri="{FF2B5EF4-FFF2-40B4-BE49-F238E27FC236}">
                <a16:creationId xmlns:a16="http://schemas.microsoft.com/office/drawing/2014/main" id="{BBC127BB-02D4-4446-858C-0FDF0BCBB843}"/>
              </a:ext>
            </a:extLst>
          </p:cNvPr>
          <p:cNvGraphicFramePr>
            <a:graphicFrameLocks noGrp="1"/>
          </p:cNvGraphicFramePr>
          <p:nvPr>
            <p:ph type="tbl" sz="quarter" idx="13"/>
            <p:extLst>
              <p:ext uri="{D42A27DB-BD31-4B8C-83A1-F6EECF244321}">
                <p14:modId xmlns:p14="http://schemas.microsoft.com/office/powerpoint/2010/main" val="4204357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615366"/>
                    </a:ext>
                  </a:extLst>
                </a:gridCol>
                <a:gridCol w="1152144">
                  <a:extLst>
                    <a:ext uri="{9D8B030D-6E8A-4147-A177-3AD203B41FA5}">
                      <a16:colId xmlns:a16="http://schemas.microsoft.com/office/drawing/2014/main" val="1646492123"/>
                    </a:ext>
                  </a:extLst>
                </a:gridCol>
                <a:gridCol w="1152144">
                  <a:extLst>
                    <a:ext uri="{9D8B030D-6E8A-4147-A177-3AD203B41FA5}">
                      <a16:colId xmlns:a16="http://schemas.microsoft.com/office/drawing/2014/main" val="4047729003"/>
                    </a:ext>
                  </a:extLst>
                </a:gridCol>
                <a:gridCol w="1152144">
                  <a:extLst>
                    <a:ext uri="{9D8B030D-6E8A-4147-A177-3AD203B41FA5}">
                      <a16:colId xmlns:a16="http://schemas.microsoft.com/office/drawing/2014/main" val="416643391"/>
                    </a:ext>
                  </a:extLst>
                </a:gridCol>
                <a:gridCol w="1152144">
                  <a:extLst>
                    <a:ext uri="{9D8B030D-6E8A-4147-A177-3AD203B41FA5}">
                      <a16:colId xmlns:a16="http://schemas.microsoft.com/office/drawing/2014/main" val="3160858390"/>
                    </a:ext>
                  </a:extLst>
                </a:gridCol>
                <a:gridCol w="1152144">
                  <a:extLst>
                    <a:ext uri="{9D8B030D-6E8A-4147-A177-3AD203B41FA5}">
                      <a16:colId xmlns:a16="http://schemas.microsoft.com/office/drawing/2014/main" val="651729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43730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- 2024-09-09 11:57:23</a:t>
                      </a:r>
                      <a:r>
                        <a:rPr kumimoji="0" lang="de-DE" sz="1000" b="0" i="0" u="none" strike="noStrike" kern="1200" cap="none" spc="0" normalizeH="0" baseline="0" noProof="0">
                          <a:ln>
                            <a:noFill/>
                          </a:ln>
                          <a:solidFill>
                            <a:prstClr val="black"/>
                          </a:solidFill>
                          <a:effectLst/>
                          <a:uLnTx/>
                          <a:uFillTx/>
                          <a:latin typeface="Calibri"/>
                          <a:ea typeface="+mn-ea"/>
                          <a:cs typeface="+mn-cs"/>
                        </a:rPr>
                        <a:t>
 Ava ist drei Jahre alt und hat eine seltene Form von Epilepsie. Lange wussten ihre Eltern nicht, wie sie ihrer kleinen Tochter diese Krankheit erklären sollten.
Doch dann hatte Mama Inga eine kindgerechte Idee, bei der ihr Beruf als Illustratorin ihr sehr geholfen hat. 
👩🏼‍💻Autorin: Rahel Schuchard 
#Epilepsie #Kinderbuch #Mutter #Bielefeld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85314</a:t>
                      </a:r>
                    </a:p>
                  </a:txBody>
                  <a:tcPr/>
                </a:tc>
                <a:extLst>
                  <a:ext uri="{0D108BD9-81ED-4DB2-BD59-A6C34878D82A}">
                    <a16:rowId xmlns:a16="http://schemas.microsoft.com/office/drawing/2014/main" val="2741620136"/>
                  </a:ext>
                </a:extLst>
              </a:tr>
            </a:tbl>
          </a:graphicData>
        </a:graphic>
      </p:graphicFrame>
      <p:sp>
        <p:nvSpPr>
          <p:cNvPr id="4" name="Text Placeholder 3">
            <a:extLst>
              <a:ext uri="{FF2B5EF4-FFF2-40B4-BE49-F238E27FC236}">
                <a16:creationId xmlns:a16="http://schemas.microsoft.com/office/drawing/2014/main" id="{6177E3FF-DF6E-4183-B593-BD05C2BE2E9F}"/>
              </a:ext>
            </a:extLst>
          </p:cNvPr>
          <p:cNvSpPr>
            <a:spLocks noGrp="1"/>
          </p:cNvSpPr>
          <p:nvPr>
            <p:ph type="body" sz="quarter" idx="14"/>
          </p:nvPr>
        </p:nvSpPr>
        <p:spPr/>
        <p:txBody>
          <a:bodyPr/>
          <a:lstStyle/>
          <a:p>
            <a:r>
              <a:rPr lang="en-US"/>
              <a:t>09/09/2024 - 15/09/2024</a:t>
            </a:r>
          </a:p>
        </p:txBody>
      </p:sp>
    </p:spTree>
    <p:extLst>
      <p:ext uri="{BB962C8B-B14F-4D97-AF65-F5344CB8AC3E}">
        <p14:creationId xmlns:p14="http://schemas.microsoft.com/office/powerpoint/2010/main" val="1583939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953B9-5C21-4980-B990-B098EA4A28EF}"/>
              </a:ext>
            </a:extLst>
          </p:cNvPr>
          <p:cNvSpPr>
            <a:spLocks noGrp="1"/>
          </p:cNvSpPr>
          <p:nvPr>
            <p:ph type="title"/>
          </p:nvPr>
        </p:nvSpPr>
        <p:spPr/>
        <p:txBody>
          <a:bodyPr/>
          <a:lstStyle/>
          <a:p>
            <a:r>
              <a:rPr lang="de-DE"/>
              <a:t>Instagram Alle Posts des Zeitraums (mit Total Interactions) | lokalzeit - 4 of 7</a:t>
            </a:r>
            <a:endParaRPr lang="en-US"/>
          </a:p>
        </p:txBody>
      </p:sp>
      <p:graphicFrame>
        <p:nvGraphicFramePr>
          <p:cNvPr id="5" name="Table Placeholder 4">
            <a:extLst>
              <a:ext uri="{FF2B5EF4-FFF2-40B4-BE49-F238E27FC236}">
                <a16:creationId xmlns:a16="http://schemas.microsoft.com/office/drawing/2014/main" id="{26B6F6D1-B28E-4489-BDF2-0595D4A5291C}"/>
              </a:ext>
            </a:extLst>
          </p:cNvPr>
          <p:cNvGraphicFramePr>
            <a:graphicFrameLocks noGrp="1"/>
          </p:cNvGraphicFramePr>
          <p:nvPr>
            <p:ph type="tbl" sz="quarter" idx="13"/>
            <p:extLst>
              <p:ext uri="{D42A27DB-BD31-4B8C-83A1-F6EECF244321}">
                <p14:modId xmlns:p14="http://schemas.microsoft.com/office/powerpoint/2010/main" val="1999397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38767779"/>
                    </a:ext>
                  </a:extLst>
                </a:gridCol>
                <a:gridCol w="1152144">
                  <a:extLst>
                    <a:ext uri="{9D8B030D-6E8A-4147-A177-3AD203B41FA5}">
                      <a16:colId xmlns:a16="http://schemas.microsoft.com/office/drawing/2014/main" val="1194788659"/>
                    </a:ext>
                  </a:extLst>
                </a:gridCol>
                <a:gridCol w="1152144">
                  <a:extLst>
                    <a:ext uri="{9D8B030D-6E8A-4147-A177-3AD203B41FA5}">
                      <a16:colId xmlns:a16="http://schemas.microsoft.com/office/drawing/2014/main" val="1135957056"/>
                    </a:ext>
                  </a:extLst>
                </a:gridCol>
                <a:gridCol w="1152144">
                  <a:extLst>
                    <a:ext uri="{9D8B030D-6E8A-4147-A177-3AD203B41FA5}">
                      <a16:colId xmlns:a16="http://schemas.microsoft.com/office/drawing/2014/main" val="3375171708"/>
                    </a:ext>
                  </a:extLst>
                </a:gridCol>
                <a:gridCol w="1152144">
                  <a:extLst>
                    <a:ext uri="{9D8B030D-6E8A-4147-A177-3AD203B41FA5}">
                      <a16:colId xmlns:a16="http://schemas.microsoft.com/office/drawing/2014/main" val="3776528986"/>
                    </a:ext>
                  </a:extLst>
                </a:gridCol>
                <a:gridCol w="1152144">
                  <a:extLst>
                    <a:ext uri="{9D8B030D-6E8A-4147-A177-3AD203B41FA5}">
                      <a16:colId xmlns:a16="http://schemas.microsoft.com/office/drawing/2014/main" val="3812497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0575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- 2024-09-11 12:04:15</a:t>
                      </a:r>
                      <a:r>
                        <a:rPr kumimoji="0" lang="de-DE" sz="1000" b="0" i="0" u="none" strike="noStrike" kern="1200" cap="none" spc="0" normalizeH="0" baseline="0" noProof="0">
                          <a:ln>
                            <a:noFill/>
                          </a:ln>
                          <a:solidFill>
                            <a:prstClr val="black"/>
                          </a:solidFill>
                          <a:effectLst/>
                          <a:uLnTx/>
                          <a:uFillTx/>
                          <a:latin typeface="Calibri"/>
                          <a:ea typeface="+mn-ea"/>
                          <a:cs typeface="+mn-cs"/>
                        </a:rPr>
                        <a:t>
 Jörg van Bracht hat maximal 72 Stunden Zeit, um ein Menschenleben zu retten! Er übt ein ganz besonderes Ehrenamt aus: Er ist Stammzellenkurier. 
Das bedeutet, dass er nach der Entnahme der Stammzellen dafür verantwortlich ist, die Spende so schnell wie möglich zu den Empfängern zu bringen. Dies muss innerhalb von 72 Stunden geschehen, damit die Stammzellen transplantiert werden können. Dafür muss er aus seinem Heimatort Meerbusch manchmal um die ganze Welt reisen, was ihm einiges abverlangt. Er muss dabei zum Beispiel ständig wach bleiben. 💼
👩‍💻 Autorin: Ina Reuter
#Stammzellenkurier #Ehrenamt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33961</a:t>
                      </a:r>
                    </a:p>
                  </a:txBody>
                  <a:tcPr/>
                </a:tc>
                <a:extLst>
                  <a:ext uri="{0D108BD9-81ED-4DB2-BD59-A6C34878D82A}">
                    <a16:rowId xmlns:a16="http://schemas.microsoft.com/office/drawing/2014/main" val="1578991669"/>
                  </a:ext>
                </a:extLst>
              </a:tr>
            </a:tbl>
          </a:graphicData>
        </a:graphic>
      </p:graphicFrame>
      <p:sp>
        <p:nvSpPr>
          <p:cNvPr id="4" name="Text Placeholder 3">
            <a:extLst>
              <a:ext uri="{FF2B5EF4-FFF2-40B4-BE49-F238E27FC236}">
                <a16:creationId xmlns:a16="http://schemas.microsoft.com/office/drawing/2014/main" id="{457A6CD9-FEF9-4C1F-84D5-806E2F24FA23}"/>
              </a:ext>
            </a:extLst>
          </p:cNvPr>
          <p:cNvSpPr>
            <a:spLocks noGrp="1"/>
          </p:cNvSpPr>
          <p:nvPr>
            <p:ph type="body" sz="quarter" idx="14"/>
          </p:nvPr>
        </p:nvSpPr>
        <p:spPr/>
        <p:txBody>
          <a:bodyPr/>
          <a:lstStyle/>
          <a:p>
            <a:r>
              <a:rPr lang="en-US"/>
              <a:t>09/09/2024 - 15/09/2024</a:t>
            </a:r>
          </a:p>
        </p:txBody>
      </p:sp>
    </p:spTree>
    <p:extLst>
      <p:ext uri="{BB962C8B-B14F-4D97-AF65-F5344CB8AC3E}">
        <p14:creationId xmlns:p14="http://schemas.microsoft.com/office/powerpoint/2010/main" val="1993726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5707-C19D-4EC3-B76B-A646A11D9044}"/>
              </a:ext>
            </a:extLst>
          </p:cNvPr>
          <p:cNvSpPr>
            <a:spLocks noGrp="1"/>
          </p:cNvSpPr>
          <p:nvPr>
            <p:ph type="title"/>
          </p:nvPr>
        </p:nvSpPr>
        <p:spPr/>
        <p:txBody>
          <a:bodyPr/>
          <a:lstStyle/>
          <a:p>
            <a:r>
              <a:rPr lang="de-DE"/>
              <a:t>Instagram Alle Posts des Zeitraums (mit Total Interactions) | lokalzeit - 5 of 7</a:t>
            </a:r>
            <a:endParaRPr lang="en-US"/>
          </a:p>
        </p:txBody>
      </p:sp>
      <p:graphicFrame>
        <p:nvGraphicFramePr>
          <p:cNvPr id="5" name="Table Placeholder 4">
            <a:extLst>
              <a:ext uri="{FF2B5EF4-FFF2-40B4-BE49-F238E27FC236}">
                <a16:creationId xmlns:a16="http://schemas.microsoft.com/office/drawing/2014/main" id="{8F670F4D-4813-4D81-AB6F-BFE34C81F7FD}"/>
              </a:ext>
            </a:extLst>
          </p:cNvPr>
          <p:cNvGraphicFramePr>
            <a:graphicFrameLocks noGrp="1"/>
          </p:cNvGraphicFramePr>
          <p:nvPr>
            <p:ph type="tbl" sz="quarter" idx="13"/>
            <p:extLst>
              <p:ext uri="{D42A27DB-BD31-4B8C-83A1-F6EECF244321}">
                <p14:modId xmlns:p14="http://schemas.microsoft.com/office/powerpoint/2010/main" val="912852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46571588"/>
                    </a:ext>
                  </a:extLst>
                </a:gridCol>
                <a:gridCol w="1152144">
                  <a:extLst>
                    <a:ext uri="{9D8B030D-6E8A-4147-A177-3AD203B41FA5}">
                      <a16:colId xmlns:a16="http://schemas.microsoft.com/office/drawing/2014/main" val="2661782030"/>
                    </a:ext>
                  </a:extLst>
                </a:gridCol>
                <a:gridCol w="1152144">
                  <a:extLst>
                    <a:ext uri="{9D8B030D-6E8A-4147-A177-3AD203B41FA5}">
                      <a16:colId xmlns:a16="http://schemas.microsoft.com/office/drawing/2014/main" val="1283730698"/>
                    </a:ext>
                  </a:extLst>
                </a:gridCol>
                <a:gridCol w="1152144">
                  <a:extLst>
                    <a:ext uri="{9D8B030D-6E8A-4147-A177-3AD203B41FA5}">
                      <a16:colId xmlns:a16="http://schemas.microsoft.com/office/drawing/2014/main" val="3500764738"/>
                    </a:ext>
                  </a:extLst>
                </a:gridCol>
                <a:gridCol w="1152144">
                  <a:extLst>
                    <a:ext uri="{9D8B030D-6E8A-4147-A177-3AD203B41FA5}">
                      <a16:colId xmlns:a16="http://schemas.microsoft.com/office/drawing/2014/main" val="755752170"/>
                    </a:ext>
                  </a:extLst>
                </a:gridCol>
                <a:gridCol w="1152144">
                  <a:extLst>
                    <a:ext uri="{9D8B030D-6E8A-4147-A177-3AD203B41FA5}">
                      <a16:colId xmlns:a16="http://schemas.microsoft.com/office/drawing/2014/main" val="3898895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7693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- 2024-09-12 13:02:33</a:t>
                      </a:r>
                      <a:r>
                        <a:rPr kumimoji="0" lang="de-DE" sz="1000" b="0" i="0" u="none" strike="noStrike" kern="1200" cap="none" spc="0" normalizeH="0" baseline="0" noProof="0">
                          <a:ln>
                            <a:noFill/>
                          </a:ln>
                          <a:solidFill>
                            <a:prstClr val="black"/>
                          </a:solidFill>
                          <a:effectLst/>
                          <a:uLnTx/>
                          <a:uFillTx/>
                          <a:latin typeface="Calibri"/>
                          <a:ea typeface="+mn-ea"/>
                          <a:cs typeface="+mn-cs"/>
                        </a:rPr>
                        <a:t>
 Wer einen geliebten Menschen verloren hat, für den ist das Leben plötzlich ganz anders. 💔
Angelika Lennertz gibt Menschen aus Viersen die Möglichkeit, zusammen durch die Natur zu laufen und Schritt für Schritt einen Weg zu finden, mit der eigenen Trauer umzugehen – und zu merken, dass man nicht alleine damit ist. 🏃🏃🏻‍♀️
👩🏼‍💻 Autorin: Anke Hoffmann 
#lokalzeit #viersen #ehrenamt #trauerspaziergang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11959</a:t>
                      </a:r>
                    </a:p>
                  </a:txBody>
                  <a:tcPr/>
                </a:tc>
                <a:extLst>
                  <a:ext uri="{0D108BD9-81ED-4DB2-BD59-A6C34878D82A}">
                    <a16:rowId xmlns:a16="http://schemas.microsoft.com/office/drawing/2014/main" val="476418510"/>
                  </a:ext>
                </a:extLst>
              </a:tr>
            </a:tbl>
          </a:graphicData>
        </a:graphic>
      </p:graphicFrame>
      <p:sp>
        <p:nvSpPr>
          <p:cNvPr id="4" name="Text Placeholder 3">
            <a:extLst>
              <a:ext uri="{FF2B5EF4-FFF2-40B4-BE49-F238E27FC236}">
                <a16:creationId xmlns:a16="http://schemas.microsoft.com/office/drawing/2014/main" id="{3A128BB5-C026-4E1F-8B31-64A215462993}"/>
              </a:ext>
            </a:extLst>
          </p:cNvPr>
          <p:cNvSpPr>
            <a:spLocks noGrp="1"/>
          </p:cNvSpPr>
          <p:nvPr>
            <p:ph type="body" sz="quarter" idx="14"/>
          </p:nvPr>
        </p:nvSpPr>
        <p:spPr/>
        <p:txBody>
          <a:bodyPr/>
          <a:lstStyle/>
          <a:p>
            <a:r>
              <a:rPr lang="en-US"/>
              <a:t>09/09/2024 - 15/09/2024</a:t>
            </a:r>
          </a:p>
        </p:txBody>
      </p:sp>
    </p:spTree>
    <p:extLst>
      <p:ext uri="{BB962C8B-B14F-4D97-AF65-F5344CB8AC3E}">
        <p14:creationId xmlns:p14="http://schemas.microsoft.com/office/powerpoint/2010/main" val="3135934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EDB62-934E-44FB-8B7A-00651B2EE6B7}"/>
              </a:ext>
            </a:extLst>
          </p:cNvPr>
          <p:cNvSpPr>
            <a:spLocks noGrp="1"/>
          </p:cNvSpPr>
          <p:nvPr>
            <p:ph type="title"/>
          </p:nvPr>
        </p:nvSpPr>
        <p:spPr/>
        <p:txBody>
          <a:bodyPr/>
          <a:lstStyle/>
          <a:p>
            <a:r>
              <a:rPr lang="de-DE"/>
              <a:t>Instagram Alle Posts des Zeitraums (mit Total Interactions) | lokalzeit - 6 of 7</a:t>
            </a:r>
            <a:endParaRPr lang="en-US"/>
          </a:p>
        </p:txBody>
      </p:sp>
      <p:graphicFrame>
        <p:nvGraphicFramePr>
          <p:cNvPr id="5" name="Table Placeholder 4">
            <a:extLst>
              <a:ext uri="{FF2B5EF4-FFF2-40B4-BE49-F238E27FC236}">
                <a16:creationId xmlns:a16="http://schemas.microsoft.com/office/drawing/2014/main" id="{697D8182-2A48-4806-9DF1-9167193A874A}"/>
              </a:ext>
            </a:extLst>
          </p:cNvPr>
          <p:cNvGraphicFramePr>
            <a:graphicFrameLocks noGrp="1"/>
          </p:cNvGraphicFramePr>
          <p:nvPr>
            <p:ph type="tbl" sz="quarter" idx="13"/>
            <p:extLst>
              <p:ext uri="{D42A27DB-BD31-4B8C-83A1-F6EECF244321}">
                <p14:modId xmlns:p14="http://schemas.microsoft.com/office/powerpoint/2010/main" val="3025824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21195563"/>
                    </a:ext>
                  </a:extLst>
                </a:gridCol>
                <a:gridCol w="1152144">
                  <a:extLst>
                    <a:ext uri="{9D8B030D-6E8A-4147-A177-3AD203B41FA5}">
                      <a16:colId xmlns:a16="http://schemas.microsoft.com/office/drawing/2014/main" val="3366722738"/>
                    </a:ext>
                  </a:extLst>
                </a:gridCol>
                <a:gridCol w="1152144">
                  <a:extLst>
                    <a:ext uri="{9D8B030D-6E8A-4147-A177-3AD203B41FA5}">
                      <a16:colId xmlns:a16="http://schemas.microsoft.com/office/drawing/2014/main" val="1535931995"/>
                    </a:ext>
                  </a:extLst>
                </a:gridCol>
                <a:gridCol w="1152144">
                  <a:extLst>
                    <a:ext uri="{9D8B030D-6E8A-4147-A177-3AD203B41FA5}">
                      <a16:colId xmlns:a16="http://schemas.microsoft.com/office/drawing/2014/main" val="2119174136"/>
                    </a:ext>
                  </a:extLst>
                </a:gridCol>
                <a:gridCol w="1152144">
                  <a:extLst>
                    <a:ext uri="{9D8B030D-6E8A-4147-A177-3AD203B41FA5}">
                      <a16:colId xmlns:a16="http://schemas.microsoft.com/office/drawing/2014/main" val="3812340681"/>
                    </a:ext>
                  </a:extLst>
                </a:gridCol>
                <a:gridCol w="1152144">
                  <a:extLst>
                    <a:ext uri="{9D8B030D-6E8A-4147-A177-3AD203B41FA5}">
                      <a16:colId xmlns:a16="http://schemas.microsoft.com/office/drawing/2014/main" val="3862674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18568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- 2024-09-14 11:56:54</a:t>
                      </a:r>
                      <a:r>
                        <a:rPr kumimoji="0" lang="de-DE" sz="1000" b="0" i="0" u="none" strike="noStrike" kern="1200" cap="none" spc="0" normalizeH="0" baseline="0" noProof="0">
                          <a:ln>
                            <a:noFill/>
                          </a:ln>
                          <a:solidFill>
                            <a:prstClr val="black"/>
                          </a:solidFill>
                          <a:effectLst/>
                          <a:uLnTx/>
                          <a:uFillTx/>
                          <a:latin typeface="Calibri"/>
                          <a:ea typeface="+mn-ea"/>
                          <a:cs typeface="+mn-cs"/>
                        </a:rPr>
                        <a:t>
 🎶 Hättet ihr Lust, hier mitzusingen – oder lieber mitzuschunkeln? 🥳 
Die Kuckucksknaben aus Hesborn hatten während Corona die Idee, einen Chor zu gründen. Seit einiger Zeit treffen sich die 30 Aktiven wöchentlich, um zusammen zu singen. 🎤 
Zu ihrem einjährigen Jubiläum hatten sie einen Auftritt über Instagram verlost. 📱 Draus geworden ist ein Gartenkonzert in Winterberg. 🍻 Wir finden: Eine schöne Idee, um Leute zusammenzubringen. 🌻 
Gibt es auch in eurer Region auch ungewöhnliche Chöre? 🗣️ 
👩🏻‍💻Autorin: Sandra Wahle
#lokalzeit #winterberg #chöre #singen #gartenkonzert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10080</a:t>
                      </a:r>
                    </a:p>
                  </a:txBody>
                  <a:tcPr/>
                </a:tc>
                <a:extLst>
                  <a:ext uri="{0D108BD9-81ED-4DB2-BD59-A6C34878D82A}">
                    <a16:rowId xmlns:a16="http://schemas.microsoft.com/office/drawing/2014/main" val="2019525694"/>
                  </a:ext>
                </a:extLst>
              </a:tr>
            </a:tbl>
          </a:graphicData>
        </a:graphic>
      </p:graphicFrame>
      <p:sp>
        <p:nvSpPr>
          <p:cNvPr id="4" name="Text Placeholder 3">
            <a:extLst>
              <a:ext uri="{FF2B5EF4-FFF2-40B4-BE49-F238E27FC236}">
                <a16:creationId xmlns:a16="http://schemas.microsoft.com/office/drawing/2014/main" id="{068F47BE-C951-48D4-9F9C-433CD30BF14A}"/>
              </a:ext>
            </a:extLst>
          </p:cNvPr>
          <p:cNvSpPr>
            <a:spLocks noGrp="1"/>
          </p:cNvSpPr>
          <p:nvPr>
            <p:ph type="body" sz="quarter" idx="14"/>
          </p:nvPr>
        </p:nvSpPr>
        <p:spPr/>
        <p:txBody>
          <a:bodyPr/>
          <a:lstStyle/>
          <a:p>
            <a:r>
              <a:rPr lang="en-US"/>
              <a:t>09/09/2024 - 15/09/2024</a:t>
            </a:r>
          </a:p>
        </p:txBody>
      </p:sp>
    </p:spTree>
    <p:extLst>
      <p:ext uri="{BB962C8B-B14F-4D97-AF65-F5344CB8AC3E}">
        <p14:creationId xmlns:p14="http://schemas.microsoft.com/office/powerpoint/2010/main" val="185479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7CF04-EE6B-421E-95CA-42ED5A03B267}"/>
              </a:ext>
            </a:extLst>
          </p:cNvPr>
          <p:cNvSpPr>
            <a:spLocks noGrp="1"/>
          </p:cNvSpPr>
          <p:nvPr>
            <p:ph type="title"/>
          </p:nvPr>
        </p:nvSpPr>
        <p:spPr/>
        <p:txBody>
          <a:bodyPr/>
          <a:lstStyle/>
          <a:p>
            <a:r>
              <a:rPr lang="de-DE"/>
              <a:t>Instagram Alle Posts des Zeitraums (mit Total Interactions) | lokalzeit - 7 of 7</a:t>
            </a:r>
            <a:endParaRPr lang="en-US"/>
          </a:p>
        </p:txBody>
      </p:sp>
      <p:graphicFrame>
        <p:nvGraphicFramePr>
          <p:cNvPr id="5" name="Table Placeholder 4">
            <a:extLst>
              <a:ext uri="{FF2B5EF4-FFF2-40B4-BE49-F238E27FC236}">
                <a16:creationId xmlns:a16="http://schemas.microsoft.com/office/drawing/2014/main" id="{35553A32-173D-4585-8DA5-C92C6AE710A6}"/>
              </a:ext>
            </a:extLst>
          </p:cNvPr>
          <p:cNvGraphicFramePr>
            <a:graphicFrameLocks noGrp="1"/>
          </p:cNvGraphicFramePr>
          <p:nvPr>
            <p:ph type="tbl" sz="quarter" idx="13"/>
            <p:extLst>
              <p:ext uri="{D42A27DB-BD31-4B8C-83A1-F6EECF244321}">
                <p14:modId xmlns:p14="http://schemas.microsoft.com/office/powerpoint/2010/main" val="2524279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46929065"/>
                    </a:ext>
                  </a:extLst>
                </a:gridCol>
                <a:gridCol w="1152144">
                  <a:extLst>
                    <a:ext uri="{9D8B030D-6E8A-4147-A177-3AD203B41FA5}">
                      <a16:colId xmlns:a16="http://schemas.microsoft.com/office/drawing/2014/main" val="897840232"/>
                    </a:ext>
                  </a:extLst>
                </a:gridCol>
                <a:gridCol w="1152144">
                  <a:extLst>
                    <a:ext uri="{9D8B030D-6E8A-4147-A177-3AD203B41FA5}">
                      <a16:colId xmlns:a16="http://schemas.microsoft.com/office/drawing/2014/main" val="4179537815"/>
                    </a:ext>
                  </a:extLst>
                </a:gridCol>
                <a:gridCol w="1152144">
                  <a:extLst>
                    <a:ext uri="{9D8B030D-6E8A-4147-A177-3AD203B41FA5}">
                      <a16:colId xmlns:a16="http://schemas.microsoft.com/office/drawing/2014/main" val="3710219147"/>
                    </a:ext>
                  </a:extLst>
                </a:gridCol>
                <a:gridCol w="1152144">
                  <a:extLst>
                    <a:ext uri="{9D8B030D-6E8A-4147-A177-3AD203B41FA5}">
                      <a16:colId xmlns:a16="http://schemas.microsoft.com/office/drawing/2014/main" val="1438809662"/>
                    </a:ext>
                  </a:extLst>
                </a:gridCol>
                <a:gridCol w="1152144">
                  <a:extLst>
                    <a:ext uri="{9D8B030D-6E8A-4147-A177-3AD203B41FA5}">
                      <a16:colId xmlns:a16="http://schemas.microsoft.com/office/drawing/2014/main" val="2422358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82160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- 2024-09-15 11:54:04</a:t>
                      </a:r>
                      <a:r>
                        <a:rPr kumimoji="0" lang="de-DE" sz="1000" b="0" i="0" u="none" strike="noStrike" kern="1200" cap="none" spc="0" normalizeH="0" baseline="0" noProof="0">
                          <a:ln>
                            <a:noFill/>
                          </a:ln>
                          <a:solidFill>
                            <a:prstClr val="black"/>
                          </a:solidFill>
                          <a:effectLst/>
                          <a:uLnTx/>
                          <a:uFillTx/>
                          <a:latin typeface="Calibri"/>
                          <a:ea typeface="+mn-ea"/>
                          <a:cs typeface="+mn-cs"/>
                        </a:rPr>
                        <a:t>
 Aus Afghanistan ging es für Yasna Rahimi an den Niederrhein. In Geldern haben sie und ihre Familie nach Wochen endlich Zuflucht vor den Taliban gefunden. ❤️ 
Erst hat die damals Zehnjährige Probleme, die Sprache zu lernen, entwickelt sich aber zur besten Schülerin der Schule. Yasna hat ihr Abitur mit der Bestnote 0,8 abgeschlossen und hilft jetzt auch anderen. 🥇 
Einmal die Woche gibt sie Deutschkurse für geflüchtete Frauen. Sie möchte unbedingt die Welt verbessern. Ihr großes Ziel ist es, Chirurgin zu werden. 👩‍⚕️ 
Wie würdet ihr die Welt gerne ein Stück besser machen?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7577</a:t>
                      </a:r>
                    </a:p>
                  </a:txBody>
                  <a:tcPr/>
                </a:tc>
                <a:extLst>
                  <a:ext uri="{0D108BD9-81ED-4DB2-BD59-A6C34878D82A}">
                    <a16:rowId xmlns:a16="http://schemas.microsoft.com/office/drawing/2014/main" val="2292309484"/>
                  </a:ext>
                </a:extLst>
              </a:tr>
            </a:tbl>
          </a:graphicData>
        </a:graphic>
      </p:graphicFrame>
      <p:sp>
        <p:nvSpPr>
          <p:cNvPr id="4" name="Text Placeholder 3">
            <a:extLst>
              <a:ext uri="{FF2B5EF4-FFF2-40B4-BE49-F238E27FC236}">
                <a16:creationId xmlns:a16="http://schemas.microsoft.com/office/drawing/2014/main" id="{9BE1995B-73D4-4841-B9C9-1C98D1D205E2}"/>
              </a:ext>
            </a:extLst>
          </p:cNvPr>
          <p:cNvSpPr>
            <a:spLocks noGrp="1"/>
          </p:cNvSpPr>
          <p:nvPr>
            <p:ph type="body" sz="quarter" idx="14"/>
          </p:nvPr>
        </p:nvSpPr>
        <p:spPr/>
        <p:txBody>
          <a:bodyPr/>
          <a:lstStyle/>
          <a:p>
            <a:r>
              <a:rPr lang="en-US"/>
              <a:t>09/09/2024 - 15/09/2024</a:t>
            </a:r>
          </a:p>
        </p:txBody>
      </p:sp>
    </p:spTree>
    <p:extLst>
      <p:ext uri="{BB962C8B-B14F-4D97-AF65-F5344CB8AC3E}">
        <p14:creationId xmlns:p14="http://schemas.microsoft.com/office/powerpoint/2010/main" val="31013210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939</Words>
  <Application>Microsoft Office PowerPoint</Application>
  <PresentationFormat>On-screen Show (4:3)</PresentationFormat>
  <Paragraphs>104</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Instagram Alle Posts des Zeitraums (mit Total Interactions) | lokalzeit - 1 of 7</vt:lpstr>
      <vt:lpstr>Instagram Alle Posts des Zeitraums (mit Total Interactions) | lokalzeit - 2 of 7</vt:lpstr>
      <vt:lpstr>Instagram Alle Posts des Zeitraums (mit Total Interactions) | lokalzeit - 3 of 7</vt:lpstr>
      <vt:lpstr>Instagram Alle Posts des Zeitraums (mit Total Interactions) | lokalzeit - 4 of 7</vt:lpstr>
      <vt:lpstr>Instagram Alle Posts des Zeitraums (mit Total Interactions) | lokalzeit - 5 of 7</vt:lpstr>
      <vt:lpstr>Instagram Alle Posts des Zeitraums (mit Total Interactions) | lokalzeit - 6 of 7</vt:lpstr>
      <vt:lpstr>Instagram Alle Posts des Zeitraums (mit Total Interactions) | lokalzeit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7</dc:title>
  <dc:creator>Frederik Born</dc:creator>
  <cp:lastModifiedBy>Frederik Born</cp:lastModifiedBy>
  <cp:revision>1</cp:revision>
  <dcterms:created xsi:type="dcterms:W3CDTF">2024-09-17T13:02:21Z</dcterms:created>
  <dcterms:modified xsi:type="dcterms:W3CDTF">2024-09-17T13:02:39Z</dcterms:modified>
</cp:coreProperties>
</file>