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Lst>
  <p:sldSz cx="9144000" cy="6858000" type="screen4x3"/>
  <p:notesSz cx="6858000" cy="9144000"/>
  <p:embeddedFontLst>
    <p:embeddedFont>
      <p:font typeface="Calibri" panose="020F0502020204030204" pitchFamily="34" charset="0"/>
      <p:regular r:id="rId9"/>
      <p:bold r:id="rId10"/>
      <p:italic r:id="rId11"/>
      <p:boldItalic r:id="rId1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font" Target="fonts/font1.fntdata"/><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9/10/2024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9/10/2024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9/10/2024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9/10/2024</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9/10/2024</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9/10/2024</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9/10/2024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9/10/2024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9/10/2024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9/10/2024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6F11A5-D026-4E4F-A66F-B68A05425168}"/>
              </a:ext>
            </a:extLst>
          </p:cNvPr>
          <p:cNvSpPr>
            <a:spLocks noGrp="1"/>
          </p:cNvSpPr>
          <p:nvPr>
            <p:ph type="title"/>
          </p:nvPr>
        </p:nvSpPr>
        <p:spPr/>
        <p:txBody>
          <a:bodyPr/>
          <a:lstStyle/>
          <a:p>
            <a:r>
              <a:rPr lang="de-DE"/>
              <a:t>Instagram Alle Posts des Zeitraums (mit Total Interactions) | lokalzeit - 1 of 7</a:t>
            </a:r>
            <a:endParaRPr lang="en-US"/>
          </a:p>
        </p:txBody>
      </p:sp>
      <p:graphicFrame>
        <p:nvGraphicFramePr>
          <p:cNvPr id="5" name="Table Placeholder 4">
            <a:extLst>
              <a:ext uri="{FF2B5EF4-FFF2-40B4-BE49-F238E27FC236}">
                <a16:creationId xmlns:a16="http://schemas.microsoft.com/office/drawing/2014/main" id="{CA584E16-76D0-45F6-AA98-FE39193D1E7D}"/>
              </a:ext>
            </a:extLst>
          </p:cNvPr>
          <p:cNvGraphicFramePr>
            <a:graphicFrameLocks noGrp="1"/>
          </p:cNvGraphicFramePr>
          <p:nvPr>
            <p:ph type="tbl" sz="quarter" idx="13"/>
            <p:extLst>
              <p:ext uri="{D42A27DB-BD31-4B8C-83A1-F6EECF244321}">
                <p14:modId xmlns:p14="http://schemas.microsoft.com/office/powerpoint/2010/main" val="328278554"/>
              </p:ext>
            </p:extLst>
          </p:nvPr>
        </p:nvGraphicFramePr>
        <p:xfrm>
          <a:off x="457200" y="1731963"/>
          <a:ext cx="8065008" cy="370840"/>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873766624"/>
                    </a:ext>
                  </a:extLst>
                </a:gridCol>
                <a:gridCol w="1152144">
                  <a:extLst>
                    <a:ext uri="{9D8B030D-6E8A-4147-A177-3AD203B41FA5}">
                      <a16:colId xmlns:a16="http://schemas.microsoft.com/office/drawing/2014/main" val="321915521"/>
                    </a:ext>
                  </a:extLst>
                </a:gridCol>
                <a:gridCol w="1152144">
                  <a:extLst>
                    <a:ext uri="{9D8B030D-6E8A-4147-A177-3AD203B41FA5}">
                      <a16:colId xmlns:a16="http://schemas.microsoft.com/office/drawing/2014/main" val="3351640152"/>
                    </a:ext>
                  </a:extLst>
                </a:gridCol>
                <a:gridCol w="1152144">
                  <a:extLst>
                    <a:ext uri="{9D8B030D-6E8A-4147-A177-3AD203B41FA5}">
                      <a16:colId xmlns:a16="http://schemas.microsoft.com/office/drawing/2014/main" val="586330631"/>
                    </a:ext>
                  </a:extLst>
                </a:gridCol>
                <a:gridCol w="1152144">
                  <a:extLst>
                    <a:ext uri="{9D8B030D-6E8A-4147-A177-3AD203B41FA5}">
                      <a16:colId xmlns:a16="http://schemas.microsoft.com/office/drawing/2014/main" val="4118979650"/>
                    </a:ext>
                  </a:extLst>
                </a:gridCol>
                <a:gridCol w="1152144">
                  <a:extLst>
                    <a:ext uri="{9D8B030D-6E8A-4147-A177-3AD203B41FA5}">
                      <a16:colId xmlns:a16="http://schemas.microsoft.com/office/drawing/2014/main" val="36049090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524282365"/>
                  </a:ext>
                </a:extLst>
              </a:tr>
            </a:tbl>
          </a:graphicData>
        </a:graphic>
      </p:graphicFrame>
      <p:sp>
        <p:nvSpPr>
          <p:cNvPr id="4" name="Text Placeholder 3">
            <a:extLst>
              <a:ext uri="{FF2B5EF4-FFF2-40B4-BE49-F238E27FC236}">
                <a16:creationId xmlns:a16="http://schemas.microsoft.com/office/drawing/2014/main" id="{E6550E5A-120D-47BE-B749-BCAA1AD43830}"/>
              </a:ext>
            </a:extLst>
          </p:cNvPr>
          <p:cNvSpPr>
            <a:spLocks noGrp="1"/>
          </p:cNvSpPr>
          <p:nvPr>
            <p:ph type="body" sz="quarter" idx="14"/>
          </p:nvPr>
        </p:nvSpPr>
        <p:spPr/>
        <p:txBody>
          <a:bodyPr/>
          <a:lstStyle/>
          <a:p>
            <a:r>
              <a:rPr lang="en-US"/>
              <a:t>02/09/2024 - 08/09/2024</a:t>
            </a:r>
          </a:p>
        </p:txBody>
      </p:sp>
    </p:spTree>
    <p:extLst>
      <p:ext uri="{BB962C8B-B14F-4D97-AF65-F5344CB8AC3E}">
        <p14:creationId xmlns:p14="http://schemas.microsoft.com/office/powerpoint/2010/main" val="16551630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D24AFA-5779-4A76-9E69-24899A98751C}"/>
              </a:ext>
            </a:extLst>
          </p:cNvPr>
          <p:cNvSpPr>
            <a:spLocks noGrp="1"/>
          </p:cNvSpPr>
          <p:nvPr>
            <p:ph type="title"/>
          </p:nvPr>
        </p:nvSpPr>
        <p:spPr/>
        <p:txBody>
          <a:bodyPr/>
          <a:lstStyle/>
          <a:p>
            <a:r>
              <a:rPr lang="de-DE"/>
              <a:t>Instagram Alle Posts des Zeitraums (mit Total Interactions) | lokalzeit - 2 of 7</a:t>
            </a:r>
            <a:endParaRPr lang="en-US"/>
          </a:p>
        </p:txBody>
      </p:sp>
      <p:graphicFrame>
        <p:nvGraphicFramePr>
          <p:cNvPr id="5" name="Table Placeholder 4">
            <a:extLst>
              <a:ext uri="{FF2B5EF4-FFF2-40B4-BE49-F238E27FC236}">
                <a16:creationId xmlns:a16="http://schemas.microsoft.com/office/drawing/2014/main" id="{7DAE1F98-CAB1-404A-B6CE-D8A231FEB71D}"/>
              </a:ext>
            </a:extLst>
          </p:cNvPr>
          <p:cNvGraphicFramePr>
            <a:graphicFrameLocks noGrp="1"/>
          </p:cNvGraphicFramePr>
          <p:nvPr>
            <p:ph type="tbl" sz="quarter" idx="13"/>
            <p:extLst>
              <p:ext uri="{D42A27DB-BD31-4B8C-83A1-F6EECF244321}">
                <p14:modId xmlns:p14="http://schemas.microsoft.com/office/powerpoint/2010/main" val="15956934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463521790"/>
                    </a:ext>
                  </a:extLst>
                </a:gridCol>
                <a:gridCol w="1152144">
                  <a:extLst>
                    <a:ext uri="{9D8B030D-6E8A-4147-A177-3AD203B41FA5}">
                      <a16:colId xmlns:a16="http://schemas.microsoft.com/office/drawing/2014/main" val="303789483"/>
                    </a:ext>
                  </a:extLst>
                </a:gridCol>
                <a:gridCol w="1152144">
                  <a:extLst>
                    <a:ext uri="{9D8B030D-6E8A-4147-A177-3AD203B41FA5}">
                      <a16:colId xmlns:a16="http://schemas.microsoft.com/office/drawing/2014/main" val="508660441"/>
                    </a:ext>
                  </a:extLst>
                </a:gridCol>
                <a:gridCol w="1152144">
                  <a:extLst>
                    <a:ext uri="{9D8B030D-6E8A-4147-A177-3AD203B41FA5}">
                      <a16:colId xmlns:a16="http://schemas.microsoft.com/office/drawing/2014/main" val="1030992541"/>
                    </a:ext>
                  </a:extLst>
                </a:gridCol>
                <a:gridCol w="1152144">
                  <a:extLst>
                    <a:ext uri="{9D8B030D-6E8A-4147-A177-3AD203B41FA5}">
                      <a16:colId xmlns:a16="http://schemas.microsoft.com/office/drawing/2014/main" val="4281758837"/>
                    </a:ext>
                  </a:extLst>
                </a:gridCol>
                <a:gridCol w="1152144">
                  <a:extLst>
                    <a:ext uri="{9D8B030D-6E8A-4147-A177-3AD203B41FA5}">
                      <a16:colId xmlns:a16="http://schemas.microsoft.com/office/drawing/2014/main" val="33050126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32270936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- 2024-09-03 12:23:43</a:t>
                      </a:r>
                      <a:r>
                        <a:rPr kumimoji="0" lang="de-DE" sz="1000" b="0" i="0" u="none" strike="noStrike" kern="1200" cap="none" spc="0" normalizeH="0" baseline="0" noProof="0">
                          <a:ln>
                            <a:noFill/>
                          </a:ln>
                          <a:solidFill>
                            <a:prstClr val="black"/>
                          </a:solidFill>
                          <a:effectLst/>
                          <a:uLnTx/>
                          <a:uFillTx/>
                          <a:latin typeface="Calibri"/>
                          <a:ea typeface="+mn-ea"/>
                          <a:cs typeface="+mn-cs"/>
                        </a:rPr>
                        <a:t>
 Wie mögt ihr eure Currywurst am liebsten? 😋 (heute vermissen wir das Currywurst-Emoji besonders schmerzlich) 😁
Am 4. September feiert die Currywurst ihren 75. Geburtstag. 🥳 Damals soll Herta Heuwer in Berlin das erste Mal eine Soße aus Tomatenmark, Currypulver und anderen Gewürzen zusammengerührt und über eine gebratene und klein geschnittene Brühwurst gegossen haben. 🍅🧂🧅
Doch Berlin hat die Rechnung wohl ohne den Pott gemacht. 😏 Denn Recherchen des Autors Tim Koch aus Essen belegen, dass die Currywurst in Duisburg bereits 1936 über den Tresen gegangen ist. Er hat mit der Familie des Erfinders gesprochen und andere Beweise der Theorie in einem Buch zusammengetragen. 📖✨
👨‍💻 Autor: Jörg Steinkamp 
#Currywurst #Lokalzeit #WDR #Ruhrgebiet #Curry #Imbiss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13.2786 %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186306</a:t>
                      </a:r>
                    </a:p>
                  </a:txBody>
                  <a:tcPr/>
                </a:tc>
                <a:extLst>
                  <a:ext uri="{0D108BD9-81ED-4DB2-BD59-A6C34878D82A}">
                    <a16:rowId xmlns:a16="http://schemas.microsoft.com/office/drawing/2014/main" val="1497314284"/>
                  </a:ext>
                </a:extLst>
              </a:tr>
            </a:tbl>
          </a:graphicData>
        </a:graphic>
      </p:graphicFrame>
      <p:sp>
        <p:nvSpPr>
          <p:cNvPr id="4" name="Text Placeholder 3">
            <a:extLst>
              <a:ext uri="{FF2B5EF4-FFF2-40B4-BE49-F238E27FC236}">
                <a16:creationId xmlns:a16="http://schemas.microsoft.com/office/drawing/2014/main" id="{8318B233-7238-4592-B7B1-557C270F1DA4}"/>
              </a:ext>
            </a:extLst>
          </p:cNvPr>
          <p:cNvSpPr>
            <a:spLocks noGrp="1"/>
          </p:cNvSpPr>
          <p:nvPr>
            <p:ph type="body" sz="quarter" idx="14"/>
          </p:nvPr>
        </p:nvSpPr>
        <p:spPr/>
        <p:txBody>
          <a:bodyPr/>
          <a:lstStyle/>
          <a:p>
            <a:r>
              <a:rPr lang="en-US"/>
              <a:t>02/09/2024 - 08/09/2024</a:t>
            </a:r>
          </a:p>
        </p:txBody>
      </p:sp>
    </p:spTree>
    <p:extLst>
      <p:ext uri="{BB962C8B-B14F-4D97-AF65-F5344CB8AC3E}">
        <p14:creationId xmlns:p14="http://schemas.microsoft.com/office/powerpoint/2010/main" val="19240613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0EB38F-EF62-4040-BBA8-FE5D0275B154}"/>
              </a:ext>
            </a:extLst>
          </p:cNvPr>
          <p:cNvSpPr>
            <a:spLocks noGrp="1"/>
          </p:cNvSpPr>
          <p:nvPr>
            <p:ph type="title"/>
          </p:nvPr>
        </p:nvSpPr>
        <p:spPr/>
        <p:txBody>
          <a:bodyPr/>
          <a:lstStyle/>
          <a:p>
            <a:r>
              <a:rPr lang="de-DE"/>
              <a:t>Instagram Alle Posts des Zeitraums (mit Total Interactions) | lokalzeit - 3 of 7</a:t>
            </a:r>
            <a:endParaRPr lang="en-US"/>
          </a:p>
        </p:txBody>
      </p:sp>
      <p:graphicFrame>
        <p:nvGraphicFramePr>
          <p:cNvPr id="5" name="Table Placeholder 4">
            <a:extLst>
              <a:ext uri="{FF2B5EF4-FFF2-40B4-BE49-F238E27FC236}">
                <a16:creationId xmlns:a16="http://schemas.microsoft.com/office/drawing/2014/main" id="{60D4618F-9AE2-4C63-9D88-FFBE9CE6F760}"/>
              </a:ext>
            </a:extLst>
          </p:cNvPr>
          <p:cNvGraphicFramePr>
            <a:graphicFrameLocks noGrp="1"/>
          </p:cNvGraphicFramePr>
          <p:nvPr>
            <p:ph type="tbl" sz="quarter" idx="13"/>
            <p:extLst>
              <p:ext uri="{D42A27DB-BD31-4B8C-83A1-F6EECF244321}">
                <p14:modId xmlns:p14="http://schemas.microsoft.com/office/powerpoint/2010/main" val="8505220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561451610"/>
                    </a:ext>
                  </a:extLst>
                </a:gridCol>
                <a:gridCol w="1152144">
                  <a:extLst>
                    <a:ext uri="{9D8B030D-6E8A-4147-A177-3AD203B41FA5}">
                      <a16:colId xmlns:a16="http://schemas.microsoft.com/office/drawing/2014/main" val="1937318828"/>
                    </a:ext>
                  </a:extLst>
                </a:gridCol>
                <a:gridCol w="1152144">
                  <a:extLst>
                    <a:ext uri="{9D8B030D-6E8A-4147-A177-3AD203B41FA5}">
                      <a16:colId xmlns:a16="http://schemas.microsoft.com/office/drawing/2014/main" val="1240996005"/>
                    </a:ext>
                  </a:extLst>
                </a:gridCol>
                <a:gridCol w="1152144">
                  <a:extLst>
                    <a:ext uri="{9D8B030D-6E8A-4147-A177-3AD203B41FA5}">
                      <a16:colId xmlns:a16="http://schemas.microsoft.com/office/drawing/2014/main" val="1549333618"/>
                    </a:ext>
                  </a:extLst>
                </a:gridCol>
                <a:gridCol w="1152144">
                  <a:extLst>
                    <a:ext uri="{9D8B030D-6E8A-4147-A177-3AD203B41FA5}">
                      <a16:colId xmlns:a16="http://schemas.microsoft.com/office/drawing/2014/main" val="1259799482"/>
                    </a:ext>
                  </a:extLst>
                </a:gridCol>
                <a:gridCol w="1152144">
                  <a:extLst>
                    <a:ext uri="{9D8B030D-6E8A-4147-A177-3AD203B41FA5}">
                      <a16:colId xmlns:a16="http://schemas.microsoft.com/office/drawing/2014/main" val="2811946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32638271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- 2024-09-04 12:01:31</a:t>
                      </a:r>
                      <a:r>
                        <a:rPr kumimoji="0" lang="de-DE" sz="1000" b="0" i="0" u="none" strike="noStrike" kern="1200" cap="none" spc="0" normalizeH="0" baseline="0" noProof="0">
                          <a:ln>
                            <a:noFill/>
                          </a:ln>
                          <a:solidFill>
                            <a:prstClr val="black"/>
                          </a:solidFill>
                          <a:effectLst/>
                          <a:uLnTx/>
                          <a:uFillTx/>
                          <a:latin typeface="Calibri"/>
                          <a:ea typeface="+mn-ea"/>
                          <a:cs typeface="+mn-cs"/>
                        </a:rPr>
                        <a:t>
 Während sich immer weniger Menschen in Vereinen engagieren, ist Björn Freiburg das genaue Gegenteil. 😍
Ob im Fußballverein, bei der Jagdhornriege oder im Dorfladen – Björn sorgt in Mellen dafür, dass vieles funktioniert. 💪🏼
Er möchte mit seinem Ehrenamt etwas Gutes bewirken, auch wenn er dafür im Privatleben viel zurückstecken muss. 🥰
#Dorfleben #Verein #Engagement #Ehrenamt #WDR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3.7795 %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58095</a:t>
                      </a:r>
                    </a:p>
                  </a:txBody>
                  <a:tcPr/>
                </a:tc>
                <a:extLst>
                  <a:ext uri="{0D108BD9-81ED-4DB2-BD59-A6C34878D82A}">
                    <a16:rowId xmlns:a16="http://schemas.microsoft.com/office/drawing/2014/main" val="1683452034"/>
                  </a:ext>
                </a:extLst>
              </a:tr>
            </a:tbl>
          </a:graphicData>
        </a:graphic>
      </p:graphicFrame>
      <p:sp>
        <p:nvSpPr>
          <p:cNvPr id="4" name="Text Placeholder 3">
            <a:extLst>
              <a:ext uri="{FF2B5EF4-FFF2-40B4-BE49-F238E27FC236}">
                <a16:creationId xmlns:a16="http://schemas.microsoft.com/office/drawing/2014/main" id="{F5785999-D789-4A80-B9D2-C181BDB3FA86}"/>
              </a:ext>
            </a:extLst>
          </p:cNvPr>
          <p:cNvSpPr>
            <a:spLocks noGrp="1"/>
          </p:cNvSpPr>
          <p:nvPr>
            <p:ph type="body" sz="quarter" idx="14"/>
          </p:nvPr>
        </p:nvSpPr>
        <p:spPr/>
        <p:txBody>
          <a:bodyPr/>
          <a:lstStyle/>
          <a:p>
            <a:r>
              <a:rPr lang="en-US"/>
              <a:t>02/09/2024 - 08/09/2024</a:t>
            </a:r>
          </a:p>
        </p:txBody>
      </p:sp>
    </p:spTree>
    <p:extLst>
      <p:ext uri="{BB962C8B-B14F-4D97-AF65-F5344CB8AC3E}">
        <p14:creationId xmlns:p14="http://schemas.microsoft.com/office/powerpoint/2010/main" val="764225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71D17B-7C28-49B5-94DD-08A24233733B}"/>
              </a:ext>
            </a:extLst>
          </p:cNvPr>
          <p:cNvSpPr>
            <a:spLocks noGrp="1"/>
          </p:cNvSpPr>
          <p:nvPr>
            <p:ph type="title"/>
          </p:nvPr>
        </p:nvSpPr>
        <p:spPr/>
        <p:txBody>
          <a:bodyPr/>
          <a:lstStyle/>
          <a:p>
            <a:r>
              <a:rPr lang="de-DE"/>
              <a:t>Instagram Alle Posts des Zeitraums (mit Total Interactions) | lokalzeit - 4 of 7</a:t>
            </a:r>
            <a:endParaRPr lang="en-US"/>
          </a:p>
        </p:txBody>
      </p:sp>
      <p:graphicFrame>
        <p:nvGraphicFramePr>
          <p:cNvPr id="5" name="Table Placeholder 4">
            <a:extLst>
              <a:ext uri="{FF2B5EF4-FFF2-40B4-BE49-F238E27FC236}">
                <a16:creationId xmlns:a16="http://schemas.microsoft.com/office/drawing/2014/main" id="{B3CBC788-FB05-404D-9329-B0F6B53D848E}"/>
              </a:ext>
            </a:extLst>
          </p:cNvPr>
          <p:cNvGraphicFramePr>
            <a:graphicFrameLocks noGrp="1"/>
          </p:cNvGraphicFramePr>
          <p:nvPr>
            <p:ph type="tbl" sz="quarter" idx="13"/>
            <p:extLst>
              <p:ext uri="{D42A27DB-BD31-4B8C-83A1-F6EECF244321}">
                <p14:modId xmlns:p14="http://schemas.microsoft.com/office/powerpoint/2010/main" val="3986342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373612123"/>
                    </a:ext>
                  </a:extLst>
                </a:gridCol>
                <a:gridCol w="1152144">
                  <a:extLst>
                    <a:ext uri="{9D8B030D-6E8A-4147-A177-3AD203B41FA5}">
                      <a16:colId xmlns:a16="http://schemas.microsoft.com/office/drawing/2014/main" val="4048569370"/>
                    </a:ext>
                  </a:extLst>
                </a:gridCol>
                <a:gridCol w="1152144">
                  <a:extLst>
                    <a:ext uri="{9D8B030D-6E8A-4147-A177-3AD203B41FA5}">
                      <a16:colId xmlns:a16="http://schemas.microsoft.com/office/drawing/2014/main" val="2848026877"/>
                    </a:ext>
                  </a:extLst>
                </a:gridCol>
                <a:gridCol w="1152144">
                  <a:extLst>
                    <a:ext uri="{9D8B030D-6E8A-4147-A177-3AD203B41FA5}">
                      <a16:colId xmlns:a16="http://schemas.microsoft.com/office/drawing/2014/main" val="3892344607"/>
                    </a:ext>
                  </a:extLst>
                </a:gridCol>
                <a:gridCol w="1152144">
                  <a:extLst>
                    <a:ext uri="{9D8B030D-6E8A-4147-A177-3AD203B41FA5}">
                      <a16:colId xmlns:a16="http://schemas.microsoft.com/office/drawing/2014/main" val="2370177319"/>
                    </a:ext>
                  </a:extLst>
                </a:gridCol>
                <a:gridCol w="1152144">
                  <a:extLst>
                    <a:ext uri="{9D8B030D-6E8A-4147-A177-3AD203B41FA5}">
                      <a16:colId xmlns:a16="http://schemas.microsoft.com/office/drawing/2014/main" val="16123201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13748656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- 2024-09-07 11:33:11</a:t>
                      </a:r>
                      <a:r>
                        <a:rPr kumimoji="0" lang="de-DE" sz="1000" b="0" i="0" u="none" strike="noStrike" kern="1200" cap="none" spc="0" normalizeH="0" baseline="0" noProof="0">
                          <a:ln>
                            <a:noFill/>
                          </a:ln>
                          <a:solidFill>
                            <a:prstClr val="black"/>
                          </a:solidFill>
                          <a:effectLst/>
                          <a:uLnTx/>
                          <a:uFillTx/>
                          <a:latin typeface="Calibri"/>
                          <a:ea typeface="+mn-ea"/>
                          <a:cs typeface="+mn-cs"/>
                        </a:rPr>
                        <a:t>
 Stell dir vor, du stirbst und niemand kümmert sich um deine Beerdigung. 🕯️😢
In solchen Fällen, wenn es keine Angehörigen gibt, organisiert die Stadt eine anonyme Bestattung ohne Trauerfeier.
Manuela Werner will das nicht hinnehmen. 💪 Sie ist Bestatterin in Lemgo und richtet da seit 17 Jahren ehrenamtlich Trauerfeiern aus, damit auch jene Verstorbenen einen würdevollen Abschied bekommen, die sonst keinen hätten. Für Manuela ist das eine Herzensangelegenheit. ❤️
💻 Autorin: Joanna Figgen 
#trauerfeier #bestattungen #ehrenamt #lemgo #wdr #lokalzeit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3.0213 %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25452</a:t>
                      </a:r>
                    </a:p>
                  </a:txBody>
                  <a:tcPr/>
                </a:tc>
                <a:extLst>
                  <a:ext uri="{0D108BD9-81ED-4DB2-BD59-A6C34878D82A}">
                    <a16:rowId xmlns:a16="http://schemas.microsoft.com/office/drawing/2014/main" val="4154297960"/>
                  </a:ext>
                </a:extLst>
              </a:tr>
            </a:tbl>
          </a:graphicData>
        </a:graphic>
      </p:graphicFrame>
      <p:sp>
        <p:nvSpPr>
          <p:cNvPr id="4" name="Text Placeholder 3">
            <a:extLst>
              <a:ext uri="{FF2B5EF4-FFF2-40B4-BE49-F238E27FC236}">
                <a16:creationId xmlns:a16="http://schemas.microsoft.com/office/drawing/2014/main" id="{4634434A-DED2-41B2-B97F-63BB5373C49D}"/>
              </a:ext>
            </a:extLst>
          </p:cNvPr>
          <p:cNvSpPr>
            <a:spLocks noGrp="1"/>
          </p:cNvSpPr>
          <p:nvPr>
            <p:ph type="body" sz="quarter" idx="14"/>
          </p:nvPr>
        </p:nvSpPr>
        <p:spPr/>
        <p:txBody>
          <a:bodyPr/>
          <a:lstStyle/>
          <a:p>
            <a:r>
              <a:rPr lang="en-US"/>
              <a:t>02/09/2024 - 08/09/2024</a:t>
            </a:r>
          </a:p>
        </p:txBody>
      </p:sp>
    </p:spTree>
    <p:extLst>
      <p:ext uri="{BB962C8B-B14F-4D97-AF65-F5344CB8AC3E}">
        <p14:creationId xmlns:p14="http://schemas.microsoft.com/office/powerpoint/2010/main" val="26641043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58B999-9347-4C3E-A494-7B8E46EA65D2}"/>
              </a:ext>
            </a:extLst>
          </p:cNvPr>
          <p:cNvSpPr>
            <a:spLocks noGrp="1"/>
          </p:cNvSpPr>
          <p:nvPr>
            <p:ph type="title"/>
          </p:nvPr>
        </p:nvSpPr>
        <p:spPr/>
        <p:txBody>
          <a:bodyPr/>
          <a:lstStyle/>
          <a:p>
            <a:r>
              <a:rPr lang="de-DE"/>
              <a:t>Instagram Alle Posts des Zeitraums (mit Total Interactions) | lokalzeit - 5 of 7</a:t>
            </a:r>
            <a:endParaRPr lang="en-US"/>
          </a:p>
        </p:txBody>
      </p:sp>
      <p:graphicFrame>
        <p:nvGraphicFramePr>
          <p:cNvPr id="5" name="Table Placeholder 4">
            <a:extLst>
              <a:ext uri="{FF2B5EF4-FFF2-40B4-BE49-F238E27FC236}">
                <a16:creationId xmlns:a16="http://schemas.microsoft.com/office/drawing/2014/main" id="{6753E5D5-95C7-42C6-8D36-0FA11B153B40}"/>
              </a:ext>
            </a:extLst>
          </p:cNvPr>
          <p:cNvGraphicFramePr>
            <a:graphicFrameLocks noGrp="1"/>
          </p:cNvGraphicFramePr>
          <p:nvPr>
            <p:ph type="tbl" sz="quarter" idx="13"/>
            <p:extLst>
              <p:ext uri="{D42A27DB-BD31-4B8C-83A1-F6EECF244321}">
                <p14:modId xmlns:p14="http://schemas.microsoft.com/office/powerpoint/2010/main" val="16276361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610133750"/>
                    </a:ext>
                  </a:extLst>
                </a:gridCol>
                <a:gridCol w="1152144">
                  <a:extLst>
                    <a:ext uri="{9D8B030D-6E8A-4147-A177-3AD203B41FA5}">
                      <a16:colId xmlns:a16="http://schemas.microsoft.com/office/drawing/2014/main" val="3952575925"/>
                    </a:ext>
                  </a:extLst>
                </a:gridCol>
                <a:gridCol w="1152144">
                  <a:extLst>
                    <a:ext uri="{9D8B030D-6E8A-4147-A177-3AD203B41FA5}">
                      <a16:colId xmlns:a16="http://schemas.microsoft.com/office/drawing/2014/main" val="1331396726"/>
                    </a:ext>
                  </a:extLst>
                </a:gridCol>
                <a:gridCol w="1152144">
                  <a:extLst>
                    <a:ext uri="{9D8B030D-6E8A-4147-A177-3AD203B41FA5}">
                      <a16:colId xmlns:a16="http://schemas.microsoft.com/office/drawing/2014/main" val="981362962"/>
                    </a:ext>
                  </a:extLst>
                </a:gridCol>
                <a:gridCol w="1152144">
                  <a:extLst>
                    <a:ext uri="{9D8B030D-6E8A-4147-A177-3AD203B41FA5}">
                      <a16:colId xmlns:a16="http://schemas.microsoft.com/office/drawing/2014/main" val="1337212974"/>
                    </a:ext>
                  </a:extLst>
                </a:gridCol>
                <a:gridCol w="1152144">
                  <a:extLst>
                    <a:ext uri="{9D8B030D-6E8A-4147-A177-3AD203B41FA5}">
                      <a16:colId xmlns:a16="http://schemas.microsoft.com/office/drawing/2014/main" val="13480062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13783082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- 2024-09-08 11:58:02</a:t>
                      </a:r>
                      <a:r>
                        <a:rPr kumimoji="0" lang="de-DE" sz="1000" b="0" i="0" u="none" strike="noStrike" kern="1200" cap="none" spc="0" normalizeH="0" baseline="0" noProof="0">
                          <a:ln>
                            <a:noFill/>
                          </a:ln>
                          <a:solidFill>
                            <a:prstClr val="black"/>
                          </a:solidFill>
                          <a:effectLst/>
                          <a:uLnTx/>
                          <a:uFillTx/>
                          <a:latin typeface="Calibri"/>
                          <a:ea typeface="+mn-ea"/>
                          <a:cs typeface="+mn-cs"/>
                        </a:rPr>
                        <a:t>
 Würdest du deinen sicheren Job aufgeben, um deinen Traum zu verwirklichen? 
Masen Ghattas hat genau das getan: Er hat seinen soliden Job im Discounter gekündigt und in Bonn einen eigenen Blumenladen eröffnet. Und das, obwohl er diesen Beruf nie gelernt hat, obwohl er als Mann in eine von Frauen dominierte Branche einsteigt, und obwohl das Geschäft mit Blumen sehr vergänglich ist. 
In unserem Reel erzählt der 28-Jährige, wie er mit seinen Ängsten umgeht. 
 👩‍💻Autorin: Laura Hohmann 
#Blumen #flowers #livingthedream #Bonn #Lokalzeit #WDR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2.2180 %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13525</a:t>
                      </a:r>
                    </a:p>
                  </a:txBody>
                  <a:tcPr/>
                </a:tc>
                <a:extLst>
                  <a:ext uri="{0D108BD9-81ED-4DB2-BD59-A6C34878D82A}">
                    <a16:rowId xmlns:a16="http://schemas.microsoft.com/office/drawing/2014/main" val="3382905575"/>
                  </a:ext>
                </a:extLst>
              </a:tr>
            </a:tbl>
          </a:graphicData>
        </a:graphic>
      </p:graphicFrame>
      <p:sp>
        <p:nvSpPr>
          <p:cNvPr id="4" name="Text Placeholder 3">
            <a:extLst>
              <a:ext uri="{FF2B5EF4-FFF2-40B4-BE49-F238E27FC236}">
                <a16:creationId xmlns:a16="http://schemas.microsoft.com/office/drawing/2014/main" id="{33255DD4-502F-495B-8C65-69A19872E609}"/>
              </a:ext>
            </a:extLst>
          </p:cNvPr>
          <p:cNvSpPr>
            <a:spLocks noGrp="1"/>
          </p:cNvSpPr>
          <p:nvPr>
            <p:ph type="body" sz="quarter" idx="14"/>
          </p:nvPr>
        </p:nvSpPr>
        <p:spPr/>
        <p:txBody>
          <a:bodyPr/>
          <a:lstStyle/>
          <a:p>
            <a:r>
              <a:rPr lang="en-US"/>
              <a:t>02/09/2024 - 08/09/2024</a:t>
            </a:r>
          </a:p>
        </p:txBody>
      </p:sp>
    </p:spTree>
    <p:extLst>
      <p:ext uri="{BB962C8B-B14F-4D97-AF65-F5344CB8AC3E}">
        <p14:creationId xmlns:p14="http://schemas.microsoft.com/office/powerpoint/2010/main" val="39423500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1CBBCC-1E74-4981-9497-DEAED4A55193}"/>
              </a:ext>
            </a:extLst>
          </p:cNvPr>
          <p:cNvSpPr>
            <a:spLocks noGrp="1"/>
          </p:cNvSpPr>
          <p:nvPr>
            <p:ph type="title"/>
          </p:nvPr>
        </p:nvSpPr>
        <p:spPr/>
        <p:txBody>
          <a:bodyPr/>
          <a:lstStyle/>
          <a:p>
            <a:r>
              <a:rPr lang="de-DE"/>
              <a:t>Instagram Alle Posts des Zeitraums (mit Total Interactions) | lokalzeit - 6 of 7</a:t>
            </a:r>
            <a:endParaRPr lang="en-US"/>
          </a:p>
        </p:txBody>
      </p:sp>
      <p:graphicFrame>
        <p:nvGraphicFramePr>
          <p:cNvPr id="5" name="Table Placeholder 4">
            <a:extLst>
              <a:ext uri="{FF2B5EF4-FFF2-40B4-BE49-F238E27FC236}">
                <a16:creationId xmlns:a16="http://schemas.microsoft.com/office/drawing/2014/main" id="{9DEC2A06-BE13-4E93-AEEB-D799BB83B0EE}"/>
              </a:ext>
            </a:extLst>
          </p:cNvPr>
          <p:cNvGraphicFramePr>
            <a:graphicFrameLocks noGrp="1"/>
          </p:cNvGraphicFramePr>
          <p:nvPr>
            <p:ph type="tbl" sz="quarter" idx="13"/>
            <p:extLst>
              <p:ext uri="{D42A27DB-BD31-4B8C-83A1-F6EECF244321}">
                <p14:modId xmlns:p14="http://schemas.microsoft.com/office/powerpoint/2010/main" val="3508815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76265324"/>
                    </a:ext>
                  </a:extLst>
                </a:gridCol>
                <a:gridCol w="1152144">
                  <a:extLst>
                    <a:ext uri="{9D8B030D-6E8A-4147-A177-3AD203B41FA5}">
                      <a16:colId xmlns:a16="http://schemas.microsoft.com/office/drawing/2014/main" val="1561938300"/>
                    </a:ext>
                  </a:extLst>
                </a:gridCol>
                <a:gridCol w="1152144">
                  <a:extLst>
                    <a:ext uri="{9D8B030D-6E8A-4147-A177-3AD203B41FA5}">
                      <a16:colId xmlns:a16="http://schemas.microsoft.com/office/drawing/2014/main" val="3988350745"/>
                    </a:ext>
                  </a:extLst>
                </a:gridCol>
                <a:gridCol w="1152144">
                  <a:extLst>
                    <a:ext uri="{9D8B030D-6E8A-4147-A177-3AD203B41FA5}">
                      <a16:colId xmlns:a16="http://schemas.microsoft.com/office/drawing/2014/main" val="4033741500"/>
                    </a:ext>
                  </a:extLst>
                </a:gridCol>
                <a:gridCol w="1152144">
                  <a:extLst>
                    <a:ext uri="{9D8B030D-6E8A-4147-A177-3AD203B41FA5}">
                      <a16:colId xmlns:a16="http://schemas.microsoft.com/office/drawing/2014/main" val="75631530"/>
                    </a:ext>
                  </a:extLst>
                </a:gridCol>
                <a:gridCol w="1152144">
                  <a:extLst>
                    <a:ext uri="{9D8B030D-6E8A-4147-A177-3AD203B41FA5}">
                      <a16:colId xmlns:a16="http://schemas.microsoft.com/office/drawing/2014/main" val="19244461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2713190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- 2024-09-05 12:00:41</a:t>
                      </a:r>
                      <a:r>
                        <a:rPr kumimoji="0" lang="de-DE" sz="1000" b="0" i="0" u="none" strike="noStrike" kern="1200" cap="none" spc="0" normalizeH="0" baseline="0" noProof="0">
                          <a:ln>
                            <a:noFill/>
                          </a:ln>
                          <a:solidFill>
                            <a:prstClr val="black"/>
                          </a:solidFill>
                          <a:effectLst/>
                          <a:uLnTx/>
                          <a:uFillTx/>
                          <a:latin typeface="Calibri"/>
                          <a:ea typeface="+mn-ea"/>
                          <a:cs typeface="+mn-cs"/>
                        </a:rPr>
                        <a:t>
 Wie lange seid ihr schon verheiratet? Wie lange habt ihr geschafft?
Annemarie Hermine und Horst Schmidt-Peltzer aus Köln haben das erreicht, wovon viele nur träumen: eine Liebe, die allen Widrigkeiten standhält. Jetzt feiern sie ihre Gnadenhochzeit, sind also schon seit 70 Jahren verheiratet 🥂💕
Mittlerweile sind sie Ur-ur-Großeltern. Sie streiten sich zwar ab und zu, aber ohne einander können sie einfach nicht sein. Wie sie das geschafft haben? „Wir lieben uns einfach!“
👩🏼‍💻Autorin: Julia Gradt
#Gnadenhochzeit #Ehe #Köln #Lokalzeit #WDR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1.4243 %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12017</a:t>
                      </a:r>
                    </a:p>
                  </a:txBody>
                  <a:tcPr/>
                </a:tc>
                <a:extLst>
                  <a:ext uri="{0D108BD9-81ED-4DB2-BD59-A6C34878D82A}">
                    <a16:rowId xmlns:a16="http://schemas.microsoft.com/office/drawing/2014/main" val="1299447698"/>
                  </a:ext>
                </a:extLst>
              </a:tr>
            </a:tbl>
          </a:graphicData>
        </a:graphic>
      </p:graphicFrame>
      <p:sp>
        <p:nvSpPr>
          <p:cNvPr id="4" name="Text Placeholder 3">
            <a:extLst>
              <a:ext uri="{FF2B5EF4-FFF2-40B4-BE49-F238E27FC236}">
                <a16:creationId xmlns:a16="http://schemas.microsoft.com/office/drawing/2014/main" id="{CF5FB930-3CDF-4A8F-8C99-7A75EF5B084B}"/>
              </a:ext>
            </a:extLst>
          </p:cNvPr>
          <p:cNvSpPr>
            <a:spLocks noGrp="1"/>
          </p:cNvSpPr>
          <p:nvPr>
            <p:ph type="body" sz="quarter" idx="14"/>
          </p:nvPr>
        </p:nvSpPr>
        <p:spPr/>
        <p:txBody>
          <a:bodyPr/>
          <a:lstStyle/>
          <a:p>
            <a:r>
              <a:rPr lang="en-US"/>
              <a:t>02/09/2024 - 08/09/2024</a:t>
            </a:r>
          </a:p>
        </p:txBody>
      </p:sp>
    </p:spTree>
    <p:extLst>
      <p:ext uri="{BB962C8B-B14F-4D97-AF65-F5344CB8AC3E}">
        <p14:creationId xmlns:p14="http://schemas.microsoft.com/office/powerpoint/2010/main" val="39534889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34D3D1-0D04-4779-94F7-64E6C643A823}"/>
              </a:ext>
            </a:extLst>
          </p:cNvPr>
          <p:cNvSpPr>
            <a:spLocks noGrp="1"/>
          </p:cNvSpPr>
          <p:nvPr>
            <p:ph type="title"/>
          </p:nvPr>
        </p:nvSpPr>
        <p:spPr/>
        <p:txBody>
          <a:bodyPr/>
          <a:lstStyle/>
          <a:p>
            <a:r>
              <a:rPr lang="de-DE"/>
              <a:t>Instagram Alle Posts des Zeitraums (mit Total Interactions) | lokalzeit - 7 of 7</a:t>
            </a:r>
            <a:endParaRPr lang="en-US"/>
          </a:p>
        </p:txBody>
      </p:sp>
      <p:graphicFrame>
        <p:nvGraphicFramePr>
          <p:cNvPr id="5" name="Table Placeholder 4">
            <a:extLst>
              <a:ext uri="{FF2B5EF4-FFF2-40B4-BE49-F238E27FC236}">
                <a16:creationId xmlns:a16="http://schemas.microsoft.com/office/drawing/2014/main" id="{C3B7A1DB-95C0-4076-B811-A6EEAFB8D516}"/>
              </a:ext>
            </a:extLst>
          </p:cNvPr>
          <p:cNvGraphicFramePr>
            <a:graphicFrameLocks noGrp="1"/>
          </p:cNvGraphicFramePr>
          <p:nvPr>
            <p:ph type="tbl" sz="quarter" idx="13"/>
            <p:extLst>
              <p:ext uri="{D42A27DB-BD31-4B8C-83A1-F6EECF244321}">
                <p14:modId xmlns:p14="http://schemas.microsoft.com/office/powerpoint/2010/main" val="26848998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4875347"/>
                    </a:ext>
                  </a:extLst>
                </a:gridCol>
                <a:gridCol w="1152144">
                  <a:extLst>
                    <a:ext uri="{9D8B030D-6E8A-4147-A177-3AD203B41FA5}">
                      <a16:colId xmlns:a16="http://schemas.microsoft.com/office/drawing/2014/main" val="3446306138"/>
                    </a:ext>
                  </a:extLst>
                </a:gridCol>
                <a:gridCol w="1152144">
                  <a:extLst>
                    <a:ext uri="{9D8B030D-6E8A-4147-A177-3AD203B41FA5}">
                      <a16:colId xmlns:a16="http://schemas.microsoft.com/office/drawing/2014/main" val="1884031693"/>
                    </a:ext>
                  </a:extLst>
                </a:gridCol>
                <a:gridCol w="1152144">
                  <a:extLst>
                    <a:ext uri="{9D8B030D-6E8A-4147-A177-3AD203B41FA5}">
                      <a16:colId xmlns:a16="http://schemas.microsoft.com/office/drawing/2014/main" val="641353880"/>
                    </a:ext>
                  </a:extLst>
                </a:gridCol>
                <a:gridCol w="1152144">
                  <a:extLst>
                    <a:ext uri="{9D8B030D-6E8A-4147-A177-3AD203B41FA5}">
                      <a16:colId xmlns:a16="http://schemas.microsoft.com/office/drawing/2014/main" val="929198819"/>
                    </a:ext>
                  </a:extLst>
                </a:gridCol>
                <a:gridCol w="1152144">
                  <a:extLst>
                    <a:ext uri="{9D8B030D-6E8A-4147-A177-3AD203B41FA5}">
                      <a16:colId xmlns:a16="http://schemas.microsoft.com/office/drawing/2014/main" val="39413492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32531049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- 2024-09-02 12:09:34</a:t>
                      </a:r>
                      <a:r>
                        <a:rPr kumimoji="0" lang="de-DE" sz="1000" b="0" i="0" u="none" strike="noStrike" kern="1200" cap="none" spc="0" normalizeH="0" baseline="0" noProof="0">
                          <a:ln>
                            <a:noFill/>
                          </a:ln>
                          <a:solidFill>
                            <a:prstClr val="black"/>
                          </a:solidFill>
                          <a:effectLst/>
                          <a:uLnTx/>
                          <a:uFillTx/>
                          <a:latin typeface="Calibri"/>
                          <a:ea typeface="+mn-ea"/>
                          <a:cs typeface="+mn-cs"/>
                        </a:rPr>
                        <a:t>
 Yousra ist stolz darauf, Teil von etwas ganz Großem zu sein. 😁
Denn bei der Nordstadtliga geht es nicht nur darum, Kindern und Jugendlichen aus der Dortmunder Nordstadt Fußball beizubringen. ⚽️ Sport ist hier Mittel zum Zweck. 
Junge Bewohnerinnen und Bewohner der Nordstadt lernen von klein auf, dass es schwierig für sie sein wird. Yousra und das Team der Nordstadtliga wollen diesen schlechten Ruf verbessern und stehen hinter den jungen Menschen. 🙌
Bei der Nordstadtliga wird den Kindern und Jugendlichen gezeigt, dass es cool ist, aus der Nordstadt zu sein und dass sie etwas bewegen können. 🏙️💪
Hättest du auch gerne jemanden wie Yousra in deiner Kindheit gehabt? ❤️
nordstadtligadortmund nordstadtliga_queens 
 👩‍💻 Autorin: Paula Weber 
#Fußball #Teilhabe #Inklusion #Dortmund #Ehrenamt #Lokalzeit #WDR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0.7791 %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10944</a:t>
                      </a:r>
                    </a:p>
                  </a:txBody>
                  <a:tcPr/>
                </a:tc>
                <a:extLst>
                  <a:ext uri="{0D108BD9-81ED-4DB2-BD59-A6C34878D82A}">
                    <a16:rowId xmlns:a16="http://schemas.microsoft.com/office/drawing/2014/main" val="3389633391"/>
                  </a:ext>
                </a:extLst>
              </a:tr>
            </a:tbl>
          </a:graphicData>
        </a:graphic>
      </p:graphicFrame>
      <p:sp>
        <p:nvSpPr>
          <p:cNvPr id="4" name="Text Placeholder 3">
            <a:extLst>
              <a:ext uri="{FF2B5EF4-FFF2-40B4-BE49-F238E27FC236}">
                <a16:creationId xmlns:a16="http://schemas.microsoft.com/office/drawing/2014/main" id="{87DA4858-9C06-4895-80BF-FB330B5C3308}"/>
              </a:ext>
            </a:extLst>
          </p:cNvPr>
          <p:cNvSpPr>
            <a:spLocks noGrp="1"/>
          </p:cNvSpPr>
          <p:nvPr>
            <p:ph type="body" sz="quarter" idx="14"/>
          </p:nvPr>
        </p:nvSpPr>
        <p:spPr/>
        <p:txBody>
          <a:bodyPr/>
          <a:lstStyle/>
          <a:p>
            <a:r>
              <a:rPr lang="en-US"/>
              <a:t>02/09/2024 - 08/09/2024</a:t>
            </a:r>
          </a:p>
        </p:txBody>
      </p:sp>
    </p:spTree>
    <p:extLst>
      <p:ext uri="{BB962C8B-B14F-4D97-AF65-F5344CB8AC3E}">
        <p14:creationId xmlns:p14="http://schemas.microsoft.com/office/powerpoint/2010/main" val="107974101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957</Words>
  <Application>Microsoft Office PowerPoint</Application>
  <PresentationFormat>On-screen Show (4:3)</PresentationFormat>
  <Paragraphs>92</Paragraphs>
  <Slides>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vt:i4>
      </vt:variant>
    </vt:vector>
  </HeadingPairs>
  <TitlesOfParts>
    <vt:vector size="10" baseType="lpstr">
      <vt:lpstr>Calibri</vt:lpstr>
      <vt:lpstr>Arial</vt:lpstr>
      <vt:lpstr>quintly_template</vt:lpstr>
      <vt:lpstr>Instagram Alle Posts des Zeitraums (mit Total Interactions) | lokalzeit - 1 of 7</vt:lpstr>
      <vt:lpstr>Instagram Alle Posts des Zeitraums (mit Total Interactions) | lokalzeit - 2 of 7</vt:lpstr>
      <vt:lpstr>Instagram Alle Posts des Zeitraums (mit Total Interactions) | lokalzeit - 3 of 7</vt:lpstr>
      <vt:lpstr>Instagram Alle Posts des Zeitraums (mit Total Interactions) | lokalzeit - 4 of 7</vt:lpstr>
      <vt:lpstr>Instagram Alle Posts des Zeitraums (mit Total Interactions) | lokalzeit - 5 of 7</vt:lpstr>
      <vt:lpstr>Instagram Alle Posts des Zeitraums (mit Total Interactions) | lokalzeit - 6 of 7</vt:lpstr>
      <vt:lpstr>Instagram Alle Posts des Zeitraums (mit Total Interactions) | lokalzeit - 7 of 7</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Alle Posts des Zeitraums (mit Total Interactions) | lokalzeit - 1 of 7</dc:title>
  <dc:creator>Frederik Born</dc:creator>
  <cp:lastModifiedBy>Frederik Born</cp:lastModifiedBy>
  <cp:revision>1</cp:revision>
  <dcterms:created xsi:type="dcterms:W3CDTF">2024-09-10T09:03:27Z</dcterms:created>
  <dcterms:modified xsi:type="dcterms:W3CDTF">2024-09-10T09:03:42Z</dcterms:modified>
</cp:coreProperties>
</file>