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E53A7-9BBB-4247-9D4B-17F1DD6F3055}"/>
              </a:ext>
            </a:extLst>
          </p:cNvPr>
          <p:cNvSpPr>
            <a:spLocks noGrp="1"/>
          </p:cNvSpPr>
          <p:nvPr>
            <p:ph type="title"/>
          </p:nvPr>
        </p:nvSpPr>
        <p:spPr/>
        <p:txBody>
          <a:bodyPr/>
          <a:lstStyle/>
          <a:p>
            <a:r>
              <a:rPr lang="de-DE"/>
              <a:t>Instagram Top-Posts nach Engagement (ohne Stories) | 01.2.34. WDR Lokalzeit - 1 of 8</a:t>
            </a:r>
            <a:endParaRPr lang="en-US"/>
          </a:p>
        </p:txBody>
      </p:sp>
      <p:graphicFrame>
        <p:nvGraphicFramePr>
          <p:cNvPr id="5" name="Table Placeholder 4">
            <a:extLst>
              <a:ext uri="{FF2B5EF4-FFF2-40B4-BE49-F238E27FC236}">
                <a16:creationId xmlns:a16="http://schemas.microsoft.com/office/drawing/2014/main" id="{7EC47252-7E4E-4DA3-A7C8-DE8E4CD2C551}"/>
              </a:ext>
            </a:extLst>
          </p:cNvPr>
          <p:cNvGraphicFramePr>
            <a:graphicFrameLocks noGrp="1"/>
          </p:cNvGraphicFramePr>
          <p:nvPr>
            <p:ph type="tbl" sz="quarter" idx="13"/>
            <p:extLst>
              <p:ext uri="{D42A27DB-BD31-4B8C-83A1-F6EECF244321}">
                <p14:modId xmlns:p14="http://schemas.microsoft.com/office/powerpoint/2010/main" val="1977390840"/>
              </p:ext>
            </p:extLst>
          </p:nvPr>
        </p:nvGraphicFramePr>
        <p:xfrm>
          <a:off x="457200" y="1731963"/>
          <a:ext cx="7735824" cy="853440"/>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14467268"/>
                    </a:ext>
                  </a:extLst>
                </a:gridCol>
                <a:gridCol w="1234440">
                  <a:extLst>
                    <a:ext uri="{9D8B030D-6E8A-4147-A177-3AD203B41FA5}">
                      <a16:colId xmlns:a16="http://schemas.microsoft.com/office/drawing/2014/main" val="94705192"/>
                    </a:ext>
                  </a:extLst>
                </a:gridCol>
                <a:gridCol w="576072">
                  <a:extLst>
                    <a:ext uri="{9D8B030D-6E8A-4147-A177-3AD203B41FA5}">
                      <a16:colId xmlns:a16="http://schemas.microsoft.com/office/drawing/2014/main" val="3310966349"/>
                    </a:ext>
                  </a:extLst>
                </a:gridCol>
                <a:gridCol w="576072">
                  <a:extLst>
                    <a:ext uri="{9D8B030D-6E8A-4147-A177-3AD203B41FA5}">
                      <a16:colId xmlns:a16="http://schemas.microsoft.com/office/drawing/2014/main" val="2486104589"/>
                    </a:ext>
                  </a:extLst>
                </a:gridCol>
                <a:gridCol w="576072">
                  <a:extLst>
                    <a:ext uri="{9D8B030D-6E8A-4147-A177-3AD203B41FA5}">
                      <a16:colId xmlns:a16="http://schemas.microsoft.com/office/drawing/2014/main" val="2391292733"/>
                    </a:ext>
                  </a:extLst>
                </a:gridCol>
                <a:gridCol w="576072">
                  <a:extLst>
                    <a:ext uri="{9D8B030D-6E8A-4147-A177-3AD203B41FA5}">
                      <a16:colId xmlns:a16="http://schemas.microsoft.com/office/drawing/2014/main" val="3905929713"/>
                    </a:ext>
                  </a:extLst>
                </a:gridCol>
                <a:gridCol w="576072">
                  <a:extLst>
                    <a:ext uri="{9D8B030D-6E8A-4147-A177-3AD203B41FA5}">
                      <a16:colId xmlns:a16="http://schemas.microsoft.com/office/drawing/2014/main" val="451584100"/>
                    </a:ext>
                  </a:extLst>
                </a:gridCol>
                <a:gridCol w="576072">
                  <a:extLst>
                    <a:ext uri="{9D8B030D-6E8A-4147-A177-3AD203B41FA5}">
                      <a16:colId xmlns:a16="http://schemas.microsoft.com/office/drawing/2014/main" val="3194037595"/>
                    </a:ext>
                  </a:extLst>
                </a:gridCol>
                <a:gridCol w="576072">
                  <a:extLst>
                    <a:ext uri="{9D8B030D-6E8A-4147-A177-3AD203B41FA5}">
                      <a16:colId xmlns:a16="http://schemas.microsoft.com/office/drawing/2014/main" val="3143747505"/>
                    </a:ext>
                  </a:extLst>
                </a:gridCol>
                <a:gridCol w="576072">
                  <a:extLst>
                    <a:ext uri="{9D8B030D-6E8A-4147-A177-3AD203B41FA5}">
                      <a16:colId xmlns:a16="http://schemas.microsoft.com/office/drawing/2014/main" val="4093383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54010206"/>
                  </a:ext>
                </a:extLst>
              </a:tr>
            </a:tbl>
          </a:graphicData>
        </a:graphic>
      </p:graphicFrame>
      <p:sp>
        <p:nvSpPr>
          <p:cNvPr id="4" name="Text Placeholder 3">
            <a:extLst>
              <a:ext uri="{FF2B5EF4-FFF2-40B4-BE49-F238E27FC236}">
                <a16:creationId xmlns:a16="http://schemas.microsoft.com/office/drawing/2014/main" id="{E654C426-1A0E-4AE1-A02F-695383305556}"/>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1555394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C1864-21B7-4741-B393-E161961F8C6C}"/>
              </a:ext>
            </a:extLst>
          </p:cNvPr>
          <p:cNvSpPr>
            <a:spLocks noGrp="1"/>
          </p:cNvSpPr>
          <p:nvPr>
            <p:ph type="title"/>
          </p:nvPr>
        </p:nvSpPr>
        <p:spPr/>
        <p:txBody>
          <a:bodyPr/>
          <a:lstStyle/>
          <a:p>
            <a:r>
              <a:rPr lang="de-DE"/>
              <a:t>Instagram Top-Posts nach Engagement (ohne Stories) | 01.2.34. WDR Lokalzeit - 2 of 8</a:t>
            </a:r>
            <a:endParaRPr lang="en-US"/>
          </a:p>
        </p:txBody>
      </p:sp>
      <p:graphicFrame>
        <p:nvGraphicFramePr>
          <p:cNvPr id="5" name="Table Placeholder 4">
            <a:extLst>
              <a:ext uri="{FF2B5EF4-FFF2-40B4-BE49-F238E27FC236}">
                <a16:creationId xmlns:a16="http://schemas.microsoft.com/office/drawing/2014/main" id="{B727CB8A-0BF6-47B3-9832-D6886AF22877}"/>
              </a:ext>
            </a:extLst>
          </p:cNvPr>
          <p:cNvGraphicFramePr>
            <a:graphicFrameLocks noGrp="1"/>
          </p:cNvGraphicFramePr>
          <p:nvPr>
            <p:ph type="tbl" sz="quarter" idx="13"/>
            <p:extLst>
              <p:ext uri="{D42A27DB-BD31-4B8C-83A1-F6EECF244321}">
                <p14:modId xmlns:p14="http://schemas.microsoft.com/office/powerpoint/2010/main" val="1187546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33814926"/>
                    </a:ext>
                  </a:extLst>
                </a:gridCol>
                <a:gridCol w="1234440">
                  <a:extLst>
                    <a:ext uri="{9D8B030D-6E8A-4147-A177-3AD203B41FA5}">
                      <a16:colId xmlns:a16="http://schemas.microsoft.com/office/drawing/2014/main" val="2252700317"/>
                    </a:ext>
                  </a:extLst>
                </a:gridCol>
                <a:gridCol w="576072">
                  <a:extLst>
                    <a:ext uri="{9D8B030D-6E8A-4147-A177-3AD203B41FA5}">
                      <a16:colId xmlns:a16="http://schemas.microsoft.com/office/drawing/2014/main" val="1740751141"/>
                    </a:ext>
                  </a:extLst>
                </a:gridCol>
                <a:gridCol w="576072">
                  <a:extLst>
                    <a:ext uri="{9D8B030D-6E8A-4147-A177-3AD203B41FA5}">
                      <a16:colId xmlns:a16="http://schemas.microsoft.com/office/drawing/2014/main" val="462690018"/>
                    </a:ext>
                  </a:extLst>
                </a:gridCol>
                <a:gridCol w="576072">
                  <a:extLst>
                    <a:ext uri="{9D8B030D-6E8A-4147-A177-3AD203B41FA5}">
                      <a16:colId xmlns:a16="http://schemas.microsoft.com/office/drawing/2014/main" val="4085356073"/>
                    </a:ext>
                  </a:extLst>
                </a:gridCol>
                <a:gridCol w="576072">
                  <a:extLst>
                    <a:ext uri="{9D8B030D-6E8A-4147-A177-3AD203B41FA5}">
                      <a16:colId xmlns:a16="http://schemas.microsoft.com/office/drawing/2014/main" val="1551061782"/>
                    </a:ext>
                  </a:extLst>
                </a:gridCol>
                <a:gridCol w="576072">
                  <a:extLst>
                    <a:ext uri="{9D8B030D-6E8A-4147-A177-3AD203B41FA5}">
                      <a16:colId xmlns:a16="http://schemas.microsoft.com/office/drawing/2014/main" val="3675256672"/>
                    </a:ext>
                  </a:extLst>
                </a:gridCol>
                <a:gridCol w="576072">
                  <a:extLst>
                    <a:ext uri="{9D8B030D-6E8A-4147-A177-3AD203B41FA5}">
                      <a16:colId xmlns:a16="http://schemas.microsoft.com/office/drawing/2014/main" val="1446335166"/>
                    </a:ext>
                  </a:extLst>
                </a:gridCol>
                <a:gridCol w="576072">
                  <a:extLst>
                    <a:ext uri="{9D8B030D-6E8A-4147-A177-3AD203B41FA5}">
                      <a16:colId xmlns:a16="http://schemas.microsoft.com/office/drawing/2014/main" val="1549282890"/>
                    </a:ext>
                  </a:extLst>
                </a:gridCol>
                <a:gridCol w="576072">
                  <a:extLst>
                    <a:ext uri="{9D8B030D-6E8A-4147-A177-3AD203B41FA5}">
                      <a16:colId xmlns:a16="http://schemas.microsoft.com/office/drawing/2014/main" val="1385058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84598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- 2024-08-26 12:35:40</a:t>
                      </a:r>
                      <a:r>
                        <a:rPr kumimoji="0" lang="en-US" sz="1000" b="0" i="0" u="none" strike="noStrike" kern="1200" cap="none" spc="0" normalizeH="0" baseline="0" noProof="0">
                          <a:ln>
                            <a:noFill/>
                          </a:ln>
                          <a:solidFill>
                            <a:prstClr val="black"/>
                          </a:solidFill>
                          <a:effectLst/>
                          <a:uLnTx/>
                          <a:uFillTx/>
                          <a:latin typeface="Calibri"/>
                          <a:ea typeface="+mn-ea"/>
                          <a:cs typeface="+mn-cs"/>
                        </a:rPr>
                        <a:t>
 Es hört sich kurios an: Trotz Querschnittslähmung laufen können? 😮 🏃
Bei Mikes Motorradunfall wurde sein Rückenmark glücklicherweise nicht komplett durchtrennt. Er ist inkomplett querschnittsgelähmt und kann durch viel Fleiß wieder einigermaßen laufen. ❤️ 👏
Dafür muss der 50-Jährige aber sein Leben lang trainieren. Am Wichtigsten ist seine Rumpfmuskulatur, damit er zumindest 500 Meter ohne Steigung schafft. 💪
Welche Krankheitsrückkehr hat dir mal Mut gemacht? ❤️‍🩹
👩‍💻 Autorin: Antje Kley
#Unfall #Reha #Kämpfer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https://quintly-eu-image-storage.s3.amazonaws.com/60b0c1ceafa7b1885479f8b118a661a3/03250bc19bf714645fab2dfd3166f620.jpg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855180</a:t>
                      </a:r>
                    </a:p>
                  </a:txBody>
                  <a:tcPr/>
                </a:tc>
                <a:extLst>
                  <a:ext uri="{0D108BD9-81ED-4DB2-BD59-A6C34878D82A}">
                    <a16:rowId xmlns:a16="http://schemas.microsoft.com/office/drawing/2014/main" val="3565942322"/>
                  </a:ext>
                </a:extLst>
              </a:tr>
            </a:tbl>
          </a:graphicData>
        </a:graphic>
      </p:graphicFrame>
      <p:sp>
        <p:nvSpPr>
          <p:cNvPr id="4" name="Text Placeholder 3">
            <a:extLst>
              <a:ext uri="{FF2B5EF4-FFF2-40B4-BE49-F238E27FC236}">
                <a16:creationId xmlns:a16="http://schemas.microsoft.com/office/drawing/2014/main" id="{F553199A-A8D7-4050-8981-AD034DDF6055}"/>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187940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2A7C2-EE0E-4CDA-90C8-502A9E094BDD}"/>
              </a:ext>
            </a:extLst>
          </p:cNvPr>
          <p:cNvSpPr>
            <a:spLocks noGrp="1"/>
          </p:cNvSpPr>
          <p:nvPr>
            <p:ph type="title"/>
          </p:nvPr>
        </p:nvSpPr>
        <p:spPr/>
        <p:txBody>
          <a:bodyPr/>
          <a:lstStyle/>
          <a:p>
            <a:r>
              <a:rPr lang="de-DE"/>
              <a:t>Instagram Top-Posts nach Engagement (ohne Stories) | 01.2.34. WDR Lokalzeit - 3 of 8</a:t>
            </a:r>
            <a:endParaRPr lang="en-US"/>
          </a:p>
        </p:txBody>
      </p:sp>
      <p:graphicFrame>
        <p:nvGraphicFramePr>
          <p:cNvPr id="5" name="Table Placeholder 4">
            <a:extLst>
              <a:ext uri="{FF2B5EF4-FFF2-40B4-BE49-F238E27FC236}">
                <a16:creationId xmlns:a16="http://schemas.microsoft.com/office/drawing/2014/main" id="{B93E1C6F-739B-41C5-A1A9-1133A8D33B90}"/>
              </a:ext>
            </a:extLst>
          </p:cNvPr>
          <p:cNvGraphicFramePr>
            <a:graphicFrameLocks noGrp="1"/>
          </p:cNvGraphicFramePr>
          <p:nvPr>
            <p:ph type="tbl" sz="quarter" idx="13"/>
            <p:extLst>
              <p:ext uri="{D42A27DB-BD31-4B8C-83A1-F6EECF244321}">
                <p14:modId xmlns:p14="http://schemas.microsoft.com/office/powerpoint/2010/main" val="2398380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1316073"/>
                    </a:ext>
                  </a:extLst>
                </a:gridCol>
                <a:gridCol w="1234440">
                  <a:extLst>
                    <a:ext uri="{9D8B030D-6E8A-4147-A177-3AD203B41FA5}">
                      <a16:colId xmlns:a16="http://schemas.microsoft.com/office/drawing/2014/main" val="2119877433"/>
                    </a:ext>
                  </a:extLst>
                </a:gridCol>
                <a:gridCol w="576072">
                  <a:extLst>
                    <a:ext uri="{9D8B030D-6E8A-4147-A177-3AD203B41FA5}">
                      <a16:colId xmlns:a16="http://schemas.microsoft.com/office/drawing/2014/main" val="895044871"/>
                    </a:ext>
                  </a:extLst>
                </a:gridCol>
                <a:gridCol w="576072">
                  <a:extLst>
                    <a:ext uri="{9D8B030D-6E8A-4147-A177-3AD203B41FA5}">
                      <a16:colId xmlns:a16="http://schemas.microsoft.com/office/drawing/2014/main" val="2776897182"/>
                    </a:ext>
                  </a:extLst>
                </a:gridCol>
                <a:gridCol w="576072">
                  <a:extLst>
                    <a:ext uri="{9D8B030D-6E8A-4147-A177-3AD203B41FA5}">
                      <a16:colId xmlns:a16="http://schemas.microsoft.com/office/drawing/2014/main" val="1161128788"/>
                    </a:ext>
                  </a:extLst>
                </a:gridCol>
                <a:gridCol w="576072">
                  <a:extLst>
                    <a:ext uri="{9D8B030D-6E8A-4147-A177-3AD203B41FA5}">
                      <a16:colId xmlns:a16="http://schemas.microsoft.com/office/drawing/2014/main" val="3473162646"/>
                    </a:ext>
                  </a:extLst>
                </a:gridCol>
                <a:gridCol w="576072">
                  <a:extLst>
                    <a:ext uri="{9D8B030D-6E8A-4147-A177-3AD203B41FA5}">
                      <a16:colId xmlns:a16="http://schemas.microsoft.com/office/drawing/2014/main" val="3428761552"/>
                    </a:ext>
                  </a:extLst>
                </a:gridCol>
                <a:gridCol w="576072">
                  <a:extLst>
                    <a:ext uri="{9D8B030D-6E8A-4147-A177-3AD203B41FA5}">
                      <a16:colId xmlns:a16="http://schemas.microsoft.com/office/drawing/2014/main" val="3117110913"/>
                    </a:ext>
                  </a:extLst>
                </a:gridCol>
                <a:gridCol w="576072">
                  <a:extLst>
                    <a:ext uri="{9D8B030D-6E8A-4147-A177-3AD203B41FA5}">
                      <a16:colId xmlns:a16="http://schemas.microsoft.com/office/drawing/2014/main" val="3698959048"/>
                    </a:ext>
                  </a:extLst>
                </a:gridCol>
                <a:gridCol w="576072">
                  <a:extLst>
                    <a:ext uri="{9D8B030D-6E8A-4147-A177-3AD203B41FA5}">
                      <a16:colId xmlns:a16="http://schemas.microsoft.com/office/drawing/2014/main" val="695350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29299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- 2024-08-30 11:35:54</a:t>
                      </a:r>
                      <a:r>
                        <a:rPr kumimoji="0" lang="de-DE" sz="1000" b="0" i="0" u="none" strike="noStrike" kern="1200" cap="none" spc="0" normalizeH="0" baseline="0" noProof="0">
                          <a:ln>
                            <a:noFill/>
                          </a:ln>
                          <a:solidFill>
                            <a:prstClr val="black"/>
                          </a:solidFill>
                          <a:effectLst/>
                          <a:uLnTx/>
                          <a:uFillTx/>
                          <a:latin typeface="Calibri"/>
                          <a:ea typeface="+mn-ea"/>
                          <a:cs typeface="+mn-cs"/>
                        </a:rPr>
                        <a:t>
 In der Bielefelder Nicolaikirche wird buchstäblich das Brot geteilt. ⛪️
Der Kirchenvorstand hat sich eine ungewöhnliche Aktion überlegt, um die Gemeinde zu beleben: Ein öffentlich zugänglicher Kühlschrank mit kostenlosen belegten Broten. 🥪
Das Angebot ist nicht ausschließlich für Bedürftige, sondern für alle hungrigen Menschen – unkompliziert und anonym. Zusätzlicher Pluspunkt: Beim Stullenschmieren lernen sich auch die Ehrenamtlichen kennen.👫👭
Würdest du dich am Kühlschrank bedienen? 
👩🏼‍💻 Autorin: Katharina Böhmer
#Kirche #Butterbrot #Beduerftige #Hungry #Lokalzeit #WDR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https://quintly-eu-image-storage.s3.amazonaws.com/60b0c1ceafa7b1885479f8b118a661a3/642ef360065313bf7c05540afe7f5470.jpg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83052</a:t>
                      </a:r>
                    </a:p>
                  </a:txBody>
                  <a:tcPr/>
                </a:tc>
                <a:extLst>
                  <a:ext uri="{0D108BD9-81ED-4DB2-BD59-A6C34878D82A}">
                    <a16:rowId xmlns:a16="http://schemas.microsoft.com/office/drawing/2014/main" val="3263022152"/>
                  </a:ext>
                </a:extLst>
              </a:tr>
            </a:tbl>
          </a:graphicData>
        </a:graphic>
      </p:graphicFrame>
      <p:sp>
        <p:nvSpPr>
          <p:cNvPr id="4" name="Text Placeholder 3">
            <a:extLst>
              <a:ext uri="{FF2B5EF4-FFF2-40B4-BE49-F238E27FC236}">
                <a16:creationId xmlns:a16="http://schemas.microsoft.com/office/drawing/2014/main" id="{4F246280-91D4-447A-91CF-77C7F84F4CA5}"/>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332605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BC67D-CE3A-4808-8583-CCD671AF96E1}"/>
              </a:ext>
            </a:extLst>
          </p:cNvPr>
          <p:cNvSpPr>
            <a:spLocks noGrp="1"/>
          </p:cNvSpPr>
          <p:nvPr>
            <p:ph type="title"/>
          </p:nvPr>
        </p:nvSpPr>
        <p:spPr/>
        <p:txBody>
          <a:bodyPr/>
          <a:lstStyle/>
          <a:p>
            <a:r>
              <a:rPr lang="de-DE"/>
              <a:t>Instagram Top-Posts nach Engagement (ohne Stories) | 01.2.34. WDR Lokalzeit - 4 of 8</a:t>
            </a:r>
            <a:endParaRPr lang="en-US"/>
          </a:p>
        </p:txBody>
      </p:sp>
      <p:graphicFrame>
        <p:nvGraphicFramePr>
          <p:cNvPr id="5" name="Table Placeholder 4">
            <a:extLst>
              <a:ext uri="{FF2B5EF4-FFF2-40B4-BE49-F238E27FC236}">
                <a16:creationId xmlns:a16="http://schemas.microsoft.com/office/drawing/2014/main" id="{BBD677E6-7D81-4E8D-8B16-484FA0909DB4}"/>
              </a:ext>
            </a:extLst>
          </p:cNvPr>
          <p:cNvGraphicFramePr>
            <a:graphicFrameLocks noGrp="1"/>
          </p:cNvGraphicFramePr>
          <p:nvPr>
            <p:ph type="tbl" sz="quarter" idx="13"/>
            <p:extLst>
              <p:ext uri="{D42A27DB-BD31-4B8C-83A1-F6EECF244321}">
                <p14:modId xmlns:p14="http://schemas.microsoft.com/office/powerpoint/2010/main" val="3784980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08080240"/>
                    </a:ext>
                  </a:extLst>
                </a:gridCol>
                <a:gridCol w="1234440">
                  <a:extLst>
                    <a:ext uri="{9D8B030D-6E8A-4147-A177-3AD203B41FA5}">
                      <a16:colId xmlns:a16="http://schemas.microsoft.com/office/drawing/2014/main" val="3540411641"/>
                    </a:ext>
                  </a:extLst>
                </a:gridCol>
                <a:gridCol w="576072">
                  <a:extLst>
                    <a:ext uri="{9D8B030D-6E8A-4147-A177-3AD203B41FA5}">
                      <a16:colId xmlns:a16="http://schemas.microsoft.com/office/drawing/2014/main" val="1711069011"/>
                    </a:ext>
                  </a:extLst>
                </a:gridCol>
                <a:gridCol w="576072">
                  <a:extLst>
                    <a:ext uri="{9D8B030D-6E8A-4147-A177-3AD203B41FA5}">
                      <a16:colId xmlns:a16="http://schemas.microsoft.com/office/drawing/2014/main" val="1758887281"/>
                    </a:ext>
                  </a:extLst>
                </a:gridCol>
                <a:gridCol w="576072">
                  <a:extLst>
                    <a:ext uri="{9D8B030D-6E8A-4147-A177-3AD203B41FA5}">
                      <a16:colId xmlns:a16="http://schemas.microsoft.com/office/drawing/2014/main" val="1834583737"/>
                    </a:ext>
                  </a:extLst>
                </a:gridCol>
                <a:gridCol w="576072">
                  <a:extLst>
                    <a:ext uri="{9D8B030D-6E8A-4147-A177-3AD203B41FA5}">
                      <a16:colId xmlns:a16="http://schemas.microsoft.com/office/drawing/2014/main" val="1821528491"/>
                    </a:ext>
                  </a:extLst>
                </a:gridCol>
                <a:gridCol w="576072">
                  <a:extLst>
                    <a:ext uri="{9D8B030D-6E8A-4147-A177-3AD203B41FA5}">
                      <a16:colId xmlns:a16="http://schemas.microsoft.com/office/drawing/2014/main" val="2338878545"/>
                    </a:ext>
                  </a:extLst>
                </a:gridCol>
                <a:gridCol w="576072">
                  <a:extLst>
                    <a:ext uri="{9D8B030D-6E8A-4147-A177-3AD203B41FA5}">
                      <a16:colId xmlns:a16="http://schemas.microsoft.com/office/drawing/2014/main" val="112859181"/>
                    </a:ext>
                  </a:extLst>
                </a:gridCol>
                <a:gridCol w="576072">
                  <a:extLst>
                    <a:ext uri="{9D8B030D-6E8A-4147-A177-3AD203B41FA5}">
                      <a16:colId xmlns:a16="http://schemas.microsoft.com/office/drawing/2014/main" val="2927074510"/>
                    </a:ext>
                  </a:extLst>
                </a:gridCol>
                <a:gridCol w="576072">
                  <a:extLst>
                    <a:ext uri="{9D8B030D-6E8A-4147-A177-3AD203B41FA5}">
                      <a16:colId xmlns:a16="http://schemas.microsoft.com/office/drawing/2014/main" val="1987300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42519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- 2024-08-28 14:39:25</a:t>
                      </a:r>
                      <a:r>
                        <a:rPr kumimoji="0" lang="de-DE" sz="1000" b="0" i="0" u="none" strike="noStrike" kern="1200" cap="none" spc="0" normalizeH="0" baseline="0" noProof="0">
                          <a:ln>
                            <a:noFill/>
                          </a:ln>
                          <a:solidFill>
                            <a:prstClr val="black"/>
                          </a:solidFill>
                          <a:effectLst/>
                          <a:uLnTx/>
                          <a:uFillTx/>
                          <a:latin typeface="Calibri"/>
                          <a:ea typeface="+mn-ea"/>
                          <a:cs typeface="+mn-cs"/>
                        </a:rPr>
                        <a:t>
 Wie könnte man gegen den Leerstand in der Innenstadt angehen? 🤔
Theresa Pils und weitere Ehrenamtliche haben eine Lösung gefunden. 🙌
Sie haben in Bonn die Initiative @leerstand.als.begegnungsraum gegründet, um aus Leerstand nutzbaren Raum für alle zu schaffen. 💸 🪑
Mit Erfolg: In der Innenstadt haben sie ganz neu nun ein leerstehendes Geschäft in einen “Begegnungsraum” verwandelt, wo alle sich kostenlos treffen und abhängen können. 🗣️🤗
👩‍💻 Autorin: Laura Hohmann 
#Begegnung #Innenstadt #Leerstand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https://quintly-eu-image-storage.s3.amazonaws.com/60b0c1ceafa7b1885479f8b118a661a3/2af0e858612cddfb931b57e88a7cc726.jpg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3710</a:t>
                      </a:r>
                    </a:p>
                  </a:txBody>
                  <a:tcPr/>
                </a:tc>
                <a:extLst>
                  <a:ext uri="{0D108BD9-81ED-4DB2-BD59-A6C34878D82A}">
                    <a16:rowId xmlns:a16="http://schemas.microsoft.com/office/drawing/2014/main" val="620194127"/>
                  </a:ext>
                </a:extLst>
              </a:tr>
            </a:tbl>
          </a:graphicData>
        </a:graphic>
      </p:graphicFrame>
      <p:sp>
        <p:nvSpPr>
          <p:cNvPr id="4" name="Text Placeholder 3">
            <a:extLst>
              <a:ext uri="{FF2B5EF4-FFF2-40B4-BE49-F238E27FC236}">
                <a16:creationId xmlns:a16="http://schemas.microsoft.com/office/drawing/2014/main" id="{7209415B-50BA-4630-B73A-C1D84DC2C1C9}"/>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1769384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BE2EC-BFA2-43C5-8A16-C648B74068BD}"/>
              </a:ext>
            </a:extLst>
          </p:cNvPr>
          <p:cNvSpPr>
            <a:spLocks noGrp="1"/>
          </p:cNvSpPr>
          <p:nvPr>
            <p:ph type="title"/>
          </p:nvPr>
        </p:nvSpPr>
        <p:spPr/>
        <p:txBody>
          <a:bodyPr/>
          <a:lstStyle/>
          <a:p>
            <a:r>
              <a:rPr lang="de-DE"/>
              <a:t>Instagram Top-Posts nach Engagement (ohne Stories) | 01.2.34. WDR Lokalzeit - 5 of 8</a:t>
            </a:r>
            <a:endParaRPr lang="en-US"/>
          </a:p>
        </p:txBody>
      </p:sp>
      <p:graphicFrame>
        <p:nvGraphicFramePr>
          <p:cNvPr id="5" name="Table Placeholder 4">
            <a:extLst>
              <a:ext uri="{FF2B5EF4-FFF2-40B4-BE49-F238E27FC236}">
                <a16:creationId xmlns:a16="http://schemas.microsoft.com/office/drawing/2014/main" id="{40C9CE5A-3682-418F-B582-B06A99A40DD8}"/>
              </a:ext>
            </a:extLst>
          </p:cNvPr>
          <p:cNvGraphicFramePr>
            <a:graphicFrameLocks noGrp="1"/>
          </p:cNvGraphicFramePr>
          <p:nvPr>
            <p:ph type="tbl" sz="quarter" idx="13"/>
            <p:extLst>
              <p:ext uri="{D42A27DB-BD31-4B8C-83A1-F6EECF244321}">
                <p14:modId xmlns:p14="http://schemas.microsoft.com/office/powerpoint/2010/main" val="1257562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16768501"/>
                    </a:ext>
                  </a:extLst>
                </a:gridCol>
                <a:gridCol w="1234440">
                  <a:extLst>
                    <a:ext uri="{9D8B030D-6E8A-4147-A177-3AD203B41FA5}">
                      <a16:colId xmlns:a16="http://schemas.microsoft.com/office/drawing/2014/main" val="3976274726"/>
                    </a:ext>
                  </a:extLst>
                </a:gridCol>
                <a:gridCol w="576072">
                  <a:extLst>
                    <a:ext uri="{9D8B030D-6E8A-4147-A177-3AD203B41FA5}">
                      <a16:colId xmlns:a16="http://schemas.microsoft.com/office/drawing/2014/main" val="455771597"/>
                    </a:ext>
                  </a:extLst>
                </a:gridCol>
                <a:gridCol w="576072">
                  <a:extLst>
                    <a:ext uri="{9D8B030D-6E8A-4147-A177-3AD203B41FA5}">
                      <a16:colId xmlns:a16="http://schemas.microsoft.com/office/drawing/2014/main" val="3347823983"/>
                    </a:ext>
                  </a:extLst>
                </a:gridCol>
                <a:gridCol w="576072">
                  <a:extLst>
                    <a:ext uri="{9D8B030D-6E8A-4147-A177-3AD203B41FA5}">
                      <a16:colId xmlns:a16="http://schemas.microsoft.com/office/drawing/2014/main" val="3028346114"/>
                    </a:ext>
                  </a:extLst>
                </a:gridCol>
                <a:gridCol w="576072">
                  <a:extLst>
                    <a:ext uri="{9D8B030D-6E8A-4147-A177-3AD203B41FA5}">
                      <a16:colId xmlns:a16="http://schemas.microsoft.com/office/drawing/2014/main" val="3538125556"/>
                    </a:ext>
                  </a:extLst>
                </a:gridCol>
                <a:gridCol w="576072">
                  <a:extLst>
                    <a:ext uri="{9D8B030D-6E8A-4147-A177-3AD203B41FA5}">
                      <a16:colId xmlns:a16="http://schemas.microsoft.com/office/drawing/2014/main" val="2052240581"/>
                    </a:ext>
                  </a:extLst>
                </a:gridCol>
                <a:gridCol w="576072">
                  <a:extLst>
                    <a:ext uri="{9D8B030D-6E8A-4147-A177-3AD203B41FA5}">
                      <a16:colId xmlns:a16="http://schemas.microsoft.com/office/drawing/2014/main" val="1349530322"/>
                    </a:ext>
                  </a:extLst>
                </a:gridCol>
                <a:gridCol w="576072">
                  <a:extLst>
                    <a:ext uri="{9D8B030D-6E8A-4147-A177-3AD203B41FA5}">
                      <a16:colId xmlns:a16="http://schemas.microsoft.com/office/drawing/2014/main" val="650916402"/>
                    </a:ext>
                  </a:extLst>
                </a:gridCol>
                <a:gridCol w="576072">
                  <a:extLst>
                    <a:ext uri="{9D8B030D-6E8A-4147-A177-3AD203B41FA5}">
                      <a16:colId xmlns:a16="http://schemas.microsoft.com/office/drawing/2014/main" val="3968479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59962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- 2024-09-01 11:16:48</a:t>
                      </a:r>
                      <a:r>
                        <a:rPr kumimoji="0" lang="de-DE" sz="1000" b="0" i="0" u="none" strike="noStrike" kern="1200" cap="none" spc="0" normalizeH="0" baseline="0" noProof="0">
                          <a:ln>
                            <a:noFill/>
                          </a:ln>
                          <a:solidFill>
                            <a:prstClr val="black"/>
                          </a:solidFill>
                          <a:effectLst/>
                          <a:uLnTx/>
                          <a:uFillTx/>
                          <a:latin typeface="Calibri"/>
                          <a:ea typeface="+mn-ea"/>
                          <a:cs typeface="+mn-cs"/>
                        </a:rPr>
                        <a:t>
 Jan Conrad (@jaanohnedarm) aus Essen lebt seit einiger Zeit ohne Dickdarm – und ihm geht es heute besser als je zuvor. Jahrelang litt er unter starken Schmerzen aufgrund seiner Erkrankung. Schließlich entschied er sich, den Dickdarm komplett entfernen zu lassen. 
In dieser schwierigen Zeit konnte er sich immer auf seine Freundin Lucia verlassen. 👩‍❤️‍👨
Auf welche Person kannst du immer zählen? 💗
#Stoma #Dickdarm #LebenohneOrgan #Essen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https://quintly-eu-image-storage.s3.amazonaws.com/60b0c1ceafa7b1885479f8b118a661a3/6710be426dcae72f7bb06f5247cde6d9.jpg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19462</a:t>
                      </a:r>
                    </a:p>
                  </a:txBody>
                  <a:tcPr/>
                </a:tc>
                <a:extLst>
                  <a:ext uri="{0D108BD9-81ED-4DB2-BD59-A6C34878D82A}">
                    <a16:rowId xmlns:a16="http://schemas.microsoft.com/office/drawing/2014/main" val="969905266"/>
                  </a:ext>
                </a:extLst>
              </a:tr>
            </a:tbl>
          </a:graphicData>
        </a:graphic>
      </p:graphicFrame>
      <p:sp>
        <p:nvSpPr>
          <p:cNvPr id="4" name="Text Placeholder 3">
            <a:extLst>
              <a:ext uri="{FF2B5EF4-FFF2-40B4-BE49-F238E27FC236}">
                <a16:creationId xmlns:a16="http://schemas.microsoft.com/office/drawing/2014/main" id="{F1EFC678-D3AC-4965-AC20-F21C98161FE7}"/>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2387135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38CCB-F67A-48D1-826B-3E91010CA18F}"/>
              </a:ext>
            </a:extLst>
          </p:cNvPr>
          <p:cNvSpPr>
            <a:spLocks noGrp="1"/>
          </p:cNvSpPr>
          <p:nvPr>
            <p:ph type="title"/>
          </p:nvPr>
        </p:nvSpPr>
        <p:spPr/>
        <p:txBody>
          <a:bodyPr/>
          <a:lstStyle/>
          <a:p>
            <a:r>
              <a:rPr lang="de-DE"/>
              <a:t>Instagram Top-Posts nach Engagement (ohne Stories) | 01.2.34. WDR Lokalzeit - 6 of 8</a:t>
            </a:r>
            <a:endParaRPr lang="en-US"/>
          </a:p>
        </p:txBody>
      </p:sp>
      <p:graphicFrame>
        <p:nvGraphicFramePr>
          <p:cNvPr id="5" name="Table Placeholder 4">
            <a:extLst>
              <a:ext uri="{FF2B5EF4-FFF2-40B4-BE49-F238E27FC236}">
                <a16:creationId xmlns:a16="http://schemas.microsoft.com/office/drawing/2014/main" id="{D587B2E0-7805-4B1F-B37C-5D3502BEE92E}"/>
              </a:ext>
            </a:extLst>
          </p:cNvPr>
          <p:cNvGraphicFramePr>
            <a:graphicFrameLocks noGrp="1"/>
          </p:cNvGraphicFramePr>
          <p:nvPr>
            <p:ph type="tbl" sz="quarter" idx="13"/>
            <p:extLst>
              <p:ext uri="{D42A27DB-BD31-4B8C-83A1-F6EECF244321}">
                <p14:modId xmlns:p14="http://schemas.microsoft.com/office/powerpoint/2010/main" val="2184491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94257444"/>
                    </a:ext>
                  </a:extLst>
                </a:gridCol>
                <a:gridCol w="1234440">
                  <a:extLst>
                    <a:ext uri="{9D8B030D-6E8A-4147-A177-3AD203B41FA5}">
                      <a16:colId xmlns:a16="http://schemas.microsoft.com/office/drawing/2014/main" val="1157922015"/>
                    </a:ext>
                  </a:extLst>
                </a:gridCol>
                <a:gridCol w="576072">
                  <a:extLst>
                    <a:ext uri="{9D8B030D-6E8A-4147-A177-3AD203B41FA5}">
                      <a16:colId xmlns:a16="http://schemas.microsoft.com/office/drawing/2014/main" val="579713568"/>
                    </a:ext>
                  </a:extLst>
                </a:gridCol>
                <a:gridCol w="576072">
                  <a:extLst>
                    <a:ext uri="{9D8B030D-6E8A-4147-A177-3AD203B41FA5}">
                      <a16:colId xmlns:a16="http://schemas.microsoft.com/office/drawing/2014/main" val="1663973551"/>
                    </a:ext>
                  </a:extLst>
                </a:gridCol>
                <a:gridCol w="576072">
                  <a:extLst>
                    <a:ext uri="{9D8B030D-6E8A-4147-A177-3AD203B41FA5}">
                      <a16:colId xmlns:a16="http://schemas.microsoft.com/office/drawing/2014/main" val="3042702130"/>
                    </a:ext>
                  </a:extLst>
                </a:gridCol>
                <a:gridCol w="576072">
                  <a:extLst>
                    <a:ext uri="{9D8B030D-6E8A-4147-A177-3AD203B41FA5}">
                      <a16:colId xmlns:a16="http://schemas.microsoft.com/office/drawing/2014/main" val="3184924184"/>
                    </a:ext>
                  </a:extLst>
                </a:gridCol>
                <a:gridCol w="576072">
                  <a:extLst>
                    <a:ext uri="{9D8B030D-6E8A-4147-A177-3AD203B41FA5}">
                      <a16:colId xmlns:a16="http://schemas.microsoft.com/office/drawing/2014/main" val="2000847505"/>
                    </a:ext>
                  </a:extLst>
                </a:gridCol>
                <a:gridCol w="576072">
                  <a:extLst>
                    <a:ext uri="{9D8B030D-6E8A-4147-A177-3AD203B41FA5}">
                      <a16:colId xmlns:a16="http://schemas.microsoft.com/office/drawing/2014/main" val="1340051399"/>
                    </a:ext>
                  </a:extLst>
                </a:gridCol>
                <a:gridCol w="576072">
                  <a:extLst>
                    <a:ext uri="{9D8B030D-6E8A-4147-A177-3AD203B41FA5}">
                      <a16:colId xmlns:a16="http://schemas.microsoft.com/office/drawing/2014/main" val="2031633799"/>
                    </a:ext>
                  </a:extLst>
                </a:gridCol>
                <a:gridCol w="576072">
                  <a:extLst>
                    <a:ext uri="{9D8B030D-6E8A-4147-A177-3AD203B41FA5}">
                      <a16:colId xmlns:a16="http://schemas.microsoft.com/office/drawing/2014/main" val="2789193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18992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- 2024-08-27 16:08:31</a:t>
                      </a:r>
                      <a:r>
                        <a:rPr kumimoji="0" lang="de-DE" sz="1000" b="0" i="0" u="none" strike="noStrike" kern="1200" cap="none" spc="0" normalizeH="0" baseline="0" noProof="0">
                          <a:ln>
                            <a:noFill/>
                          </a:ln>
                          <a:solidFill>
                            <a:prstClr val="black"/>
                          </a:solidFill>
                          <a:effectLst/>
                          <a:uLnTx/>
                          <a:uFillTx/>
                          <a:latin typeface="Calibri"/>
                          <a:ea typeface="+mn-ea"/>
                          <a:cs typeface="+mn-cs"/>
                        </a:rPr>
                        <a:t>
 Gute Lebensmittel einfach in die Tonne hauen? 🍏🗑 😮
Das können Sabine und 80 andere Ehrenamtliche von den “EssensRettern” nicht ertragen. 💪 Fast jeden Tag verteilen sie deshalb Lebensmittel, die eigentlich im Müll landen sollten. Weil die Verpackung kaputt ist, sie abgelaufen oder welk sind. 
Am Anfang waren die “EssensRetter” nur ein paar Nachbarn mit einem kleinen Verteiler-Schrank. 🗄️
Seit zwei Jahren haben sie einen eigenen Laden. 🛒 An manchen Tagen stehen dort bis zu 100 Menschen Schlange. Viele sind froh über das Projekt, weil sie sich Lebensmittel aus dem Supermarkt kaum noch leisten können und so nebenbei was Gutes tun. 💛 🤲
👩‍💻 Autorin: Merle Göddertz 
#Lebensmittelverschwendung #Lebensmittel #Nachhaltigkeit 
#Ehrenamt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https://quintly-eu-image-storage.s3.amazonaws.com/60b0c1ceafa7b1885479f8b118a661a3/b55d230157eec3dadd0f9742eac46d30.jpg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18533342"/>
                  </a:ext>
                </a:extLst>
              </a:tr>
            </a:tbl>
          </a:graphicData>
        </a:graphic>
      </p:graphicFrame>
      <p:sp>
        <p:nvSpPr>
          <p:cNvPr id="4" name="Text Placeholder 3">
            <a:extLst>
              <a:ext uri="{FF2B5EF4-FFF2-40B4-BE49-F238E27FC236}">
                <a16:creationId xmlns:a16="http://schemas.microsoft.com/office/drawing/2014/main" id="{F7D1F4E7-48CD-4707-878C-207C1E854411}"/>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1745376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A34A7-3CB0-47C8-AFD8-48BCAF677263}"/>
              </a:ext>
            </a:extLst>
          </p:cNvPr>
          <p:cNvSpPr>
            <a:spLocks noGrp="1"/>
          </p:cNvSpPr>
          <p:nvPr>
            <p:ph type="title"/>
          </p:nvPr>
        </p:nvSpPr>
        <p:spPr/>
        <p:txBody>
          <a:bodyPr/>
          <a:lstStyle/>
          <a:p>
            <a:r>
              <a:rPr lang="de-DE"/>
              <a:t>Instagram Top-Posts nach Engagement (ohne Stories) | 01.2.34. WDR Lokalzeit - 7 of 8</a:t>
            </a:r>
            <a:endParaRPr lang="en-US"/>
          </a:p>
        </p:txBody>
      </p:sp>
      <p:graphicFrame>
        <p:nvGraphicFramePr>
          <p:cNvPr id="5" name="Table Placeholder 4">
            <a:extLst>
              <a:ext uri="{FF2B5EF4-FFF2-40B4-BE49-F238E27FC236}">
                <a16:creationId xmlns:a16="http://schemas.microsoft.com/office/drawing/2014/main" id="{A33257D5-48E9-4CCC-B041-A53EED39A7D6}"/>
              </a:ext>
            </a:extLst>
          </p:cNvPr>
          <p:cNvGraphicFramePr>
            <a:graphicFrameLocks noGrp="1"/>
          </p:cNvGraphicFramePr>
          <p:nvPr>
            <p:ph type="tbl" sz="quarter" idx="13"/>
            <p:extLst>
              <p:ext uri="{D42A27DB-BD31-4B8C-83A1-F6EECF244321}">
                <p14:modId xmlns:p14="http://schemas.microsoft.com/office/powerpoint/2010/main" val="205345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07802005"/>
                    </a:ext>
                  </a:extLst>
                </a:gridCol>
                <a:gridCol w="1234440">
                  <a:extLst>
                    <a:ext uri="{9D8B030D-6E8A-4147-A177-3AD203B41FA5}">
                      <a16:colId xmlns:a16="http://schemas.microsoft.com/office/drawing/2014/main" val="3224008927"/>
                    </a:ext>
                  </a:extLst>
                </a:gridCol>
                <a:gridCol w="576072">
                  <a:extLst>
                    <a:ext uri="{9D8B030D-6E8A-4147-A177-3AD203B41FA5}">
                      <a16:colId xmlns:a16="http://schemas.microsoft.com/office/drawing/2014/main" val="3337598268"/>
                    </a:ext>
                  </a:extLst>
                </a:gridCol>
                <a:gridCol w="576072">
                  <a:extLst>
                    <a:ext uri="{9D8B030D-6E8A-4147-A177-3AD203B41FA5}">
                      <a16:colId xmlns:a16="http://schemas.microsoft.com/office/drawing/2014/main" val="1294541210"/>
                    </a:ext>
                  </a:extLst>
                </a:gridCol>
                <a:gridCol w="576072">
                  <a:extLst>
                    <a:ext uri="{9D8B030D-6E8A-4147-A177-3AD203B41FA5}">
                      <a16:colId xmlns:a16="http://schemas.microsoft.com/office/drawing/2014/main" val="2711527662"/>
                    </a:ext>
                  </a:extLst>
                </a:gridCol>
                <a:gridCol w="576072">
                  <a:extLst>
                    <a:ext uri="{9D8B030D-6E8A-4147-A177-3AD203B41FA5}">
                      <a16:colId xmlns:a16="http://schemas.microsoft.com/office/drawing/2014/main" val="1413505755"/>
                    </a:ext>
                  </a:extLst>
                </a:gridCol>
                <a:gridCol w="576072">
                  <a:extLst>
                    <a:ext uri="{9D8B030D-6E8A-4147-A177-3AD203B41FA5}">
                      <a16:colId xmlns:a16="http://schemas.microsoft.com/office/drawing/2014/main" val="954222887"/>
                    </a:ext>
                  </a:extLst>
                </a:gridCol>
                <a:gridCol w="576072">
                  <a:extLst>
                    <a:ext uri="{9D8B030D-6E8A-4147-A177-3AD203B41FA5}">
                      <a16:colId xmlns:a16="http://schemas.microsoft.com/office/drawing/2014/main" val="714510000"/>
                    </a:ext>
                  </a:extLst>
                </a:gridCol>
                <a:gridCol w="576072">
                  <a:extLst>
                    <a:ext uri="{9D8B030D-6E8A-4147-A177-3AD203B41FA5}">
                      <a16:colId xmlns:a16="http://schemas.microsoft.com/office/drawing/2014/main" val="2373999362"/>
                    </a:ext>
                  </a:extLst>
                </a:gridCol>
                <a:gridCol w="576072">
                  <a:extLst>
                    <a:ext uri="{9D8B030D-6E8A-4147-A177-3AD203B41FA5}">
                      <a16:colId xmlns:a16="http://schemas.microsoft.com/office/drawing/2014/main" val="3838927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42672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- 2024-08-31 12:23:14</a:t>
                      </a:r>
                      <a:r>
                        <a:rPr kumimoji="0" lang="de-DE" sz="1000" b="0" i="0" u="none" strike="noStrike" kern="1200" cap="none" spc="0" normalizeH="0" baseline="0" noProof="0">
                          <a:ln>
                            <a:noFill/>
                          </a:ln>
                          <a:solidFill>
                            <a:prstClr val="black"/>
                          </a:solidFill>
                          <a:effectLst/>
                          <a:uLnTx/>
                          <a:uFillTx/>
                          <a:latin typeface="Calibri"/>
                          <a:ea typeface="+mn-ea"/>
                          <a:cs typeface="+mn-cs"/>
                        </a:rPr>
                        <a:t>
 Happy End für Papagei Jakob. 🦜 Kurz vor Neujahr wurde er in einem schlechten Zustand vor dem Neusser Federheim absgesetzt. Er lebte wahrscheinlich sein ganzes Leben allein und hatte noch nie Kontakt zu Artgenossen. Um so schöner, dass er ab jetzt dank engagierter Tierpfleger nicht mehr allein eben muss. ❤️
#Neuss #Graupapagei #Tierschutz #Lokalzeit #WDR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https://quintly-eu-image-storage.s3.amazonaws.com/60b0c1ceafa7b1885479f8b118a661a3/ebd2e4ab07f1fa9f234497ba9bb0f248.jpg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11377</a:t>
                      </a:r>
                    </a:p>
                  </a:txBody>
                  <a:tcPr/>
                </a:tc>
                <a:extLst>
                  <a:ext uri="{0D108BD9-81ED-4DB2-BD59-A6C34878D82A}">
                    <a16:rowId xmlns:a16="http://schemas.microsoft.com/office/drawing/2014/main" val="1989143994"/>
                  </a:ext>
                </a:extLst>
              </a:tr>
            </a:tbl>
          </a:graphicData>
        </a:graphic>
      </p:graphicFrame>
      <p:sp>
        <p:nvSpPr>
          <p:cNvPr id="4" name="Text Placeholder 3">
            <a:extLst>
              <a:ext uri="{FF2B5EF4-FFF2-40B4-BE49-F238E27FC236}">
                <a16:creationId xmlns:a16="http://schemas.microsoft.com/office/drawing/2014/main" id="{26987D7B-F0FC-48FC-8699-0C229AC19B7A}"/>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3010216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107C-1C15-40C4-B9A7-22A4A3DF81E4}"/>
              </a:ext>
            </a:extLst>
          </p:cNvPr>
          <p:cNvSpPr>
            <a:spLocks noGrp="1"/>
          </p:cNvSpPr>
          <p:nvPr>
            <p:ph type="title"/>
          </p:nvPr>
        </p:nvSpPr>
        <p:spPr/>
        <p:txBody>
          <a:bodyPr/>
          <a:lstStyle/>
          <a:p>
            <a:r>
              <a:rPr lang="de-DE"/>
              <a:t>Instagram Top-Posts nach Engagement (ohne Stories) | 01.2.34. WDR Lokalzeit - 8 of 8</a:t>
            </a:r>
            <a:endParaRPr lang="en-US"/>
          </a:p>
        </p:txBody>
      </p:sp>
      <p:graphicFrame>
        <p:nvGraphicFramePr>
          <p:cNvPr id="5" name="Table Placeholder 4">
            <a:extLst>
              <a:ext uri="{FF2B5EF4-FFF2-40B4-BE49-F238E27FC236}">
                <a16:creationId xmlns:a16="http://schemas.microsoft.com/office/drawing/2014/main" id="{6FF61A8E-4664-439B-A524-E948A05F04D6}"/>
              </a:ext>
            </a:extLst>
          </p:cNvPr>
          <p:cNvGraphicFramePr>
            <a:graphicFrameLocks noGrp="1"/>
          </p:cNvGraphicFramePr>
          <p:nvPr>
            <p:ph type="tbl" sz="quarter" idx="13"/>
            <p:extLst>
              <p:ext uri="{D42A27DB-BD31-4B8C-83A1-F6EECF244321}">
                <p14:modId xmlns:p14="http://schemas.microsoft.com/office/powerpoint/2010/main" val="2685922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88423809"/>
                    </a:ext>
                  </a:extLst>
                </a:gridCol>
                <a:gridCol w="1234440">
                  <a:extLst>
                    <a:ext uri="{9D8B030D-6E8A-4147-A177-3AD203B41FA5}">
                      <a16:colId xmlns:a16="http://schemas.microsoft.com/office/drawing/2014/main" val="3867835487"/>
                    </a:ext>
                  </a:extLst>
                </a:gridCol>
                <a:gridCol w="576072">
                  <a:extLst>
                    <a:ext uri="{9D8B030D-6E8A-4147-A177-3AD203B41FA5}">
                      <a16:colId xmlns:a16="http://schemas.microsoft.com/office/drawing/2014/main" val="3702602249"/>
                    </a:ext>
                  </a:extLst>
                </a:gridCol>
                <a:gridCol w="576072">
                  <a:extLst>
                    <a:ext uri="{9D8B030D-6E8A-4147-A177-3AD203B41FA5}">
                      <a16:colId xmlns:a16="http://schemas.microsoft.com/office/drawing/2014/main" val="2443650808"/>
                    </a:ext>
                  </a:extLst>
                </a:gridCol>
                <a:gridCol w="576072">
                  <a:extLst>
                    <a:ext uri="{9D8B030D-6E8A-4147-A177-3AD203B41FA5}">
                      <a16:colId xmlns:a16="http://schemas.microsoft.com/office/drawing/2014/main" val="2350232733"/>
                    </a:ext>
                  </a:extLst>
                </a:gridCol>
                <a:gridCol w="576072">
                  <a:extLst>
                    <a:ext uri="{9D8B030D-6E8A-4147-A177-3AD203B41FA5}">
                      <a16:colId xmlns:a16="http://schemas.microsoft.com/office/drawing/2014/main" val="3021683330"/>
                    </a:ext>
                  </a:extLst>
                </a:gridCol>
                <a:gridCol w="576072">
                  <a:extLst>
                    <a:ext uri="{9D8B030D-6E8A-4147-A177-3AD203B41FA5}">
                      <a16:colId xmlns:a16="http://schemas.microsoft.com/office/drawing/2014/main" val="1047177231"/>
                    </a:ext>
                  </a:extLst>
                </a:gridCol>
                <a:gridCol w="576072">
                  <a:extLst>
                    <a:ext uri="{9D8B030D-6E8A-4147-A177-3AD203B41FA5}">
                      <a16:colId xmlns:a16="http://schemas.microsoft.com/office/drawing/2014/main" val="1465635800"/>
                    </a:ext>
                  </a:extLst>
                </a:gridCol>
                <a:gridCol w="576072">
                  <a:extLst>
                    <a:ext uri="{9D8B030D-6E8A-4147-A177-3AD203B41FA5}">
                      <a16:colId xmlns:a16="http://schemas.microsoft.com/office/drawing/2014/main" val="1024857743"/>
                    </a:ext>
                  </a:extLst>
                </a:gridCol>
                <a:gridCol w="576072">
                  <a:extLst>
                    <a:ext uri="{9D8B030D-6E8A-4147-A177-3AD203B41FA5}">
                      <a16:colId xmlns:a16="http://schemas.microsoft.com/office/drawing/2014/main" val="3931439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75564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- 2024-08-29 14:11:10</a:t>
                      </a:r>
                      <a:r>
                        <a:rPr kumimoji="0" lang="de-DE" sz="1000" b="0" i="0" u="none" strike="noStrike" kern="1200" cap="none" spc="0" normalizeH="0" baseline="0" noProof="0">
                          <a:ln>
                            <a:noFill/>
                          </a:ln>
                          <a:solidFill>
                            <a:prstClr val="black"/>
                          </a:solidFill>
                          <a:effectLst/>
                          <a:uLnTx/>
                          <a:uFillTx/>
                          <a:latin typeface="Calibri"/>
                          <a:ea typeface="+mn-ea"/>
                          <a:cs typeface="+mn-cs"/>
                        </a:rPr>
                        <a:t>
 „Ich finde Musik sehr wichtig, um wieder runterzukommen, um die Gedanken zu sortieren“, sagt Davide Martello. Er ist deutsch-italienischer Pianist und seit 14 Jahren Straßenmusiker. Dafür reist er mit seinem mobilen Klavier um die Welt. 🎹🌍
Seine Musik steht für Frieden und Hoffnung: Davide hat zum Beispiel in einem Bundeswehrlager in Afghanistan gespielt, genauso wie am Bataclan Theater nach den Anschlägen in Paris 2015 und 2020 bei einer Gedenkfeier für George Floyd in den USA. 
Jetzt möchte er in Solingen nach dem Anschlag auf dem Stadtfest Trost spenden. ❤️‍🩹
#Solingen #Trost #Straßenmusik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https://quintly-eu-image-storage.s3.amazonaws.com/60b0c1ceafa7b1885479f8b118a661a3/2ccdad04815f8447bbbf16b59e48b8ce.jpg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10022</a:t>
                      </a:r>
                    </a:p>
                  </a:txBody>
                  <a:tcPr/>
                </a:tc>
                <a:extLst>
                  <a:ext uri="{0D108BD9-81ED-4DB2-BD59-A6C34878D82A}">
                    <a16:rowId xmlns:a16="http://schemas.microsoft.com/office/drawing/2014/main" val="1015803230"/>
                  </a:ext>
                </a:extLst>
              </a:tr>
            </a:tbl>
          </a:graphicData>
        </a:graphic>
      </p:graphicFrame>
      <p:sp>
        <p:nvSpPr>
          <p:cNvPr id="4" name="Text Placeholder 3">
            <a:extLst>
              <a:ext uri="{FF2B5EF4-FFF2-40B4-BE49-F238E27FC236}">
                <a16:creationId xmlns:a16="http://schemas.microsoft.com/office/drawing/2014/main" id="{23BFD723-491E-4793-A860-C2903757EC53}"/>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6568980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1371</Words>
  <Application>Microsoft Office PowerPoint</Application>
  <PresentationFormat>On-screen Show (4:3)</PresentationFormat>
  <Paragraphs>166</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Instagram Top-Posts nach Engagement (ohne Stories) | 01.2.34. WDR Lokalzeit - 1 of 8</vt:lpstr>
      <vt:lpstr>Instagram Top-Posts nach Engagement (ohne Stories) | 01.2.34. WDR Lokalzeit - 2 of 8</vt:lpstr>
      <vt:lpstr>Instagram Top-Posts nach Engagement (ohne Stories) | 01.2.34. WDR Lokalzeit - 3 of 8</vt:lpstr>
      <vt:lpstr>Instagram Top-Posts nach Engagement (ohne Stories) | 01.2.34. WDR Lokalzeit - 4 of 8</vt:lpstr>
      <vt:lpstr>Instagram Top-Posts nach Engagement (ohne Stories) | 01.2.34. WDR Lokalzeit - 5 of 8</vt:lpstr>
      <vt:lpstr>Instagram Top-Posts nach Engagement (ohne Stories) | 01.2.34. WDR Lokalzeit - 6 of 8</vt:lpstr>
      <vt:lpstr>Instagram Top-Posts nach Engagement (ohne Stories) | 01.2.34. WDR Lokalzeit - 7 of 8</vt:lpstr>
      <vt:lpstr>Instagram Top-Posts nach Engagement (ohne Stories) | 01.2.34. WDR Lokalzeit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Top-Posts nach Engagement (ohne Stories) | 01.2.34. WDR Lokalzeit - 1 of 8</dc:title>
  <dc:creator>Frederik Born</dc:creator>
  <cp:lastModifiedBy>Frederik Born</cp:lastModifiedBy>
  <cp:revision>1</cp:revision>
  <dcterms:created xsi:type="dcterms:W3CDTF">2024-09-03T10:30:49Z</dcterms:created>
  <dcterms:modified xsi:type="dcterms:W3CDTF">2024-09-03T10:31:25Z</dcterms:modified>
</cp:coreProperties>
</file>