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5C3BC-D1F2-444F-93CF-DAB88F7A2BD1}"/>
              </a:ext>
            </a:extLst>
          </p:cNvPr>
          <p:cNvSpPr>
            <a:spLocks noGrp="1"/>
          </p:cNvSpPr>
          <p:nvPr>
            <p:ph type="title"/>
          </p:nvPr>
        </p:nvSpPr>
        <p:spPr/>
        <p:txBody>
          <a:bodyPr/>
          <a:lstStyle/>
          <a:p>
            <a:r>
              <a:rPr lang="de-DE"/>
              <a:t>Facebook Posts nach Reichweite (ohne Reels) | 01.2.34. WDR Lokalzeit - 1 of 13</a:t>
            </a:r>
            <a:endParaRPr lang="en-US"/>
          </a:p>
        </p:txBody>
      </p:sp>
      <p:graphicFrame>
        <p:nvGraphicFramePr>
          <p:cNvPr id="5" name="Table Placeholder 4">
            <a:extLst>
              <a:ext uri="{FF2B5EF4-FFF2-40B4-BE49-F238E27FC236}">
                <a16:creationId xmlns:a16="http://schemas.microsoft.com/office/drawing/2014/main" id="{2A2B1D04-8057-455D-8D64-ADB7E9F52E34}"/>
              </a:ext>
            </a:extLst>
          </p:cNvPr>
          <p:cNvGraphicFramePr>
            <a:graphicFrameLocks noGrp="1"/>
          </p:cNvGraphicFramePr>
          <p:nvPr>
            <p:ph type="tbl" sz="quarter" idx="13"/>
            <p:extLst>
              <p:ext uri="{D42A27DB-BD31-4B8C-83A1-F6EECF244321}">
                <p14:modId xmlns:p14="http://schemas.microsoft.com/office/powerpoint/2010/main" val="2766151561"/>
              </p:ext>
            </p:extLst>
          </p:nvPr>
        </p:nvGraphicFramePr>
        <p:xfrm>
          <a:off x="457200" y="1731963"/>
          <a:ext cx="7818117" cy="314452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88186574"/>
                    </a:ext>
                  </a:extLst>
                </a:gridCol>
                <a:gridCol w="1481327">
                  <a:extLst>
                    <a:ext uri="{9D8B030D-6E8A-4147-A177-3AD203B41FA5}">
                      <a16:colId xmlns:a16="http://schemas.microsoft.com/office/drawing/2014/main" val="4047446202"/>
                    </a:ext>
                  </a:extLst>
                </a:gridCol>
                <a:gridCol w="1234439">
                  <a:extLst>
                    <a:ext uri="{9D8B030D-6E8A-4147-A177-3AD203B41FA5}">
                      <a16:colId xmlns:a16="http://schemas.microsoft.com/office/drawing/2014/main" val="3473580406"/>
                    </a:ext>
                  </a:extLst>
                </a:gridCol>
                <a:gridCol w="411480">
                  <a:extLst>
                    <a:ext uri="{9D8B030D-6E8A-4147-A177-3AD203B41FA5}">
                      <a16:colId xmlns:a16="http://schemas.microsoft.com/office/drawing/2014/main" val="31264365"/>
                    </a:ext>
                  </a:extLst>
                </a:gridCol>
                <a:gridCol w="411480">
                  <a:extLst>
                    <a:ext uri="{9D8B030D-6E8A-4147-A177-3AD203B41FA5}">
                      <a16:colId xmlns:a16="http://schemas.microsoft.com/office/drawing/2014/main" val="2866085839"/>
                    </a:ext>
                  </a:extLst>
                </a:gridCol>
                <a:gridCol w="411480">
                  <a:extLst>
                    <a:ext uri="{9D8B030D-6E8A-4147-A177-3AD203B41FA5}">
                      <a16:colId xmlns:a16="http://schemas.microsoft.com/office/drawing/2014/main" val="4018554078"/>
                    </a:ext>
                  </a:extLst>
                </a:gridCol>
                <a:gridCol w="411480">
                  <a:extLst>
                    <a:ext uri="{9D8B030D-6E8A-4147-A177-3AD203B41FA5}">
                      <a16:colId xmlns:a16="http://schemas.microsoft.com/office/drawing/2014/main" val="1545606386"/>
                    </a:ext>
                  </a:extLst>
                </a:gridCol>
                <a:gridCol w="411480">
                  <a:extLst>
                    <a:ext uri="{9D8B030D-6E8A-4147-A177-3AD203B41FA5}">
                      <a16:colId xmlns:a16="http://schemas.microsoft.com/office/drawing/2014/main" val="827279370"/>
                    </a:ext>
                  </a:extLst>
                </a:gridCol>
                <a:gridCol w="411480">
                  <a:extLst>
                    <a:ext uri="{9D8B030D-6E8A-4147-A177-3AD203B41FA5}">
                      <a16:colId xmlns:a16="http://schemas.microsoft.com/office/drawing/2014/main" val="563499482"/>
                    </a:ext>
                  </a:extLst>
                </a:gridCol>
                <a:gridCol w="411480">
                  <a:extLst>
                    <a:ext uri="{9D8B030D-6E8A-4147-A177-3AD203B41FA5}">
                      <a16:colId xmlns:a16="http://schemas.microsoft.com/office/drawing/2014/main" val="2435640873"/>
                    </a:ext>
                  </a:extLst>
                </a:gridCol>
                <a:gridCol w="411480">
                  <a:extLst>
                    <a:ext uri="{9D8B030D-6E8A-4147-A177-3AD203B41FA5}">
                      <a16:colId xmlns:a16="http://schemas.microsoft.com/office/drawing/2014/main" val="134406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364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12:01:27</a:t>
                      </a:r>
                      <a:r>
                        <a:rPr kumimoji="0" lang="de-DE" sz="1000" b="0" i="0" u="none" strike="noStrike" kern="1200" cap="none" spc="0" normalizeH="0" baseline="0" noProof="0">
                          <a:ln>
                            <a:noFill/>
                          </a:ln>
                          <a:solidFill>
                            <a:prstClr val="black"/>
                          </a:solidFill>
                          <a:effectLst/>
                          <a:uLnTx/>
                          <a:uFillTx/>
                          <a:latin typeface="Calibri"/>
                          <a:ea typeface="+mn-ea"/>
                          <a:cs typeface="+mn-cs"/>
                        </a:rPr>
                        <a:t>
 Genau eine Woche nach dem Terroranschlag wurde in Solingen der Opfer gedacht. Am Freitagabend läuteten erst die Glocken aller drei Stadtkirchen, dann zündeten die Menschen Kerzen an als Zeichen der Solidarität und Trauer.🕯️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https://quintly-eu-image-storage.s3.amazonaws.com/bc22ad31ece8870e558aff23d024e8ce/3456e9cb31b780d847fed443bf3723ff.jpg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1323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10:51:20</a:t>
                      </a:r>
                      <a:r>
                        <a:rPr kumimoji="0" lang="de-DE" sz="1000" b="0" i="0" u="none" strike="noStrike" kern="1200" cap="none" spc="0" normalizeH="0" baseline="0" noProof="0">
                          <a:ln>
                            <a:noFill/>
                          </a:ln>
                          <a:solidFill>
                            <a:prstClr val="black"/>
                          </a:solidFill>
                          <a:effectLst/>
                          <a:uLnTx/>
                          <a:uFillTx/>
                          <a:latin typeface="Calibri"/>
                          <a:ea typeface="+mn-ea"/>
                          <a:cs typeface="+mn-cs"/>
                        </a:rPr>
                        <a:t>
 Ausgerechnet als Tims Herzensverein, der VfL, in die erste Bundesliga aufsteigt, fühlt er sich so verloren wie nie zuvor. Warum er jetzt einsame Menschen fotografiert: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https://quintly-eu-image-storage.s3.amazonaws.com/bc22ad31ece8870e558aff23d024e8ce/9fae375e6a22f1549ff1f02fae05b6e1.jpg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982276828"/>
                  </a:ext>
                </a:extLst>
              </a:tr>
            </a:tbl>
          </a:graphicData>
        </a:graphic>
      </p:graphicFrame>
      <p:sp>
        <p:nvSpPr>
          <p:cNvPr id="4" name="Text Placeholder 3">
            <a:extLst>
              <a:ext uri="{FF2B5EF4-FFF2-40B4-BE49-F238E27FC236}">
                <a16:creationId xmlns:a16="http://schemas.microsoft.com/office/drawing/2014/main" id="{CAC963B9-4135-4439-AE29-5C36E1CC3154}"/>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097247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9BD0B-D25C-486C-8F8E-06BCBBFF18E7}"/>
              </a:ext>
            </a:extLst>
          </p:cNvPr>
          <p:cNvSpPr>
            <a:spLocks noGrp="1"/>
          </p:cNvSpPr>
          <p:nvPr>
            <p:ph type="title"/>
          </p:nvPr>
        </p:nvSpPr>
        <p:spPr/>
        <p:txBody>
          <a:bodyPr/>
          <a:lstStyle/>
          <a:p>
            <a:r>
              <a:rPr lang="de-DE"/>
              <a:t>Facebook Posts nach Reichweite (ohne Reels) | 01.2.34. WDR Lokalzeit - 2 of 13</a:t>
            </a:r>
            <a:endParaRPr lang="en-US"/>
          </a:p>
        </p:txBody>
      </p:sp>
      <p:graphicFrame>
        <p:nvGraphicFramePr>
          <p:cNvPr id="5" name="Table Placeholder 4">
            <a:extLst>
              <a:ext uri="{FF2B5EF4-FFF2-40B4-BE49-F238E27FC236}">
                <a16:creationId xmlns:a16="http://schemas.microsoft.com/office/drawing/2014/main" id="{ABB26B2B-9899-4B11-87E5-4435D413AA65}"/>
              </a:ext>
            </a:extLst>
          </p:cNvPr>
          <p:cNvGraphicFramePr>
            <a:graphicFrameLocks noGrp="1"/>
          </p:cNvGraphicFramePr>
          <p:nvPr>
            <p:ph type="tbl" sz="quarter" idx="13"/>
            <p:extLst>
              <p:ext uri="{D42A27DB-BD31-4B8C-83A1-F6EECF244321}">
                <p14:modId xmlns:p14="http://schemas.microsoft.com/office/powerpoint/2010/main" val="2306867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79946038"/>
                    </a:ext>
                  </a:extLst>
                </a:gridCol>
                <a:gridCol w="1481327">
                  <a:extLst>
                    <a:ext uri="{9D8B030D-6E8A-4147-A177-3AD203B41FA5}">
                      <a16:colId xmlns:a16="http://schemas.microsoft.com/office/drawing/2014/main" val="1360891163"/>
                    </a:ext>
                  </a:extLst>
                </a:gridCol>
                <a:gridCol w="1234439">
                  <a:extLst>
                    <a:ext uri="{9D8B030D-6E8A-4147-A177-3AD203B41FA5}">
                      <a16:colId xmlns:a16="http://schemas.microsoft.com/office/drawing/2014/main" val="935922742"/>
                    </a:ext>
                  </a:extLst>
                </a:gridCol>
                <a:gridCol w="411480">
                  <a:extLst>
                    <a:ext uri="{9D8B030D-6E8A-4147-A177-3AD203B41FA5}">
                      <a16:colId xmlns:a16="http://schemas.microsoft.com/office/drawing/2014/main" val="1018725623"/>
                    </a:ext>
                  </a:extLst>
                </a:gridCol>
                <a:gridCol w="411480">
                  <a:extLst>
                    <a:ext uri="{9D8B030D-6E8A-4147-A177-3AD203B41FA5}">
                      <a16:colId xmlns:a16="http://schemas.microsoft.com/office/drawing/2014/main" val="1663615302"/>
                    </a:ext>
                  </a:extLst>
                </a:gridCol>
                <a:gridCol w="411480">
                  <a:extLst>
                    <a:ext uri="{9D8B030D-6E8A-4147-A177-3AD203B41FA5}">
                      <a16:colId xmlns:a16="http://schemas.microsoft.com/office/drawing/2014/main" val="3417160992"/>
                    </a:ext>
                  </a:extLst>
                </a:gridCol>
                <a:gridCol w="411480">
                  <a:extLst>
                    <a:ext uri="{9D8B030D-6E8A-4147-A177-3AD203B41FA5}">
                      <a16:colId xmlns:a16="http://schemas.microsoft.com/office/drawing/2014/main" val="2424022045"/>
                    </a:ext>
                  </a:extLst>
                </a:gridCol>
                <a:gridCol w="411480">
                  <a:extLst>
                    <a:ext uri="{9D8B030D-6E8A-4147-A177-3AD203B41FA5}">
                      <a16:colId xmlns:a16="http://schemas.microsoft.com/office/drawing/2014/main" val="2787705419"/>
                    </a:ext>
                  </a:extLst>
                </a:gridCol>
                <a:gridCol w="411480">
                  <a:extLst>
                    <a:ext uri="{9D8B030D-6E8A-4147-A177-3AD203B41FA5}">
                      <a16:colId xmlns:a16="http://schemas.microsoft.com/office/drawing/2014/main" val="4087402968"/>
                    </a:ext>
                  </a:extLst>
                </a:gridCol>
                <a:gridCol w="411480">
                  <a:extLst>
                    <a:ext uri="{9D8B030D-6E8A-4147-A177-3AD203B41FA5}">
                      <a16:colId xmlns:a16="http://schemas.microsoft.com/office/drawing/2014/main" val="3968316811"/>
                    </a:ext>
                  </a:extLst>
                </a:gridCol>
                <a:gridCol w="411480">
                  <a:extLst>
                    <a:ext uri="{9D8B030D-6E8A-4147-A177-3AD203B41FA5}">
                      <a16:colId xmlns:a16="http://schemas.microsoft.com/office/drawing/2014/main" val="1148205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24933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11:19:04</a:t>
                      </a:r>
                      <a:r>
                        <a:rPr kumimoji="0" lang="de-DE" sz="1000" b="0" i="0" u="none" strike="noStrike" kern="1200" cap="none" spc="0" normalizeH="0" baseline="0" noProof="0">
                          <a:ln>
                            <a:noFill/>
                          </a:ln>
                          <a:solidFill>
                            <a:prstClr val="black"/>
                          </a:solidFill>
                          <a:effectLst/>
                          <a:uLnTx/>
                          <a:uFillTx/>
                          <a:latin typeface="Calibri"/>
                          <a:ea typeface="+mn-ea"/>
                          <a:cs typeface="+mn-cs"/>
                        </a:rPr>
                        <a:t>
 Zwischen den Criollo-Pferden und den beiden Schwestern Kerstin und Ines war es Liebe auf den ersten Blick.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https://quintly-eu-image-storage.s3.amazonaws.com/bc22ad31ece8870e558aff23d024e8ce/6c6fd57ef78b66e21628b862a4f220bd.png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4287297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18:12:06</a:t>
                      </a:r>
                      <a:r>
                        <a:rPr kumimoji="0" lang="de-DE" sz="1000" b="0" i="0" u="none" strike="noStrike" kern="1200" cap="none" spc="0" normalizeH="0" baseline="0" noProof="0">
                          <a:ln>
                            <a:noFill/>
                          </a:ln>
                          <a:solidFill>
                            <a:prstClr val="black"/>
                          </a:solidFill>
                          <a:effectLst/>
                          <a:uLnTx/>
                          <a:uFillTx/>
                          <a:latin typeface="Calibri"/>
                          <a:ea typeface="+mn-ea"/>
                          <a:cs typeface="+mn-cs"/>
                        </a:rPr>
                        <a:t>
 Im FairCafé in Zülpich zählt das Miteinander. Alle arbeiten ehrenamtlich und die Gewinne werden gespendet.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https://quintly-eu-image-storage.s3.amazonaws.com/bc22ad31ece8870e558aff23d024e8ce/09d1806ca4de1c944564f769a8812c30.png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873337574"/>
                  </a:ext>
                </a:extLst>
              </a:tr>
            </a:tbl>
          </a:graphicData>
        </a:graphic>
      </p:graphicFrame>
      <p:sp>
        <p:nvSpPr>
          <p:cNvPr id="4" name="Text Placeholder 3">
            <a:extLst>
              <a:ext uri="{FF2B5EF4-FFF2-40B4-BE49-F238E27FC236}">
                <a16:creationId xmlns:a16="http://schemas.microsoft.com/office/drawing/2014/main" id="{19A44CAB-5766-4AEF-9602-E3D723C40673}"/>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4022624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CB4AD-8A2E-4D32-8E6D-E55BFE713569}"/>
              </a:ext>
            </a:extLst>
          </p:cNvPr>
          <p:cNvSpPr>
            <a:spLocks noGrp="1"/>
          </p:cNvSpPr>
          <p:nvPr>
            <p:ph type="title"/>
          </p:nvPr>
        </p:nvSpPr>
        <p:spPr/>
        <p:txBody>
          <a:bodyPr/>
          <a:lstStyle/>
          <a:p>
            <a:r>
              <a:rPr lang="de-DE"/>
              <a:t>Facebook Posts nach Reichweite (ohne Reels) | 01.2.34. WDR Lokalzeit - 3 of 13</a:t>
            </a:r>
            <a:endParaRPr lang="en-US"/>
          </a:p>
        </p:txBody>
      </p:sp>
      <p:graphicFrame>
        <p:nvGraphicFramePr>
          <p:cNvPr id="5" name="Table Placeholder 4">
            <a:extLst>
              <a:ext uri="{FF2B5EF4-FFF2-40B4-BE49-F238E27FC236}">
                <a16:creationId xmlns:a16="http://schemas.microsoft.com/office/drawing/2014/main" id="{063F26BD-D87B-470E-B18D-FD4B3D54AA1E}"/>
              </a:ext>
            </a:extLst>
          </p:cNvPr>
          <p:cNvGraphicFramePr>
            <a:graphicFrameLocks noGrp="1"/>
          </p:cNvGraphicFramePr>
          <p:nvPr>
            <p:ph type="tbl" sz="quarter" idx="13"/>
            <p:extLst>
              <p:ext uri="{D42A27DB-BD31-4B8C-83A1-F6EECF244321}">
                <p14:modId xmlns:p14="http://schemas.microsoft.com/office/powerpoint/2010/main" val="1482392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17405647"/>
                    </a:ext>
                  </a:extLst>
                </a:gridCol>
                <a:gridCol w="1481327">
                  <a:extLst>
                    <a:ext uri="{9D8B030D-6E8A-4147-A177-3AD203B41FA5}">
                      <a16:colId xmlns:a16="http://schemas.microsoft.com/office/drawing/2014/main" val="1617008596"/>
                    </a:ext>
                  </a:extLst>
                </a:gridCol>
                <a:gridCol w="1234439">
                  <a:extLst>
                    <a:ext uri="{9D8B030D-6E8A-4147-A177-3AD203B41FA5}">
                      <a16:colId xmlns:a16="http://schemas.microsoft.com/office/drawing/2014/main" val="1850273415"/>
                    </a:ext>
                  </a:extLst>
                </a:gridCol>
                <a:gridCol w="411480">
                  <a:extLst>
                    <a:ext uri="{9D8B030D-6E8A-4147-A177-3AD203B41FA5}">
                      <a16:colId xmlns:a16="http://schemas.microsoft.com/office/drawing/2014/main" val="4013934863"/>
                    </a:ext>
                  </a:extLst>
                </a:gridCol>
                <a:gridCol w="411480">
                  <a:extLst>
                    <a:ext uri="{9D8B030D-6E8A-4147-A177-3AD203B41FA5}">
                      <a16:colId xmlns:a16="http://schemas.microsoft.com/office/drawing/2014/main" val="3018434726"/>
                    </a:ext>
                  </a:extLst>
                </a:gridCol>
                <a:gridCol w="411480">
                  <a:extLst>
                    <a:ext uri="{9D8B030D-6E8A-4147-A177-3AD203B41FA5}">
                      <a16:colId xmlns:a16="http://schemas.microsoft.com/office/drawing/2014/main" val="2187632823"/>
                    </a:ext>
                  </a:extLst>
                </a:gridCol>
                <a:gridCol w="411480">
                  <a:extLst>
                    <a:ext uri="{9D8B030D-6E8A-4147-A177-3AD203B41FA5}">
                      <a16:colId xmlns:a16="http://schemas.microsoft.com/office/drawing/2014/main" val="1305589324"/>
                    </a:ext>
                  </a:extLst>
                </a:gridCol>
                <a:gridCol w="411480">
                  <a:extLst>
                    <a:ext uri="{9D8B030D-6E8A-4147-A177-3AD203B41FA5}">
                      <a16:colId xmlns:a16="http://schemas.microsoft.com/office/drawing/2014/main" val="2877222892"/>
                    </a:ext>
                  </a:extLst>
                </a:gridCol>
                <a:gridCol w="411480">
                  <a:extLst>
                    <a:ext uri="{9D8B030D-6E8A-4147-A177-3AD203B41FA5}">
                      <a16:colId xmlns:a16="http://schemas.microsoft.com/office/drawing/2014/main" val="256413563"/>
                    </a:ext>
                  </a:extLst>
                </a:gridCol>
                <a:gridCol w="411480">
                  <a:extLst>
                    <a:ext uri="{9D8B030D-6E8A-4147-A177-3AD203B41FA5}">
                      <a16:colId xmlns:a16="http://schemas.microsoft.com/office/drawing/2014/main" val="1324116762"/>
                    </a:ext>
                  </a:extLst>
                </a:gridCol>
                <a:gridCol w="411480">
                  <a:extLst>
                    <a:ext uri="{9D8B030D-6E8A-4147-A177-3AD203B41FA5}">
                      <a16:colId xmlns:a16="http://schemas.microsoft.com/office/drawing/2014/main" val="1133082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803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14:44:56</a:t>
                      </a:r>
                      <a:r>
                        <a:rPr kumimoji="0" lang="de-DE" sz="1000" b="0" i="0" u="none" strike="noStrike" kern="1200" cap="none" spc="0" normalizeH="0" baseline="0" noProof="0">
                          <a:ln>
                            <a:noFill/>
                          </a:ln>
                          <a:solidFill>
                            <a:prstClr val="black"/>
                          </a:solidFill>
                          <a:effectLst/>
                          <a:uLnTx/>
                          <a:uFillTx/>
                          <a:latin typeface="Calibri"/>
                          <a:ea typeface="+mn-ea"/>
                          <a:cs typeface="+mn-cs"/>
                        </a:rPr>
                        <a:t>
 Zeitreise mit Tasten, Kabeln und Drehscheiben: Das gibt's im Telefonmuseum Bochum!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https://quintly-eu-image-storage.s3.amazonaws.com/bc22ad31ece8870e558aff23d024e8ce/8e711463855ed3a2d56d8b1291931d3a.jpg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21648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08:12:59</a:t>
                      </a:r>
                      <a:r>
                        <a:rPr kumimoji="0" lang="de-DE" sz="1000" b="0" i="0" u="none" strike="noStrike" kern="1200" cap="none" spc="0" normalizeH="0" baseline="0" noProof="0">
                          <a:ln>
                            <a:noFill/>
                          </a:ln>
                          <a:solidFill>
                            <a:prstClr val="black"/>
                          </a:solidFill>
                          <a:effectLst/>
                          <a:uLnTx/>
                          <a:uFillTx/>
                          <a:latin typeface="Calibri"/>
                          <a:ea typeface="+mn-ea"/>
                          <a:cs typeface="+mn-cs"/>
                        </a:rPr>
                        <a:t>
 Über dieses Schild wundert sich ganz Viersen. 🤔 Tempo 30 für Radfahrer. Ist das sinnvoll oder kann das weg?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https://quintly-eu-image-storage.s3.amazonaws.com/bc22ad31ece8870e558aff23d024e8ce/c11cffdbf2d1b6504f54b8907188f417.jpg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41305067"/>
                  </a:ext>
                </a:extLst>
              </a:tr>
            </a:tbl>
          </a:graphicData>
        </a:graphic>
      </p:graphicFrame>
      <p:sp>
        <p:nvSpPr>
          <p:cNvPr id="4" name="Text Placeholder 3">
            <a:extLst>
              <a:ext uri="{FF2B5EF4-FFF2-40B4-BE49-F238E27FC236}">
                <a16:creationId xmlns:a16="http://schemas.microsoft.com/office/drawing/2014/main" id="{2AE9C9DB-2E96-42BF-8D0F-8C03F14EC6E4}"/>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548651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116D-94EB-4E2E-A49E-CAE03764166C}"/>
              </a:ext>
            </a:extLst>
          </p:cNvPr>
          <p:cNvSpPr>
            <a:spLocks noGrp="1"/>
          </p:cNvSpPr>
          <p:nvPr>
            <p:ph type="title"/>
          </p:nvPr>
        </p:nvSpPr>
        <p:spPr/>
        <p:txBody>
          <a:bodyPr/>
          <a:lstStyle/>
          <a:p>
            <a:r>
              <a:rPr lang="de-DE"/>
              <a:t>Facebook Posts nach Reichweite (ohne Reels) | 01.2.34. WDR Lokalzeit - 4 of 13</a:t>
            </a:r>
            <a:endParaRPr lang="en-US"/>
          </a:p>
        </p:txBody>
      </p:sp>
      <p:graphicFrame>
        <p:nvGraphicFramePr>
          <p:cNvPr id="5" name="Table Placeholder 4">
            <a:extLst>
              <a:ext uri="{FF2B5EF4-FFF2-40B4-BE49-F238E27FC236}">
                <a16:creationId xmlns:a16="http://schemas.microsoft.com/office/drawing/2014/main" id="{63F75AEF-2213-4D6E-9041-25E486F834CC}"/>
              </a:ext>
            </a:extLst>
          </p:cNvPr>
          <p:cNvGraphicFramePr>
            <a:graphicFrameLocks noGrp="1"/>
          </p:cNvGraphicFramePr>
          <p:nvPr>
            <p:ph type="tbl" sz="quarter" idx="13"/>
            <p:extLst>
              <p:ext uri="{D42A27DB-BD31-4B8C-83A1-F6EECF244321}">
                <p14:modId xmlns:p14="http://schemas.microsoft.com/office/powerpoint/2010/main" val="212418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40942275"/>
                    </a:ext>
                  </a:extLst>
                </a:gridCol>
                <a:gridCol w="1481327">
                  <a:extLst>
                    <a:ext uri="{9D8B030D-6E8A-4147-A177-3AD203B41FA5}">
                      <a16:colId xmlns:a16="http://schemas.microsoft.com/office/drawing/2014/main" val="3725646213"/>
                    </a:ext>
                  </a:extLst>
                </a:gridCol>
                <a:gridCol w="1234439">
                  <a:extLst>
                    <a:ext uri="{9D8B030D-6E8A-4147-A177-3AD203B41FA5}">
                      <a16:colId xmlns:a16="http://schemas.microsoft.com/office/drawing/2014/main" val="707393026"/>
                    </a:ext>
                  </a:extLst>
                </a:gridCol>
                <a:gridCol w="411480">
                  <a:extLst>
                    <a:ext uri="{9D8B030D-6E8A-4147-A177-3AD203B41FA5}">
                      <a16:colId xmlns:a16="http://schemas.microsoft.com/office/drawing/2014/main" val="1919120712"/>
                    </a:ext>
                  </a:extLst>
                </a:gridCol>
                <a:gridCol w="411480">
                  <a:extLst>
                    <a:ext uri="{9D8B030D-6E8A-4147-A177-3AD203B41FA5}">
                      <a16:colId xmlns:a16="http://schemas.microsoft.com/office/drawing/2014/main" val="3881090568"/>
                    </a:ext>
                  </a:extLst>
                </a:gridCol>
                <a:gridCol w="411480">
                  <a:extLst>
                    <a:ext uri="{9D8B030D-6E8A-4147-A177-3AD203B41FA5}">
                      <a16:colId xmlns:a16="http://schemas.microsoft.com/office/drawing/2014/main" val="3527239490"/>
                    </a:ext>
                  </a:extLst>
                </a:gridCol>
                <a:gridCol w="411480">
                  <a:extLst>
                    <a:ext uri="{9D8B030D-6E8A-4147-A177-3AD203B41FA5}">
                      <a16:colId xmlns:a16="http://schemas.microsoft.com/office/drawing/2014/main" val="2385988409"/>
                    </a:ext>
                  </a:extLst>
                </a:gridCol>
                <a:gridCol w="411480">
                  <a:extLst>
                    <a:ext uri="{9D8B030D-6E8A-4147-A177-3AD203B41FA5}">
                      <a16:colId xmlns:a16="http://schemas.microsoft.com/office/drawing/2014/main" val="4263618481"/>
                    </a:ext>
                  </a:extLst>
                </a:gridCol>
                <a:gridCol w="411480">
                  <a:extLst>
                    <a:ext uri="{9D8B030D-6E8A-4147-A177-3AD203B41FA5}">
                      <a16:colId xmlns:a16="http://schemas.microsoft.com/office/drawing/2014/main" val="2739457611"/>
                    </a:ext>
                  </a:extLst>
                </a:gridCol>
                <a:gridCol w="411480">
                  <a:extLst>
                    <a:ext uri="{9D8B030D-6E8A-4147-A177-3AD203B41FA5}">
                      <a16:colId xmlns:a16="http://schemas.microsoft.com/office/drawing/2014/main" val="2009854592"/>
                    </a:ext>
                  </a:extLst>
                </a:gridCol>
                <a:gridCol w="411480">
                  <a:extLst>
                    <a:ext uri="{9D8B030D-6E8A-4147-A177-3AD203B41FA5}">
                      <a16:colId xmlns:a16="http://schemas.microsoft.com/office/drawing/2014/main" val="30459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1779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11:23:02</a:t>
                      </a:r>
                      <a:r>
                        <a:rPr kumimoji="0" lang="de-DE" sz="1000" b="0" i="0" u="none" strike="noStrike" kern="1200" cap="none" spc="0" normalizeH="0" baseline="0" noProof="0">
                          <a:ln>
                            <a:noFill/>
                          </a:ln>
                          <a:solidFill>
                            <a:prstClr val="black"/>
                          </a:solidFill>
                          <a:effectLst/>
                          <a:uLnTx/>
                          <a:uFillTx/>
                          <a:latin typeface="Calibri"/>
                          <a:ea typeface="+mn-ea"/>
                          <a:cs typeface="+mn-cs"/>
                        </a:rPr>
                        <a:t>
 Davide glaubt fest daran, dass Musik ein Hoffnungsträger ist und möchte in Solingen Trost spenden.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https://quintly-eu-image-storage.s3.amazonaws.com/bc22ad31ece8870e558aff23d024e8ce/61b8de02bcc185f78df81210f4fcca32.jpg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2541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14:43:50</a:t>
                      </a:r>
                      <a:r>
                        <a:rPr kumimoji="0" lang="de-DE" sz="1000" b="0" i="0" u="none" strike="noStrike" kern="1200" cap="none" spc="0" normalizeH="0" baseline="0" noProof="0">
                          <a:ln>
                            <a:noFill/>
                          </a:ln>
                          <a:solidFill>
                            <a:prstClr val="black"/>
                          </a:solidFill>
                          <a:effectLst/>
                          <a:uLnTx/>
                          <a:uFillTx/>
                          <a:latin typeface="Calibri"/>
                          <a:ea typeface="+mn-ea"/>
                          <a:cs typeface="+mn-cs"/>
                        </a:rPr>
                        <a:t>
 Fest, flauschig, süß – aber auch harte Arbeit! In Castrop-Rauxel suchen zwölf Alpakas nach einem Minijobber.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https://quintly-eu-image-storage.s3.amazonaws.com/bc22ad31ece8870e558aff23d024e8ce/4fe67d5083fd9a0d7d5ecd566a5ceb5e.jpg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60808970"/>
                  </a:ext>
                </a:extLst>
              </a:tr>
            </a:tbl>
          </a:graphicData>
        </a:graphic>
      </p:graphicFrame>
      <p:sp>
        <p:nvSpPr>
          <p:cNvPr id="4" name="Text Placeholder 3">
            <a:extLst>
              <a:ext uri="{FF2B5EF4-FFF2-40B4-BE49-F238E27FC236}">
                <a16:creationId xmlns:a16="http://schemas.microsoft.com/office/drawing/2014/main" id="{4B621C88-04C1-46F1-A32D-4A216CC88E47}"/>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937155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13E4B-D730-41A7-B439-16E7A3063493}"/>
              </a:ext>
            </a:extLst>
          </p:cNvPr>
          <p:cNvSpPr>
            <a:spLocks noGrp="1"/>
          </p:cNvSpPr>
          <p:nvPr>
            <p:ph type="title"/>
          </p:nvPr>
        </p:nvSpPr>
        <p:spPr/>
        <p:txBody>
          <a:bodyPr/>
          <a:lstStyle/>
          <a:p>
            <a:r>
              <a:rPr lang="de-DE"/>
              <a:t>Facebook Posts nach Reichweite (ohne Reels) | 01.2.34. WDR Lokalzeit - 5 of 13</a:t>
            </a:r>
            <a:endParaRPr lang="en-US"/>
          </a:p>
        </p:txBody>
      </p:sp>
      <p:graphicFrame>
        <p:nvGraphicFramePr>
          <p:cNvPr id="5" name="Table Placeholder 4">
            <a:extLst>
              <a:ext uri="{FF2B5EF4-FFF2-40B4-BE49-F238E27FC236}">
                <a16:creationId xmlns:a16="http://schemas.microsoft.com/office/drawing/2014/main" id="{8D21B0F3-30A3-4F7D-80E6-A93201F5E04A}"/>
              </a:ext>
            </a:extLst>
          </p:cNvPr>
          <p:cNvGraphicFramePr>
            <a:graphicFrameLocks noGrp="1"/>
          </p:cNvGraphicFramePr>
          <p:nvPr>
            <p:ph type="tbl" sz="quarter" idx="13"/>
            <p:extLst>
              <p:ext uri="{D42A27DB-BD31-4B8C-83A1-F6EECF244321}">
                <p14:modId xmlns:p14="http://schemas.microsoft.com/office/powerpoint/2010/main" val="422446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54869470"/>
                    </a:ext>
                  </a:extLst>
                </a:gridCol>
                <a:gridCol w="1481327">
                  <a:extLst>
                    <a:ext uri="{9D8B030D-6E8A-4147-A177-3AD203B41FA5}">
                      <a16:colId xmlns:a16="http://schemas.microsoft.com/office/drawing/2014/main" val="3349749721"/>
                    </a:ext>
                  </a:extLst>
                </a:gridCol>
                <a:gridCol w="1234439">
                  <a:extLst>
                    <a:ext uri="{9D8B030D-6E8A-4147-A177-3AD203B41FA5}">
                      <a16:colId xmlns:a16="http://schemas.microsoft.com/office/drawing/2014/main" val="971354692"/>
                    </a:ext>
                  </a:extLst>
                </a:gridCol>
                <a:gridCol w="411480">
                  <a:extLst>
                    <a:ext uri="{9D8B030D-6E8A-4147-A177-3AD203B41FA5}">
                      <a16:colId xmlns:a16="http://schemas.microsoft.com/office/drawing/2014/main" val="1389411621"/>
                    </a:ext>
                  </a:extLst>
                </a:gridCol>
                <a:gridCol w="411480">
                  <a:extLst>
                    <a:ext uri="{9D8B030D-6E8A-4147-A177-3AD203B41FA5}">
                      <a16:colId xmlns:a16="http://schemas.microsoft.com/office/drawing/2014/main" val="1853202811"/>
                    </a:ext>
                  </a:extLst>
                </a:gridCol>
                <a:gridCol w="411480">
                  <a:extLst>
                    <a:ext uri="{9D8B030D-6E8A-4147-A177-3AD203B41FA5}">
                      <a16:colId xmlns:a16="http://schemas.microsoft.com/office/drawing/2014/main" val="2514964562"/>
                    </a:ext>
                  </a:extLst>
                </a:gridCol>
                <a:gridCol w="411480">
                  <a:extLst>
                    <a:ext uri="{9D8B030D-6E8A-4147-A177-3AD203B41FA5}">
                      <a16:colId xmlns:a16="http://schemas.microsoft.com/office/drawing/2014/main" val="391473489"/>
                    </a:ext>
                  </a:extLst>
                </a:gridCol>
                <a:gridCol w="411480">
                  <a:extLst>
                    <a:ext uri="{9D8B030D-6E8A-4147-A177-3AD203B41FA5}">
                      <a16:colId xmlns:a16="http://schemas.microsoft.com/office/drawing/2014/main" val="2898486322"/>
                    </a:ext>
                  </a:extLst>
                </a:gridCol>
                <a:gridCol w="411480">
                  <a:extLst>
                    <a:ext uri="{9D8B030D-6E8A-4147-A177-3AD203B41FA5}">
                      <a16:colId xmlns:a16="http://schemas.microsoft.com/office/drawing/2014/main" val="525653417"/>
                    </a:ext>
                  </a:extLst>
                </a:gridCol>
                <a:gridCol w="411480">
                  <a:extLst>
                    <a:ext uri="{9D8B030D-6E8A-4147-A177-3AD203B41FA5}">
                      <a16:colId xmlns:a16="http://schemas.microsoft.com/office/drawing/2014/main" val="2362992700"/>
                    </a:ext>
                  </a:extLst>
                </a:gridCol>
                <a:gridCol w="411480">
                  <a:extLst>
                    <a:ext uri="{9D8B030D-6E8A-4147-A177-3AD203B41FA5}">
                      <a16:colId xmlns:a16="http://schemas.microsoft.com/office/drawing/2014/main" val="4031965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038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14:33:44</a:t>
                      </a:r>
                      <a:r>
                        <a:rPr kumimoji="0" lang="de-DE" sz="1000" b="0" i="0" u="none" strike="noStrike" kern="1200" cap="none" spc="0" normalizeH="0" baseline="0" noProof="0">
                          <a:ln>
                            <a:noFill/>
                          </a:ln>
                          <a:solidFill>
                            <a:prstClr val="black"/>
                          </a:solidFill>
                          <a:effectLst/>
                          <a:uLnTx/>
                          <a:uFillTx/>
                          <a:latin typeface="Calibri"/>
                          <a:ea typeface="+mn-ea"/>
                          <a:cs typeface="+mn-cs"/>
                        </a:rPr>
                        <a:t>
 Während die einen den Spätsommer im Freibad genießen, steckt Familie Jörling in Porta Westfalica knietief in den Weihnachtsvorbereitungen.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https://quintly-eu-image-storage.s3.amazonaws.com/bc22ad31ece8870e558aff23d024e8ce/1a30203cf8613c4aadc21437a1c092bb.jpg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8696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11:18:04</a:t>
                      </a:r>
                      <a:r>
                        <a:rPr kumimoji="0" lang="de-DE" sz="1000" b="0" i="0" u="none" strike="noStrike" kern="1200" cap="none" spc="0" normalizeH="0" baseline="0" noProof="0">
                          <a:ln>
                            <a:noFill/>
                          </a:ln>
                          <a:solidFill>
                            <a:prstClr val="black"/>
                          </a:solidFill>
                          <a:effectLst/>
                          <a:uLnTx/>
                          <a:uFillTx/>
                          <a:latin typeface="Calibri"/>
                          <a:ea typeface="+mn-ea"/>
                          <a:cs typeface="+mn-cs"/>
                        </a:rPr>
                        <a:t>
 Auf dem Friedhof in Bochum sind Hunde verboten. Die Satzung ist von 1883 und sollte mal überholt werden, findet Heike.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https://quintly-eu-image-storage.s3.amazonaws.com/bc22ad31ece8870e558aff23d024e8ce/220a328f3b8d2db073939870fe994c02.jpg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26007721"/>
                  </a:ext>
                </a:extLst>
              </a:tr>
            </a:tbl>
          </a:graphicData>
        </a:graphic>
      </p:graphicFrame>
      <p:sp>
        <p:nvSpPr>
          <p:cNvPr id="4" name="Text Placeholder 3">
            <a:extLst>
              <a:ext uri="{FF2B5EF4-FFF2-40B4-BE49-F238E27FC236}">
                <a16:creationId xmlns:a16="http://schemas.microsoft.com/office/drawing/2014/main" id="{F9274E40-132D-4F68-8973-E9C8D9663CD5}"/>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4014972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8FCF6-5B36-4519-A351-1AA6ECB01A3E}"/>
              </a:ext>
            </a:extLst>
          </p:cNvPr>
          <p:cNvSpPr>
            <a:spLocks noGrp="1"/>
          </p:cNvSpPr>
          <p:nvPr>
            <p:ph type="title"/>
          </p:nvPr>
        </p:nvSpPr>
        <p:spPr/>
        <p:txBody>
          <a:bodyPr/>
          <a:lstStyle/>
          <a:p>
            <a:r>
              <a:rPr lang="de-DE"/>
              <a:t>Facebook Posts nach Reichweite (ohne Reels) | 01.2.34. WDR Lokalzeit - 6 of 13</a:t>
            </a:r>
            <a:endParaRPr lang="en-US"/>
          </a:p>
        </p:txBody>
      </p:sp>
      <p:graphicFrame>
        <p:nvGraphicFramePr>
          <p:cNvPr id="5" name="Table Placeholder 4">
            <a:extLst>
              <a:ext uri="{FF2B5EF4-FFF2-40B4-BE49-F238E27FC236}">
                <a16:creationId xmlns:a16="http://schemas.microsoft.com/office/drawing/2014/main" id="{98C5693E-D96F-4FAE-8236-B0F9DDAE2A23}"/>
              </a:ext>
            </a:extLst>
          </p:cNvPr>
          <p:cNvGraphicFramePr>
            <a:graphicFrameLocks noGrp="1"/>
          </p:cNvGraphicFramePr>
          <p:nvPr>
            <p:ph type="tbl" sz="quarter" idx="13"/>
            <p:extLst>
              <p:ext uri="{D42A27DB-BD31-4B8C-83A1-F6EECF244321}">
                <p14:modId xmlns:p14="http://schemas.microsoft.com/office/powerpoint/2010/main" val="44986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95438150"/>
                    </a:ext>
                  </a:extLst>
                </a:gridCol>
                <a:gridCol w="1481327">
                  <a:extLst>
                    <a:ext uri="{9D8B030D-6E8A-4147-A177-3AD203B41FA5}">
                      <a16:colId xmlns:a16="http://schemas.microsoft.com/office/drawing/2014/main" val="2389898089"/>
                    </a:ext>
                  </a:extLst>
                </a:gridCol>
                <a:gridCol w="1234439">
                  <a:extLst>
                    <a:ext uri="{9D8B030D-6E8A-4147-A177-3AD203B41FA5}">
                      <a16:colId xmlns:a16="http://schemas.microsoft.com/office/drawing/2014/main" val="2982200385"/>
                    </a:ext>
                  </a:extLst>
                </a:gridCol>
                <a:gridCol w="411480">
                  <a:extLst>
                    <a:ext uri="{9D8B030D-6E8A-4147-A177-3AD203B41FA5}">
                      <a16:colId xmlns:a16="http://schemas.microsoft.com/office/drawing/2014/main" val="1065641164"/>
                    </a:ext>
                  </a:extLst>
                </a:gridCol>
                <a:gridCol w="411480">
                  <a:extLst>
                    <a:ext uri="{9D8B030D-6E8A-4147-A177-3AD203B41FA5}">
                      <a16:colId xmlns:a16="http://schemas.microsoft.com/office/drawing/2014/main" val="229874459"/>
                    </a:ext>
                  </a:extLst>
                </a:gridCol>
                <a:gridCol w="411480">
                  <a:extLst>
                    <a:ext uri="{9D8B030D-6E8A-4147-A177-3AD203B41FA5}">
                      <a16:colId xmlns:a16="http://schemas.microsoft.com/office/drawing/2014/main" val="1874300930"/>
                    </a:ext>
                  </a:extLst>
                </a:gridCol>
                <a:gridCol w="411480">
                  <a:extLst>
                    <a:ext uri="{9D8B030D-6E8A-4147-A177-3AD203B41FA5}">
                      <a16:colId xmlns:a16="http://schemas.microsoft.com/office/drawing/2014/main" val="2835863805"/>
                    </a:ext>
                  </a:extLst>
                </a:gridCol>
                <a:gridCol w="411480">
                  <a:extLst>
                    <a:ext uri="{9D8B030D-6E8A-4147-A177-3AD203B41FA5}">
                      <a16:colId xmlns:a16="http://schemas.microsoft.com/office/drawing/2014/main" val="3324736899"/>
                    </a:ext>
                  </a:extLst>
                </a:gridCol>
                <a:gridCol w="411480">
                  <a:extLst>
                    <a:ext uri="{9D8B030D-6E8A-4147-A177-3AD203B41FA5}">
                      <a16:colId xmlns:a16="http://schemas.microsoft.com/office/drawing/2014/main" val="2170513792"/>
                    </a:ext>
                  </a:extLst>
                </a:gridCol>
                <a:gridCol w="411480">
                  <a:extLst>
                    <a:ext uri="{9D8B030D-6E8A-4147-A177-3AD203B41FA5}">
                      <a16:colId xmlns:a16="http://schemas.microsoft.com/office/drawing/2014/main" val="3145902779"/>
                    </a:ext>
                  </a:extLst>
                </a:gridCol>
                <a:gridCol w="411480">
                  <a:extLst>
                    <a:ext uri="{9D8B030D-6E8A-4147-A177-3AD203B41FA5}">
                      <a16:colId xmlns:a16="http://schemas.microsoft.com/office/drawing/2014/main" val="55591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562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14:19:46</a:t>
                      </a:r>
                      <a:r>
                        <a:rPr kumimoji="0" lang="de-DE" sz="1000" b="0" i="0" u="none" strike="noStrike" kern="1200" cap="none" spc="0" normalizeH="0" baseline="0" noProof="0">
                          <a:ln>
                            <a:noFill/>
                          </a:ln>
                          <a:solidFill>
                            <a:prstClr val="black"/>
                          </a:solidFill>
                          <a:effectLst/>
                          <a:uLnTx/>
                          <a:uFillTx/>
                          <a:latin typeface="Calibri"/>
                          <a:ea typeface="+mn-ea"/>
                          <a:cs typeface="+mn-cs"/>
                        </a:rPr>
                        <a:t>
 Auf dem Platz der Sportschule Duisburg Wedau gibt Leonie alles.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https://quintly-eu-image-storage.s3.amazonaws.com/bc22ad31ece8870e558aff23d024e8ce/75640c96573353970e57e3897e0c4ee6.jpg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2152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17:54:54</a:t>
                      </a:r>
                      <a:r>
                        <a:rPr kumimoji="0" lang="de-DE" sz="1000" b="0" i="0" u="none" strike="noStrike" kern="1200" cap="none" spc="0" normalizeH="0" baseline="0" noProof="0">
                          <a:ln>
                            <a:noFill/>
                          </a:ln>
                          <a:solidFill>
                            <a:prstClr val="black"/>
                          </a:solidFill>
                          <a:effectLst/>
                          <a:uLnTx/>
                          <a:uFillTx/>
                          <a:latin typeface="Calibri"/>
                          <a:ea typeface="+mn-ea"/>
                          <a:cs typeface="+mn-cs"/>
                        </a:rPr>
                        <a:t>
 🏠✨ Neuer Wohntrend? Aufkleber als Innendesign. Eine Herner Wohnung sieht aus wie ein Stickermuseum. Was sammelt ihr?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https://quintly-eu-image-storage.s3.amazonaws.com/bc22ad31ece8870e558aff23d024e8ce/5fe242c527d7d0f6621b68cafa1ff113.jpg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58265317"/>
                  </a:ext>
                </a:extLst>
              </a:tr>
            </a:tbl>
          </a:graphicData>
        </a:graphic>
      </p:graphicFrame>
      <p:sp>
        <p:nvSpPr>
          <p:cNvPr id="4" name="Text Placeholder 3">
            <a:extLst>
              <a:ext uri="{FF2B5EF4-FFF2-40B4-BE49-F238E27FC236}">
                <a16:creationId xmlns:a16="http://schemas.microsoft.com/office/drawing/2014/main" id="{AE9FE862-6DEE-4BD7-B0C8-90DE0FEF613D}"/>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08096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C9F47-4645-4916-92A5-EFAF7F0C398B}"/>
              </a:ext>
            </a:extLst>
          </p:cNvPr>
          <p:cNvSpPr>
            <a:spLocks noGrp="1"/>
          </p:cNvSpPr>
          <p:nvPr>
            <p:ph type="title"/>
          </p:nvPr>
        </p:nvSpPr>
        <p:spPr/>
        <p:txBody>
          <a:bodyPr/>
          <a:lstStyle/>
          <a:p>
            <a:r>
              <a:rPr lang="de-DE"/>
              <a:t>Facebook Posts nach Reichweite (ohne Reels) | 01.2.34. WDR Lokalzeit - 7 of 13</a:t>
            </a:r>
            <a:endParaRPr lang="en-US"/>
          </a:p>
        </p:txBody>
      </p:sp>
      <p:graphicFrame>
        <p:nvGraphicFramePr>
          <p:cNvPr id="5" name="Table Placeholder 4">
            <a:extLst>
              <a:ext uri="{FF2B5EF4-FFF2-40B4-BE49-F238E27FC236}">
                <a16:creationId xmlns:a16="http://schemas.microsoft.com/office/drawing/2014/main" id="{2980E2D7-1760-454C-941C-8E18DA313B02}"/>
              </a:ext>
            </a:extLst>
          </p:cNvPr>
          <p:cNvGraphicFramePr>
            <a:graphicFrameLocks noGrp="1"/>
          </p:cNvGraphicFramePr>
          <p:nvPr>
            <p:ph type="tbl" sz="quarter" idx="13"/>
            <p:extLst>
              <p:ext uri="{D42A27DB-BD31-4B8C-83A1-F6EECF244321}">
                <p14:modId xmlns:p14="http://schemas.microsoft.com/office/powerpoint/2010/main" val="2812328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74685999"/>
                    </a:ext>
                  </a:extLst>
                </a:gridCol>
                <a:gridCol w="1481327">
                  <a:extLst>
                    <a:ext uri="{9D8B030D-6E8A-4147-A177-3AD203B41FA5}">
                      <a16:colId xmlns:a16="http://schemas.microsoft.com/office/drawing/2014/main" val="788959850"/>
                    </a:ext>
                  </a:extLst>
                </a:gridCol>
                <a:gridCol w="1234439">
                  <a:extLst>
                    <a:ext uri="{9D8B030D-6E8A-4147-A177-3AD203B41FA5}">
                      <a16:colId xmlns:a16="http://schemas.microsoft.com/office/drawing/2014/main" val="3246923291"/>
                    </a:ext>
                  </a:extLst>
                </a:gridCol>
                <a:gridCol w="411480">
                  <a:extLst>
                    <a:ext uri="{9D8B030D-6E8A-4147-A177-3AD203B41FA5}">
                      <a16:colId xmlns:a16="http://schemas.microsoft.com/office/drawing/2014/main" val="1524435168"/>
                    </a:ext>
                  </a:extLst>
                </a:gridCol>
                <a:gridCol w="411480">
                  <a:extLst>
                    <a:ext uri="{9D8B030D-6E8A-4147-A177-3AD203B41FA5}">
                      <a16:colId xmlns:a16="http://schemas.microsoft.com/office/drawing/2014/main" val="3997326509"/>
                    </a:ext>
                  </a:extLst>
                </a:gridCol>
                <a:gridCol w="411480">
                  <a:extLst>
                    <a:ext uri="{9D8B030D-6E8A-4147-A177-3AD203B41FA5}">
                      <a16:colId xmlns:a16="http://schemas.microsoft.com/office/drawing/2014/main" val="4039644751"/>
                    </a:ext>
                  </a:extLst>
                </a:gridCol>
                <a:gridCol w="411480">
                  <a:extLst>
                    <a:ext uri="{9D8B030D-6E8A-4147-A177-3AD203B41FA5}">
                      <a16:colId xmlns:a16="http://schemas.microsoft.com/office/drawing/2014/main" val="2162711709"/>
                    </a:ext>
                  </a:extLst>
                </a:gridCol>
                <a:gridCol w="411480">
                  <a:extLst>
                    <a:ext uri="{9D8B030D-6E8A-4147-A177-3AD203B41FA5}">
                      <a16:colId xmlns:a16="http://schemas.microsoft.com/office/drawing/2014/main" val="2331200267"/>
                    </a:ext>
                  </a:extLst>
                </a:gridCol>
                <a:gridCol w="411480">
                  <a:extLst>
                    <a:ext uri="{9D8B030D-6E8A-4147-A177-3AD203B41FA5}">
                      <a16:colId xmlns:a16="http://schemas.microsoft.com/office/drawing/2014/main" val="342300841"/>
                    </a:ext>
                  </a:extLst>
                </a:gridCol>
                <a:gridCol w="411480">
                  <a:extLst>
                    <a:ext uri="{9D8B030D-6E8A-4147-A177-3AD203B41FA5}">
                      <a16:colId xmlns:a16="http://schemas.microsoft.com/office/drawing/2014/main" val="2530211772"/>
                    </a:ext>
                  </a:extLst>
                </a:gridCol>
                <a:gridCol w="411480">
                  <a:extLst>
                    <a:ext uri="{9D8B030D-6E8A-4147-A177-3AD203B41FA5}">
                      <a16:colId xmlns:a16="http://schemas.microsoft.com/office/drawing/2014/main" val="315200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4422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11:05:02</a:t>
                      </a:r>
                      <a:r>
                        <a:rPr kumimoji="0" lang="de-DE" sz="1000" b="0" i="0" u="none" strike="noStrike" kern="1200" cap="none" spc="0" normalizeH="0" baseline="0" noProof="0">
                          <a:ln>
                            <a:noFill/>
                          </a:ln>
                          <a:solidFill>
                            <a:prstClr val="black"/>
                          </a:solidFill>
                          <a:effectLst/>
                          <a:uLnTx/>
                          <a:uFillTx/>
                          <a:latin typeface="Calibri"/>
                          <a:ea typeface="+mn-ea"/>
                          <a:cs typeface="+mn-cs"/>
                        </a:rPr>
                        <a:t>
 Einmal im Jahr reist Michaela Vidláková von Prag nach Siegen, um an Schulen von ihrer Geschichte zu erzählen. Als sie 1942 mit ihren Eltern ins KZ Theresienstadt kommt, ist sie sechs Jahre alt.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https://quintly-eu-image-storage.s3.amazonaws.com/bc22ad31ece8870e558aff23d024e8ce/8f67dfb11e8b71e3a765af85d07b7298.jpg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4523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18:29:04</a:t>
                      </a:r>
                      <a:r>
                        <a:rPr kumimoji="0" lang="de-DE" sz="1000" b="0" i="0" u="none" strike="noStrike" kern="1200" cap="none" spc="0" normalizeH="0" baseline="0" noProof="0">
                          <a:ln>
                            <a:noFill/>
                          </a:ln>
                          <a:solidFill>
                            <a:prstClr val="black"/>
                          </a:solidFill>
                          <a:effectLst/>
                          <a:uLnTx/>
                          <a:uFillTx/>
                          <a:latin typeface="Calibri"/>
                          <a:ea typeface="+mn-ea"/>
                          <a:cs typeface="+mn-cs"/>
                        </a:rPr>
                        <a:t>
 Sebastians Firmenwagen hat nur zwei Räder. Damit geht's für den Handwerker schneller durch den Kölner Verkehr.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https://quintly-eu-image-storage.s3.amazonaws.com/bc22ad31ece8870e558aff23d024e8ce/4dc354d4db5abf695325d6dbbc386e74.jpg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71027246"/>
                  </a:ext>
                </a:extLst>
              </a:tr>
            </a:tbl>
          </a:graphicData>
        </a:graphic>
      </p:graphicFrame>
      <p:sp>
        <p:nvSpPr>
          <p:cNvPr id="4" name="Text Placeholder 3">
            <a:extLst>
              <a:ext uri="{FF2B5EF4-FFF2-40B4-BE49-F238E27FC236}">
                <a16:creationId xmlns:a16="http://schemas.microsoft.com/office/drawing/2014/main" id="{78F4401A-1352-4E52-A100-CC1E14AD5205}"/>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60117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3021B-0E68-4A77-BDD9-3FB120814A8C}"/>
              </a:ext>
            </a:extLst>
          </p:cNvPr>
          <p:cNvSpPr>
            <a:spLocks noGrp="1"/>
          </p:cNvSpPr>
          <p:nvPr>
            <p:ph type="title"/>
          </p:nvPr>
        </p:nvSpPr>
        <p:spPr/>
        <p:txBody>
          <a:bodyPr/>
          <a:lstStyle/>
          <a:p>
            <a:r>
              <a:rPr lang="de-DE"/>
              <a:t>Facebook Posts nach Reichweite (ohne Reels) | 01.2.34. WDR Lokalzeit - 8 of 13</a:t>
            </a:r>
            <a:endParaRPr lang="en-US"/>
          </a:p>
        </p:txBody>
      </p:sp>
      <p:graphicFrame>
        <p:nvGraphicFramePr>
          <p:cNvPr id="5" name="Table Placeholder 4">
            <a:extLst>
              <a:ext uri="{FF2B5EF4-FFF2-40B4-BE49-F238E27FC236}">
                <a16:creationId xmlns:a16="http://schemas.microsoft.com/office/drawing/2014/main" id="{BE707076-21A7-4D56-9D02-BC452F599EDC}"/>
              </a:ext>
            </a:extLst>
          </p:cNvPr>
          <p:cNvGraphicFramePr>
            <a:graphicFrameLocks noGrp="1"/>
          </p:cNvGraphicFramePr>
          <p:nvPr>
            <p:ph type="tbl" sz="quarter" idx="13"/>
            <p:extLst>
              <p:ext uri="{D42A27DB-BD31-4B8C-83A1-F6EECF244321}">
                <p14:modId xmlns:p14="http://schemas.microsoft.com/office/powerpoint/2010/main" val="312815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00531013"/>
                    </a:ext>
                  </a:extLst>
                </a:gridCol>
                <a:gridCol w="1481327">
                  <a:extLst>
                    <a:ext uri="{9D8B030D-6E8A-4147-A177-3AD203B41FA5}">
                      <a16:colId xmlns:a16="http://schemas.microsoft.com/office/drawing/2014/main" val="2675382425"/>
                    </a:ext>
                  </a:extLst>
                </a:gridCol>
                <a:gridCol w="1234439">
                  <a:extLst>
                    <a:ext uri="{9D8B030D-6E8A-4147-A177-3AD203B41FA5}">
                      <a16:colId xmlns:a16="http://schemas.microsoft.com/office/drawing/2014/main" val="966314491"/>
                    </a:ext>
                  </a:extLst>
                </a:gridCol>
                <a:gridCol w="411480">
                  <a:extLst>
                    <a:ext uri="{9D8B030D-6E8A-4147-A177-3AD203B41FA5}">
                      <a16:colId xmlns:a16="http://schemas.microsoft.com/office/drawing/2014/main" val="2777768430"/>
                    </a:ext>
                  </a:extLst>
                </a:gridCol>
                <a:gridCol w="411480">
                  <a:extLst>
                    <a:ext uri="{9D8B030D-6E8A-4147-A177-3AD203B41FA5}">
                      <a16:colId xmlns:a16="http://schemas.microsoft.com/office/drawing/2014/main" val="2067302067"/>
                    </a:ext>
                  </a:extLst>
                </a:gridCol>
                <a:gridCol w="411480">
                  <a:extLst>
                    <a:ext uri="{9D8B030D-6E8A-4147-A177-3AD203B41FA5}">
                      <a16:colId xmlns:a16="http://schemas.microsoft.com/office/drawing/2014/main" val="3937842342"/>
                    </a:ext>
                  </a:extLst>
                </a:gridCol>
                <a:gridCol w="411480">
                  <a:extLst>
                    <a:ext uri="{9D8B030D-6E8A-4147-A177-3AD203B41FA5}">
                      <a16:colId xmlns:a16="http://schemas.microsoft.com/office/drawing/2014/main" val="3898103349"/>
                    </a:ext>
                  </a:extLst>
                </a:gridCol>
                <a:gridCol w="411480">
                  <a:extLst>
                    <a:ext uri="{9D8B030D-6E8A-4147-A177-3AD203B41FA5}">
                      <a16:colId xmlns:a16="http://schemas.microsoft.com/office/drawing/2014/main" val="4099851034"/>
                    </a:ext>
                  </a:extLst>
                </a:gridCol>
                <a:gridCol w="411480">
                  <a:extLst>
                    <a:ext uri="{9D8B030D-6E8A-4147-A177-3AD203B41FA5}">
                      <a16:colId xmlns:a16="http://schemas.microsoft.com/office/drawing/2014/main" val="177903767"/>
                    </a:ext>
                  </a:extLst>
                </a:gridCol>
                <a:gridCol w="411480">
                  <a:extLst>
                    <a:ext uri="{9D8B030D-6E8A-4147-A177-3AD203B41FA5}">
                      <a16:colId xmlns:a16="http://schemas.microsoft.com/office/drawing/2014/main" val="2601927492"/>
                    </a:ext>
                  </a:extLst>
                </a:gridCol>
                <a:gridCol w="411480">
                  <a:extLst>
                    <a:ext uri="{9D8B030D-6E8A-4147-A177-3AD203B41FA5}">
                      <a16:colId xmlns:a16="http://schemas.microsoft.com/office/drawing/2014/main" val="1087900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684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11:03:03</a:t>
                      </a:r>
                      <a:r>
                        <a:rPr kumimoji="0" lang="de-DE" sz="1000" b="0" i="0" u="none" strike="noStrike" kern="1200" cap="none" spc="0" normalizeH="0" baseline="0" noProof="0">
                          <a:ln>
                            <a:noFill/>
                          </a:ln>
                          <a:solidFill>
                            <a:prstClr val="black"/>
                          </a:solidFill>
                          <a:effectLst/>
                          <a:uLnTx/>
                          <a:uFillTx/>
                          <a:latin typeface="Calibri"/>
                          <a:ea typeface="+mn-ea"/>
                          <a:cs typeface="+mn-cs"/>
                        </a:rPr>
                        <a:t>
 Sich selbst in Gefahr bringen, um andere zu retten? 😳 Für die Strömungsretterin Tabea der DLRG Dormagen Alltag!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https://quintly-eu-image-storage.s3.amazonaws.com/bc22ad31ece8870e558aff23d024e8ce/140eec2fb1af481970327557bb2a8c0b.jpg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8445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07:58:02</a:t>
                      </a:r>
                      <a:r>
                        <a:rPr kumimoji="0" lang="de-DE" sz="1000" b="0" i="0" u="none" strike="noStrike" kern="1200" cap="none" spc="0" normalizeH="0" baseline="0" noProof="0">
                          <a:ln>
                            <a:noFill/>
                          </a:ln>
                          <a:solidFill>
                            <a:prstClr val="black"/>
                          </a:solidFill>
                          <a:effectLst/>
                          <a:uLnTx/>
                          <a:uFillTx/>
                          <a:latin typeface="Calibri"/>
                          <a:ea typeface="+mn-ea"/>
                          <a:cs typeface="+mn-cs"/>
                        </a:rPr>
                        <a:t>
 Nicole Enders hat erlebt, wie es sich anfühlt, wenn das Schicksal des eigenen Kindes am seidenen Faden hängt. Seitdem engagiert sie sich beim "Netzwerk Organspende NRW".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https://quintly-eu-image-storage.s3.amazonaws.com/bc22ad31ece8870e558aff23d024e8ce/7bc3463cb786c1717a178f15d549bdba.jpg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14780829"/>
                  </a:ext>
                </a:extLst>
              </a:tr>
            </a:tbl>
          </a:graphicData>
        </a:graphic>
      </p:graphicFrame>
      <p:sp>
        <p:nvSpPr>
          <p:cNvPr id="4" name="Text Placeholder 3">
            <a:extLst>
              <a:ext uri="{FF2B5EF4-FFF2-40B4-BE49-F238E27FC236}">
                <a16:creationId xmlns:a16="http://schemas.microsoft.com/office/drawing/2014/main" id="{E5E58FD5-0B7F-463C-8AD9-5CC778EF6509}"/>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563236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1B4D-DE80-4034-9C68-4F172094A2CB}"/>
              </a:ext>
            </a:extLst>
          </p:cNvPr>
          <p:cNvSpPr>
            <a:spLocks noGrp="1"/>
          </p:cNvSpPr>
          <p:nvPr>
            <p:ph type="title"/>
          </p:nvPr>
        </p:nvSpPr>
        <p:spPr/>
        <p:txBody>
          <a:bodyPr/>
          <a:lstStyle/>
          <a:p>
            <a:r>
              <a:rPr lang="de-DE"/>
              <a:t>Facebook Posts nach Reichweite (ohne Reels) | 01.2.34. WDR Lokalzeit - 9 of 13</a:t>
            </a:r>
            <a:endParaRPr lang="en-US"/>
          </a:p>
        </p:txBody>
      </p:sp>
      <p:graphicFrame>
        <p:nvGraphicFramePr>
          <p:cNvPr id="5" name="Table Placeholder 4">
            <a:extLst>
              <a:ext uri="{FF2B5EF4-FFF2-40B4-BE49-F238E27FC236}">
                <a16:creationId xmlns:a16="http://schemas.microsoft.com/office/drawing/2014/main" id="{EEEAA97B-BB61-4106-9DBE-61DE0412B07C}"/>
              </a:ext>
            </a:extLst>
          </p:cNvPr>
          <p:cNvGraphicFramePr>
            <a:graphicFrameLocks noGrp="1"/>
          </p:cNvGraphicFramePr>
          <p:nvPr>
            <p:ph type="tbl" sz="quarter" idx="13"/>
            <p:extLst>
              <p:ext uri="{D42A27DB-BD31-4B8C-83A1-F6EECF244321}">
                <p14:modId xmlns:p14="http://schemas.microsoft.com/office/powerpoint/2010/main" val="378592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51513579"/>
                    </a:ext>
                  </a:extLst>
                </a:gridCol>
                <a:gridCol w="1481327">
                  <a:extLst>
                    <a:ext uri="{9D8B030D-6E8A-4147-A177-3AD203B41FA5}">
                      <a16:colId xmlns:a16="http://schemas.microsoft.com/office/drawing/2014/main" val="4244598469"/>
                    </a:ext>
                  </a:extLst>
                </a:gridCol>
                <a:gridCol w="1234439">
                  <a:extLst>
                    <a:ext uri="{9D8B030D-6E8A-4147-A177-3AD203B41FA5}">
                      <a16:colId xmlns:a16="http://schemas.microsoft.com/office/drawing/2014/main" val="920914774"/>
                    </a:ext>
                  </a:extLst>
                </a:gridCol>
                <a:gridCol w="411480">
                  <a:extLst>
                    <a:ext uri="{9D8B030D-6E8A-4147-A177-3AD203B41FA5}">
                      <a16:colId xmlns:a16="http://schemas.microsoft.com/office/drawing/2014/main" val="4286444655"/>
                    </a:ext>
                  </a:extLst>
                </a:gridCol>
                <a:gridCol w="411480">
                  <a:extLst>
                    <a:ext uri="{9D8B030D-6E8A-4147-A177-3AD203B41FA5}">
                      <a16:colId xmlns:a16="http://schemas.microsoft.com/office/drawing/2014/main" val="1429869254"/>
                    </a:ext>
                  </a:extLst>
                </a:gridCol>
                <a:gridCol w="411480">
                  <a:extLst>
                    <a:ext uri="{9D8B030D-6E8A-4147-A177-3AD203B41FA5}">
                      <a16:colId xmlns:a16="http://schemas.microsoft.com/office/drawing/2014/main" val="880013877"/>
                    </a:ext>
                  </a:extLst>
                </a:gridCol>
                <a:gridCol w="411480">
                  <a:extLst>
                    <a:ext uri="{9D8B030D-6E8A-4147-A177-3AD203B41FA5}">
                      <a16:colId xmlns:a16="http://schemas.microsoft.com/office/drawing/2014/main" val="3891207277"/>
                    </a:ext>
                  </a:extLst>
                </a:gridCol>
                <a:gridCol w="411480">
                  <a:extLst>
                    <a:ext uri="{9D8B030D-6E8A-4147-A177-3AD203B41FA5}">
                      <a16:colId xmlns:a16="http://schemas.microsoft.com/office/drawing/2014/main" val="3215058428"/>
                    </a:ext>
                  </a:extLst>
                </a:gridCol>
                <a:gridCol w="411480">
                  <a:extLst>
                    <a:ext uri="{9D8B030D-6E8A-4147-A177-3AD203B41FA5}">
                      <a16:colId xmlns:a16="http://schemas.microsoft.com/office/drawing/2014/main" val="1607751812"/>
                    </a:ext>
                  </a:extLst>
                </a:gridCol>
                <a:gridCol w="411480">
                  <a:extLst>
                    <a:ext uri="{9D8B030D-6E8A-4147-A177-3AD203B41FA5}">
                      <a16:colId xmlns:a16="http://schemas.microsoft.com/office/drawing/2014/main" val="3548973789"/>
                    </a:ext>
                  </a:extLst>
                </a:gridCol>
                <a:gridCol w="411480">
                  <a:extLst>
                    <a:ext uri="{9D8B030D-6E8A-4147-A177-3AD203B41FA5}">
                      <a16:colId xmlns:a16="http://schemas.microsoft.com/office/drawing/2014/main" val="4083673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5447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17:41:02</a:t>
                      </a:r>
                      <a:r>
                        <a:rPr kumimoji="0" lang="de-DE" sz="1000" b="0" i="0" u="none" strike="noStrike" kern="1200" cap="none" spc="0" normalizeH="0" baseline="0" noProof="0">
                          <a:ln>
                            <a:noFill/>
                          </a:ln>
                          <a:solidFill>
                            <a:prstClr val="black"/>
                          </a:solidFill>
                          <a:effectLst/>
                          <a:uLnTx/>
                          <a:uFillTx/>
                          <a:latin typeface="Calibri"/>
                          <a:ea typeface="+mn-ea"/>
                          <a:cs typeface="+mn-cs"/>
                        </a:rPr>
                        <a:t>
 Da hatten die drei aber wirklich Schutzengel bei den Müllentsorgungsbetrieben in Herne!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https://quintly-eu-image-storage.s3.amazonaws.com/bc22ad31ece8870e558aff23d024e8ce/90121d18a9f26ff85ee446df7771ec29.jpg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0509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14:17:03</a:t>
                      </a:r>
                      <a:r>
                        <a:rPr kumimoji="0" lang="de-DE" sz="1000" b="0" i="0" u="none" strike="noStrike" kern="1200" cap="none" spc="0" normalizeH="0" baseline="0" noProof="0">
                          <a:ln>
                            <a:noFill/>
                          </a:ln>
                          <a:solidFill>
                            <a:prstClr val="black"/>
                          </a:solidFill>
                          <a:effectLst/>
                          <a:uLnTx/>
                          <a:uFillTx/>
                          <a:latin typeface="Calibri"/>
                          <a:ea typeface="+mn-ea"/>
                          <a:cs typeface="+mn-cs"/>
                        </a:rPr>
                        <a:t>
 Oskar aus Warendorf hat diesen Sommer nicht nur an seine Liebsten Urlaubsgrüße verschickt, sondern an einen Fremden. Und der hat sich so richtig gefreut!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https://quintly-eu-image-storage.s3.amazonaws.com/bc22ad31ece8870e558aff23d024e8ce/77f6c7dafeb5c9c365d1ca108ab3b272.jpg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98502812"/>
                  </a:ext>
                </a:extLst>
              </a:tr>
            </a:tbl>
          </a:graphicData>
        </a:graphic>
      </p:graphicFrame>
      <p:sp>
        <p:nvSpPr>
          <p:cNvPr id="4" name="Text Placeholder 3">
            <a:extLst>
              <a:ext uri="{FF2B5EF4-FFF2-40B4-BE49-F238E27FC236}">
                <a16:creationId xmlns:a16="http://schemas.microsoft.com/office/drawing/2014/main" id="{D47345EA-D5A4-44C7-8763-474C2CE65780}"/>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4291634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66A1-024B-4C60-B0F9-4CBBACC52A78}"/>
              </a:ext>
            </a:extLst>
          </p:cNvPr>
          <p:cNvSpPr>
            <a:spLocks noGrp="1"/>
          </p:cNvSpPr>
          <p:nvPr>
            <p:ph type="title"/>
          </p:nvPr>
        </p:nvSpPr>
        <p:spPr/>
        <p:txBody>
          <a:bodyPr/>
          <a:lstStyle/>
          <a:p>
            <a:r>
              <a:rPr lang="de-DE"/>
              <a:t>Facebook Posts nach Reichweite (ohne Reels) | 01.2.34. WDR Lokalzeit - 10 of 13</a:t>
            </a:r>
            <a:endParaRPr lang="en-US"/>
          </a:p>
        </p:txBody>
      </p:sp>
      <p:graphicFrame>
        <p:nvGraphicFramePr>
          <p:cNvPr id="5" name="Table Placeholder 4">
            <a:extLst>
              <a:ext uri="{FF2B5EF4-FFF2-40B4-BE49-F238E27FC236}">
                <a16:creationId xmlns:a16="http://schemas.microsoft.com/office/drawing/2014/main" id="{DB6E3EA4-569F-4A1F-9173-C19CEA10C665}"/>
              </a:ext>
            </a:extLst>
          </p:cNvPr>
          <p:cNvGraphicFramePr>
            <a:graphicFrameLocks noGrp="1"/>
          </p:cNvGraphicFramePr>
          <p:nvPr>
            <p:ph type="tbl" sz="quarter" idx="13"/>
            <p:extLst>
              <p:ext uri="{D42A27DB-BD31-4B8C-83A1-F6EECF244321}">
                <p14:modId xmlns:p14="http://schemas.microsoft.com/office/powerpoint/2010/main" val="3178522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10222981"/>
                    </a:ext>
                  </a:extLst>
                </a:gridCol>
                <a:gridCol w="1481327">
                  <a:extLst>
                    <a:ext uri="{9D8B030D-6E8A-4147-A177-3AD203B41FA5}">
                      <a16:colId xmlns:a16="http://schemas.microsoft.com/office/drawing/2014/main" val="1187982"/>
                    </a:ext>
                  </a:extLst>
                </a:gridCol>
                <a:gridCol w="1234439">
                  <a:extLst>
                    <a:ext uri="{9D8B030D-6E8A-4147-A177-3AD203B41FA5}">
                      <a16:colId xmlns:a16="http://schemas.microsoft.com/office/drawing/2014/main" val="902144994"/>
                    </a:ext>
                  </a:extLst>
                </a:gridCol>
                <a:gridCol w="411480">
                  <a:extLst>
                    <a:ext uri="{9D8B030D-6E8A-4147-A177-3AD203B41FA5}">
                      <a16:colId xmlns:a16="http://schemas.microsoft.com/office/drawing/2014/main" val="1087072050"/>
                    </a:ext>
                  </a:extLst>
                </a:gridCol>
                <a:gridCol w="411480">
                  <a:extLst>
                    <a:ext uri="{9D8B030D-6E8A-4147-A177-3AD203B41FA5}">
                      <a16:colId xmlns:a16="http://schemas.microsoft.com/office/drawing/2014/main" val="126733137"/>
                    </a:ext>
                  </a:extLst>
                </a:gridCol>
                <a:gridCol w="411480">
                  <a:extLst>
                    <a:ext uri="{9D8B030D-6E8A-4147-A177-3AD203B41FA5}">
                      <a16:colId xmlns:a16="http://schemas.microsoft.com/office/drawing/2014/main" val="2776566181"/>
                    </a:ext>
                  </a:extLst>
                </a:gridCol>
                <a:gridCol w="411480">
                  <a:extLst>
                    <a:ext uri="{9D8B030D-6E8A-4147-A177-3AD203B41FA5}">
                      <a16:colId xmlns:a16="http://schemas.microsoft.com/office/drawing/2014/main" val="3228254411"/>
                    </a:ext>
                  </a:extLst>
                </a:gridCol>
                <a:gridCol w="411480">
                  <a:extLst>
                    <a:ext uri="{9D8B030D-6E8A-4147-A177-3AD203B41FA5}">
                      <a16:colId xmlns:a16="http://schemas.microsoft.com/office/drawing/2014/main" val="3042912400"/>
                    </a:ext>
                  </a:extLst>
                </a:gridCol>
                <a:gridCol w="411480">
                  <a:extLst>
                    <a:ext uri="{9D8B030D-6E8A-4147-A177-3AD203B41FA5}">
                      <a16:colId xmlns:a16="http://schemas.microsoft.com/office/drawing/2014/main" val="958995982"/>
                    </a:ext>
                  </a:extLst>
                </a:gridCol>
                <a:gridCol w="411480">
                  <a:extLst>
                    <a:ext uri="{9D8B030D-6E8A-4147-A177-3AD203B41FA5}">
                      <a16:colId xmlns:a16="http://schemas.microsoft.com/office/drawing/2014/main" val="2457341508"/>
                    </a:ext>
                  </a:extLst>
                </a:gridCol>
                <a:gridCol w="411480">
                  <a:extLst>
                    <a:ext uri="{9D8B030D-6E8A-4147-A177-3AD203B41FA5}">
                      <a16:colId xmlns:a16="http://schemas.microsoft.com/office/drawing/2014/main" val="2350064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4650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11:19:02</a:t>
                      </a:r>
                      <a:r>
                        <a:rPr kumimoji="0" lang="de-DE" sz="1000" b="0" i="0" u="none" strike="noStrike" kern="1200" cap="none" spc="0" normalizeH="0" baseline="0" noProof="0">
                          <a:ln>
                            <a:noFill/>
                          </a:ln>
                          <a:solidFill>
                            <a:prstClr val="black"/>
                          </a:solidFill>
                          <a:effectLst/>
                          <a:uLnTx/>
                          <a:uFillTx/>
                          <a:latin typeface="Calibri"/>
                          <a:ea typeface="+mn-ea"/>
                          <a:cs typeface="+mn-cs"/>
                        </a:rPr>
                        <a:t>
 Na, wenn daraus mal nicht eine einzigartige Vereinsfreundschaft entsteht!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https://quintly-eu-image-storage.s3.amazonaws.com/bc22ad31ece8870e558aff23d024e8ce/2af9c3adc5da3a3b491b3c3ecf0ecba9.jpg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8129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18:20:04</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70 Jahre lang gemeinsam durchs Leben zu gehen? "Naja, wir lieben uns eben", so das Kölner Ehepaar Annemarie und Horst Schmidt-Peltzer.  Natürlich gab es auch mal Streit – denn das gehört schließlich dazu!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https://quintly-eu-image-storage.s3.amazonaws.com/bc22ad31ece8870e558aff23d024e8ce/cfa7d79db6876119d4535d40b4876233.jpg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75090574"/>
                  </a:ext>
                </a:extLst>
              </a:tr>
            </a:tbl>
          </a:graphicData>
        </a:graphic>
      </p:graphicFrame>
      <p:sp>
        <p:nvSpPr>
          <p:cNvPr id="4" name="Text Placeholder 3">
            <a:extLst>
              <a:ext uri="{FF2B5EF4-FFF2-40B4-BE49-F238E27FC236}">
                <a16:creationId xmlns:a16="http://schemas.microsoft.com/office/drawing/2014/main" id="{7BF54FC6-456D-41BC-A33B-4812DFC3A298}"/>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550791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F4130-97BC-403D-B0AA-DDDE91B3644E}"/>
              </a:ext>
            </a:extLst>
          </p:cNvPr>
          <p:cNvSpPr>
            <a:spLocks noGrp="1"/>
          </p:cNvSpPr>
          <p:nvPr>
            <p:ph type="title"/>
          </p:nvPr>
        </p:nvSpPr>
        <p:spPr/>
        <p:txBody>
          <a:bodyPr/>
          <a:lstStyle/>
          <a:p>
            <a:r>
              <a:rPr lang="de-DE"/>
              <a:t>Facebook Posts nach Reichweite (ohne Reels) | 01.2.34. WDR Lokalzeit - 11 of 13</a:t>
            </a:r>
            <a:endParaRPr lang="en-US"/>
          </a:p>
        </p:txBody>
      </p:sp>
      <p:graphicFrame>
        <p:nvGraphicFramePr>
          <p:cNvPr id="5" name="Table Placeholder 4">
            <a:extLst>
              <a:ext uri="{FF2B5EF4-FFF2-40B4-BE49-F238E27FC236}">
                <a16:creationId xmlns:a16="http://schemas.microsoft.com/office/drawing/2014/main" id="{EEE1E85A-C289-45FF-AD77-FA81C093378F}"/>
              </a:ext>
            </a:extLst>
          </p:cNvPr>
          <p:cNvGraphicFramePr>
            <a:graphicFrameLocks noGrp="1"/>
          </p:cNvGraphicFramePr>
          <p:nvPr>
            <p:ph type="tbl" sz="quarter" idx="13"/>
            <p:extLst>
              <p:ext uri="{D42A27DB-BD31-4B8C-83A1-F6EECF244321}">
                <p14:modId xmlns:p14="http://schemas.microsoft.com/office/powerpoint/2010/main" val="2769842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46199701"/>
                    </a:ext>
                  </a:extLst>
                </a:gridCol>
                <a:gridCol w="1481327">
                  <a:extLst>
                    <a:ext uri="{9D8B030D-6E8A-4147-A177-3AD203B41FA5}">
                      <a16:colId xmlns:a16="http://schemas.microsoft.com/office/drawing/2014/main" val="929523084"/>
                    </a:ext>
                  </a:extLst>
                </a:gridCol>
                <a:gridCol w="1234439">
                  <a:extLst>
                    <a:ext uri="{9D8B030D-6E8A-4147-A177-3AD203B41FA5}">
                      <a16:colId xmlns:a16="http://schemas.microsoft.com/office/drawing/2014/main" val="2502481557"/>
                    </a:ext>
                  </a:extLst>
                </a:gridCol>
                <a:gridCol w="411480">
                  <a:extLst>
                    <a:ext uri="{9D8B030D-6E8A-4147-A177-3AD203B41FA5}">
                      <a16:colId xmlns:a16="http://schemas.microsoft.com/office/drawing/2014/main" val="1643437819"/>
                    </a:ext>
                  </a:extLst>
                </a:gridCol>
                <a:gridCol w="411480">
                  <a:extLst>
                    <a:ext uri="{9D8B030D-6E8A-4147-A177-3AD203B41FA5}">
                      <a16:colId xmlns:a16="http://schemas.microsoft.com/office/drawing/2014/main" val="1804155252"/>
                    </a:ext>
                  </a:extLst>
                </a:gridCol>
                <a:gridCol w="411480">
                  <a:extLst>
                    <a:ext uri="{9D8B030D-6E8A-4147-A177-3AD203B41FA5}">
                      <a16:colId xmlns:a16="http://schemas.microsoft.com/office/drawing/2014/main" val="2288994961"/>
                    </a:ext>
                  </a:extLst>
                </a:gridCol>
                <a:gridCol w="411480">
                  <a:extLst>
                    <a:ext uri="{9D8B030D-6E8A-4147-A177-3AD203B41FA5}">
                      <a16:colId xmlns:a16="http://schemas.microsoft.com/office/drawing/2014/main" val="3587481419"/>
                    </a:ext>
                  </a:extLst>
                </a:gridCol>
                <a:gridCol w="411480">
                  <a:extLst>
                    <a:ext uri="{9D8B030D-6E8A-4147-A177-3AD203B41FA5}">
                      <a16:colId xmlns:a16="http://schemas.microsoft.com/office/drawing/2014/main" val="2560656378"/>
                    </a:ext>
                  </a:extLst>
                </a:gridCol>
                <a:gridCol w="411480">
                  <a:extLst>
                    <a:ext uri="{9D8B030D-6E8A-4147-A177-3AD203B41FA5}">
                      <a16:colId xmlns:a16="http://schemas.microsoft.com/office/drawing/2014/main" val="208654935"/>
                    </a:ext>
                  </a:extLst>
                </a:gridCol>
                <a:gridCol w="411480">
                  <a:extLst>
                    <a:ext uri="{9D8B030D-6E8A-4147-A177-3AD203B41FA5}">
                      <a16:colId xmlns:a16="http://schemas.microsoft.com/office/drawing/2014/main" val="745204669"/>
                    </a:ext>
                  </a:extLst>
                </a:gridCol>
                <a:gridCol w="411480">
                  <a:extLst>
                    <a:ext uri="{9D8B030D-6E8A-4147-A177-3AD203B41FA5}">
                      <a16:colId xmlns:a16="http://schemas.microsoft.com/office/drawing/2014/main" val="275291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852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08:01:04</a:t>
                      </a:r>
                      <a:r>
                        <a:rPr kumimoji="0" lang="de-DE" sz="1000" b="0" i="0" u="none" strike="noStrike" kern="1200" cap="none" spc="0" normalizeH="0" baseline="0" noProof="0">
                          <a:ln>
                            <a:noFill/>
                          </a:ln>
                          <a:solidFill>
                            <a:prstClr val="black"/>
                          </a:solidFill>
                          <a:effectLst/>
                          <a:uLnTx/>
                          <a:uFillTx/>
                          <a:latin typeface="Calibri"/>
                          <a:ea typeface="+mn-ea"/>
                          <a:cs typeface="+mn-cs"/>
                        </a:rPr>
                        <a:t>
 Nach dem Tod ihrer Schwester macht Anita eine Ausbildung und übernimmt den Friseursalon in Gevelsberg, den Lothar einst Marietta vermachte.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https://quintly-eu-image-storage.s3.amazonaws.com/bc22ad31ece8870e558aff23d024e8ce/697db89143eb83172b1d4f1b28e5ab1e.jpg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2438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08:04:49</a:t>
                      </a:r>
                      <a:r>
                        <a:rPr kumimoji="0" lang="de-DE" sz="1000" b="0" i="0" u="none" strike="noStrike" kern="1200" cap="none" spc="0" normalizeH="0" baseline="0" noProof="0">
                          <a:ln>
                            <a:noFill/>
                          </a:ln>
                          <a:solidFill>
                            <a:prstClr val="black"/>
                          </a:solidFill>
                          <a:effectLst/>
                          <a:uLnTx/>
                          <a:uFillTx/>
                          <a:latin typeface="Calibri"/>
                          <a:ea typeface="+mn-ea"/>
                          <a:cs typeface="+mn-cs"/>
                        </a:rPr>
                        <a:t>
 Die 14-jährige Bauerntochter aus Wesel-Ginderich ist so begeistert von ihrem Praktikum als Metzgerin, dass sie später auch eine werden möchte.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https://quintly-eu-image-storage.s3.amazonaws.com/bc22ad31ece8870e558aff23d024e8ce/651ca399f5d29b876190853dd30d5a55.jpg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66094749"/>
                  </a:ext>
                </a:extLst>
              </a:tr>
            </a:tbl>
          </a:graphicData>
        </a:graphic>
      </p:graphicFrame>
      <p:sp>
        <p:nvSpPr>
          <p:cNvPr id="4" name="Text Placeholder 3">
            <a:extLst>
              <a:ext uri="{FF2B5EF4-FFF2-40B4-BE49-F238E27FC236}">
                <a16:creationId xmlns:a16="http://schemas.microsoft.com/office/drawing/2014/main" id="{A1DB1C6F-61CA-4C06-A706-D61308032721}"/>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098501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3D539-35E2-4392-BF0E-8B5CB1D988FC}"/>
              </a:ext>
            </a:extLst>
          </p:cNvPr>
          <p:cNvSpPr>
            <a:spLocks noGrp="1"/>
          </p:cNvSpPr>
          <p:nvPr>
            <p:ph type="title"/>
          </p:nvPr>
        </p:nvSpPr>
        <p:spPr/>
        <p:txBody>
          <a:bodyPr/>
          <a:lstStyle/>
          <a:p>
            <a:r>
              <a:rPr lang="de-DE"/>
              <a:t>Facebook Posts nach Reichweite (ohne Reels) | 01.2.34. WDR Lokalzeit - 12 of 13</a:t>
            </a:r>
            <a:endParaRPr lang="en-US"/>
          </a:p>
        </p:txBody>
      </p:sp>
      <p:graphicFrame>
        <p:nvGraphicFramePr>
          <p:cNvPr id="5" name="Table Placeholder 4">
            <a:extLst>
              <a:ext uri="{FF2B5EF4-FFF2-40B4-BE49-F238E27FC236}">
                <a16:creationId xmlns:a16="http://schemas.microsoft.com/office/drawing/2014/main" id="{A16C4D31-C223-4494-B48D-8CBC84EA57CA}"/>
              </a:ext>
            </a:extLst>
          </p:cNvPr>
          <p:cNvGraphicFramePr>
            <a:graphicFrameLocks noGrp="1"/>
          </p:cNvGraphicFramePr>
          <p:nvPr>
            <p:ph type="tbl" sz="quarter" idx="13"/>
            <p:extLst>
              <p:ext uri="{D42A27DB-BD31-4B8C-83A1-F6EECF244321}">
                <p14:modId xmlns:p14="http://schemas.microsoft.com/office/powerpoint/2010/main" val="327035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00417259"/>
                    </a:ext>
                  </a:extLst>
                </a:gridCol>
                <a:gridCol w="1481327">
                  <a:extLst>
                    <a:ext uri="{9D8B030D-6E8A-4147-A177-3AD203B41FA5}">
                      <a16:colId xmlns:a16="http://schemas.microsoft.com/office/drawing/2014/main" val="2268290200"/>
                    </a:ext>
                  </a:extLst>
                </a:gridCol>
                <a:gridCol w="1234439">
                  <a:extLst>
                    <a:ext uri="{9D8B030D-6E8A-4147-A177-3AD203B41FA5}">
                      <a16:colId xmlns:a16="http://schemas.microsoft.com/office/drawing/2014/main" val="1502691430"/>
                    </a:ext>
                  </a:extLst>
                </a:gridCol>
                <a:gridCol w="411480">
                  <a:extLst>
                    <a:ext uri="{9D8B030D-6E8A-4147-A177-3AD203B41FA5}">
                      <a16:colId xmlns:a16="http://schemas.microsoft.com/office/drawing/2014/main" val="2791913650"/>
                    </a:ext>
                  </a:extLst>
                </a:gridCol>
                <a:gridCol w="411480">
                  <a:extLst>
                    <a:ext uri="{9D8B030D-6E8A-4147-A177-3AD203B41FA5}">
                      <a16:colId xmlns:a16="http://schemas.microsoft.com/office/drawing/2014/main" val="1537184612"/>
                    </a:ext>
                  </a:extLst>
                </a:gridCol>
                <a:gridCol w="411480">
                  <a:extLst>
                    <a:ext uri="{9D8B030D-6E8A-4147-A177-3AD203B41FA5}">
                      <a16:colId xmlns:a16="http://schemas.microsoft.com/office/drawing/2014/main" val="2724082621"/>
                    </a:ext>
                  </a:extLst>
                </a:gridCol>
                <a:gridCol w="411480">
                  <a:extLst>
                    <a:ext uri="{9D8B030D-6E8A-4147-A177-3AD203B41FA5}">
                      <a16:colId xmlns:a16="http://schemas.microsoft.com/office/drawing/2014/main" val="499334632"/>
                    </a:ext>
                  </a:extLst>
                </a:gridCol>
                <a:gridCol w="411480">
                  <a:extLst>
                    <a:ext uri="{9D8B030D-6E8A-4147-A177-3AD203B41FA5}">
                      <a16:colId xmlns:a16="http://schemas.microsoft.com/office/drawing/2014/main" val="3182835588"/>
                    </a:ext>
                  </a:extLst>
                </a:gridCol>
                <a:gridCol w="411480">
                  <a:extLst>
                    <a:ext uri="{9D8B030D-6E8A-4147-A177-3AD203B41FA5}">
                      <a16:colId xmlns:a16="http://schemas.microsoft.com/office/drawing/2014/main" val="3978611392"/>
                    </a:ext>
                  </a:extLst>
                </a:gridCol>
                <a:gridCol w="411480">
                  <a:extLst>
                    <a:ext uri="{9D8B030D-6E8A-4147-A177-3AD203B41FA5}">
                      <a16:colId xmlns:a16="http://schemas.microsoft.com/office/drawing/2014/main" val="3005672415"/>
                    </a:ext>
                  </a:extLst>
                </a:gridCol>
                <a:gridCol w="411480">
                  <a:extLst>
                    <a:ext uri="{9D8B030D-6E8A-4147-A177-3AD203B41FA5}">
                      <a16:colId xmlns:a16="http://schemas.microsoft.com/office/drawing/2014/main" val="520814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5166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07:57:04</a:t>
                      </a:r>
                      <a:r>
                        <a:rPr kumimoji="0" lang="de-DE" sz="1000" b="0" i="0" u="none" strike="noStrike" kern="1200" cap="none" spc="0" normalizeH="0" baseline="0" noProof="0">
                          <a:ln>
                            <a:noFill/>
                          </a:ln>
                          <a:solidFill>
                            <a:prstClr val="black"/>
                          </a:solidFill>
                          <a:effectLst/>
                          <a:uLnTx/>
                          <a:uFillTx/>
                          <a:latin typeface="Calibri"/>
                          <a:ea typeface="+mn-ea"/>
                          <a:cs typeface="+mn-cs"/>
                        </a:rPr>
                        <a:t>
 So einen Nachbarn müsste man haben: Wenn’s bei Luigi klingelt, wirft der in seinem Vorgarten in Kalkar-Grieth die Eis- und Pizzabude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https://quintly-eu-image-storage.s3.amazonaws.com/bc22ad31ece8870e558aff23d024e8ce/9a94ed72834c2b06d0dd2499a1e934cd.jpg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3440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08:06:03</a:t>
                      </a:r>
                      <a:r>
                        <a:rPr kumimoji="0" lang="de-DE" sz="1000" b="0" i="0" u="none" strike="noStrike" kern="1200" cap="none" spc="0" normalizeH="0" baseline="0" noProof="0">
                          <a:ln>
                            <a:noFill/>
                          </a:ln>
                          <a:solidFill>
                            <a:prstClr val="black"/>
                          </a:solidFill>
                          <a:effectLst/>
                          <a:uLnTx/>
                          <a:uFillTx/>
                          <a:latin typeface="Calibri"/>
                          <a:ea typeface="+mn-ea"/>
                          <a:cs typeface="+mn-cs"/>
                        </a:rPr>
                        <a:t>
 "Nur weil man älter wird, heißt das doch nicht, dass man aufhören soll, Dinge zu tun, die einem Spaß machen", sagt Apnoetaucherin Hannelore aus Köln.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https://quintly-eu-image-storage.s3.amazonaws.com/bc22ad31ece8870e558aff23d024e8ce/e38ccfcda4c44ba9ad9dade42e78217a.jpg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30775760"/>
                  </a:ext>
                </a:extLst>
              </a:tr>
            </a:tbl>
          </a:graphicData>
        </a:graphic>
      </p:graphicFrame>
      <p:sp>
        <p:nvSpPr>
          <p:cNvPr id="4" name="Text Placeholder 3">
            <a:extLst>
              <a:ext uri="{FF2B5EF4-FFF2-40B4-BE49-F238E27FC236}">
                <a16:creationId xmlns:a16="http://schemas.microsoft.com/office/drawing/2014/main" id="{0B232F18-00F9-447A-8DD0-0DC58C0B16E1}"/>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243523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9488-9447-437C-9C83-CFA980F724FC}"/>
              </a:ext>
            </a:extLst>
          </p:cNvPr>
          <p:cNvSpPr>
            <a:spLocks noGrp="1"/>
          </p:cNvSpPr>
          <p:nvPr>
            <p:ph type="title"/>
          </p:nvPr>
        </p:nvSpPr>
        <p:spPr/>
        <p:txBody>
          <a:bodyPr/>
          <a:lstStyle/>
          <a:p>
            <a:r>
              <a:rPr lang="de-DE"/>
              <a:t>Facebook Posts nach Reichweite (ohne Reels) | 01.2.34. WDR Lokalzeit - 13 of 13</a:t>
            </a:r>
            <a:endParaRPr lang="en-US"/>
          </a:p>
        </p:txBody>
      </p:sp>
      <p:graphicFrame>
        <p:nvGraphicFramePr>
          <p:cNvPr id="5" name="Table Placeholder 4">
            <a:extLst>
              <a:ext uri="{FF2B5EF4-FFF2-40B4-BE49-F238E27FC236}">
                <a16:creationId xmlns:a16="http://schemas.microsoft.com/office/drawing/2014/main" id="{342C4A4E-CB2F-48BD-AAE6-85868C0F1860}"/>
              </a:ext>
            </a:extLst>
          </p:cNvPr>
          <p:cNvGraphicFramePr>
            <a:graphicFrameLocks noGrp="1"/>
          </p:cNvGraphicFramePr>
          <p:nvPr>
            <p:ph type="tbl" sz="quarter" idx="13"/>
            <p:extLst>
              <p:ext uri="{D42A27DB-BD31-4B8C-83A1-F6EECF244321}">
                <p14:modId xmlns:p14="http://schemas.microsoft.com/office/powerpoint/2010/main" val="3134944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99316054"/>
                    </a:ext>
                  </a:extLst>
                </a:gridCol>
                <a:gridCol w="1481327">
                  <a:extLst>
                    <a:ext uri="{9D8B030D-6E8A-4147-A177-3AD203B41FA5}">
                      <a16:colId xmlns:a16="http://schemas.microsoft.com/office/drawing/2014/main" val="2449329638"/>
                    </a:ext>
                  </a:extLst>
                </a:gridCol>
                <a:gridCol w="1234439">
                  <a:extLst>
                    <a:ext uri="{9D8B030D-6E8A-4147-A177-3AD203B41FA5}">
                      <a16:colId xmlns:a16="http://schemas.microsoft.com/office/drawing/2014/main" val="1399659410"/>
                    </a:ext>
                  </a:extLst>
                </a:gridCol>
                <a:gridCol w="411480">
                  <a:extLst>
                    <a:ext uri="{9D8B030D-6E8A-4147-A177-3AD203B41FA5}">
                      <a16:colId xmlns:a16="http://schemas.microsoft.com/office/drawing/2014/main" val="3035438075"/>
                    </a:ext>
                  </a:extLst>
                </a:gridCol>
                <a:gridCol w="411480">
                  <a:extLst>
                    <a:ext uri="{9D8B030D-6E8A-4147-A177-3AD203B41FA5}">
                      <a16:colId xmlns:a16="http://schemas.microsoft.com/office/drawing/2014/main" val="396664075"/>
                    </a:ext>
                  </a:extLst>
                </a:gridCol>
                <a:gridCol w="411480">
                  <a:extLst>
                    <a:ext uri="{9D8B030D-6E8A-4147-A177-3AD203B41FA5}">
                      <a16:colId xmlns:a16="http://schemas.microsoft.com/office/drawing/2014/main" val="2610943616"/>
                    </a:ext>
                  </a:extLst>
                </a:gridCol>
                <a:gridCol w="411480">
                  <a:extLst>
                    <a:ext uri="{9D8B030D-6E8A-4147-A177-3AD203B41FA5}">
                      <a16:colId xmlns:a16="http://schemas.microsoft.com/office/drawing/2014/main" val="2056813933"/>
                    </a:ext>
                  </a:extLst>
                </a:gridCol>
                <a:gridCol w="411480">
                  <a:extLst>
                    <a:ext uri="{9D8B030D-6E8A-4147-A177-3AD203B41FA5}">
                      <a16:colId xmlns:a16="http://schemas.microsoft.com/office/drawing/2014/main" val="3767203983"/>
                    </a:ext>
                  </a:extLst>
                </a:gridCol>
                <a:gridCol w="411480">
                  <a:extLst>
                    <a:ext uri="{9D8B030D-6E8A-4147-A177-3AD203B41FA5}">
                      <a16:colId xmlns:a16="http://schemas.microsoft.com/office/drawing/2014/main" val="3223758262"/>
                    </a:ext>
                  </a:extLst>
                </a:gridCol>
                <a:gridCol w="411480">
                  <a:extLst>
                    <a:ext uri="{9D8B030D-6E8A-4147-A177-3AD203B41FA5}">
                      <a16:colId xmlns:a16="http://schemas.microsoft.com/office/drawing/2014/main" val="1216457250"/>
                    </a:ext>
                  </a:extLst>
                </a:gridCol>
                <a:gridCol w="411480">
                  <a:extLst>
                    <a:ext uri="{9D8B030D-6E8A-4147-A177-3AD203B41FA5}">
                      <a16:colId xmlns:a16="http://schemas.microsoft.com/office/drawing/2014/main" val="7374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9301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08:14:43</a:t>
                      </a:r>
                      <a:r>
                        <a:rPr kumimoji="0" lang="de-DE" sz="1000" b="0" i="0" u="none" strike="noStrike" kern="1200" cap="none" spc="0" normalizeH="0" baseline="0" noProof="0">
                          <a:ln>
                            <a:noFill/>
                          </a:ln>
                          <a:solidFill>
                            <a:prstClr val="black"/>
                          </a:solidFill>
                          <a:effectLst/>
                          <a:uLnTx/>
                          <a:uFillTx/>
                          <a:latin typeface="Calibri"/>
                          <a:ea typeface="+mn-ea"/>
                          <a:cs typeface="+mn-cs"/>
                        </a:rPr>
                        <a:t>
 Jahrelang konnte Udo aus Dülmen nicht über seine Erlebnisse als Verschickungskind sprechen. Jetzt versucht er, anderen Betroffenen Mut zu machen.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https://quintly-eu-image-storage.s3.amazonaws.com/bc22ad31ece8870e558aff23d024e8ce/fa600d978009533eaaac6a93c35a072d.jpg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569188027"/>
                  </a:ext>
                </a:extLst>
              </a:tr>
            </a:tbl>
          </a:graphicData>
        </a:graphic>
      </p:graphicFrame>
      <p:sp>
        <p:nvSpPr>
          <p:cNvPr id="4" name="Text Placeholder 3">
            <a:extLst>
              <a:ext uri="{FF2B5EF4-FFF2-40B4-BE49-F238E27FC236}">
                <a16:creationId xmlns:a16="http://schemas.microsoft.com/office/drawing/2014/main" id="{AE2B304F-3B7F-4B61-9D43-460D9BFC1D8D}"/>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9120576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2040</Words>
  <Application>Microsoft Office PowerPoint</Application>
  <PresentationFormat>On-screen Show (4:3)</PresentationFormat>
  <Paragraphs>444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Facebook Posts nach Reichweite (ohne Reels) | 01.2.34. WDR Lokalzeit - 1 of 13</vt:lpstr>
      <vt:lpstr>Facebook Posts nach Reichweite (ohne Reels) | 01.2.34. WDR Lokalzeit - 2 of 13</vt:lpstr>
      <vt:lpstr>Facebook Posts nach Reichweite (ohne Reels) | 01.2.34. WDR Lokalzeit - 3 of 13</vt:lpstr>
      <vt:lpstr>Facebook Posts nach Reichweite (ohne Reels) | 01.2.34. WDR Lokalzeit - 4 of 13</vt:lpstr>
      <vt:lpstr>Facebook Posts nach Reichweite (ohne Reels) | 01.2.34. WDR Lokalzeit - 5 of 13</vt:lpstr>
      <vt:lpstr>Facebook Posts nach Reichweite (ohne Reels) | 01.2.34. WDR Lokalzeit - 6 of 13</vt:lpstr>
      <vt:lpstr>Facebook Posts nach Reichweite (ohne Reels) | 01.2.34. WDR Lokalzeit - 7 of 13</vt:lpstr>
      <vt:lpstr>Facebook Posts nach Reichweite (ohne Reels) | 01.2.34. WDR Lokalzeit - 8 of 13</vt:lpstr>
      <vt:lpstr>Facebook Posts nach Reichweite (ohne Reels) | 01.2.34. WDR Lokalzeit - 9 of 13</vt:lpstr>
      <vt:lpstr>Facebook Posts nach Reichweite (ohne Reels) | 01.2.34. WDR Lokalzeit - 10 of 13</vt:lpstr>
      <vt:lpstr>Facebook Posts nach Reichweite (ohne Reels) | 01.2.34. WDR Lokalzeit - 11 of 13</vt:lpstr>
      <vt:lpstr>Facebook Posts nach Reichweite (ohne Reels) | 01.2.34. WDR Lokalzeit - 12 of 13</vt:lpstr>
      <vt:lpstr>Facebook Posts nach Reichweite (ohne Reels) | 01.2.34. WDR Lokalzeit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nach Reichweite (ohne Reels) | 01.2.34. WDR Lokalzeit - 1 of 13</dc:title>
  <dc:creator>Frederik Born</dc:creator>
  <cp:lastModifiedBy>Frederik Born</cp:lastModifiedBy>
  <cp:revision>1</cp:revision>
  <dcterms:created xsi:type="dcterms:W3CDTF">2024-09-03T10:10:39Z</dcterms:created>
  <dcterms:modified xsi:type="dcterms:W3CDTF">2024-09-03T10:13:36Z</dcterms:modified>
</cp:coreProperties>
</file>