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AC5ED-DF11-413C-8D25-E63C76FA8F30}"/>
              </a:ext>
            </a:extLst>
          </p:cNvPr>
          <p:cNvSpPr>
            <a:spLocks noGrp="1"/>
          </p:cNvSpPr>
          <p:nvPr>
            <p:ph type="title"/>
          </p:nvPr>
        </p:nvSpPr>
        <p:spPr/>
        <p:txBody>
          <a:bodyPr/>
          <a:lstStyle/>
          <a:p>
            <a:r>
              <a:rPr lang="de-DE"/>
              <a:t>Instagram Alle Posts des Zeitraums (mit Total Interactions) | lokalzeit - 1 of 7</a:t>
            </a:r>
            <a:endParaRPr lang="en-US"/>
          </a:p>
        </p:txBody>
      </p:sp>
      <p:graphicFrame>
        <p:nvGraphicFramePr>
          <p:cNvPr id="5" name="Table Placeholder 4">
            <a:extLst>
              <a:ext uri="{FF2B5EF4-FFF2-40B4-BE49-F238E27FC236}">
                <a16:creationId xmlns:a16="http://schemas.microsoft.com/office/drawing/2014/main" id="{5C5ACB6C-A9BF-42E2-A90F-F622C8F2835D}"/>
              </a:ext>
            </a:extLst>
          </p:cNvPr>
          <p:cNvGraphicFramePr>
            <a:graphicFrameLocks noGrp="1"/>
          </p:cNvGraphicFramePr>
          <p:nvPr>
            <p:ph type="tbl" sz="quarter" idx="13"/>
            <p:extLst>
              <p:ext uri="{D42A27DB-BD31-4B8C-83A1-F6EECF244321}">
                <p14:modId xmlns:p14="http://schemas.microsoft.com/office/powerpoint/2010/main" val="1562888613"/>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14969882"/>
                    </a:ext>
                  </a:extLst>
                </a:gridCol>
                <a:gridCol w="1152144">
                  <a:extLst>
                    <a:ext uri="{9D8B030D-6E8A-4147-A177-3AD203B41FA5}">
                      <a16:colId xmlns:a16="http://schemas.microsoft.com/office/drawing/2014/main" val="2892131600"/>
                    </a:ext>
                  </a:extLst>
                </a:gridCol>
                <a:gridCol w="1152144">
                  <a:extLst>
                    <a:ext uri="{9D8B030D-6E8A-4147-A177-3AD203B41FA5}">
                      <a16:colId xmlns:a16="http://schemas.microsoft.com/office/drawing/2014/main" val="3639655759"/>
                    </a:ext>
                  </a:extLst>
                </a:gridCol>
                <a:gridCol w="1152144">
                  <a:extLst>
                    <a:ext uri="{9D8B030D-6E8A-4147-A177-3AD203B41FA5}">
                      <a16:colId xmlns:a16="http://schemas.microsoft.com/office/drawing/2014/main" val="2463593395"/>
                    </a:ext>
                  </a:extLst>
                </a:gridCol>
                <a:gridCol w="1152144">
                  <a:extLst>
                    <a:ext uri="{9D8B030D-6E8A-4147-A177-3AD203B41FA5}">
                      <a16:colId xmlns:a16="http://schemas.microsoft.com/office/drawing/2014/main" val="1629580192"/>
                    </a:ext>
                  </a:extLst>
                </a:gridCol>
                <a:gridCol w="1152144">
                  <a:extLst>
                    <a:ext uri="{9D8B030D-6E8A-4147-A177-3AD203B41FA5}">
                      <a16:colId xmlns:a16="http://schemas.microsoft.com/office/drawing/2014/main" val="2657821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47783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- 2024-08-21 12:27:19</a:t>
                      </a:r>
                      <a:r>
                        <a:rPr kumimoji="0" lang="de-DE" sz="1000" b="0" i="0" u="none" strike="noStrike" kern="1200" cap="none" spc="0" normalizeH="0" baseline="0" noProof="0">
                          <a:ln>
                            <a:noFill/>
                          </a:ln>
                          <a:solidFill>
                            <a:prstClr val="black"/>
                          </a:solidFill>
                          <a:effectLst/>
                          <a:uLnTx/>
                          <a:uFillTx/>
                          <a:latin typeface="Calibri"/>
                          <a:ea typeface="+mn-ea"/>
                          <a:cs typeface="+mn-cs"/>
                        </a:rPr>
                        <a:t>
 Im Ruhrgebiet lebt jedes dritte Kind in Armut.😔 
Besonders die Einschulung ist für finanziell benachteiligte Familien eine große Belastung. Teure Schulranzen können sie sich nicht leisten. Dann springt die Stiftung Kinderglück ein. Sie finanziert durch Spenden Schulranzen.🎒🤲
Bernd Krispin ist einer der Gründer. Seit 16 Jahren sammelt er Spenden, um Kindern einen schönen Schulstart zu ermöglichen. ❤️💪
Was verbindest du mit deinem ersten Schultag? 🏫
👩‍💻 Autorin: Kristin Trüb
#Lokalzeit #Ehrenamt #WDR #Kinderarmut #Einschulung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170867</a:t>
                      </a:r>
                    </a:p>
                  </a:txBody>
                  <a:tcPr/>
                </a:tc>
                <a:extLst>
                  <a:ext uri="{0D108BD9-81ED-4DB2-BD59-A6C34878D82A}">
                    <a16:rowId xmlns:a16="http://schemas.microsoft.com/office/drawing/2014/main" val="4114526157"/>
                  </a:ext>
                </a:extLst>
              </a:tr>
            </a:tbl>
          </a:graphicData>
        </a:graphic>
      </p:graphicFrame>
      <p:sp>
        <p:nvSpPr>
          <p:cNvPr id="4" name="Text Placeholder 3">
            <a:extLst>
              <a:ext uri="{FF2B5EF4-FFF2-40B4-BE49-F238E27FC236}">
                <a16:creationId xmlns:a16="http://schemas.microsoft.com/office/drawing/2014/main" id="{E9119864-E694-4918-8745-E5CABB8C5B93}"/>
              </a:ext>
            </a:extLst>
          </p:cNvPr>
          <p:cNvSpPr>
            <a:spLocks noGrp="1"/>
          </p:cNvSpPr>
          <p:nvPr>
            <p:ph type="body" sz="quarter" idx="14"/>
          </p:nvPr>
        </p:nvSpPr>
        <p:spPr/>
        <p:txBody>
          <a:bodyPr/>
          <a:lstStyle/>
          <a:p>
            <a:r>
              <a:rPr lang="en-US"/>
              <a:t>19/08/2024 - 25/08/2024</a:t>
            </a:r>
          </a:p>
        </p:txBody>
      </p:sp>
    </p:spTree>
    <p:extLst>
      <p:ext uri="{BB962C8B-B14F-4D97-AF65-F5344CB8AC3E}">
        <p14:creationId xmlns:p14="http://schemas.microsoft.com/office/powerpoint/2010/main" val="3313628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18DAB-2707-4F57-B4D9-06A28705EC95}"/>
              </a:ext>
            </a:extLst>
          </p:cNvPr>
          <p:cNvSpPr>
            <a:spLocks noGrp="1"/>
          </p:cNvSpPr>
          <p:nvPr>
            <p:ph type="title"/>
          </p:nvPr>
        </p:nvSpPr>
        <p:spPr/>
        <p:txBody>
          <a:bodyPr/>
          <a:lstStyle/>
          <a:p>
            <a:r>
              <a:rPr lang="de-DE"/>
              <a:t>Instagram Alle Posts des Zeitraums (mit Total Interactions) | lokalzeit - 2 of 7</a:t>
            </a:r>
            <a:endParaRPr lang="en-US"/>
          </a:p>
        </p:txBody>
      </p:sp>
      <p:graphicFrame>
        <p:nvGraphicFramePr>
          <p:cNvPr id="5" name="Table Placeholder 4">
            <a:extLst>
              <a:ext uri="{FF2B5EF4-FFF2-40B4-BE49-F238E27FC236}">
                <a16:creationId xmlns:a16="http://schemas.microsoft.com/office/drawing/2014/main" id="{FC1BA600-1B6B-4BFC-9310-89662825248C}"/>
              </a:ext>
            </a:extLst>
          </p:cNvPr>
          <p:cNvGraphicFramePr>
            <a:graphicFrameLocks noGrp="1"/>
          </p:cNvGraphicFramePr>
          <p:nvPr>
            <p:ph type="tbl" sz="quarter" idx="13"/>
            <p:extLst>
              <p:ext uri="{D42A27DB-BD31-4B8C-83A1-F6EECF244321}">
                <p14:modId xmlns:p14="http://schemas.microsoft.com/office/powerpoint/2010/main" val="2389212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30860391"/>
                    </a:ext>
                  </a:extLst>
                </a:gridCol>
                <a:gridCol w="1152144">
                  <a:extLst>
                    <a:ext uri="{9D8B030D-6E8A-4147-A177-3AD203B41FA5}">
                      <a16:colId xmlns:a16="http://schemas.microsoft.com/office/drawing/2014/main" val="1898436493"/>
                    </a:ext>
                  </a:extLst>
                </a:gridCol>
                <a:gridCol w="1152144">
                  <a:extLst>
                    <a:ext uri="{9D8B030D-6E8A-4147-A177-3AD203B41FA5}">
                      <a16:colId xmlns:a16="http://schemas.microsoft.com/office/drawing/2014/main" val="3668081535"/>
                    </a:ext>
                  </a:extLst>
                </a:gridCol>
                <a:gridCol w="1152144">
                  <a:extLst>
                    <a:ext uri="{9D8B030D-6E8A-4147-A177-3AD203B41FA5}">
                      <a16:colId xmlns:a16="http://schemas.microsoft.com/office/drawing/2014/main" val="4095797401"/>
                    </a:ext>
                  </a:extLst>
                </a:gridCol>
                <a:gridCol w="1152144">
                  <a:extLst>
                    <a:ext uri="{9D8B030D-6E8A-4147-A177-3AD203B41FA5}">
                      <a16:colId xmlns:a16="http://schemas.microsoft.com/office/drawing/2014/main" val="2453998284"/>
                    </a:ext>
                  </a:extLst>
                </a:gridCol>
                <a:gridCol w="1152144">
                  <a:extLst>
                    <a:ext uri="{9D8B030D-6E8A-4147-A177-3AD203B41FA5}">
                      <a16:colId xmlns:a16="http://schemas.microsoft.com/office/drawing/2014/main" val="1736557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76852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- 2024-08-20 11:51:52</a:t>
                      </a:r>
                      <a:r>
                        <a:rPr kumimoji="0" lang="de-DE" sz="1000" b="0" i="0" u="none" strike="noStrike" kern="1200" cap="none" spc="0" normalizeH="0" baseline="0" noProof="0">
                          <a:ln>
                            <a:noFill/>
                          </a:ln>
                          <a:solidFill>
                            <a:prstClr val="black"/>
                          </a:solidFill>
                          <a:effectLst/>
                          <a:uLnTx/>
                          <a:uFillTx/>
                          <a:latin typeface="Calibri"/>
                          <a:ea typeface="+mn-ea"/>
                          <a:cs typeface="+mn-cs"/>
                        </a:rPr>
                        <a:t>
 Dieser 19-Jährige hat seine Leidenschaft gefunden: die Metzgerei. 🥩🐷 
Moritz Lüke aus Altenheerse zählt zu den jüngsten Metzgermeistern in OWL. Schon früh entschied er sich, das Erbe seiner Familie weiterzuführen.  
Moritz bleibt seiner Linie treu: traditionelles Metzgerhandwerk und Produkte aus eigener Zucht.  
🧑🏻‍💻 Autor: Luca Peters 
#Tradition #Handwerk #Fleischerei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100939</a:t>
                      </a:r>
                    </a:p>
                  </a:txBody>
                  <a:tcPr/>
                </a:tc>
                <a:extLst>
                  <a:ext uri="{0D108BD9-81ED-4DB2-BD59-A6C34878D82A}">
                    <a16:rowId xmlns:a16="http://schemas.microsoft.com/office/drawing/2014/main" val="2544718909"/>
                  </a:ext>
                </a:extLst>
              </a:tr>
            </a:tbl>
          </a:graphicData>
        </a:graphic>
      </p:graphicFrame>
      <p:sp>
        <p:nvSpPr>
          <p:cNvPr id="4" name="Text Placeholder 3">
            <a:extLst>
              <a:ext uri="{FF2B5EF4-FFF2-40B4-BE49-F238E27FC236}">
                <a16:creationId xmlns:a16="http://schemas.microsoft.com/office/drawing/2014/main" id="{CC216909-330A-4DDC-9637-A7531EAC680A}"/>
              </a:ext>
            </a:extLst>
          </p:cNvPr>
          <p:cNvSpPr>
            <a:spLocks noGrp="1"/>
          </p:cNvSpPr>
          <p:nvPr>
            <p:ph type="body" sz="quarter" idx="14"/>
          </p:nvPr>
        </p:nvSpPr>
        <p:spPr/>
        <p:txBody>
          <a:bodyPr/>
          <a:lstStyle/>
          <a:p>
            <a:r>
              <a:rPr lang="en-US"/>
              <a:t>19/08/2024 - 25/08/2024</a:t>
            </a:r>
          </a:p>
        </p:txBody>
      </p:sp>
    </p:spTree>
    <p:extLst>
      <p:ext uri="{BB962C8B-B14F-4D97-AF65-F5344CB8AC3E}">
        <p14:creationId xmlns:p14="http://schemas.microsoft.com/office/powerpoint/2010/main" val="301810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0E9BB-6864-44D3-9CE6-A49C62A835A5}"/>
              </a:ext>
            </a:extLst>
          </p:cNvPr>
          <p:cNvSpPr>
            <a:spLocks noGrp="1"/>
          </p:cNvSpPr>
          <p:nvPr>
            <p:ph type="title"/>
          </p:nvPr>
        </p:nvSpPr>
        <p:spPr/>
        <p:txBody>
          <a:bodyPr/>
          <a:lstStyle/>
          <a:p>
            <a:r>
              <a:rPr lang="de-DE"/>
              <a:t>Instagram Alle Posts des Zeitraums (mit Total Interactions) | lokalzeit - 3 of 7</a:t>
            </a:r>
            <a:endParaRPr lang="en-US"/>
          </a:p>
        </p:txBody>
      </p:sp>
      <p:graphicFrame>
        <p:nvGraphicFramePr>
          <p:cNvPr id="5" name="Table Placeholder 4">
            <a:extLst>
              <a:ext uri="{FF2B5EF4-FFF2-40B4-BE49-F238E27FC236}">
                <a16:creationId xmlns:a16="http://schemas.microsoft.com/office/drawing/2014/main" id="{B281E6D5-7CA0-4075-80D4-699B7024ABFB}"/>
              </a:ext>
            </a:extLst>
          </p:cNvPr>
          <p:cNvGraphicFramePr>
            <a:graphicFrameLocks noGrp="1"/>
          </p:cNvGraphicFramePr>
          <p:nvPr>
            <p:ph type="tbl" sz="quarter" idx="13"/>
            <p:extLst>
              <p:ext uri="{D42A27DB-BD31-4B8C-83A1-F6EECF244321}">
                <p14:modId xmlns:p14="http://schemas.microsoft.com/office/powerpoint/2010/main" val="513053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44801411"/>
                    </a:ext>
                  </a:extLst>
                </a:gridCol>
                <a:gridCol w="1152144">
                  <a:extLst>
                    <a:ext uri="{9D8B030D-6E8A-4147-A177-3AD203B41FA5}">
                      <a16:colId xmlns:a16="http://schemas.microsoft.com/office/drawing/2014/main" val="1664900992"/>
                    </a:ext>
                  </a:extLst>
                </a:gridCol>
                <a:gridCol w="1152144">
                  <a:extLst>
                    <a:ext uri="{9D8B030D-6E8A-4147-A177-3AD203B41FA5}">
                      <a16:colId xmlns:a16="http://schemas.microsoft.com/office/drawing/2014/main" val="3063266740"/>
                    </a:ext>
                  </a:extLst>
                </a:gridCol>
                <a:gridCol w="1152144">
                  <a:extLst>
                    <a:ext uri="{9D8B030D-6E8A-4147-A177-3AD203B41FA5}">
                      <a16:colId xmlns:a16="http://schemas.microsoft.com/office/drawing/2014/main" val="3641371812"/>
                    </a:ext>
                  </a:extLst>
                </a:gridCol>
                <a:gridCol w="1152144">
                  <a:extLst>
                    <a:ext uri="{9D8B030D-6E8A-4147-A177-3AD203B41FA5}">
                      <a16:colId xmlns:a16="http://schemas.microsoft.com/office/drawing/2014/main" val="451585016"/>
                    </a:ext>
                  </a:extLst>
                </a:gridCol>
                <a:gridCol w="1152144">
                  <a:extLst>
                    <a:ext uri="{9D8B030D-6E8A-4147-A177-3AD203B41FA5}">
                      <a16:colId xmlns:a16="http://schemas.microsoft.com/office/drawing/2014/main" val="1276630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2395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- 2024-08-22 12:37:53</a:t>
                      </a:r>
                      <a:r>
                        <a:rPr kumimoji="0" lang="de-DE" sz="1000" b="0" i="0" u="none" strike="noStrike" kern="1200" cap="none" spc="0" normalizeH="0" baseline="0" noProof="0">
                          <a:ln>
                            <a:noFill/>
                          </a:ln>
                          <a:solidFill>
                            <a:prstClr val="black"/>
                          </a:solidFill>
                          <a:effectLst/>
                          <a:uLnTx/>
                          <a:uFillTx/>
                          <a:latin typeface="Calibri"/>
                          <a:ea typeface="+mn-ea"/>
                          <a:cs typeface="+mn-cs"/>
                        </a:rPr>
                        <a:t>
 „Wenn du uns da oben hören kannst, Hendrik, dann ist all das hier für dich.“ ❤️‍🩹 🫶
Mit dem ferikfestival verarbeiten Alex und seine Freunde den Tod ihres Freundes Hendrik, der mit nur 17 Jahren durch einen alkoholisierten Autofahrer verstarb. 😔
Sie wollen verhindern, dass sich Schicksale wie das von Hendrik wiederholen. Deswegen steht ihr Festival unter einem Motto: „Don’t Drink and drive!“ 💪🚗
Welche Ehre würdet ihr euren Liebsten nach ihrem Tod erweisen? 🥹
👨‍💻 Autor: Daniel Schmitz
#Lokalzeit #FerikFestival #Ennepetal #Freundschaft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35290</a:t>
                      </a:r>
                    </a:p>
                  </a:txBody>
                  <a:tcPr/>
                </a:tc>
                <a:extLst>
                  <a:ext uri="{0D108BD9-81ED-4DB2-BD59-A6C34878D82A}">
                    <a16:rowId xmlns:a16="http://schemas.microsoft.com/office/drawing/2014/main" val="1089698674"/>
                  </a:ext>
                </a:extLst>
              </a:tr>
            </a:tbl>
          </a:graphicData>
        </a:graphic>
      </p:graphicFrame>
      <p:sp>
        <p:nvSpPr>
          <p:cNvPr id="4" name="Text Placeholder 3">
            <a:extLst>
              <a:ext uri="{FF2B5EF4-FFF2-40B4-BE49-F238E27FC236}">
                <a16:creationId xmlns:a16="http://schemas.microsoft.com/office/drawing/2014/main" id="{E230CA96-28D7-480F-9826-A33D945F42E1}"/>
              </a:ext>
            </a:extLst>
          </p:cNvPr>
          <p:cNvSpPr>
            <a:spLocks noGrp="1"/>
          </p:cNvSpPr>
          <p:nvPr>
            <p:ph type="body" sz="quarter" idx="14"/>
          </p:nvPr>
        </p:nvSpPr>
        <p:spPr/>
        <p:txBody>
          <a:bodyPr/>
          <a:lstStyle/>
          <a:p>
            <a:r>
              <a:rPr lang="en-US"/>
              <a:t>19/08/2024 - 25/08/2024</a:t>
            </a:r>
          </a:p>
        </p:txBody>
      </p:sp>
    </p:spTree>
    <p:extLst>
      <p:ext uri="{BB962C8B-B14F-4D97-AF65-F5344CB8AC3E}">
        <p14:creationId xmlns:p14="http://schemas.microsoft.com/office/powerpoint/2010/main" val="3220057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95665-FBAB-484F-A6B1-5860C6FAE8AE}"/>
              </a:ext>
            </a:extLst>
          </p:cNvPr>
          <p:cNvSpPr>
            <a:spLocks noGrp="1"/>
          </p:cNvSpPr>
          <p:nvPr>
            <p:ph type="title"/>
          </p:nvPr>
        </p:nvSpPr>
        <p:spPr/>
        <p:txBody>
          <a:bodyPr/>
          <a:lstStyle/>
          <a:p>
            <a:r>
              <a:rPr lang="de-DE"/>
              <a:t>Instagram Alle Posts des Zeitraums (mit Total Interactions) | lokalzeit - 4 of 7</a:t>
            </a:r>
            <a:endParaRPr lang="en-US"/>
          </a:p>
        </p:txBody>
      </p:sp>
      <p:graphicFrame>
        <p:nvGraphicFramePr>
          <p:cNvPr id="5" name="Table Placeholder 4">
            <a:extLst>
              <a:ext uri="{FF2B5EF4-FFF2-40B4-BE49-F238E27FC236}">
                <a16:creationId xmlns:a16="http://schemas.microsoft.com/office/drawing/2014/main" id="{F13CCC1B-870A-43A5-8DB1-1932F7AA00CD}"/>
              </a:ext>
            </a:extLst>
          </p:cNvPr>
          <p:cNvGraphicFramePr>
            <a:graphicFrameLocks noGrp="1"/>
          </p:cNvGraphicFramePr>
          <p:nvPr>
            <p:ph type="tbl" sz="quarter" idx="13"/>
            <p:extLst>
              <p:ext uri="{D42A27DB-BD31-4B8C-83A1-F6EECF244321}">
                <p14:modId xmlns:p14="http://schemas.microsoft.com/office/powerpoint/2010/main" val="1355912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76084606"/>
                    </a:ext>
                  </a:extLst>
                </a:gridCol>
                <a:gridCol w="1152144">
                  <a:extLst>
                    <a:ext uri="{9D8B030D-6E8A-4147-A177-3AD203B41FA5}">
                      <a16:colId xmlns:a16="http://schemas.microsoft.com/office/drawing/2014/main" val="2039528818"/>
                    </a:ext>
                  </a:extLst>
                </a:gridCol>
                <a:gridCol w="1152144">
                  <a:extLst>
                    <a:ext uri="{9D8B030D-6E8A-4147-A177-3AD203B41FA5}">
                      <a16:colId xmlns:a16="http://schemas.microsoft.com/office/drawing/2014/main" val="4043182799"/>
                    </a:ext>
                  </a:extLst>
                </a:gridCol>
                <a:gridCol w="1152144">
                  <a:extLst>
                    <a:ext uri="{9D8B030D-6E8A-4147-A177-3AD203B41FA5}">
                      <a16:colId xmlns:a16="http://schemas.microsoft.com/office/drawing/2014/main" val="1375306687"/>
                    </a:ext>
                  </a:extLst>
                </a:gridCol>
                <a:gridCol w="1152144">
                  <a:extLst>
                    <a:ext uri="{9D8B030D-6E8A-4147-A177-3AD203B41FA5}">
                      <a16:colId xmlns:a16="http://schemas.microsoft.com/office/drawing/2014/main" val="2840059755"/>
                    </a:ext>
                  </a:extLst>
                </a:gridCol>
                <a:gridCol w="1152144">
                  <a:extLst>
                    <a:ext uri="{9D8B030D-6E8A-4147-A177-3AD203B41FA5}">
                      <a16:colId xmlns:a16="http://schemas.microsoft.com/office/drawing/2014/main" val="9613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48208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- 2024-08-25 12:57:32</a:t>
                      </a:r>
                      <a:r>
                        <a:rPr kumimoji="0" lang="de-DE" sz="1000" b="0" i="0" u="none" strike="noStrike" kern="1200" cap="none" spc="0" normalizeH="0" baseline="0" noProof="0">
                          <a:ln>
                            <a:noFill/>
                          </a:ln>
                          <a:solidFill>
                            <a:prstClr val="black"/>
                          </a:solidFill>
                          <a:effectLst/>
                          <a:uLnTx/>
                          <a:uFillTx/>
                          <a:latin typeface="Calibri"/>
                          <a:ea typeface="+mn-ea"/>
                          <a:cs typeface="+mn-cs"/>
                        </a:rPr>
                        <a:t>
 Bei einer Frühgeburt werden Mutter und Kind zu früh voneinander getrennt. 🥺 Auf der Kinderintensivstation in Hagen versucht Musiktherapeutin Katharina Wirtz, die Geräusche nachzuahmen, die die Babys aus dem Mutterleib kennen - und sie so beim holprigen Start ins Leben zu unterstützen. 👶 🤱
Louis war ein Extremfrühchen und kam schon in der 23. Schwangerschaftswoche zur Welt. Bald darf er nach Hause. Dann will seine Mama auch weiterhin für ihn singen. 🎶 🏥 ❤️
 👩‍💻 Autorin: Anastasia Mehrens
#Lokalzeit #WDR #Frühchen #Frühgeburt #Musiktherapie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12049</a:t>
                      </a:r>
                    </a:p>
                  </a:txBody>
                  <a:tcPr/>
                </a:tc>
                <a:extLst>
                  <a:ext uri="{0D108BD9-81ED-4DB2-BD59-A6C34878D82A}">
                    <a16:rowId xmlns:a16="http://schemas.microsoft.com/office/drawing/2014/main" val="3880538642"/>
                  </a:ext>
                </a:extLst>
              </a:tr>
            </a:tbl>
          </a:graphicData>
        </a:graphic>
      </p:graphicFrame>
      <p:sp>
        <p:nvSpPr>
          <p:cNvPr id="4" name="Text Placeholder 3">
            <a:extLst>
              <a:ext uri="{FF2B5EF4-FFF2-40B4-BE49-F238E27FC236}">
                <a16:creationId xmlns:a16="http://schemas.microsoft.com/office/drawing/2014/main" id="{838450B6-A7B6-47CE-8AB2-CA87E610A370}"/>
              </a:ext>
            </a:extLst>
          </p:cNvPr>
          <p:cNvSpPr>
            <a:spLocks noGrp="1"/>
          </p:cNvSpPr>
          <p:nvPr>
            <p:ph type="body" sz="quarter" idx="14"/>
          </p:nvPr>
        </p:nvSpPr>
        <p:spPr/>
        <p:txBody>
          <a:bodyPr/>
          <a:lstStyle/>
          <a:p>
            <a:r>
              <a:rPr lang="en-US"/>
              <a:t>19/08/2024 - 25/08/2024</a:t>
            </a:r>
          </a:p>
        </p:txBody>
      </p:sp>
    </p:spTree>
    <p:extLst>
      <p:ext uri="{BB962C8B-B14F-4D97-AF65-F5344CB8AC3E}">
        <p14:creationId xmlns:p14="http://schemas.microsoft.com/office/powerpoint/2010/main" val="1929332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6613A-3B9A-45E2-9BBA-EA3EDE40FA82}"/>
              </a:ext>
            </a:extLst>
          </p:cNvPr>
          <p:cNvSpPr>
            <a:spLocks noGrp="1"/>
          </p:cNvSpPr>
          <p:nvPr>
            <p:ph type="title"/>
          </p:nvPr>
        </p:nvSpPr>
        <p:spPr/>
        <p:txBody>
          <a:bodyPr/>
          <a:lstStyle/>
          <a:p>
            <a:r>
              <a:rPr lang="de-DE"/>
              <a:t>Instagram Alle Posts des Zeitraums (mit Total Interactions) | lokalzeit - 5 of 7</a:t>
            </a:r>
            <a:endParaRPr lang="en-US"/>
          </a:p>
        </p:txBody>
      </p:sp>
      <p:graphicFrame>
        <p:nvGraphicFramePr>
          <p:cNvPr id="5" name="Table Placeholder 4">
            <a:extLst>
              <a:ext uri="{FF2B5EF4-FFF2-40B4-BE49-F238E27FC236}">
                <a16:creationId xmlns:a16="http://schemas.microsoft.com/office/drawing/2014/main" id="{8C8F87B4-F8A8-4483-A0A0-449C4D0B8F19}"/>
              </a:ext>
            </a:extLst>
          </p:cNvPr>
          <p:cNvGraphicFramePr>
            <a:graphicFrameLocks noGrp="1"/>
          </p:cNvGraphicFramePr>
          <p:nvPr>
            <p:ph type="tbl" sz="quarter" idx="13"/>
            <p:extLst>
              <p:ext uri="{D42A27DB-BD31-4B8C-83A1-F6EECF244321}">
                <p14:modId xmlns:p14="http://schemas.microsoft.com/office/powerpoint/2010/main" val="3281257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45115096"/>
                    </a:ext>
                  </a:extLst>
                </a:gridCol>
                <a:gridCol w="1152144">
                  <a:extLst>
                    <a:ext uri="{9D8B030D-6E8A-4147-A177-3AD203B41FA5}">
                      <a16:colId xmlns:a16="http://schemas.microsoft.com/office/drawing/2014/main" val="2361878720"/>
                    </a:ext>
                  </a:extLst>
                </a:gridCol>
                <a:gridCol w="1152144">
                  <a:extLst>
                    <a:ext uri="{9D8B030D-6E8A-4147-A177-3AD203B41FA5}">
                      <a16:colId xmlns:a16="http://schemas.microsoft.com/office/drawing/2014/main" val="859752100"/>
                    </a:ext>
                  </a:extLst>
                </a:gridCol>
                <a:gridCol w="1152144">
                  <a:extLst>
                    <a:ext uri="{9D8B030D-6E8A-4147-A177-3AD203B41FA5}">
                      <a16:colId xmlns:a16="http://schemas.microsoft.com/office/drawing/2014/main" val="4068059729"/>
                    </a:ext>
                  </a:extLst>
                </a:gridCol>
                <a:gridCol w="1152144">
                  <a:extLst>
                    <a:ext uri="{9D8B030D-6E8A-4147-A177-3AD203B41FA5}">
                      <a16:colId xmlns:a16="http://schemas.microsoft.com/office/drawing/2014/main" val="3098075778"/>
                    </a:ext>
                  </a:extLst>
                </a:gridCol>
                <a:gridCol w="1152144">
                  <a:extLst>
                    <a:ext uri="{9D8B030D-6E8A-4147-A177-3AD203B41FA5}">
                      <a16:colId xmlns:a16="http://schemas.microsoft.com/office/drawing/2014/main" val="1307344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98417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- 2024-08-23 11:43:52</a:t>
                      </a:r>
                      <a:r>
                        <a:rPr kumimoji="0" lang="de-DE" sz="1000" b="0" i="0" u="none" strike="noStrike" kern="1200" cap="none" spc="0" normalizeH="0" baseline="0" noProof="0">
                          <a:ln>
                            <a:noFill/>
                          </a:ln>
                          <a:solidFill>
                            <a:prstClr val="black"/>
                          </a:solidFill>
                          <a:effectLst/>
                          <a:uLnTx/>
                          <a:uFillTx/>
                          <a:latin typeface="Calibri"/>
                          <a:ea typeface="+mn-ea"/>
                          <a:cs typeface="+mn-cs"/>
                        </a:rPr>
                        <a:t>
 Hier setzen sich die Frauen im Schützenverein durch! Vanessa Nagel war schon als Kind im Schützenleben aktiv, bis sie ihre reine Damenkompanie reaktiviert hat: die Jakobe von Baden 1928. ❤️✨
Und hier geht es ihr nicht nur ums Feiern, sondern auch um Brauchtumspflege und Unterstützung für andere. Vor allem will die Kompanie Frauen ehrenamtlich helfen und zeigen, dass sie mindestens genauso gut die Tradition in Düsseldorf-Stadtmitte leben und gestalten können. 💪🙋‍♀️
Die Damenkompanie ist im 1. uniformierten Bataillon des St. Sebastianus Schützenverein Düsseldorf 1316 e.V. Was hast du schon auf dem Schützenfest erlebt❓😁🍻
👨‍💻 Autor: Jonas Burgwinkel 
#Schützenfest #Schützenverein #Frauenpower #Brauchtum #Ehrenamt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11639</a:t>
                      </a:r>
                    </a:p>
                  </a:txBody>
                  <a:tcPr/>
                </a:tc>
                <a:extLst>
                  <a:ext uri="{0D108BD9-81ED-4DB2-BD59-A6C34878D82A}">
                    <a16:rowId xmlns:a16="http://schemas.microsoft.com/office/drawing/2014/main" val="130687597"/>
                  </a:ext>
                </a:extLst>
              </a:tr>
            </a:tbl>
          </a:graphicData>
        </a:graphic>
      </p:graphicFrame>
      <p:sp>
        <p:nvSpPr>
          <p:cNvPr id="4" name="Text Placeholder 3">
            <a:extLst>
              <a:ext uri="{FF2B5EF4-FFF2-40B4-BE49-F238E27FC236}">
                <a16:creationId xmlns:a16="http://schemas.microsoft.com/office/drawing/2014/main" id="{FAC5B4CC-B6DD-427C-908C-AFB6C85338E1}"/>
              </a:ext>
            </a:extLst>
          </p:cNvPr>
          <p:cNvSpPr>
            <a:spLocks noGrp="1"/>
          </p:cNvSpPr>
          <p:nvPr>
            <p:ph type="body" sz="quarter" idx="14"/>
          </p:nvPr>
        </p:nvSpPr>
        <p:spPr/>
        <p:txBody>
          <a:bodyPr/>
          <a:lstStyle/>
          <a:p>
            <a:r>
              <a:rPr lang="en-US"/>
              <a:t>19/08/2024 - 25/08/2024</a:t>
            </a:r>
          </a:p>
        </p:txBody>
      </p:sp>
    </p:spTree>
    <p:extLst>
      <p:ext uri="{BB962C8B-B14F-4D97-AF65-F5344CB8AC3E}">
        <p14:creationId xmlns:p14="http://schemas.microsoft.com/office/powerpoint/2010/main" val="4061596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C4631-BCA9-45D9-B3D3-676ECBBA5838}"/>
              </a:ext>
            </a:extLst>
          </p:cNvPr>
          <p:cNvSpPr>
            <a:spLocks noGrp="1"/>
          </p:cNvSpPr>
          <p:nvPr>
            <p:ph type="title"/>
          </p:nvPr>
        </p:nvSpPr>
        <p:spPr/>
        <p:txBody>
          <a:bodyPr/>
          <a:lstStyle/>
          <a:p>
            <a:r>
              <a:rPr lang="de-DE"/>
              <a:t>Instagram Alle Posts des Zeitraums (mit Total Interactions) | lokalzeit - 6 of 7</a:t>
            </a:r>
            <a:endParaRPr lang="en-US"/>
          </a:p>
        </p:txBody>
      </p:sp>
      <p:graphicFrame>
        <p:nvGraphicFramePr>
          <p:cNvPr id="5" name="Table Placeholder 4">
            <a:extLst>
              <a:ext uri="{FF2B5EF4-FFF2-40B4-BE49-F238E27FC236}">
                <a16:creationId xmlns:a16="http://schemas.microsoft.com/office/drawing/2014/main" id="{C24279E2-F770-4345-ACEE-17F6DCFFB8F3}"/>
              </a:ext>
            </a:extLst>
          </p:cNvPr>
          <p:cNvGraphicFramePr>
            <a:graphicFrameLocks noGrp="1"/>
          </p:cNvGraphicFramePr>
          <p:nvPr>
            <p:ph type="tbl" sz="quarter" idx="13"/>
            <p:extLst>
              <p:ext uri="{D42A27DB-BD31-4B8C-83A1-F6EECF244321}">
                <p14:modId xmlns:p14="http://schemas.microsoft.com/office/powerpoint/2010/main" val="1487975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35299034"/>
                    </a:ext>
                  </a:extLst>
                </a:gridCol>
                <a:gridCol w="1152144">
                  <a:extLst>
                    <a:ext uri="{9D8B030D-6E8A-4147-A177-3AD203B41FA5}">
                      <a16:colId xmlns:a16="http://schemas.microsoft.com/office/drawing/2014/main" val="259521358"/>
                    </a:ext>
                  </a:extLst>
                </a:gridCol>
                <a:gridCol w="1152144">
                  <a:extLst>
                    <a:ext uri="{9D8B030D-6E8A-4147-A177-3AD203B41FA5}">
                      <a16:colId xmlns:a16="http://schemas.microsoft.com/office/drawing/2014/main" val="1630020554"/>
                    </a:ext>
                  </a:extLst>
                </a:gridCol>
                <a:gridCol w="1152144">
                  <a:extLst>
                    <a:ext uri="{9D8B030D-6E8A-4147-A177-3AD203B41FA5}">
                      <a16:colId xmlns:a16="http://schemas.microsoft.com/office/drawing/2014/main" val="1927649953"/>
                    </a:ext>
                  </a:extLst>
                </a:gridCol>
                <a:gridCol w="1152144">
                  <a:extLst>
                    <a:ext uri="{9D8B030D-6E8A-4147-A177-3AD203B41FA5}">
                      <a16:colId xmlns:a16="http://schemas.microsoft.com/office/drawing/2014/main" val="3339563654"/>
                    </a:ext>
                  </a:extLst>
                </a:gridCol>
                <a:gridCol w="1152144">
                  <a:extLst>
                    <a:ext uri="{9D8B030D-6E8A-4147-A177-3AD203B41FA5}">
                      <a16:colId xmlns:a16="http://schemas.microsoft.com/office/drawing/2014/main" val="3931350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2884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- 2024-08-19 12:17:01</a:t>
                      </a:r>
                      <a:r>
                        <a:rPr kumimoji="0" lang="de-DE" sz="1000" b="0" i="0" u="none" strike="noStrike" kern="1200" cap="none" spc="0" normalizeH="0" baseline="0" noProof="0">
                          <a:ln>
                            <a:noFill/>
                          </a:ln>
                          <a:solidFill>
                            <a:prstClr val="black"/>
                          </a:solidFill>
                          <a:effectLst/>
                          <a:uLnTx/>
                          <a:uFillTx/>
                          <a:latin typeface="Calibri"/>
                          <a:ea typeface="+mn-ea"/>
                          <a:cs typeface="+mn-cs"/>
                        </a:rPr>
                        <a:t>
 Egal ob blind, im Rollstuhl oder mit Lernschwäche – in Vanessa Trappmanns Tauchschule an der Xantener Südsee sind alle willkommen. Die 23-Jährige hat eine extra Trainerausbildung für Menschen mit Handicaps gemacht. 🌊
Davon profitiert auch Lina Kinski. Die 25-jährige ist fast blind und liebt es, mit Vanessa die Unterwasserwelt zu erkunden. ❤️
An welchem besonderen Ort würdet ihr gerne mal tauchen? 🤿
#WDR #Lokalzeit #Inklusion #Tauchen #Behinderung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7912</a:t>
                      </a:r>
                    </a:p>
                  </a:txBody>
                  <a:tcPr/>
                </a:tc>
                <a:extLst>
                  <a:ext uri="{0D108BD9-81ED-4DB2-BD59-A6C34878D82A}">
                    <a16:rowId xmlns:a16="http://schemas.microsoft.com/office/drawing/2014/main" val="4263263499"/>
                  </a:ext>
                </a:extLst>
              </a:tr>
            </a:tbl>
          </a:graphicData>
        </a:graphic>
      </p:graphicFrame>
      <p:sp>
        <p:nvSpPr>
          <p:cNvPr id="4" name="Text Placeholder 3">
            <a:extLst>
              <a:ext uri="{FF2B5EF4-FFF2-40B4-BE49-F238E27FC236}">
                <a16:creationId xmlns:a16="http://schemas.microsoft.com/office/drawing/2014/main" id="{1301D30F-9546-4DC7-B999-FB0FDD64EBB4}"/>
              </a:ext>
            </a:extLst>
          </p:cNvPr>
          <p:cNvSpPr>
            <a:spLocks noGrp="1"/>
          </p:cNvSpPr>
          <p:nvPr>
            <p:ph type="body" sz="quarter" idx="14"/>
          </p:nvPr>
        </p:nvSpPr>
        <p:spPr/>
        <p:txBody>
          <a:bodyPr/>
          <a:lstStyle/>
          <a:p>
            <a:r>
              <a:rPr lang="en-US"/>
              <a:t>19/08/2024 - 25/08/2024</a:t>
            </a:r>
          </a:p>
        </p:txBody>
      </p:sp>
    </p:spTree>
    <p:extLst>
      <p:ext uri="{BB962C8B-B14F-4D97-AF65-F5344CB8AC3E}">
        <p14:creationId xmlns:p14="http://schemas.microsoft.com/office/powerpoint/2010/main" val="2742261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96228-D46F-417B-A3BB-1A562845EB6C}"/>
              </a:ext>
            </a:extLst>
          </p:cNvPr>
          <p:cNvSpPr>
            <a:spLocks noGrp="1"/>
          </p:cNvSpPr>
          <p:nvPr>
            <p:ph type="title"/>
          </p:nvPr>
        </p:nvSpPr>
        <p:spPr/>
        <p:txBody>
          <a:bodyPr/>
          <a:lstStyle/>
          <a:p>
            <a:r>
              <a:rPr lang="de-DE"/>
              <a:t>Instagram Alle Posts des Zeitraums (mit Total Interactions) | lokalzeit - 7 of 7</a:t>
            </a:r>
            <a:endParaRPr lang="en-US"/>
          </a:p>
        </p:txBody>
      </p:sp>
      <p:graphicFrame>
        <p:nvGraphicFramePr>
          <p:cNvPr id="5" name="Table Placeholder 4">
            <a:extLst>
              <a:ext uri="{FF2B5EF4-FFF2-40B4-BE49-F238E27FC236}">
                <a16:creationId xmlns:a16="http://schemas.microsoft.com/office/drawing/2014/main" id="{E8DCFEC1-1F2E-49B2-AF3F-7502CE96DE74}"/>
              </a:ext>
            </a:extLst>
          </p:cNvPr>
          <p:cNvGraphicFramePr>
            <a:graphicFrameLocks noGrp="1"/>
          </p:cNvGraphicFramePr>
          <p:nvPr>
            <p:ph type="tbl" sz="quarter" idx="13"/>
            <p:extLst>
              <p:ext uri="{D42A27DB-BD31-4B8C-83A1-F6EECF244321}">
                <p14:modId xmlns:p14="http://schemas.microsoft.com/office/powerpoint/2010/main" val="3123184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3505155"/>
                    </a:ext>
                  </a:extLst>
                </a:gridCol>
                <a:gridCol w="1152144">
                  <a:extLst>
                    <a:ext uri="{9D8B030D-6E8A-4147-A177-3AD203B41FA5}">
                      <a16:colId xmlns:a16="http://schemas.microsoft.com/office/drawing/2014/main" val="3467026706"/>
                    </a:ext>
                  </a:extLst>
                </a:gridCol>
                <a:gridCol w="1152144">
                  <a:extLst>
                    <a:ext uri="{9D8B030D-6E8A-4147-A177-3AD203B41FA5}">
                      <a16:colId xmlns:a16="http://schemas.microsoft.com/office/drawing/2014/main" val="680511637"/>
                    </a:ext>
                  </a:extLst>
                </a:gridCol>
                <a:gridCol w="1152144">
                  <a:extLst>
                    <a:ext uri="{9D8B030D-6E8A-4147-A177-3AD203B41FA5}">
                      <a16:colId xmlns:a16="http://schemas.microsoft.com/office/drawing/2014/main" val="3305019264"/>
                    </a:ext>
                  </a:extLst>
                </a:gridCol>
                <a:gridCol w="1152144">
                  <a:extLst>
                    <a:ext uri="{9D8B030D-6E8A-4147-A177-3AD203B41FA5}">
                      <a16:colId xmlns:a16="http://schemas.microsoft.com/office/drawing/2014/main" val="3785645506"/>
                    </a:ext>
                  </a:extLst>
                </a:gridCol>
                <a:gridCol w="1152144">
                  <a:extLst>
                    <a:ext uri="{9D8B030D-6E8A-4147-A177-3AD203B41FA5}">
                      <a16:colId xmlns:a16="http://schemas.microsoft.com/office/drawing/2014/main" val="3272628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4256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- 2024-08-24 13:51:27</a:t>
                      </a:r>
                      <a:r>
                        <a:rPr kumimoji="0" lang="de-DE" sz="1000" b="0" i="0" u="none" strike="noStrike" kern="1200" cap="none" spc="0" normalizeH="0" baseline="0" noProof="0">
                          <a:ln>
                            <a:noFill/>
                          </a:ln>
                          <a:solidFill>
                            <a:prstClr val="black"/>
                          </a:solidFill>
                          <a:effectLst/>
                          <a:uLnTx/>
                          <a:uFillTx/>
                          <a:latin typeface="Calibri"/>
                          <a:ea typeface="+mn-ea"/>
                          <a:cs typeface="+mn-cs"/>
                        </a:rPr>
                        <a:t>
 Könnt ihr euch gutes, gesundes Bio-Gemüse leisten? 🥬 🥔 🥕
Im Siegerland haben Carina Schweitzer-Koch und Bernd Machoczek ein einzigartiges Angebot geschaffen: Kunden können nicht nur sehen, wo Salat, Rotkohl, Kartoffeln, Frühlingszwiebeln und mehr angebaut werden, sondern auch selbst ihr Gemüse ernten – und das zum gleichen Preis wie im Supermarkt. 🧑‍🌾 🤩 👍
👨‍💻 Autor: Matthias Heise 
#frischesgemüse #selbsternten #Hilchenbach #Siegerland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5640</a:t>
                      </a:r>
                    </a:p>
                  </a:txBody>
                  <a:tcPr/>
                </a:tc>
                <a:extLst>
                  <a:ext uri="{0D108BD9-81ED-4DB2-BD59-A6C34878D82A}">
                    <a16:rowId xmlns:a16="http://schemas.microsoft.com/office/drawing/2014/main" val="770852722"/>
                  </a:ext>
                </a:extLst>
              </a:tr>
            </a:tbl>
          </a:graphicData>
        </a:graphic>
      </p:graphicFrame>
      <p:sp>
        <p:nvSpPr>
          <p:cNvPr id="4" name="Text Placeholder 3">
            <a:extLst>
              <a:ext uri="{FF2B5EF4-FFF2-40B4-BE49-F238E27FC236}">
                <a16:creationId xmlns:a16="http://schemas.microsoft.com/office/drawing/2014/main" id="{3E66DF62-9100-4CDD-87ED-662C08286923}"/>
              </a:ext>
            </a:extLst>
          </p:cNvPr>
          <p:cNvSpPr>
            <a:spLocks noGrp="1"/>
          </p:cNvSpPr>
          <p:nvPr>
            <p:ph type="body" sz="quarter" idx="14"/>
          </p:nvPr>
        </p:nvSpPr>
        <p:spPr/>
        <p:txBody>
          <a:bodyPr/>
          <a:lstStyle/>
          <a:p>
            <a:r>
              <a:rPr lang="en-US"/>
              <a:t>19/08/2024 - 25/08/2024</a:t>
            </a:r>
          </a:p>
        </p:txBody>
      </p:sp>
    </p:spTree>
    <p:extLst>
      <p:ext uri="{BB962C8B-B14F-4D97-AF65-F5344CB8AC3E}">
        <p14:creationId xmlns:p14="http://schemas.microsoft.com/office/powerpoint/2010/main" val="28967426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975</Words>
  <Application>Microsoft Office PowerPoint</Application>
  <PresentationFormat>On-screen Show (4:3)</PresentationFormat>
  <Paragraphs>98</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Instagram Alle Posts des Zeitraums (mit Total Interactions) | lokalzeit - 1 of 7</vt:lpstr>
      <vt:lpstr>Instagram Alle Posts des Zeitraums (mit Total Interactions) | lokalzeit - 2 of 7</vt:lpstr>
      <vt:lpstr>Instagram Alle Posts des Zeitraums (mit Total Interactions) | lokalzeit - 3 of 7</vt:lpstr>
      <vt:lpstr>Instagram Alle Posts des Zeitraums (mit Total Interactions) | lokalzeit - 4 of 7</vt:lpstr>
      <vt:lpstr>Instagram Alle Posts des Zeitraums (mit Total Interactions) | lokalzeit - 5 of 7</vt:lpstr>
      <vt:lpstr>Instagram Alle Posts des Zeitraums (mit Total Interactions) | lokalzeit - 6 of 7</vt:lpstr>
      <vt:lpstr>Instagram Alle Posts des Zeitraums (mit Total Interactions) | lokalzeit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7</dc:title>
  <dc:creator>Frederik Born</dc:creator>
  <cp:lastModifiedBy>Frederik Born</cp:lastModifiedBy>
  <cp:revision>1</cp:revision>
  <dcterms:created xsi:type="dcterms:W3CDTF">2024-08-27T12:43:34Z</dcterms:created>
  <dcterms:modified xsi:type="dcterms:W3CDTF">2024-08-27T12:43:54Z</dcterms:modified>
</cp:coreProperties>
</file>