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D6E26-2DB0-42A6-B5C5-CCF0621B36C0}"/>
              </a:ext>
            </a:extLst>
          </p:cNvPr>
          <p:cNvSpPr>
            <a:spLocks noGrp="1"/>
          </p:cNvSpPr>
          <p:nvPr>
            <p:ph type="title"/>
          </p:nvPr>
        </p:nvSpPr>
        <p:spPr/>
        <p:txBody>
          <a:bodyPr/>
          <a:lstStyle/>
          <a:p>
            <a:r>
              <a:rPr lang="de-DE"/>
              <a:t>Instagram Alle Posts des Zeitraums (mit Total Interactions) | 01.2.34. WDR Lokalzeit - 1 of 8</a:t>
            </a:r>
            <a:endParaRPr lang="en-US"/>
          </a:p>
        </p:txBody>
      </p:sp>
      <p:graphicFrame>
        <p:nvGraphicFramePr>
          <p:cNvPr id="5" name="Table Placeholder 4">
            <a:extLst>
              <a:ext uri="{FF2B5EF4-FFF2-40B4-BE49-F238E27FC236}">
                <a16:creationId xmlns:a16="http://schemas.microsoft.com/office/drawing/2014/main" id="{46EAB435-6A84-4D99-98B0-C01BE3F30FBF}"/>
              </a:ext>
            </a:extLst>
          </p:cNvPr>
          <p:cNvGraphicFramePr>
            <a:graphicFrameLocks noGrp="1"/>
          </p:cNvGraphicFramePr>
          <p:nvPr>
            <p:ph type="tbl" sz="quarter" idx="13"/>
            <p:extLst>
              <p:ext uri="{D42A27DB-BD31-4B8C-83A1-F6EECF244321}">
                <p14:modId xmlns:p14="http://schemas.microsoft.com/office/powerpoint/2010/main" val="3453332900"/>
              </p:ext>
            </p:extLst>
          </p:nvPr>
        </p:nvGraphicFramePr>
        <p:xfrm>
          <a:off x="457200" y="1731963"/>
          <a:ext cx="8065008" cy="37084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99891620"/>
                    </a:ext>
                  </a:extLst>
                </a:gridCol>
                <a:gridCol w="1152144">
                  <a:extLst>
                    <a:ext uri="{9D8B030D-6E8A-4147-A177-3AD203B41FA5}">
                      <a16:colId xmlns:a16="http://schemas.microsoft.com/office/drawing/2014/main" val="640942065"/>
                    </a:ext>
                  </a:extLst>
                </a:gridCol>
                <a:gridCol w="1152144">
                  <a:extLst>
                    <a:ext uri="{9D8B030D-6E8A-4147-A177-3AD203B41FA5}">
                      <a16:colId xmlns:a16="http://schemas.microsoft.com/office/drawing/2014/main" val="1761290426"/>
                    </a:ext>
                  </a:extLst>
                </a:gridCol>
                <a:gridCol w="1152144">
                  <a:extLst>
                    <a:ext uri="{9D8B030D-6E8A-4147-A177-3AD203B41FA5}">
                      <a16:colId xmlns:a16="http://schemas.microsoft.com/office/drawing/2014/main" val="3445535499"/>
                    </a:ext>
                  </a:extLst>
                </a:gridCol>
                <a:gridCol w="1152144">
                  <a:extLst>
                    <a:ext uri="{9D8B030D-6E8A-4147-A177-3AD203B41FA5}">
                      <a16:colId xmlns:a16="http://schemas.microsoft.com/office/drawing/2014/main" val="59760008"/>
                    </a:ext>
                  </a:extLst>
                </a:gridCol>
                <a:gridCol w="1152144">
                  <a:extLst>
                    <a:ext uri="{9D8B030D-6E8A-4147-A177-3AD203B41FA5}">
                      <a16:colId xmlns:a16="http://schemas.microsoft.com/office/drawing/2014/main" val="174090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70294143"/>
                  </a:ext>
                </a:extLst>
              </a:tr>
            </a:tbl>
          </a:graphicData>
        </a:graphic>
      </p:graphicFrame>
      <p:sp>
        <p:nvSpPr>
          <p:cNvPr id="4" name="Text Placeholder 3">
            <a:extLst>
              <a:ext uri="{FF2B5EF4-FFF2-40B4-BE49-F238E27FC236}">
                <a16:creationId xmlns:a16="http://schemas.microsoft.com/office/drawing/2014/main" id="{68184ED7-079C-4F6B-9545-0DEBA4A187ED}"/>
              </a:ext>
            </a:extLst>
          </p:cNvPr>
          <p:cNvSpPr>
            <a:spLocks noGrp="1"/>
          </p:cNvSpPr>
          <p:nvPr>
            <p:ph type="body" sz="quarter" idx="14"/>
          </p:nvPr>
        </p:nvSpPr>
        <p:spPr/>
        <p:txBody>
          <a:bodyPr/>
          <a:lstStyle/>
          <a:p>
            <a:r>
              <a:rPr lang="en-US"/>
              <a:t>05/08/2024 - 11/08/2024</a:t>
            </a:r>
          </a:p>
        </p:txBody>
      </p:sp>
    </p:spTree>
    <p:extLst>
      <p:ext uri="{BB962C8B-B14F-4D97-AF65-F5344CB8AC3E}">
        <p14:creationId xmlns:p14="http://schemas.microsoft.com/office/powerpoint/2010/main" val="4075317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0487D-4B34-441F-8834-CA5831B3B7E0}"/>
              </a:ext>
            </a:extLst>
          </p:cNvPr>
          <p:cNvSpPr>
            <a:spLocks noGrp="1"/>
          </p:cNvSpPr>
          <p:nvPr>
            <p:ph type="title"/>
          </p:nvPr>
        </p:nvSpPr>
        <p:spPr/>
        <p:txBody>
          <a:bodyPr/>
          <a:lstStyle/>
          <a:p>
            <a:r>
              <a:rPr lang="de-DE"/>
              <a:t>Instagram Alle Posts des Zeitraums (mit Total Interactions) | 01.2.34. WDR Lokalzeit - 2 of 8</a:t>
            </a:r>
            <a:endParaRPr lang="en-US"/>
          </a:p>
        </p:txBody>
      </p:sp>
      <p:graphicFrame>
        <p:nvGraphicFramePr>
          <p:cNvPr id="5" name="Table Placeholder 4">
            <a:extLst>
              <a:ext uri="{FF2B5EF4-FFF2-40B4-BE49-F238E27FC236}">
                <a16:creationId xmlns:a16="http://schemas.microsoft.com/office/drawing/2014/main" id="{06246199-C693-4A67-9492-93E1AAC07DD1}"/>
              </a:ext>
            </a:extLst>
          </p:cNvPr>
          <p:cNvGraphicFramePr>
            <a:graphicFrameLocks noGrp="1"/>
          </p:cNvGraphicFramePr>
          <p:nvPr>
            <p:ph type="tbl" sz="quarter" idx="13"/>
            <p:extLst>
              <p:ext uri="{D42A27DB-BD31-4B8C-83A1-F6EECF244321}">
                <p14:modId xmlns:p14="http://schemas.microsoft.com/office/powerpoint/2010/main" val="1383663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40567490"/>
                    </a:ext>
                  </a:extLst>
                </a:gridCol>
                <a:gridCol w="1152144">
                  <a:extLst>
                    <a:ext uri="{9D8B030D-6E8A-4147-A177-3AD203B41FA5}">
                      <a16:colId xmlns:a16="http://schemas.microsoft.com/office/drawing/2014/main" val="3987187321"/>
                    </a:ext>
                  </a:extLst>
                </a:gridCol>
                <a:gridCol w="1152144">
                  <a:extLst>
                    <a:ext uri="{9D8B030D-6E8A-4147-A177-3AD203B41FA5}">
                      <a16:colId xmlns:a16="http://schemas.microsoft.com/office/drawing/2014/main" val="1964874753"/>
                    </a:ext>
                  </a:extLst>
                </a:gridCol>
                <a:gridCol w="1152144">
                  <a:extLst>
                    <a:ext uri="{9D8B030D-6E8A-4147-A177-3AD203B41FA5}">
                      <a16:colId xmlns:a16="http://schemas.microsoft.com/office/drawing/2014/main" val="218741140"/>
                    </a:ext>
                  </a:extLst>
                </a:gridCol>
                <a:gridCol w="1152144">
                  <a:extLst>
                    <a:ext uri="{9D8B030D-6E8A-4147-A177-3AD203B41FA5}">
                      <a16:colId xmlns:a16="http://schemas.microsoft.com/office/drawing/2014/main" val="2553439977"/>
                    </a:ext>
                  </a:extLst>
                </a:gridCol>
                <a:gridCol w="1152144">
                  <a:extLst>
                    <a:ext uri="{9D8B030D-6E8A-4147-A177-3AD203B41FA5}">
                      <a16:colId xmlns:a16="http://schemas.microsoft.com/office/drawing/2014/main" val="1878678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74799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- 2024-08-07 18:41:39</a:t>
                      </a:r>
                      <a:r>
                        <a:rPr kumimoji="0" lang="de-DE" sz="1000" b="0" i="0" u="none" strike="noStrike" kern="1200" cap="none" spc="0" normalizeH="0" baseline="0" noProof="0">
                          <a:ln>
                            <a:noFill/>
                          </a:ln>
                          <a:solidFill>
                            <a:prstClr val="black"/>
                          </a:solidFill>
                          <a:effectLst/>
                          <a:uLnTx/>
                          <a:uFillTx/>
                          <a:latin typeface="Calibri"/>
                          <a:ea typeface="+mn-ea"/>
                          <a:cs typeface="+mn-cs"/>
                        </a:rPr>
                        <a:t>
 Ein Vater, vier Monate, 8.000 Kilometer: Heiko Kautz radelt für seine verstorbene Tochter quer durch Europa. Das ist seine Bilanz zur „Lenas Points of View“ Tour. ❤️
Kurz vor Weihnachten 2023 stirbt Heikos Tochter Lena an einer seltenen Krebsform, dem Sarkom. Zwischen ihren Sachen findet Lenas Mutter eine digitale Liste mit Orten, die Lena noch besuchen wollte. Kurzerhand entschließt Heiko, mit dem Rad zu diesen Orten zu fahren, damit Lena sie „durch seine Augen“ doch noch sehen kann. 
Damit will er außerdem Spenden für die Deutsche Sarkom-Stiftung sammeln. Selbst den Gegenwert jedes Geschenks, das er auf seiner Reise bekommt, spendet er. Und er hat noch nicht genug: Als eines seiner nächsten Ziele für Lena möchte Heiko mit dem Fahrrad nach London fahren. 🚲
Welchen Ort würdet ihr euren Liebsten gerne noch zeigen? ❤️
Was Heiko auf seiner Reise noch alles erlebt hat, seht ihr in der ARD-Doku „Die Bucket List meiner verstorbenen Tochter“: https://1.ard.de/HeikosReise_LZ
👩‍💻Autorin: Katharina Hollstein
#WDR #Lokalzeit #Krebs #Fahrrad #Sarkom heiko.kautz1704 sarkome.de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295.8696 %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1549621</a:t>
                      </a:r>
                    </a:p>
                  </a:txBody>
                  <a:tcPr/>
                </a:tc>
                <a:extLst>
                  <a:ext uri="{0D108BD9-81ED-4DB2-BD59-A6C34878D82A}">
                    <a16:rowId xmlns:a16="http://schemas.microsoft.com/office/drawing/2014/main" val="831733432"/>
                  </a:ext>
                </a:extLst>
              </a:tr>
            </a:tbl>
          </a:graphicData>
        </a:graphic>
      </p:graphicFrame>
      <p:sp>
        <p:nvSpPr>
          <p:cNvPr id="4" name="Text Placeholder 3">
            <a:extLst>
              <a:ext uri="{FF2B5EF4-FFF2-40B4-BE49-F238E27FC236}">
                <a16:creationId xmlns:a16="http://schemas.microsoft.com/office/drawing/2014/main" id="{184077AD-5C0C-47C7-B86C-44311B7D0ECF}"/>
              </a:ext>
            </a:extLst>
          </p:cNvPr>
          <p:cNvSpPr>
            <a:spLocks noGrp="1"/>
          </p:cNvSpPr>
          <p:nvPr>
            <p:ph type="body" sz="quarter" idx="14"/>
          </p:nvPr>
        </p:nvSpPr>
        <p:spPr/>
        <p:txBody>
          <a:bodyPr/>
          <a:lstStyle/>
          <a:p>
            <a:r>
              <a:rPr lang="en-US"/>
              <a:t>05/08/2024 - 11/08/2024</a:t>
            </a:r>
          </a:p>
        </p:txBody>
      </p:sp>
    </p:spTree>
    <p:extLst>
      <p:ext uri="{BB962C8B-B14F-4D97-AF65-F5344CB8AC3E}">
        <p14:creationId xmlns:p14="http://schemas.microsoft.com/office/powerpoint/2010/main" val="4180679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F817C-22CD-4699-9F0E-941BD31A3204}"/>
              </a:ext>
            </a:extLst>
          </p:cNvPr>
          <p:cNvSpPr>
            <a:spLocks noGrp="1"/>
          </p:cNvSpPr>
          <p:nvPr>
            <p:ph type="title"/>
          </p:nvPr>
        </p:nvSpPr>
        <p:spPr/>
        <p:txBody>
          <a:bodyPr/>
          <a:lstStyle/>
          <a:p>
            <a:r>
              <a:rPr lang="de-DE"/>
              <a:t>Instagram Alle Posts des Zeitraums (mit Total Interactions) | 01.2.34. WDR Lokalzeit - 3 of 8</a:t>
            </a:r>
            <a:endParaRPr lang="en-US"/>
          </a:p>
        </p:txBody>
      </p:sp>
      <p:graphicFrame>
        <p:nvGraphicFramePr>
          <p:cNvPr id="5" name="Table Placeholder 4">
            <a:extLst>
              <a:ext uri="{FF2B5EF4-FFF2-40B4-BE49-F238E27FC236}">
                <a16:creationId xmlns:a16="http://schemas.microsoft.com/office/drawing/2014/main" id="{4F621969-D366-45B3-8B87-98055E5E4998}"/>
              </a:ext>
            </a:extLst>
          </p:cNvPr>
          <p:cNvGraphicFramePr>
            <a:graphicFrameLocks noGrp="1"/>
          </p:cNvGraphicFramePr>
          <p:nvPr>
            <p:ph type="tbl" sz="quarter" idx="13"/>
            <p:extLst>
              <p:ext uri="{D42A27DB-BD31-4B8C-83A1-F6EECF244321}">
                <p14:modId xmlns:p14="http://schemas.microsoft.com/office/powerpoint/2010/main" val="1036352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99121928"/>
                    </a:ext>
                  </a:extLst>
                </a:gridCol>
                <a:gridCol w="1152144">
                  <a:extLst>
                    <a:ext uri="{9D8B030D-6E8A-4147-A177-3AD203B41FA5}">
                      <a16:colId xmlns:a16="http://schemas.microsoft.com/office/drawing/2014/main" val="3147746614"/>
                    </a:ext>
                  </a:extLst>
                </a:gridCol>
                <a:gridCol w="1152144">
                  <a:extLst>
                    <a:ext uri="{9D8B030D-6E8A-4147-A177-3AD203B41FA5}">
                      <a16:colId xmlns:a16="http://schemas.microsoft.com/office/drawing/2014/main" val="944915511"/>
                    </a:ext>
                  </a:extLst>
                </a:gridCol>
                <a:gridCol w="1152144">
                  <a:extLst>
                    <a:ext uri="{9D8B030D-6E8A-4147-A177-3AD203B41FA5}">
                      <a16:colId xmlns:a16="http://schemas.microsoft.com/office/drawing/2014/main" val="1083305225"/>
                    </a:ext>
                  </a:extLst>
                </a:gridCol>
                <a:gridCol w="1152144">
                  <a:extLst>
                    <a:ext uri="{9D8B030D-6E8A-4147-A177-3AD203B41FA5}">
                      <a16:colId xmlns:a16="http://schemas.microsoft.com/office/drawing/2014/main" val="2944463869"/>
                    </a:ext>
                  </a:extLst>
                </a:gridCol>
                <a:gridCol w="1152144">
                  <a:extLst>
                    <a:ext uri="{9D8B030D-6E8A-4147-A177-3AD203B41FA5}">
                      <a16:colId xmlns:a16="http://schemas.microsoft.com/office/drawing/2014/main" val="2045165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6094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- 2024-08-08 14:38:41</a:t>
                      </a:r>
                      <a:r>
                        <a:rPr kumimoji="0" lang="de-DE" sz="1000" b="0" i="0" u="none" strike="noStrike" kern="1200" cap="none" spc="0" normalizeH="0" baseline="0" noProof="0">
                          <a:ln>
                            <a:noFill/>
                          </a:ln>
                          <a:solidFill>
                            <a:prstClr val="black"/>
                          </a:solidFill>
                          <a:effectLst/>
                          <a:uLnTx/>
                          <a:uFillTx/>
                          <a:latin typeface="Calibri"/>
                          <a:ea typeface="+mn-ea"/>
                          <a:cs typeface="+mn-cs"/>
                        </a:rPr>
                        <a:t>
 Kurz nachdem Kristin ihre Katzen Hermine, Sirius und Remus aus dem Tierheim Düsseldorf holt, kommt das böse Erwachen: Sie sind schwer krank. 😱💔
Trotzdem kümmert sie sich weiter um ihre Bengalen. Heute (08.08.) am Weltkatzentag feiern wir die flauschigen Vierbeiner und die Menschen, die sich für sie einsetzen. 🐱🎉💛
Seid ihr Team Hund oder Team Katze? 🐶🐱
👩🏼‍💻 Autorin: Anke Hoffmann
#Weltkatzentag #Katzen #Katzenliebe #Tierheim #Düsseldorf #Lokalzeit #WDR #TiereSuchenEinZuhause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75699</a:t>
                      </a:r>
                    </a:p>
                  </a:txBody>
                  <a:tcPr/>
                </a:tc>
                <a:extLst>
                  <a:ext uri="{0D108BD9-81ED-4DB2-BD59-A6C34878D82A}">
                    <a16:rowId xmlns:a16="http://schemas.microsoft.com/office/drawing/2014/main" val="615235475"/>
                  </a:ext>
                </a:extLst>
              </a:tr>
            </a:tbl>
          </a:graphicData>
        </a:graphic>
      </p:graphicFrame>
      <p:sp>
        <p:nvSpPr>
          <p:cNvPr id="4" name="Text Placeholder 3">
            <a:extLst>
              <a:ext uri="{FF2B5EF4-FFF2-40B4-BE49-F238E27FC236}">
                <a16:creationId xmlns:a16="http://schemas.microsoft.com/office/drawing/2014/main" id="{B9B0E112-A37B-4314-8CB9-C649E73B21D8}"/>
              </a:ext>
            </a:extLst>
          </p:cNvPr>
          <p:cNvSpPr>
            <a:spLocks noGrp="1"/>
          </p:cNvSpPr>
          <p:nvPr>
            <p:ph type="body" sz="quarter" idx="14"/>
          </p:nvPr>
        </p:nvSpPr>
        <p:spPr/>
        <p:txBody>
          <a:bodyPr/>
          <a:lstStyle/>
          <a:p>
            <a:r>
              <a:rPr lang="en-US"/>
              <a:t>05/08/2024 - 11/08/2024</a:t>
            </a:r>
          </a:p>
        </p:txBody>
      </p:sp>
    </p:spTree>
    <p:extLst>
      <p:ext uri="{BB962C8B-B14F-4D97-AF65-F5344CB8AC3E}">
        <p14:creationId xmlns:p14="http://schemas.microsoft.com/office/powerpoint/2010/main" val="2357438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30F2E-1031-4E64-8CA9-F4B35C9AE03F}"/>
              </a:ext>
            </a:extLst>
          </p:cNvPr>
          <p:cNvSpPr>
            <a:spLocks noGrp="1"/>
          </p:cNvSpPr>
          <p:nvPr>
            <p:ph type="title"/>
          </p:nvPr>
        </p:nvSpPr>
        <p:spPr/>
        <p:txBody>
          <a:bodyPr/>
          <a:lstStyle/>
          <a:p>
            <a:r>
              <a:rPr lang="de-DE"/>
              <a:t>Instagram Alle Posts des Zeitraums (mit Total Interactions) | 01.2.34. WDR Lokalzeit - 4 of 8</a:t>
            </a:r>
            <a:endParaRPr lang="en-US"/>
          </a:p>
        </p:txBody>
      </p:sp>
      <p:graphicFrame>
        <p:nvGraphicFramePr>
          <p:cNvPr id="5" name="Table Placeholder 4">
            <a:extLst>
              <a:ext uri="{FF2B5EF4-FFF2-40B4-BE49-F238E27FC236}">
                <a16:creationId xmlns:a16="http://schemas.microsoft.com/office/drawing/2014/main" id="{346BAE77-21B8-4F5C-B1FA-0F53EEA152F4}"/>
              </a:ext>
            </a:extLst>
          </p:cNvPr>
          <p:cNvGraphicFramePr>
            <a:graphicFrameLocks noGrp="1"/>
          </p:cNvGraphicFramePr>
          <p:nvPr>
            <p:ph type="tbl" sz="quarter" idx="13"/>
            <p:extLst>
              <p:ext uri="{D42A27DB-BD31-4B8C-83A1-F6EECF244321}">
                <p14:modId xmlns:p14="http://schemas.microsoft.com/office/powerpoint/2010/main" val="2250495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58843547"/>
                    </a:ext>
                  </a:extLst>
                </a:gridCol>
                <a:gridCol w="1152144">
                  <a:extLst>
                    <a:ext uri="{9D8B030D-6E8A-4147-A177-3AD203B41FA5}">
                      <a16:colId xmlns:a16="http://schemas.microsoft.com/office/drawing/2014/main" val="3462174442"/>
                    </a:ext>
                  </a:extLst>
                </a:gridCol>
                <a:gridCol w="1152144">
                  <a:extLst>
                    <a:ext uri="{9D8B030D-6E8A-4147-A177-3AD203B41FA5}">
                      <a16:colId xmlns:a16="http://schemas.microsoft.com/office/drawing/2014/main" val="2270276313"/>
                    </a:ext>
                  </a:extLst>
                </a:gridCol>
                <a:gridCol w="1152144">
                  <a:extLst>
                    <a:ext uri="{9D8B030D-6E8A-4147-A177-3AD203B41FA5}">
                      <a16:colId xmlns:a16="http://schemas.microsoft.com/office/drawing/2014/main" val="2655808203"/>
                    </a:ext>
                  </a:extLst>
                </a:gridCol>
                <a:gridCol w="1152144">
                  <a:extLst>
                    <a:ext uri="{9D8B030D-6E8A-4147-A177-3AD203B41FA5}">
                      <a16:colId xmlns:a16="http://schemas.microsoft.com/office/drawing/2014/main" val="1769427755"/>
                    </a:ext>
                  </a:extLst>
                </a:gridCol>
                <a:gridCol w="1152144">
                  <a:extLst>
                    <a:ext uri="{9D8B030D-6E8A-4147-A177-3AD203B41FA5}">
                      <a16:colId xmlns:a16="http://schemas.microsoft.com/office/drawing/2014/main" val="9865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2139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- 2024-08-10 11:50:00</a:t>
                      </a:r>
                      <a:r>
                        <a:rPr kumimoji="0" lang="en-US" sz="1000" b="0" i="0" u="none" strike="noStrike" kern="1200" cap="none" spc="0" normalizeH="0" baseline="0" noProof="0">
                          <a:ln>
                            <a:noFill/>
                          </a:ln>
                          <a:solidFill>
                            <a:prstClr val="black"/>
                          </a:solidFill>
                          <a:effectLst/>
                          <a:uLnTx/>
                          <a:uFillTx/>
                          <a:latin typeface="Calibri"/>
                          <a:ea typeface="+mn-ea"/>
                          <a:cs typeface="+mn-cs"/>
                        </a:rPr>
                        <a:t>
 Omma Mechtild ist mit ihren 71 Jahren ein richtiger Crange-Star. ⭐️🎡 Die Rentnerin freut sich jedes Jahr auf die Kirmes – am meisten auf das Fahrgeschäft „Looping the Loop“, auch Affenschaukel genannt. 🐒 Aber sie hat noch weitere Tipps für das perfekte Kirmeserlebnis. 🍪🍦 
Was ist euer Lieblingsfahrgeschäft auf der Kirmes? 
👩‍💻Autorin: Fabienne Strohmer
#crange #crangerkirmes #herne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74664</a:t>
                      </a:r>
                    </a:p>
                  </a:txBody>
                  <a:tcPr/>
                </a:tc>
                <a:extLst>
                  <a:ext uri="{0D108BD9-81ED-4DB2-BD59-A6C34878D82A}">
                    <a16:rowId xmlns:a16="http://schemas.microsoft.com/office/drawing/2014/main" val="102819181"/>
                  </a:ext>
                </a:extLst>
              </a:tr>
            </a:tbl>
          </a:graphicData>
        </a:graphic>
      </p:graphicFrame>
      <p:sp>
        <p:nvSpPr>
          <p:cNvPr id="4" name="Text Placeholder 3">
            <a:extLst>
              <a:ext uri="{FF2B5EF4-FFF2-40B4-BE49-F238E27FC236}">
                <a16:creationId xmlns:a16="http://schemas.microsoft.com/office/drawing/2014/main" id="{ED72E8E0-1C31-4008-9ACC-F4881E077767}"/>
              </a:ext>
            </a:extLst>
          </p:cNvPr>
          <p:cNvSpPr>
            <a:spLocks noGrp="1"/>
          </p:cNvSpPr>
          <p:nvPr>
            <p:ph type="body" sz="quarter" idx="14"/>
          </p:nvPr>
        </p:nvSpPr>
        <p:spPr/>
        <p:txBody>
          <a:bodyPr/>
          <a:lstStyle/>
          <a:p>
            <a:r>
              <a:rPr lang="en-US"/>
              <a:t>05/08/2024 - 11/08/2024</a:t>
            </a:r>
          </a:p>
        </p:txBody>
      </p:sp>
    </p:spTree>
    <p:extLst>
      <p:ext uri="{BB962C8B-B14F-4D97-AF65-F5344CB8AC3E}">
        <p14:creationId xmlns:p14="http://schemas.microsoft.com/office/powerpoint/2010/main" val="3203069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84031-3FB8-4888-B45E-C39E4875ED97}"/>
              </a:ext>
            </a:extLst>
          </p:cNvPr>
          <p:cNvSpPr>
            <a:spLocks noGrp="1"/>
          </p:cNvSpPr>
          <p:nvPr>
            <p:ph type="title"/>
          </p:nvPr>
        </p:nvSpPr>
        <p:spPr/>
        <p:txBody>
          <a:bodyPr/>
          <a:lstStyle/>
          <a:p>
            <a:r>
              <a:rPr lang="de-DE"/>
              <a:t>Instagram Alle Posts des Zeitraums (mit Total Interactions) | 01.2.34. WDR Lokalzeit - 5 of 8</a:t>
            </a:r>
            <a:endParaRPr lang="en-US"/>
          </a:p>
        </p:txBody>
      </p:sp>
      <p:graphicFrame>
        <p:nvGraphicFramePr>
          <p:cNvPr id="5" name="Table Placeholder 4">
            <a:extLst>
              <a:ext uri="{FF2B5EF4-FFF2-40B4-BE49-F238E27FC236}">
                <a16:creationId xmlns:a16="http://schemas.microsoft.com/office/drawing/2014/main" id="{5C754827-BC97-4851-B222-50C9EB7A2226}"/>
              </a:ext>
            </a:extLst>
          </p:cNvPr>
          <p:cNvGraphicFramePr>
            <a:graphicFrameLocks noGrp="1"/>
          </p:cNvGraphicFramePr>
          <p:nvPr>
            <p:ph type="tbl" sz="quarter" idx="13"/>
            <p:extLst>
              <p:ext uri="{D42A27DB-BD31-4B8C-83A1-F6EECF244321}">
                <p14:modId xmlns:p14="http://schemas.microsoft.com/office/powerpoint/2010/main" val="1609243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08773653"/>
                    </a:ext>
                  </a:extLst>
                </a:gridCol>
                <a:gridCol w="1152144">
                  <a:extLst>
                    <a:ext uri="{9D8B030D-6E8A-4147-A177-3AD203B41FA5}">
                      <a16:colId xmlns:a16="http://schemas.microsoft.com/office/drawing/2014/main" val="3375924119"/>
                    </a:ext>
                  </a:extLst>
                </a:gridCol>
                <a:gridCol w="1152144">
                  <a:extLst>
                    <a:ext uri="{9D8B030D-6E8A-4147-A177-3AD203B41FA5}">
                      <a16:colId xmlns:a16="http://schemas.microsoft.com/office/drawing/2014/main" val="154362162"/>
                    </a:ext>
                  </a:extLst>
                </a:gridCol>
                <a:gridCol w="1152144">
                  <a:extLst>
                    <a:ext uri="{9D8B030D-6E8A-4147-A177-3AD203B41FA5}">
                      <a16:colId xmlns:a16="http://schemas.microsoft.com/office/drawing/2014/main" val="4070566152"/>
                    </a:ext>
                  </a:extLst>
                </a:gridCol>
                <a:gridCol w="1152144">
                  <a:extLst>
                    <a:ext uri="{9D8B030D-6E8A-4147-A177-3AD203B41FA5}">
                      <a16:colId xmlns:a16="http://schemas.microsoft.com/office/drawing/2014/main" val="4172022896"/>
                    </a:ext>
                  </a:extLst>
                </a:gridCol>
                <a:gridCol w="1152144">
                  <a:extLst>
                    <a:ext uri="{9D8B030D-6E8A-4147-A177-3AD203B41FA5}">
                      <a16:colId xmlns:a16="http://schemas.microsoft.com/office/drawing/2014/main" val="2883625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62149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- 2024-08-09 13:02:00</a:t>
                      </a:r>
                      <a:r>
                        <a:rPr kumimoji="0" lang="en-US" sz="1000" b="0" i="0" u="none" strike="noStrike" kern="1200" cap="none" spc="0" normalizeH="0" baseline="0" noProof="0">
                          <a:ln>
                            <a:noFill/>
                          </a:ln>
                          <a:solidFill>
                            <a:prstClr val="black"/>
                          </a:solidFill>
                          <a:effectLst/>
                          <a:uLnTx/>
                          <a:uFillTx/>
                          <a:latin typeface="Calibri"/>
                          <a:ea typeface="+mn-ea"/>
                          <a:cs typeface="+mn-cs"/>
                        </a:rPr>
                        <a:t>
 Tauchen für alle! 🐠🌊
Vanessa hat seit zwei Jahren eine eigene Tauchschule an der Xantener Südsee. 💪🏼 Dort bietet sie spezielle Tauchkurse für Menschen mit Behinderung an. Inspiriert von einem guten Freund ihrer Eltern, der im Rollstuhl sitzt und regelmäßig taucht. 🤿
👩🏼‍💻 Autorin: Jessika Westen
#Tauchen #Handicap #Inklusion #Diving #XantenerSüdsee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28739</a:t>
                      </a:r>
                    </a:p>
                  </a:txBody>
                  <a:tcPr/>
                </a:tc>
                <a:extLst>
                  <a:ext uri="{0D108BD9-81ED-4DB2-BD59-A6C34878D82A}">
                    <a16:rowId xmlns:a16="http://schemas.microsoft.com/office/drawing/2014/main" val="2992517400"/>
                  </a:ext>
                </a:extLst>
              </a:tr>
            </a:tbl>
          </a:graphicData>
        </a:graphic>
      </p:graphicFrame>
      <p:sp>
        <p:nvSpPr>
          <p:cNvPr id="4" name="Text Placeholder 3">
            <a:extLst>
              <a:ext uri="{FF2B5EF4-FFF2-40B4-BE49-F238E27FC236}">
                <a16:creationId xmlns:a16="http://schemas.microsoft.com/office/drawing/2014/main" id="{0D2D2CD1-583D-49D9-BA23-41E02B785596}"/>
              </a:ext>
            </a:extLst>
          </p:cNvPr>
          <p:cNvSpPr>
            <a:spLocks noGrp="1"/>
          </p:cNvSpPr>
          <p:nvPr>
            <p:ph type="body" sz="quarter" idx="14"/>
          </p:nvPr>
        </p:nvSpPr>
        <p:spPr/>
        <p:txBody>
          <a:bodyPr/>
          <a:lstStyle/>
          <a:p>
            <a:r>
              <a:rPr lang="en-US"/>
              <a:t>05/08/2024 - 11/08/2024</a:t>
            </a:r>
          </a:p>
        </p:txBody>
      </p:sp>
    </p:spTree>
    <p:extLst>
      <p:ext uri="{BB962C8B-B14F-4D97-AF65-F5344CB8AC3E}">
        <p14:creationId xmlns:p14="http://schemas.microsoft.com/office/powerpoint/2010/main" val="89843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7BE64-A34A-4197-8E89-48CB982C4AF5}"/>
              </a:ext>
            </a:extLst>
          </p:cNvPr>
          <p:cNvSpPr>
            <a:spLocks noGrp="1"/>
          </p:cNvSpPr>
          <p:nvPr>
            <p:ph type="title"/>
          </p:nvPr>
        </p:nvSpPr>
        <p:spPr/>
        <p:txBody>
          <a:bodyPr/>
          <a:lstStyle/>
          <a:p>
            <a:r>
              <a:rPr lang="de-DE"/>
              <a:t>Instagram Alle Posts des Zeitraums (mit Total Interactions) | 01.2.34. WDR Lokalzeit - 6 of 8</a:t>
            </a:r>
            <a:endParaRPr lang="en-US"/>
          </a:p>
        </p:txBody>
      </p:sp>
      <p:graphicFrame>
        <p:nvGraphicFramePr>
          <p:cNvPr id="5" name="Table Placeholder 4">
            <a:extLst>
              <a:ext uri="{FF2B5EF4-FFF2-40B4-BE49-F238E27FC236}">
                <a16:creationId xmlns:a16="http://schemas.microsoft.com/office/drawing/2014/main" id="{525C663B-7D0D-49E4-8B62-7ACDEFCCB1A8}"/>
              </a:ext>
            </a:extLst>
          </p:cNvPr>
          <p:cNvGraphicFramePr>
            <a:graphicFrameLocks noGrp="1"/>
          </p:cNvGraphicFramePr>
          <p:nvPr>
            <p:ph type="tbl" sz="quarter" idx="13"/>
            <p:extLst>
              <p:ext uri="{D42A27DB-BD31-4B8C-83A1-F6EECF244321}">
                <p14:modId xmlns:p14="http://schemas.microsoft.com/office/powerpoint/2010/main" val="2466886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02400408"/>
                    </a:ext>
                  </a:extLst>
                </a:gridCol>
                <a:gridCol w="1152144">
                  <a:extLst>
                    <a:ext uri="{9D8B030D-6E8A-4147-A177-3AD203B41FA5}">
                      <a16:colId xmlns:a16="http://schemas.microsoft.com/office/drawing/2014/main" val="1892952715"/>
                    </a:ext>
                  </a:extLst>
                </a:gridCol>
                <a:gridCol w="1152144">
                  <a:extLst>
                    <a:ext uri="{9D8B030D-6E8A-4147-A177-3AD203B41FA5}">
                      <a16:colId xmlns:a16="http://schemas.microsoft.com/office/drawing/2014/main" val="2121435742"/>
                    </a:ext>
                  </a:extLst>
                </a:gridCol>
                <a:gridCol w="1152144">
                  <a:extLst>
                    <a:ext uri="{9D8B030D-6E8A-4147-A177-3AD203B41FA5}">
                      <a16:colId xmlns:a16="http://schemas.microsoft.com/office/drawing/2014/main" val="3494040983"/>
                    </a:ext>
                  </a:extLst>
                </a:gridCol>
                <a:gridCol w="1152144">
                  <a:extLst>
                    <a:ext uri="{9D8B030D-6E8A-4147-A177-3AD203B41FA5}">
                      <a16:colId xmlns:a16="http://schemas.microsoft.com/office/drawing/2014/main" val="2471713100"/>
                    </a:ext>
                  </a:extLst>
                </a:gridCol>
                <a:gridCol w="1152144">
                  <a:extLst>
                    <a:ext uri="{9D8B030D-6E8A-4147-A177-3AD203B41FA5}">
                      <a16:colId xmlns:a16="http://schemas.microsoft.com/office/drawing/2014/main" val="2880825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9556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- 2024-08-06 12:16:52</a:t>
                      </a:r>
                      <a:r>
                        <a:rPr kumimoji="0" lang="de-DE" sz="1000" b="0" i="0" u="none" strike="noStrike" kern="1200" cap="none" spc="0" normalizeH="0" baseline="0" noProof="0">
                          <a:ln>
                            <a:noFill/>
                          </a:ln>
                          <a:solidFill>
                            <a:prstClr val="black"/>
                          </a:solidFill>
                          <a:effectLst/>
                          <a:uLnTx/>
                          <a:uFillTx/>
                          <a:latin typeface="Calibri"/>
                          <a:ea typeface="+mn-ea"/>
                          <a:cs typeface="+mn-cs"/>
                        </a:rPr>
                        <a:t>
 Bei Jörgs Ehrenamt geht es um Leben und Tod. Für seine Mission hat er maximal 72 Stunden Zeit. 😱
Jörg ist ehrenamtlicher Stammzellenkurier. ⛑️ Seine Fracht ist so empfindlich, dass sie nicht nur eine spezielle Kühlbox benötigt, sondern auch sehr schnell geliefert werden muss. 🧰💨 Dafür reist der Meerbuscher manchmal um die halbe Welt und macht kein Auge zu. ✈️ Denn die Box mit den Stammzellen muss immer bewacht sein. 💪🏼
#Stammzellen #Kurier #Ehrenamt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17980</a:t>
                      </a:r>
                    </a:p>
                  </a:txBody>
                  <a:tcPr/>
                </a:tc>
                <a:extLst>
                  <a:ext uri="{0D108BD9-81ED-4DB2-BD59-A6C34878D82A}">
                    <a16:rowId xmlns:a16="http://schemas.microsoft.com/office/drawing/2014/main" val="3989357768"/>
                  </a:ext>
                </a:extLst>
              </a:tr>
            </a:tbl>
          </a:graphicData>
        </a:graphic>
      </p:graphicFrame>
      <p:sp>
        <p:nvSpPr>
          <p:cNvPr id="4" name="Text Placeholder 3">
            <a:extLst>
              <a:ext uri="{FF2B5EF4-FFF2-40B4-BE49-F238E27FC236}">
                <a16:creationId xmlns:a16="http://schemas.microsoft.com/office/drawing/2014/main" id="{4EDE414E-137F-4C81-A9B7-91AAD2D1CA89}"/>
              </a:ext>
            </a:extLst>
          </p:cNvPr>
          <p:cNvSpPr>
            <a:spLocks noGrp="1"/>
          </p:cNvSpPr>
          <p:nvPr>
            <p:ph type="body" sz="quarter" idx="14"/>
          </p:nvPr>
        </p:nvSpPr>
        <p:spPr/>
        <p:txBody>
          <a:bodyPr/>
          <a:lstStyle/>
          <a:p>
            <a:r>
              <a:rPr lang="en-US"/>
              <a:t>05/08/2024 - 11/08/2024</a:t>
            </a:r>
          </a:p>
        </p:txBody>
      </p:sp>
    </p:spTree>
    <p:extLst>
      <p:ext uri="{BB962C8B-B14F-4D97-AF65-F5344CB8AC3E}">
        <p14:creationId xmlns:p14="http://schemas.microsoft.com/office/powerpoint/2010/main" val="2066068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34712-BD56-403D-9C2D-E6A3B07CCF73}"/>
              </a:ext>
            </a:extLst>
          </p:cNvPr>
          <p:cNvSpPr>
            <a:spLocks noGrp="1"/>
          </p:cNvSpPr>
          <p:nvPr>
            <p:ph type="title"/>
          </p:nvPr>
        </p:nvSpPr>
        <p:spPr/>
        <p:txBody>
          <a:bodyPr/>
          <a:lstStyle/>
          <a:p>
            <a:r>
              <a:rPr lang="de-DE"/>
              <a:t>Instagram Alle Posts des Zeitraums (mit Total Interactions) | 01.2.34. WDR Lokalzeit - 7 of 8</a:t>
            </a:r>
            <a:endParaRPr lang="en-US"/>
          </a:p>
        </p:txBody>
      </p:sp>
      <p:graphicFrame>
        <p:nvGraphicFramePr>
          <p:cNvPr id="5" name="Table Placeholder 4">
            <a:extLst>
              <a:ext uri="{FF2B5EF4-FFF2-40B4-BE49-F238E27FC236}">
                <a16:creationId xmlns:a16="http://schemas.microsoft.com/office/drawing/2014/main" id="{958BA8D3-1789-40F0-8C06-0ECB253F2D71}"/>
              </a:ext>
            </a:extLst>
          </p:cNvPr>
          <p:cNvGraphicFramePr>
            <a:graphicFrameLocks noGrp="1"/>
          </p:cNvGraphicFramePr>
          <p:nvPr>
            <p:ph type="tbl" sz="quarter" idx="13"/>
            <p:extLst>
              <p:ext uri="{D42A27DB-BD31-4B8C-83A1-F6EECF244321}">
                <p14:modId xmlns:p14="http://schemas.microsoft.com/office/powerpoint/2010/main" val="3799742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05626009"/>
                    </a:ext>
                  </a:extLst>
                </a:gridCol>
                <a:gridCol w="1152144">
                  <a:extLst>
                    <a:ext uri="{9D8B030D-6E8A-4147-A177-3AD203B41FA5}">
                      <a16:colId xmlns:a16="http://schemas.microsoft.com/office/drawing/2014/main" val="3935686072"/>
                    </a:ext>
                  </a:extLst>
                </a:gridCol>
                <a:gridCol w="1152144">
                  <a:extLst>
                    <a:ext uri="{9D8B030D-6E8A-4147-A177-3AD203B41FA5}">
                      <a16:colId xmlns:a16="http://schemas.microsoft.com/office/drawing/2014/main" val="3719841686"/>
                    </a:ext>
                  </a:extLst>
                </a:gridCol>
                <a:gridCol w="1152144">
                  <a:extLst>
                    <a:ext uri="{9D8B030D-6E8A-4147-A177-3AD203B41FA5}">
                      <a16:colId xmlns:a16="http://schemas.microsoft.com/office/drawing/2014/main" val="3235689949"/>
                    </a:ext>
                  </a:extLst>
                </a:gridCol>
                <a:gridCol w="1152144">
                  <a:extLst>
                    <a:ext uri="{9D8B030D-6E8A-4147-A177-3AD203B41FA5}">
                      <a16:colId xmlns:a16="http://schemas.microsoft.com/office/drawing/2014/main" val="1612540147"/>
                    </a:ext>
                  </a:extLst>
                </a:gridCol>
                <a:gridCol w="1152144">
                  <a:extLst>
                    <a:ext uri="{9D8B030D-6E8A-4147-A177-3AD203B41FA5}">
                      <a16:colId xmlns:a16="http://schemas.microsoft.com/office/drawing/2014/main" val="3997959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78933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- 2024-08-11 11:56:16</a:t>
                      </a:r>
                      <a:r>
                        <a:rPr kumimoji="0" lang="de-DE" sz="1000" b="0" i="0" u="none" strike="noStrike" kern="1200" cap="none" spc="0" normalizeH="0" baseline="0" noProof="0">
                          <a:ln>
                            <a:noFill/>
                          </a:ln>
                          <a:solidFill>
                            <a:prstClr val="black"/>
                          </a:solidFill>
                          <a:effectLst/>
                          <a:uLnTx/>
                          <a:uFillTx/>
                          <a:latin typeface="Calibri"/>
                          <a:ea typeface="+mn-ea"/>
                          <a:cs typeface="+mn-cs"/>
                        </a:rPr>
                        <a:t>
 Was ist die verrückteste Eissorte, die du je gegessen hast? 🍨
Ausgefallene Eissorten werden immer beliebter – ob Kölsch, Grünkohl oder Leberwurst. 🍺😍 In ganz NRW gibt es Eisdielen, die besondere Sorten anbieten. Die Klassiker wie Schoko und Zitrone dürfen aber natürlich auch nicht fehlen.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9379</a:t>
                      </a:r>
                    </a:p>
                  </a:txBody>
                  <a:tcPr/>
                </a:tc>
                <a:extLst>
                  <a:ext uri="{0D108BD9-81ED-4DB2-BD59-A6C34878D82A}">
                    <a16:rowId xmlns:a16="http://schemas.microsoft.com/office/drawing/2014/main" val="1655784306"/>
                  </a:ext>
                </a:extLst>
              </a:tr>
            </a:tbl>
          </a:graphicData>
        </a:graphic>
      </p:graphicFrame>
      <p:sp>
        <p:nvSpPr>
          <p:cNvPr id="4" name="Text Placeholder 3">
            <a:extLst>
              <a:ext uri="{FF2B5EF4-FFF2-40B4-BE49-F238E27FC236}">
                <a16:creationId xmlns:a16="http://schemas.microsoft.com/office/drawing/2014/main" id="{B3564FB0-173E-41E7-9FFB-93BEE985CEBB}"/>
              </a:ext>
            </a:extLst>
          </p:cNvPr>
          <p:cNvSpPr>
            <a:spLocks noGrp="1"/>
          </p:cNvSpPr>
          <p:nvPr>
            <p:ph type="body" sz="quarter" idx="14"/>
          </p:nvPr>
        </p:nvSpPr>
        <p:spPr/>
        <p:txBody>
          <a:bodyPr/>
          <a:lstStyle/>
          <a:p>
            <a:r>
              <a:rPr lang="en-US"/>
              <a:t>05/08/2024 - 11/08/2024</a:t>
            </a:r>
          </a:p>
        </p:txBody>
      </p:sp>
    </p:spTree>
    <p:extLst>
      <p:ext uri="{BB962C8B-B14F-4D97-AF65-F5344CB8AC3E}">
        <p14:creationId xmlns:p14="http://schemas.microsoft.com/office/powerpoint/2010/main" val="172848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F4619-98BB-4034-A8A5-79CEA13E92CF}"/>
              </a:ext>
            </a:extLst>
          </p:cNvPr>
          <p:cNvSpPr>
            <a:spLocks noGrp="1"/>
          </p:cNvSpPr>
          <p:nvPr>
            <p:ph type="title"/>
          </p:nvPr>
        </p:nvSpPr>
        <p:spPr/>
        <p:txBody>
          <a:bodyPr/>
          <a:lstStyle/>
          <a:p>
            <a:r>
              <a:rPr lang="de-DE"/>
              <a:t>Instagram Alle Posts des Zeitraums (mit Total Interactions) | 01.2.34. WDR Lokalzeit - 8 of 8</a:t>
            </a:r>
            <a:endParaRPr lang="en-US"/>
          </a:p>
        </p:txBody>
      </p:sp>
      <p:graphicFrame>
        <p:nvGraphicFramePr>
          <p:cNvPr id="5" name="Table Placeholder 4">
            <a:extLst>
              <a:ext uri="{FF2B5EF4-FFF2-40B4-BE49-F238E27FC236}">
                <a16:creationId xmlns:a16="http://schemas.microsoft.com/office/drawing/2014/main" id="{905B08AA-0354-4A44-8D30-A9ABCA126A79}"/>
              </a:ext>
            </a:extLst>
          </p:cNvPr>
          <p:cNvGraphicFramePr>
            <a:graphicFrameLocks noGrp="1"/>
          </p:cNvGraphicFramePr>
          <p:nvPr>
            <p:ph type="tbl" sz="quarter" idx="13"/>
            <p:extLst>
              <p:ext uri="{D42A27DB-BD31-4B8C-83A1-F6EECF244321}">
                <p14:modId xmlns:p14="http://schemas.microsoft.com/office/powerpoint/2010/main" val="2205144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84003134"/>
                    </a:ext>
                  </a:extLst>
                </a:gridCol>
                <a:gridCol w="1152144">
                  <a:extLst>
                    <a:ext uri="{9D8B030D-6E8A-4147-A177-3AD203B41FA5}">
                      <a16:colId xmlns:a16="http://schemas.microsoft.com/office/drawing/2014/main" val="360912410"/>
                    </a:ext>
                  </a:extLst>
                </a:gridCol>
                <a:gridCol w="1152144">
                  <a:extLst>
                    <a:ext uri="{9D8B030D-6E8A-4147-A177-3AD203B41FA5}">
                      <a16:colId xmlns:a16="http://schemas.microsoft.com/office/drawing/2014/main" val="3089280999"/>
                    </a:ext>
                  </a:extLst>
                </a:gridCol>
                <a:gridCol w="1152144">
                  <a:extLst>
                    <a:ext uri="{9D8B030D-6E8A-4147-A177-3AD203B41FA5}">
                      <a16:colId xmlns:a16="http://schemas.microsoft.com/office/drawing/2014/main" val="1067803412"/>
                    </a:ext>
                  </a:extLst>
                </a:gridCol>
                <a:gridCol w="1152144">
                  <a:extLst>
                    <a:ext uri="{9D8B030D-6E8A-4147-A177-3AD203B41FA5}">
                      <a16:colId xmlns:a16="http://schemas.microsoft.com/office/drawing/2014/main" val="4028197767"/>
                    </a:ext>
                  </a:extLst>
                </a:gridCol>
                <a:gridCol w="1152144">
                  <a:extLst>
                    <a:ext uri="{9D8B030D-6E8A-4147-A177-3AD203B41FA5}">
                      <a16:colId xmlns:a16="http://schemas.microsoft.com/office/drawing/2014/main" val="535470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7787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- 2024-08-05 12:11:55</a:t>
                      </a:r>
                      <a:r>
                        <a:rPr kumimoji="0" lang="de-DE" sz="1000" b="0" i="0" u="none" strike="noStrike" kern="1200" cap="none" spc="0" normalizeH="0" baseline="0" noProof="0">
                          <a:ln>
                            <a:noFill/>
                          </a:ln>
                          <a:solidFill>
                            <a:prstClr val="black"/>
                          </a:solidFill>
                          <a:effectLst/>
                          <a:uLnTx/>
                          <a:uFillTx/>
                          <a:latin typeface="Calibri"/>
                          <a:ea typeface="+mn-ea"/>
                          <a:cs typeface="+mn-cs"/>
                        </a:rPr>
                        <a:t>
 Wovor hast du am meisten Angst? 😱
Lina kann das gar nicht so genau sagen. Sie hat eine generalisierte Angststörung. Die Angst steht ihr im Alltag oft im Weg. Es hat ewig gedauert, bis sie überhaupt eine Diagnose bekommen hat. 🩺🥼
Dank mehrerer Therapien sowie ärztlicher Unterstützung hat sie gelernt, mit ihren Ängsten umzugehen und sogar jetzt eine Selbsthilfegruppe gegründet. Damit Angst kein Tabu bleibt. 💪🏼
#MentalHealthMatters #Angst #Attendorn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6942</a:t>
                      </a:r>
                    </a:p>
                  </a:txBody>
                  <a:tcPr/>
                </a:tc>
                <a:extLst>
                  <a:ext uri="{0D108BD9-81ED-4DB2-BD59-A6C34878D82A}">
                    <a16:rowId xmlns:a16="http://schemas.microsoft.com/office/drawing/2014/main" val="577029625"/>
                  </a:ext>
                </a:extLst>
              </a:tr>
            </a:tbl>
          </a:graphicData>
        </a:graphic>
      </p:graphicFrame>
      <p:sp>
        <p:nvSpPr>
          <p:cNvPr id="4" name="Text Placeholder 3">
            <a:extLst>
              <a:ext uri="{FF2B5EF4-FFF2-40B4-BE49-F238E27FC236}">
                <a16:creationId xmlns:a16="http://schemas.microsoft.com/office/drawing/2014/main" id="{911E81B1-9B81-4B55-ACD2-082605C19466}"/>
              </a:ext>
            </a:extLst>
          </p:cNvPr>
          <p:cNvSpPr>
            <a:spLocks noGrp="1"/>
          </p:cNvSpPr>
          <p:nvPr>
            <p:ph type="body" sz="quarter" idx="14"/>
          </p:nvPr>
        </p:nvSpPr>
        <p:spPr/>
        <p:txBody>
          <a:bodyPr/>
          <a:lstStyle/>
          <a:p>
            <a:r>
              <a:rPr lang="en-US"/>
              <a:t>05/08/2024 - 11/08/2024</a:t>
            </a:r>
          </a:p>
        </p:txBody>
      </p:sp>
    </p:spTree>
    <p:extLst>
      <p:ext uri="{BB962C8B-B14F-4D97-AF65-F5344CB8AC3E}">
        <p14:creationId xmlns:p14="http://schemas.microsoft.com/office/powerpoint/2010/main" val="2903172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1026</Words>
  <Application>Microsoft Office PowerPoint</Application>
  <PresentationFormat>On-screen Show (4:3)</PresentationFormat>
  <Paragraphs>106</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Instagram Alle Posts des Zeitraums (mit Total Interactions) | 01.2.34. WDR Lokalzeit - 1 of 8</vt:lpstr>
      <vt:lpstr>Instagram Alle Posts des Zeitraums (mit Total Interactions) | 01.2.34. WDR Lokalzeit - 2 of 8</vt:lpstr>
      <vt:lpstr>Instagram Alle Posts des Zeitraums (mit Total Interactions) | 01.2.34. WDR Lokalzeit - 3 of 8</vt:lpstr>
      <vt:lpstr>Instagram Alle Posts des Zeitraums (mit Total Interactions) | 01.2.34. WDR Lokalzeit - 4 of 8</vt:lpstr>
      <vt:lpstr>Instagram Alle Posts des Zeitraums (mit Total Interactions) | 01.2.34. WDR Lokalzeit - 5 of 8</vt:lpstr>
      <vt:lpstr>Instagram Alle Posts des Zeitraums (mit Total Interactions) | 01.2.34. WDR Lokalzeit - 6 of 8</vt:lpstr>
      <vt:lpstr>Instagram Alle Posts des Zeitraums (mit Total Interactions) | 01.2.34. WDR Lokalzeit - 7 of 8</vt:lpstr>
      <vt:lpstr>Instagram Alle Posts des Zeitraums (mit Total Interactions) | 01.2.34. WDR Lokalzeit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8</dc:title>
  <dc:creator>Frederik Born</dc:creator>
  <cp:lastModifiedBy>Frederik Born</cp:lastModifiedBy>
  <cp:revision>1</cp:revision>
  <dcterms:created xsi:type="dcterms:W3CDTF">2024-08-13T14:35:20Z</dcterms:created>
  <dcterms:modified xsi:type="dcterms:W3CDTF">2024-08-13T14:35:40Z</dcterms:modified>
</cp:coreProperties>
</file>