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BFB18-3387-4DA1-941E-D9CD8FE74FA2}"/>
              </a:ext>
            </a:extLst>
          </p:cNvPr>
          <p:cNvSpPr>
            <a:spLocks noGrp="1"/>
          </p:cNvSpPr>
          <p:nvPr>
            <p:ph type="ctrTitle"/>
          </p:nvPr>
        </p:nvSpPr>
        <p:spPr/>
        <p:txBody>
          <a:bodyPr/>
          <a:lstStyle/>
          <a:p>
            <a:r>
              <a:rPr lang="en-US"/>
              <a:t>Meta - Top Videos und Reels</a:t>
            </a:r>
          </a:p>
        </p:txBody>
      </p:sp>
      <p:sp>
        <p:nvSpPr>
          <p:cNvPr id="3" name="Subtitle 2">
            <a:extLst>
              <a:ext uri="{FF2B5EF4-FFF2-40B4-BE49-F238E27FC236}">
                <a16:creationId xmlns:a16="http://schemas.microsoft.com/office/drawing/2014/main" id="{B79BC247-D0E1-415E-96EF-1B9F7CDBBB96}"/>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3860361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5FD7F-B133-422A-80F9-6FBA314A0357}"/>
              </a:ext>
            </a:extLst>
          </p:cNvPr>
          <p:cNvSpPr>
            <a:spLocks noGrp="1"/>
          </p:cNvSpPr>
          <p:nvPr>
            <p:ph type="title"/>
          </p:nvPr>
        </p:nvSpPr>
        <p:spPr/>
        <p:txBody>
          <a:bodyPr/>
          <a:lstStyle/>
          <a:p>
            <a:r>
              <a:rPr lang="en-US"/>
              <a:t>Facebook Facebook - Post Übersicht (ohne Reels) | 01.2.34. WDR Lokalzeit - 1 of 9</a:t>
            </a:r>
          </a:p>
        </p:txBody>
      </p:sp>
      <p:graphicFrame>
        <p:nvGraphicFramePr>
          <p:cNvPr id="5" name="Table Placeholder 4">
            <a:extLst>
              <a:ext uri="{FF2B5EF4-FFF2-40B4-BE49-F238E27FC236}">
                <a16:creationId xmlns:a16="http://schemas.microsoft.com/office/drawing/2014/main" id="{B346C7C6-064E-44A4-8FE3-3A0FA0D9D4AD}"/>
              </a:ext>
            </a:extLst>
          </p:cNvPr>
          <p:cNvGraphicFramePr>
            <a:graphicFrameLocks noGrp="1"/>
          </p:cNvGraphicFramePr>
          <p:nvPr>
            <p:ph type="tbl" sz="quarter" idx="13"/>
            <p:extLst>
              <p:ext uri="{D42A27DB-BD31-4B8C-83A1-F6EECF244321}">
                <p14:modId xmlns:p14="http://schemas.microsoft.com/office/powerpoint/2010/main" val="261999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52589678"/>
                    </a:ext>
                  </a:extLst>
                </a:gridCol>
                <a:gridCol w="1563624">
                  <a:extLst>
                    <a:ext uri="{9D8B030D-6E8A-4147-A177-3AD203B41FA5}">
                      <a16:colId xmlns:a16="http://schemas.microsoft.com/office/drawing/2014/main" val="3022579536"/>
                    </a:ext>
                  </a:extLst>
                </a:gridCol>
                <a:gridCol w="1316736">
                  <a:extLst>
                    <a:ext uri="{9D8B030D-6E8A-4147-A177-3AD203B41FA5}">
                      <a16:colId xmlns:a16="http://schemas.microsoft.com/office/drawing/2014/main" val="2577879567"/>
                    </a:ext>
                  </a:extLst>
                </a:gridCol>
                <a:gridCol w="411480">
                  <a:extLst>
                    <a:ext uri="{9D8B030D-6E8A-4147-A177-3AD203B41FA5}">
                      <a16:colId xmlns:a16="http://schemas.microsoft.com/office/drawing/2014/main" val="488576888"/>
                    </a:ext>
                  </a:extLst>
                </a:gridCol>
                <a:gridCol w="411480">
                  <a:extLst>
                    <a:ext uri="{9D8B030D-6E8A-4147-A177-3AD203B41FA5}">
                      <a16:colId xmlns:a16="http://schemas.microsoft.com/office/drawing/2014/main" val="3209792851"/>
                    </a:ext>
                  </a:extLst>
                </a:gridCol>
                <a:gridCol w="411480">
                  <a:extLst>
                    <a:ext uri="{9D8B030D-6E8A-4147-A177-3AD203B41FA5}">
                      <a16:colId xmlns:a16="http://schemas.microsoft.com/office/drawing/2014/main" val="1252083183"/>
                    </a:ext>
                  </a:extLst>
                </a:gridCol>
                <a:gridCol w="411480">
                  <a:extLst>
                    <a:ext uri="{9D8B030D-6E8A-4147-A177-3AD203B41FA5}">
                      <a16:colId xmlns:a16="http://schemas.microsoft.com/office/drawing/2014/main" val="3774618696"/>
                    </a:ext>
                  </a:extLst>
                </a:gridCol>
                <a:gridCol w="411480">
                  <a:extLst>
                    <a:ext uri="{9D8B030D-6E8A-4147-A177-3AD203B41FA5}">
                      <a16:colId xmlns:a16="http://schemas.microsoft.com/office/drawing/2014/main" val="629195409"/>
                    </a:ext>
                  </a:extLst>
                </a:gridCol>
                <a:gridCol w="411480">
                  <a:extLst>
                    <a:ext uri="{9D8B030D-6E8A-4147-A177-3AD203B41FA5}">
                      <a16:colId xmlns:a16="http://schemas.microsoft.com/office/drawing/2014/main" val="601057515"/>
                    </a:ext>
                  </a:extLst>
                </a:gridCol>
                <a:gridCol w="411480">
                  <a:extLst>
                    <a:ext uri="{9D8B030D-6E8A-4147-A177-3AD203B41FA5}">
                      <a16:colId xmlns:a16="http://schemas.microsoft.com/office/drawing/2014/main" val="1144092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3211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- 2024-06-26 08:03:04</a:t>
                      </a:r>
                      <a:r>
                        <a:rPr kumimoji="0" lang="de-DE" sz="1000" b="0" i="0" u="none" strike="noStrike" kern="1200" cap="none" spc="0" normalizeH="0" baseline="0" noProof="0">
                          <a:ln>
                            <a:noFill/>
                          </a:ln>
                          <a:solidFill>
                            <a:prstClr val="black"/>
                          </a:solidFill>
                          <a:effectLst/>
                          <a:uLnTx/>
                          <a:uFillTx/>
                          <a:latin typeface="Calibri"/>
                          <a:ea typeface="+mn-ea"/>
                          <a:cs typeface="+mn-cs"/>
                        </a:rPr>
                        <a:t>
 Erdbeerbauer Jörg aus Bottrop hatte einfach die Nase voll von Leuten, die nach einer Dreiviertelstunde wieder von seinem Feld kamen und angeblich "nichts gefunden" haben.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https://quintly-eu-image-storage.s3.amazonaws.com/bc22ad31ece8870e558aff23d024e8ce/0e8e0f0f86ace7e9c72911704401662d.jpg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8276665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7.0591 %</a:t>
                      </a:r>
                    </a:p>
                  </a:txBody>
                  <a:tcPr/>
                </a:tc>
                <a:extLst>
                  <a:ext uri="{0D108BD9-81ED-4DB2-BD59-A6C34878D82A}">
                    <a16:rowId xmlns:a16="http://schemas.microsoft.com/office/drawing/2014/main" val="179110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- 2024-07-11 11:12:02</a:t>
                      </a:r>
                      <a:r>
                        <a:rPr kumimoji="0" lang="de-DE" sz="1000" b="0" i="0" u="none" strike="noStrike" kern="1200" cap="none" spc="0" normalizeH="0" baseline="0" noProof="0">
                          <a:ln>
                            <a:noFill/>
                          </a:ln>
                          <a:solidFill>
                            <a:prstClr val="black"/>
                          </a:solidFill>
                          <a:effectLst/>
                          <a:uLnTx/>
                          <a:uFillTx/>
                          <a:latin typeface="Calibri"/>
                          <a:ea typeface="+mn-ea"/>
                          <a:cs typeface="+mn-cs"/>
                        </a:rPr>
                        <a:t>
 Und Zana holt sich die 100 Döner! 🙌 Früher war der Schüler aus Beckum in Schlägereien verwickelt und hatte schlechte Noten. Sein Lehrer hat ihn schon im Gefängnis gesehen. Aber mit der ungewöhnlichen Wette ändert sich alles.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https://quintly-eu-image-storage.s3.amazonaws.com/bc22ad31ece8870e558aff23d024e8ce/cf7a767f4a6a3e52016a036a941c6cfe.jpg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4.6234 %</a:t>
                      </a:r>
                    </a:p>
                  </a:txBody>
                  <a:tcPr/>
                </a:tc>
                <a:extLst>
                  <a:ext uri="{0D108BD9-81ED-4DB2-BD59-A6C34878D82A}">
                    <a16:rowId xmlns:a16="http://schemas.microsoft.com/office/drawing/2014/main" val="2792054280"/>
                  </a:ext>
                </a:extLst>
              </a:tr>
            </a:tbl>
          </a:graphicData>
        </a:graphic>
      </p:graphicFrame>
      <p:sp>
        <p:nvSpPr>
          <p:cNvPr id="4" name="Text Placeholder 3">
            <a:extLst>
              <a:ext uri="{FF2B5EF4-FFF2-40B4-BE49-F238E27FC236}">
                <a16:creationId xmlns:a16="http://schemas.microsoft.com/office/drawing/2014/main" id="{DC7F2706-3C41-4B56-9357-6F6B66F4D540}"/>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074083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0FA01-1EF9-43B0-AB62-2903D7C72CC0}"/>
              </a:ext>
            </a:extLst>
          </p:cNvPr>
          <p:cNvSpPr>
            <a:spLocks noGrp="1"/>
          </p:cNvSpPr>
          <p:nvPr>
            <p:ph type="title"/>
          </p:nvPr>
        </p:nvSpPr>
        <p:spPr/>
        <p:txBody>
          <a:bodyPr/>
          <a:lstStyle/>
          <a:p>
            <a:r>
              <a:rPr lang="en-US"/>
              <a:t>Facebook Facebook - Post Übersicht (ohne Reels) | 01.2.34. WDR Lokalzeit - 2 of 9</a:t>
            </a:r>
          </a:p>
        </p:txBody>
      </p:sp>
      <p:graphicFrame>
        <p:nvGraphicFramePr>
          <p:cNvPr id="5" name="Table Placeholder 4">
            <a:extLst>
              <a:ext uri="{FF2B5EF4-FFF2-40B4-BE49-F238E27FC236}">
                <a16:creationId xmlns:a16="http://schemas.microsoft.com/office/drawing/2014/main" id="{456D83C5-9A40-4200-8541-63688AC9C3D3}"/>
              </a:ext>
            </a:extLst>
          </p:cNvPr>
          <p:cNvGraphicFramePr>
            <a:graphicFrameLocks noGrp="1"/>
          </p:cNvGraphicFramePr>
          <p:nvPr>
            <p:ph type="tbl" sz="quarter" idx="13"/>
            <p:extLst>
              <p:ext uri="{D42A27DB-BD31-4B8C-83A1-F6EECF244321}">
                <p14:modId xmlns:p14="http://schemas.microsoft.com/office/powerpoint/2010/main" val="24826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61103971"/>
                    </a:ext>
                  </a:extLst>
                </a:gridCol>
                <a:gridCol w="1563624">
                  <a:extLst>
                    <a:ext uri="{9D8B030D-6E8A-4147-A177-3AD203B41FA5}">
                      <a16:colId xmlns:a16="http://schemas.microsoft.com/office/drawing/2014/main" val="2529293176"/>
                    </a:ext>
                  </a:extLst>
                </a:gridCol>
                <a:gridCol w="1316736">
                  <a:extLst>
                    <a:ext uri="{9D8B030D-6E8A-4147-A177-3AD203B41FA5}">
                      <a16:colId xmlns:a16="http://schemas.microsoft.com/office/drawing/2014/main" val="2819764750"/>
                    </a:ext>
                  </a:extLst>
                </a:gridCol>
                <a:gridCol w="411480">
                  <a:extLst>
                    <a:ext uri="{9D8B030D-6E8A-4147-A177-3AD203B41FA5}">
                      <a16:colId xmlns:a16="http://schemas.microsoft.com/office/drawing/2014/main" val="3202726183"/>
                    </a:ext>
                  </a:extLst>
                </a:gridCol>
                <a:gridCol w="411480">
                  <a:extLst>
                    <a:ext uri="{9D8B030D-6E8A-4147-A177-3AD203B41FA5}">
                      <a16:colId xmlns:a16="http://schemas.microsoft.com/office/drawing/2014/main" val="4170886637"/>
                    </a:ext>
                  </a:extLst>
                </a:gridCol>
                <a:gridCol w="411480">
                  <a:extLst>
                    <a:ext uri="{9D8B030D-6E8A-4147-A177-3AD203B41FA5}">
                      <a16:colId xmlns:a16="http://schemas.microsoft.com/office/drawing/2014/main" val="1985850349"/>
                    </a:ext>
                  </a:extLst>
                </a:gridCol>
                <a:gridCol w="411480">
                  <a:extLst>
                    <a:ext uri="{9D8B030D-6E8A-4147-A177-3AD203B41FA5}">
                      <a16:colId xmlns:a16="http://schemas.microsoft.com/office/drawing/2014/main" val="4289886360"/>
                    </a:ext>
                  </a:extLst>
                </a:gridCol>
                <a:gridCol w="411480">
                  <a:extLst>
                    <a:ext uri="{9D8B030D-6E8A-4147-A177-3AD203B41FA5}">
                      <a16:colId xmlns:a16="http://schemas.microsoft.com/office/drawing/2014/main" val="2947147796"/>
                    </a:ext>
                  </a:extLst>
                </a:gridCol>
                <a:gridCol w="411480">
                  <a:extLst>
                    <a:ext uri="{9D8B030D-6E8A-4147-A177-3AD203B41FA5}">
                      <a16:colId xmlns:a16="http://schemas.microsoft.com/office/drawing/2014/main" val="812689457"/>
                    </a:ext>
                  </a:extLst>
                </a:gridCol>
                <a:gridCol w="411480">
                  <a:extLst>
                    <a:ext uri="{9D8B030D-6E8A-4147-A177-3AD203B41FA5}">
                      <a16:colId xmlns:a16="http://schemas.microsoft.com/office/drawing/2014/main" val="94434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9619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- 2024-06-24 07:53:01</a:t>
                      </a:r>
                      <a:r>
                        <a:rPr kumimoji="0" lang="de-DE" sz="1000" b="0" i="0" u="none" strike="noStrike" kern="1200" cap="none" spc="0" normalizeH="0" baseline="0" noProof="0">
                          <a:ln>
                            <a:noFill/>
                          </a:ln>
                          <a:solidFill>
                            <a:prstClr val="black"/>
                          </a:solidFill>
                          <a:effectLst/>
                          <a:uLnTx/>
                          <a:uFillTx/>
                          <a:latin typeface="Calibri"/>
                          <a:ea typeface="+mn-ea"/>
                          <a:cs typeface="+mn-cs"/>
                        </a:rPr>
                        <a:t>
 Wer in der Bielefelder Bäckerei von Jörg Kraume arbeitet, darf länger schlafen.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https://quintly-eu-image-storage.s3.amazonaws.com/bc22ad31ece8870e558aff23d024e8ce/2bc8cdf010cb338521a1a33077d649cc.jpg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3088649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2.8399 %</a:t>
                      </a:r>
                    </a:p>
                  </a:txBody>
                  <a:tcPr/>
                </a:tc>
                <a:extLst>
                  <a:ext uri="{0D108BD9-81ED-4DB2-BD59-A6C34878D82A}">
                    <a16:rowId xmlns:a16="http://schemas.microsoft.com/office/drawing/2014/main" val="12085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- 2024-07-17 08:39:00</a:t>
                      </a:r>
                      <a:r>
                        <a:rPr kumimoji="0" lang="de-DE" sz="1000" b="0" i="0" u="none" strike="noStrike" kern="1200" cap="none" spc="0" normalizeH="0" baseline="0" noProof="0">
                          <a:ln>
                            <a:noFill/>
                          </a:ln>
                          <a:solidFill>
                            <a:prstClr val="black"/>
                          </a:solidFill>
                          <a:effectLst/>
                          <a:uLnTx/>
                          <a:uFillTx/>
                          <a:latin typeface="Calibri"/>
                          <a:ea typeface="+mn-ea"/>
                          <a:cs typeface="+mn-cs"/>
                        </a:rPr>
                        <a:t>
 Die "100-Döner-Wette" motiviert Zana aus Beckum fürs Abitur!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https://quintly-eu-image-storage.s3.amazonaws.com/bc22ad31ece8870e558aff23d024e8ce/3afd566611f7a7a3f89348c3e441e837.jpg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5.0995 %</a:t>
                      </a:r>
                    </a:p>
                  </a:txBody>
                  <a:tcPr/>
                </a:tc>
                <a:extLst>
                  <a:ext uri="{0D108BD9-81ED-4DB2-BD59-A6C34878D82A}">
                    <a16:rowId xmlns:a16="http://schemas.microsoft.com/office/drawing/2014/main" val="415264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- 2024-06-30 11:12:57</a:t>
                      </a:r>
                      <a:r>
                        <a:rPr kumimoji="0" lang="de-DE" sz="1000" b="0" i="0" u="none" strike="noStrike" kern="1200" cap="none" spc="0" normalizeH="0" baseline="0" noProof="0">
                          <a:ln>
                            <a:noFill/>
                          </a:ln>
                          <a:solidFill>
                            <a:prstClr val="black"/>
                          </a:solidFill>
                          <a:effectLst/>
                          <a:uLnTx/>
                          <a:uFillTx/>
                          <a:latin typeface="Calibri"/>
                          <a:ea typeface="+mn-ea"/>
                          <a:cs typeface="+mn-cs"/>
                        </a:rPr>
                        <a:t>
 Elefanten im Zirkus sehen - ohne schlechtes Gewissen.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https://quintly-eu-image-storage.s3.amazonaws.com/bc22ad31ece8870e558aff23d024e8ce/aefeabcaa8cac17d2096c8a90f9667f9.jpg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5.4473 %</a:t>
                      </a:r>
                    </a:p>
                  </a:txBody>
                  <a:tcPr/>
                </a:tc>
                <a:extLst>
                  <a:ext uri="{0D108BD9-81ED-4DB2-BD59-A6C34878D82A}">
                    <a16:rowId xmlns:a16="http://schemas.microsoft.com/office/drawing/2014/main" val="2792559988"/>
                  </a:ext>
                </a:extLst>
              </a:tr>
            </a:tbl>
          </a:graphicData>
        </a:graphic>
      </p:graphicFrame>
      <p:sp>
        <p:nvSpPr>
          <p:cNvPr id="4" name="Text Placeholder 3">
            <a:extLst>
              <a:ext uri="{FF2B5EF4-FFF2-40B4-BE49-F238E27FC236}">
                <a16:creationId xmlns:a16="http://schemas.microsoft.com/office/drawing/2014/main" id="{E826C165-EC75-4A28-B91B-74266D6E2EC9}"/>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19733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048B1-3197-467F-8F44-260E92BAA62E}"/>
              </a:ext>
            </a:extLst>
          </p:cNvPr>
          <p:cNvSpPr>
            <a:spLocks noGrp="1"/>
          </p:cNvSpPr>
          <p:nvPr>
            <p:ph type="title"/>
          </p:nvPr>
        </p:nvSpPr>
        <p:spPr/>
        <p:txBody>
          <a:bodyPr/>
          <a:lstStyle/>
          <a:p>
            <a:r>
              <a:rPr lang="en-US"/>
              <a:t>Facebook Facebook - Post Übersicht (ohne Reels) | 01.2.34. WDR Lokalzeit - 3 of 9</a:t>
            </a:r>
          </a:p>
        </p:txBody>
      </p:sp>
      <p:graphicFrame>
        <p:nvGraphicFramePr>
          <p:cNvPr id="5" name="Table Placeholder 4">
            <a:extLst>
              <a:ext uri="{FF2B5EF4-FFF2-40B4-BE49-F238E27FC236}">
                <a16:creationId xmlns:a16="http://schemas.microsoft.com/office/drawing/2014/main" id="{F2EEFF91-EA58-4716-92CF-004295330226}"/>
              </a:ext>
            </a:extLst>
          </p:cNvPr>
          <p:cNvGraphicFramePr>
            <a:graphicFrameLocks noGrp="1"/>
          </p:cNvGraphicFramePr>
          <p:nvPr>
            <p:ph type="tbl" sz="quarter" idx="13"/>
            <p:extLst>
              <p:ext uri="{D42A27DB-BD31-4B8C-83A1-F6EECF244321}">
                <p14:modId xmlns:p14="http://schemas.microsoft.com/office/powerpoint/2010/main" val="2650631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84666501"/>
                    </a:ext>
                  </a:extLst>
                </a:gridCol>
                <a:gridCol w="1563624">
                  <a:extLst>
                    <a:ext uri="{9D8B030D-6E8A-4147-A177-3AD203B41FA5}">
                      <a16:colId xmlns:a16="http://schemas.microsoft.com/office/drawing/2014/main" val="1079047151"/>
                    </a:ext>
                  </a:extLst>
                </a:gridCol>
                <a:gridCol w="1316736">
                  <a:extLst>
                    <a:ext uri="{9D8B030D-6E8A-4147-A177-3AD203B41FA5}">
                      <a16:colId xmlns:a16="http://schemas.microsoft.com/office/drawing/2014/main" val="826338398"/>
                    </a:ext>
                  </a:extLst>
                </a:gridCol>
                <a:gridCol w="411480">
                  <a:extLst>
                    <a:ext uri="{9D8B030D-6E8A-4147-A177-3AD203B41FA5}">
                      <a16:colId xmlns:a16="http://schemas.microsoft.com/office/drawing/2014/main" val="1154899048"/>
                    </a:ext>
                  </a:extLst>
                </a:gridCol>
                <a:gridCol w="411480">
                  <a:extLst>
                    <a:ext uri="{9D8B030D-6E8A-4147-A177-3AD203B41FA5}">
                      <a16:colId xmlns:a16="http://schemas.microsoft.com/office/drawing/2014/main" val="3300416131"/>
                    </a:ext>
                  </a:extLst>
                </a:gridCol>
                <a:gridCol w="411480">
                  <a:extLst>
                    <a:ext uri="{9D8B030D-6E8A-4147-A177-3AD203B41FA5}">
                      <a16:colId xmlns:a16="http://schemas.microsoft.com/office/drawing/2014/main" val="3277249356"/>
                    </a:ext>
                  </a:extLst>
                </a:gridCol>
                <a:gridCol w="411480">
                  <a:extLst>
                    <a:ext uri="{9D8B030D-6E8A-4147-A177-3AD203B41FA5}">
                      <a16:colId xmlns:a16="http://schemas.microsoft.com/office/drawing/2014/main" val="2822620774"/>
                    </a:ext>
                  </a:extLst>
                </a:gridCol>
                <a:gridCol w="411480">
                  <a:extLst>
                    <a:ext uri="{9D8B030D-6E8A-4147-A177-3AD203B41FA5}">
                      <a16:colId xmlns:a16="http://schemas.microsoft.com/office/drawing/2014/main" val="189336129"/>
                    </a:ext>
                  </a:extLst>
                </a:gridCol>
                <a:gridCol w="411480">
                  <a:extLst>
                    <a:ext uri="{9D8B030D-6E8A-4147-A177-3AD203B41FA5}">
                      <a16:colId xmlns:a16="http://schemas.microsoft.com/office/drawing/2014/main" val="3012167195"/>
                    </a:ext>
                  </a:extLst>
                </a:gridCol>
                <a:gridCol w="411480">
                  <a:extLst>
                    <a:ext uri="{9D8B030D-6E8A-4147-A177-3AD203B41FA5}">
                      <a16:colId xmlns:a16="http://schemas.microsoft.com/office/drawing/2014/main" val="341140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14390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- 2024-08-01 19:36:11</a:t>
                      </a:r>
                      <a:r>
                        <a:rPr kumimoji="0" lang="de-DE" sz="1000" b="0" i="0" u="none" strike="noStrike" kern="1200" cap="none" spc="0" normalizeH="0" baseline="0" noProof="0">
                          <a:ln>
                            <a:noFill/>
                          </a:ln>
                          <a:solidFill>
                            <a:prstClr val="black"/>
                          </a:solidFill>
                          <a:effectLst/>
                          <a:uLnTx/>
                          <a:uFillTx/>
                          <a:latin typeface="Calibri"/>
                          <a:ea typeface="+mn-ea"/>
                          <a:cs typeface="+mn-cs"/>
                        </a:rPr>
                        <a:t>
 Nach 30 Jahren Einsamkeit findet Graupapagei Jakob in Neuss endlich die große Liebe.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https://quintly-eu-image-storage.s3.amazonaws.com/bc22ad31ece8870e558aff23d024e8ce/61cbcda3ef2af30d4b2ecb217028cad6.jpg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4.3694 %</a:t>
                      </a:r>
                    </a:p>
                  </a:txBody>
                  <a:tcPr/>
                </a:tc>
                <a:extLst>
                  <a:ext uri="{0D108BD9-81ED-4DB2-BD59-A6C34878D82A}">
                    <a16:rowId xmlns:a16="http://schemas.microsoft.com/office/drawing/2014/main" val="167975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- 2024-07-13 08:17:51</a:t>
                      </a:r>
                      <a:r>
                        <a:rPr kumimoji="0" lang="de-DE" sz="1000" b="0" i="0" u="none" strike="noStrike" kern="1200" cap="none" spc="0" normalizeH="0" baseline="0" noProof="0">
                          <a:ln>
                            <a:noFill/>
                          </a:ln>
                          <a:solidFill>
                            <a:prstClr val="black"/>
                          </a:solidFill>
                          <a:effectLst/>
                          <a:uLnTx/>
                          <a:uFillTx/>
                          <a:latin typeface="Calibri"/>
                          <a:ea typeface="+mn-ea"/>
                          <a:cs typeface="+mn-cs"/>
                        </a:rPr>
                        <a:t>
 Manuel Hofius aus Weidenhausen hat sich etwas einfallen lassen, um seiner Freundin einen Antrag zu machen.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https://quintly-eu-image-storage.s3.amazonaws.com/bc22ad31ece8870e558aff23d024e8ce/15beac2fe40f67182196793a915d1aff.jpg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3.2991 %</a:t>
                      </a:r>
                    </a:p>
                  </a:txBody>
                  <a:tcPr/>
                </a:tc>
                <a:extLst>
                  <a:ext uri="{0D108BD9-81ED-4DB2-BD59-A6C34878D82A}">
                    <a16:rowId xmlns:a16="http://schemas.microsoft.com/office/drawing/2014/main" val="353650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- 2024-07-19 08:38:09</a:t>
                      </a:r>
                      <a:r>
                        <a:rPr kumimoji="0" lang="de-DE" sz="1000" b="0" i="0" u="none" strike="noStrike" kern="1200" cap="none" spc="0" normalizeH="0" baseline="0" noProof="0">
                          <a:ln>
                            <a:noFill/>
                          </a:ln>
                          <a:solidFill>
                            <a:prstClr val="black"/>
                          </a:solidFill>
                          <a:effectLst/>
                          <a:uLnTx/>
                          <a:uFillTx/>
                          <a:latin typeface="Calibri"/>
                          <a:ea typeface="+mn-ea"/>
                          <a:cs typeface="+mn-cs"/>
                        </a:rPr>
                        <a:t>
 Vanille, Zitrone und Erdbeere – Kugel um Kugel arbeitet sich Matheo in Essen zum Mopedführerschein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https://quintly-eu-image-storage.s3.amazonaws.com/bc22ad31ece8870e558aff23d024e8ce/f61d33cf80fb5ed9847746a731c01e35.jpg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5.4267 %</a:t>
                      </a:r>
                    </a:p>
                  </a:txBody>
                  <a:tcPr/>
                </a:tc>
                <a:extLst>
                  <a:ext uri="{0D108BD9-81ED-4DB2-BD59-A6C34878D82A}">
                    <a16:rowId xmlns:a16="http://schemas.microsoft.com/office/drawing/2014/main" val="53922609"/>
                  </a:ext>
                </a:extLst>
              </a:tr>
            </a:tbl>
          </a:graphicData>
        </a:graphic>
      </p:graphicFrame>
      <p:sp>
        <p:nvSpPr>
          <p:cNvPr id="4" name="Text Placeholder 3">
            <a:extLst>
              <a:ext uri="{FF2B5EF4-FFF2-40B4-BE49-F238E27FC236}">
                <a16:creationId xmlns:a16="http://schemas.microsoft.com/office/drawing/2014/main" id="{DE211742-AF78-4BB9-AFE3-672805C9B925}"/>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318141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05F3-ADE2-4F82-9E95-9A8671E2B9F7}"/>
              </a:ext>
            </a:extLst>
          </p:cNvPr>
          <p:cNvSpPr>
            <a:spLocks noGrp="1"/>
          </p:cNvSpPr>
          <p:nvPr>
            <p:ph type="title"/>
          </p:nvPr>
        </p:nvSpPr>
        <p:spPr/>
        <p:txBody>
          <a:bodyPr/>
          <a:lstStyle/>
          <a:p>
            <a:r>
              <a:rPr lang="en-US"/>
              <a:t>Facebook Facebook - Post Übersicht (ohne Reels) | 01.2.34. WDR Lokalzeit - 4 of 9</a:t>
            </a:r>
          </a:p>
        </p:txBody>
      </p:sp>
      <p:graphicFrame>
        <p:nvGraphicFramePr>
          <p:cNvPr id="5" name="Table Placeholder 4">
            <a:extLst>
              <a:ext uri="{FF2B5EF4-FFF2-40B4-BE49-F238E27FC236}">
                <a16:creationId xmlns:a16="http://schemas.microsoft.com/office/drawing/2014/main" id="{C5D566B5-A1FE-47B1-B717-6C7C3C915B0F}"/>
              </a:ext>
            </a:extLst>
          </p:cNvPr>
          <p:cNvGraphicFramePr>
            <a:graphicFrameLocks noGrp="1"/>
          </p:cNvGraphicFramePr>
          <p:nvPr>
            <p:ph type="tbl" sz="quarter" idx="13"/>
            <p:extLst>
              <p:ext uri="{D42A27DB-BD31-4B8C-83A1-F6EECF244321}">
                <p14:modId xmlns:p14="http://schemas.microsoft.com/office/powerpoint/2010/main" val="1892957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14047833"/>
                    </a:ext>
                  </a:extLst>
                </a:gridCol>
                <a:gridCol w="1563624">
                  <a:extLst>
                    <a:ext uri="{9D8B030D-6E8A-4147-A177-3AD203B41FA5}">
                      <a16:colId xmlns:a16="http://schemas.microsoft.com/office/drawing/2014/main" val="200540041"/>
                    </a:ext>
                  </a:extLst>
                </a:gridCol>
                <a:gridCol w="1316736">
                  <a:extLst>
                    <a:ext uri="{9D8B030D-6E8A-4147-A177-3AD203B41FA5}">
                      <a16:colId xmlns:a16="http://schemas.microsoft.com/office/drawing/2014/main" val="3995778598"/>
                    </a:ext>
                  </a:extLst>
                </a:gridCol>
                <a:gridCol w="411480">
                  <a:extLst>
                    <a:ext uri="{9D8B030D-6E8A-4147-A177-3AD203B41FA5}">
                      <a16:colId xmlns:a16="http://schemas.microsoft.com/office/drawing/2014/main" val="1256177194"/>
                    </a:ext>
                  </a:extLst>
                </a:gridCol>
                <a:gridCol w="411480">
                  <a:extLst>
                    <a:ext uri="{9D8B030D-6E8A-4147-A177-3AD203B41FA5}">
                      <a16:colId xmlns:a16="http://schemas.microsoft.com/office/drawing/2014/main" val="2267324662"/>
                    </a:ext>
                  </a:extLst>
                </a:gridCol>
                <a:gridCol w="411480">
                  <a:extLst>
                    <a:ext uri="{9D8B030D-6E8A-4147-A177-3AD203B41FA5}">
                      <a16:colId xmlns:a16="http://schemas.microsoft.com/office/drawing/2014/main" val="2883942163"/>
                    </a:ext>
                  </a:extLst>
                </a:gridCol>
                <a:gridCol w="411480">
                  <a:extLst>
                    <a:ext uri="{9D8B030D-6E8A-4147-A177-3AD203B41FA5}">
                      <a16:colId xmlns:a16="http://schemas.microsoft.com/office/drawing/2014/main" val="1042846766"/>
                    </a:ext>
                  </a:extLst>
                </a:gridCol>
                <a:gridCol w="411480">
                  <a:extLst>
                    <a:ext uri="{9D8B030D-6E8A-4147-A177-3AD203B41FA5}">
                      <a16:colId xmlns:a16="http://schemas.microsoft.com/office/drawing/2014/main" val="4049536192"/>
                    </a:ext>
                  </a:extLst>
                </a:gridCol>
                <a:gridCol w="411480">
                  <a:extLst>
                    <a:ext uri="{9D8B030D-6E8A-4147-A177-3AD203B41FA5}">
                      <a16:colId xmlns:a16="http://schemas.microsoft.com/office/drawing/2014/main" val="1695179763"/>
                    </a:ext>
                  </a:extLst>
                </a:gridCol>
                <a:gridCol w="411480">
                  <a:extLst>
                    <a:ext uri="{9D8B030D-6E8A-4147-A177-3AD203B41FA5}">
                      <a16:colId xmlns:a16="http://schemas.microsoft.com/office/drawing/2014/main" val="3004299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5993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- 2024-07-03 18:48:04</a:t>
                      </a:r>
                      <a:r>
                        <a:rPr kumimoji="0" lang="de-DE" sz="1000" b="0" i="0" u="none" strike="noStrike" kern="1200" cap="none" spc="0" normalizeH="0" baseline="0" noProof="0">
                          <a:ln>
                            <a:noFill/>
                          </a:ln>
                          <a:solidFill>
                            <a:prstClr val="black"/>
                          </a:solidFill>
                          <a:effectLst/>
                          <a:uLnTx/>
                          <a:uFillTx/>
                          <a:latin typeface="Calibri"/>
                          <a:ea typeface="+mn-ea"/>
                          <a:cs typeface="+mn-cs"/>
                        </a:rPr>
                        <a:t>
 Sandburg war gestern. Der 10-Jährige Emil ist im Fußballfieber und baut mit Opa Heiko stundenlang Stadion-Kunstwerke in den Sand.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https://quintly-eu-image-storage.s3.amazonaws.com/bc22ad31ece8870e558aff23d024e8ce/288f001c5c524554b7feb6839785dbb9.jpg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1.1393 %</a:t>
                      </a:r>
                    </a:p>
                  </a:txBody>
                  <a:tcPr/>
                </a:tc>
                <a:extLst>
                  <a:ext uri="{0D108BD9-81ED-4DB2-BD59-A6C34878D82A}">
                    <a16:rowId xmlns:a16="http://schemas.microsoft.com/office/drawing/2014/main" val="343288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- 2024-06-24 14:45:04</a:t>
                      </a:r>
                      <a:r>
                        <a:rPr kumimoji="0" lang="de-DE" sz="1000" b="0" i="0" u="none" strike="noStrike" kern="1200" cap="none" spc="0" normalizeH="0" baseline="0" noProof="0">
                          <a:ln>
                            <a:noFill/>
                          </a:ln>
                          <a:solidFill>
                            <a:prstClr val="black"/>
                          </a:solidFill>
                          <a:effectLst/>
                          <a:uLnTx/>
                          <a:uFillTx/>
                          <a:latin typeface="Calibri"/>
                          <a:ea typeface="+mn-ea"/>
                          <a:cs typeface="+mn-cs"/>
                        </a:rPr>
                        <a:t>
 Julen Sánchez aus Bergisch Gladbach ist ganz allein über den Atlantik gerudert!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https://quintly-eu-image-storage.s3.amazonaws.com/bc22ad31ece8870e558aff23d024e8ce/65d2ce97e17558b86863ab242613af9e.png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3.1793 %</a:t>
                      </a:r>
                    </a:p>
                  </a:txBody>
                  <a:tcPr/>
                </a:tc>
                <a:extLst>
                  <a:ext uri="{0D108BD9-81ED-4DB2-BD59-A6C34878D82A}">
                    <a16:rowId xmlns:a16="http://schemas.microsoft.com/office/drawing/2014/main" val="221101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- 2024-06-29 08:44:48</a:t>
                      </a:r>
                      <a:r>
                        <a:rPr kumimoji="0" lang="de-DE" sz="1000" b="0" i="0" u="none" strike="noStrike" kern="1200" cap="none" spc="0" normalizeH="0" baseline="0" noProof="0">
                          <a:ln>
                            <a:noFill/>
                          </a:ln>
                          <a:solidFill>
                            <a:prstClr val="black"/>
                          </a:solidFill>
                          <a:effectLst/>
                          <a:uLnTx/>
                          <a:uFillTx/>
                          <a:latin typeface="Calibri"/>
                          <a:ea typeface="+mn-ea"/>
                          <a:cs typeface="+mn-cs"/>
                        </a:rPr>
                        <a:t>
 Jeder Ort braucht eine Gisela ❤️ Die 92-Jährige ist ständig unterwegs, damit es in Langenberg schön aussieht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https://quintly-eu-image-storage.s3.amazonaws.com/bc22ad31ece8870e558aff23d024e8ce/095f02b796877335874e782c2f8ae76e.jpg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3.4345 %</a:t>
                      </a:r>
                    </a:p>
                  </a:txBody>
                  <a:tcPr/>
                </a:tc>
                <a:extLst>
                  <a:ext uri="{0D108BD9-81ED-4DB2-BD59-A6C34878D82A}">
                    <a16:rowId xmlns:a16="http://schemas.microsoft.com/office/drawing/2014/main" val="1424919995"/>
                  </a:ext>
                </a:extLst>
              </a:tr>
            </a:tbl>
          </a:graphicData>
        </a:graphic>
      </p:graphicFrame>
      <p:sp>
        <p:nvSpPr>
          <p:cNvPr id="4" name="Text Placeholder 3">
            <a:extLst>
              <a:ext uri="{FF2B5EF4-FFF2-40B4-BE49-F238E27FC236}">
                <a16:creationId xmlns:a16="http://schemas.microsoft.com/office/drawing/2014/main" id="{68966C7F-FA78-441D-8590-12EBD2E73081}"/>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4058358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59D98-5D40-4EFD-874A-8BF2A1118F16}"/>
              </a:ext>
            </a:extLst>
          </p:cNvPr>
          <p:cNvSpPr>
            <a:spLocks noGrp="1"/>
          </p:cNvSpPr>
          <p:nvPr>
            <p:ph type="title"/>
          </p:nvPr>
        </p:nvSpPr>
        <p:spPr/>
        <p:txBody>
          <a:bodyPr/>
          <a:lstStyle/>
          <a:p>
            <a:r>
              <a:rPr lang="en-US"/>
              <a:t>Facebook Facebook - Post Übersicht (ohne Reels) | 01.2.34. WDR Lokalzeit - 5 of 9</a:t>
            </a:r>
          </a:p>
        </p:txBody>
      </p:sp>
      <p:graphicFrame>
        <p:nvGraphicFramePr>
          <p:cNvPr id="5" name="Table Placeholder 4">
            <a:extLst>
              <a:ext uri="{FF2B5EF4-FFF2-40B4-BE49-F238E27FC236}">
                <a16:creationId xmlns:a16="http://schemas.microsoft.com/office/drawing/2014/main" id="{A92879E8-BC12-4907-BE00-3CEE1CF0DABB}"/>
              </a:ext>
            </a:extLst>
          </p:cNvPr>
          <p:cNvGraphicFramePr>
            <a:graphicFrameLocks noGrp="1"/>
          </p:cNvGraphicFramePr>
          <p:nvPr>
            <p:ph type="tbl" sz="quarter" idx="13"/>
            <p:extLst>
              <p:ext uri="{D42A27DB-BD31-4B8C-83A1-F6EECF244321}">
                <p14:modId xmlns:p14="http://schemas.microsoft.com/office/powerpoint/2010/main" val="249128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21833077"/>
                    </a:ext>
                  </a:extLst>
                </a:gridCol>
                <a:gridCol w="1563624">
                  <a:extLst>
                    <a:ext uri="{9D8B030D-6E8A-4147-A177-3AD203B41FA5}">
                      <a16:colId xmlns:a16="http://schemas.microsoft.com/office/drawing/2014/main" val="1846286568"/>
                    </a:ext>
                  </a:extLst>
                </a:gridCol>
                <a:gridCol w="1316736">
                  <a:extLst>
                    <a:ext uri="{9D8B030D-6E8A-4147-A177-3AD203B41FA5}">
                      <a16:colId xmlns:a16="http://schemas.microsoft.com/office/drawing/2014/main" val="1306636640"/>
                    </a:ext>
                  </a:extLst>
                </a:gridCol>
                <a:gridCol w="411480">
                  <a:extLst>
                    <a:ext uri="{9D8B030D-6E8A-4147-A177-3AD203B41FA5}">
                      <a16:colId xmlns:a16="http://schemas.microsoft.com/office/drawing/2014/main" val="2291838048"/>
                    </a:ext>
                  </a:extLst>
                </a:gridCol>
                <a:gridCol w="411480">
                  <a:extLst>
                    <a:ext uri="{9D8B030D-6E8A-4147-A177-3AD203B41FA5}">
                      <a16:colId xmlns:a16="http://schemas.microsoft.com/office/drawing/2014/main" val="1674858823"/>
                    </a:ext>
                  </a:extLst>
                </a:gridCol>
                <a:gridCol w="411480">
                  <a:extLst>
                    <a:ext uri="{9D8B030D-6E8A-4147-A177-3AD203B41FA5}">
                      <a16:colId xmlns:a16="http://schemas.microsoft.com/office/drawing/2014/main" val="3706951172"/>
                    </a:ext>
                  </a:extLst>
                </a:gridCol>
                <a:gridCol w="411480">
                  <a:extLst>
                    <a:ext uri="{9D8B030D-6E8A-4147-A177-3AD203B41FA5}">
                      <a16:colId xmlns:a16="http://schemas.microsoft.com/office/drawing/2014/main" val="142181108"/>
                    </a:ext>
                  </a:extLst>
                </a:gridCol>
                <a:gridCol w="411480">
                  <a:extLst>
                    <a:ext uri="{9D8B030D-6E8A-4147-A177-3AD203B41FA5}">
                      <a16:colId xmlns:a16="http://schemas.microsoft.com/office/drawing/2014/main" val="1067025457"/>
                    </a:ext>
                  </a:extLst>
                </a:gridCol>
                <a:gridCol w="411480">
                  <a:extLst>
                    <a:ext uri="{9D8B030D-6E8A-4147-A177-3AD203B41FA5}">
                      <a16:colId xmlns:a16="http://schemas.microsoft.com/office/drawing/2014/main" val="937773445"/>
                    </a:ext>
                  </a:extLst>
                </a:gridCol>
                <a:gridCol w="411480">
                  <a:extLst>
                    <a:ext uri="{9D8B030D-6E8A-4147-A177-3AD203B41FA5}">
                      <a16:colId xmlns:a16="http://schemas.microsoft.com/office/drawing/2014/main" val="2519120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2885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- 2024-08-02 18:38:01</a:t>
                      </a:r>
                      <a:r>
                        <a:rPr kumimoji="0" lang="de-DE" sz="1000" b="0" i="0" u="none" strike="noStrike" kern="1200" cap="none" spc="0" normalizeH="0" baseline="0" noProof="0">
                          <a:ln>
                            <a:noFill/>
                          </a:ln>
                          <a:solidFill>
                            <a:prstClr val="black"/>
                          </a:solidFill>
                          <a:effectLst/>
                          <a:uLnTx/>
                          <a:uFillTx/>
                          <a:latin typeface="Calibri"/>
                          <a:ea typeface="+mn-ea"/>
                          <a:cs typeface="+mn-cs"/>
                        </a:rPr>
                        <a:t>
 Viele kennen es: Das Klo im Zug ist defekt. ❌ Cecilia aus Mülheim sah in der Situation für sich nur eine Lösung.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https://quintly-eu-image-storage.s3.amazonaws.com/bc22ad31ece8870e558aff23d024e8ce/c9c6d37c95f3ad2a9a58f8765d36151b.jpg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11.1121 %</a:t>
                      </a:r>
                    </a:p>
                  </a:txBody>
                  <a:tcPr/>
                </a:tc>
                <a:extLst>
                  <a:ext uri="{0D108BD9-81ED-4DB2-BD59-A6C34878D82A}">
                    <a16:rowId xmlns:a16="http://schemas.microsoft.com/office/drawing/2014/main" val="20211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- 2024-06-29 11:22:02</a:t>
                      </a:r>
                      <a:r>
                        <a:rPr kumimoji="0" lang="de-DE" sz="1000" b="0" i="0" u="none" strike="noStrike" kern="1200" cap="none" spc="0" normalizeH="0" baseline="0" noProof="0">
                          <a:ln>
                            <a:noFill/>
                          </a:ln>
                          <a:solidFill>
                            <a:prstClr val="black"/>
                          </a:solidFill>
                          <a:effectLst/>
                          <a:uLnTx/>
                          <a:uFillTx/>
                          <a:latin typeface="Calibri"/>
                          <a:ea typeface="+mn-ea"/>
                          <a:cs typeface="+mn-cs"/>
                        </a:rPr>
                        <a:t>
 Eine Schwanen-Patchwork-Familie! 🦢 Das gab es in Hattingen seit 40 Jahren nicht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https://quintly-eu-image-storage.s3.amazonaws.com/bc22ad31ece8870e558aff23d024e8ce/f8d494538e7d06f3c6c7c66cbed444b8.jpg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6.1356 %</a:t>
                      </a:r>
                    </a:p>
                  </a:txBody>
                  <a:tcPr/>
                </a:tc>
                <a:extLst>
                  <a:ext uri="{0D108BD9-81ED-4DB2-BD59-A6C34878D82A}">
                    <a16:rowId xmlns:a16="http://schemas.microsoft.com/office/drawing/2014/main" val="3429816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- 2024-06-27 13:13:03</a:t>
                      </a:r>
                      <a:r>
                        <a:rPr kumimoji="0" lang="de-DE" sz="1000" b="0" i="0" u="none" strike="noStrike" kern="1200" cap="none" spc="0" normalizeH="0" baseline="0" noProof="0">
                          <a:ln>
                            <a:noFill/>
                          </a:ln>
                          <a:solidFill>
                            <a:prstClr val="black"/>
                          </a:solidFill>
                          <a:effectLst/>
                          <a:uLnTx/>
                          <a:uFillTx/>
                          <a:latin typeface="Calibri"/>
                          <a:ea typeface="+mn-ea"/>
                          <a:cs typeface="+mn-cs"/>
                        </a:rPr>
                        <a:t>
 Auch mit 87 steht Marie-Luise Klar alias „Puppa Schmitz“ noch hinter der Theke in Kleve.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https://quintly-eu-image-storage.s3.amazonaws.com/bc22ad31ece8870e558aff23d024e8ce/aeba13467c8c5fe19a7ea33de47aeb71.jpg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3.4412 %</a:t>
                      </a:r>
                    </a:p>
                  </a:txBody>
                  <a:tcPr/>
                </a:tc>
                <a:extLst>
                  <a:ext uri="{0D108BD9-81ED-4DB2-BD59-A6C34878D82A}">
                    <a16:rowId xmlns:a16="http://schemas.microsoft.com/office/drawing/2014/main" val="264312498"/>
                  </a:ext>
                </a:extLst>
              </a:tr>
            </a:tbl>
          </a:graphicData>
        </a:graphic>
      </p:graphicFrame>
      <p:sp>
        <p:nvSpPr>
          <p:cNvPr id="4" name="Text Placeholder 3">
            <a:extLst>
              <a:ext uri="{FF2B5EF4-FFF2-40B4-BE49-F238E27FC236}">
                <a16:creationId xmlns:a16="http://schemas.microsoft.com/office/drawing/2014/main" id="{FE287314-8E1B-4FDD-81C3-112C7C75746B}"/>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364201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41042-F20A-4EC2-A441-9570FD0435EC}"/>
              </a:ext>
            </a:extLst>
          </p:cNvPr>
          <p:cNvSpPr>
            <a:spLocks noGrp="1"/>
          </p:cNvSpPr>
          <p:nvPr>
            <p:ph type="title"/>
          </p:nvPr>
        </p:nvSpPr>
        <p:spPr/>
        <p:txBody>
          <a:bodyPr/>
          <a:lstStyle/>
          <a:p>
            <a:r>
              <a:rPr lang="en-US"/>
              <a:t>Facebook Facebook - Post Übersicht (ohne Reels) | 01.2.34. WDR Lokalzeit - 6 of 9</a:t>
            </a:r>
          </a:p>
        </p:txBody>
      </p:sp>
      <p:graphicFrame>
        <p:nvGraphicFramePr>
          <p:cNvPr id="5" name="Table Placeholder 4">
            <a:extLst>
              <a:ext uri="{FF2B5EF4-FFF2-40B4-BE49-F238E27FC236}">
                <a16:creationId xmlns:a16="http://schemas.microsoft.com/office/drawing/2014/main" id="{DE682BFF-EF45-46D5-B6B1-536254E65C03}"/>
              </a:ext>
            </a:extLst>
          </p:cNvPr>
          <p:cNvGraphicFramePr>
            <a:graphicFrameLocks noGrp="1"/>
          </p:cNvGraphicFramePr>
          <p:nvPr>
            <p:ph type="tbl" sz="quarter" idx="13"/>
            <p:extLst>
              <p:ext uri="{D42A27DB-BD31-4B8C-83A1-F6EECF244321}">
                <p14:modId xmlns:p14="http://schemas.microsoft.com/office/powerpoint/2010/main" val="2470420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12219730"/>
                    </a:ext>
                  </a:extLst>
                </a:gridCol>
                <a:gridCol w="1563624">
                  <a:extLst>
                    <a:ext uri="{9D8B030D-6E8A-4147-A177-3AD203B41FA5}">
                      <a16:colId xmlns:a16="http://schemas.microsoft.com/office/drawing/2014/main" val="1281080726"/>
                    </a:ext>
                  </a:extLst>
                </a:gridCol>
                <a:gridCol w="1316736">
                  <a:extLst>
                    <a:ext uri="{9D8B030D-6E8A-4147-A177-3AD203B41FA5}">
                      <a16:colId xmlns:a16="http://schemas.microsoft.com/office/drawing/2014/main" val="2673550952"/>
                    </a:ext>
                  </a:extLst>
                </a:gridCol>
                <a:gridCol w="411480">
                  <a:extLst>
                    <a:ext uri="{9D8B030D-6E8A-4147-A177-3AD203B41FA5}">
                      <a16:colId xmlns:a16="http://schemas.microsoft.com/office/drawing/2014/main" val="2716816000"/>
                    </a:ext>
                  </a:extLst>
                </a:gridCol>
                <a:gridCol w="411480">
                  <a:extLst>
                    <a:ext uri="{9D8B030D-6E8A-4147-A177-3AD203B41FA5}">
                      <a16:colId xmlns:a16="http://schemas.microsoft.com/office/drawing/2014/main" val="3719765009"/>
                    </a:ext>
                  </a:extLst>
                </a:gridCol>
                <a:gridCol w="411480">
                  <a:extLst>
                    <a:ext uri="{9D8B030D-6E8A-4147-A177-3AD203B41FA5}">
                      <a16:colId xmlns:a16="http://schemas.microsoft.com/office/drawing/2014/main" val="244095611"/>
                    </a:ext>
                  </a:extLst>
                </a:gridCol>
                <a:gridCol w="411480">
                  <a:extLst>
                    <a:ext uri="{9D8B030D-6E8A-4147-A177-3AD203B41FA5}">
                      <a16:colId xmlns:a16="http://schemas.microsoft.com/office/drawing/2014/main" val="1078570095"/>
                    </a:ext>
                  </a:extLst>
                </a:gridCol>
                <a:gridCol w="411480">
                  <a:extLst>
                    <a:ext uri="{9D8B030D-6E8A-4147-A177-3AD203B41FA5}">
                      <a16:colId xmlns:a16="http://schemas.microsoft.com/office/drawing/2014/main" val="3944064619"/>
                    </a:ext>
                  </a:extLst>
                </a:gridCol>
                <a:gridCol w="411480">
                  <a:extLst>
                    <a:ext uri="{9D8B030D-6E8A-4147-A177-3AD203B41FA5}">
                      <a16:colId xmlns:a16="http://schemas.microsoft.com/office/drawing/2014/main" val="2736955294"/>
                    </a:ext>
                  </a:extLst>
                </a:gridCol>
                <a:gridCol w="411480">
                  <a:extLst>
                    <a:ext uri="{9D8B030D-6E8A-4147-A177-3AD203B41FA5}">
                      <a16:colId xmlns:a16="http://schemas.microsoft.com/office/drawing/2014/main" val="3650116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3024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- 2024-07-05 17:55:04</a:t>
                      </a:r>
                      <a:r>
                        <a:rPr kumimoji="0" lang="de-DE" sz="1000" b="0" i="0" u="none" strike="noStrike" kern="1200" cap="none" spc="0" normalizeH="0" baseline="0" noProof="0">
                          <a:ln>
                            <a:noFill/>
                          </a:ln>
                          <a:solidFill>
                            <a:prstClr val="black"/>
                          </a:solidFill>
                          <a:effectLst/>
                          <a:uLnTx/>
                          <a:uFillTx/>
                          <a:latin typeface="Calibri"/>
                          <a:ea typeface="+mn-ea"/>
                          <a:cs typeface="+mn-cs"/>
                        </a:rPr>
                        <a:t>
 Jordi und Ramona pflegen einen kleinen Ort für Nachhaltigkeit in ihrer Dortmunder Nachbarschaft.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https://quintly-eu-image-storage.s3.amazonaws.com/bc22ad31ece8870e558aff23d024e8ce/4e524cf5f67ff0b5e7c81425633cb51d.jpg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3.1678 %</a:t>
                      </a:r>
                    </a:p>
                  </a:txBody>
                  <a:tcPr/>
                </a:tc>
                <a:extLst>
                  <a:ext uri="{0D108BD9-81ED-4DB2-BD59-A6C34878D82A}">
                    <a16:rowId xmlns:a16="http://schemas.microsoft.com/office/drawing/2014/main" val="271891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WDR Lokalzeit - 2024-07-03 11:34:49</a:t>
                      </a:r>
                      <a:r>
                        <a:rPr kumimoji="0" lang="it-IT" sz="1000" b="0" i="0" u="none" strike="noStrike" kern="1200" cap="none" spc="0" normalizeH="0" baseline="0" noProof="0">
                          <a:ln>
                            <a:noFill/>
                          </a:ln>
                          <a:solidFill>
                            <a:prstClr val="black"/>
                          </a:solidFill>
                          <a:effectLst/>
                          <a:uLnTx/>
                          <a:uFillTx/>
                          <a:latin typeface="Calibri"/>
                          <a:ea typeface="+mn-ea"/>
                          <a:cs typeface="+mn-cs"/>
                        </a:rPr>
                        <a:t>
 In Halle gilt: No Domenico, no Party!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https://quintly-eu-image-storage.s3.amazonaws.com/bc22ad31ece8870e558aff23d024e8ce/a970e4d6f3ccb875d236c7bc03e6ef39.jpg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6.1663 %</a:t>
                      </a:r>
                    </a:p>
                  </a:txBody>
                  <a:tcPr/>
                </a:tc>
                <a:extLst>
                  <a:ext uri="{0D108BD9-81ED-4DB2-BD59-A6C34878D82A}">
                    <a16:rowId xmlns:a16="http://schemas.microsoft.com/office/drawing/2014/main" val="369073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- 2024-07-06 17:43:04</a:t>
                      </a:r>
                      <a:r>
                        <a:rPr kumimoji="0" lang="de-DE" sz="1000" b="0" i="0" u="none" strike="noStrike" kern="1200" cap="none" spc="0" normalizeH="0" baseline="0" noProof="0">
                          <a:ln>
                            <a:noFill/>
                          </a:ln>
                          <a:solidFill>
                            <a:prstClr val="black"/>
                          </a:solidFill>
                          <a:effectLst/>
                          <a:uLnTx/>
                          <a:uFillTx/>
                          <a:latin typeface="Calibri"/>
                          <a:ea typeface="+mn-ea"/>
                          <a:cs typeface="+mn-cs"/>
                        </a:rPr>
                        <a:t>
 Heike und Peter haben sich ihre eigene mystisch-magische Höhlenwelt gezaubert.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https://quintly-eu-image-storage.s3.amazonaws.com/bc22ad31ece8870e558aff23d024e8ce/1292a3592c5a37c187d5df27921af289.jpg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3.6915 %</a:t>
                      </a:r>
                    </a:p>
                  </a:txBody>
                  <a:tcPr/>
                </a:tc>
                <a:extLst>
                  <a:ext uri="{0D108BD9-81ED-4DB2-BD59-A6C34878D82A}">
                    <a16:rowId xmlns:a16="http://schemas.microsoft.com/office/drawing/2014/main" val="1913842775"/>
                  </a:ext>
                </a:extLst>
              </a:tr>
            </a:tbl>
          </a:graphicData>
        </a:graphic>
      </p:graphicFrame>
      <p:sp>
        <p:nvSpPr>
          <p:cNvPr id="4" name="Text Placeholder 3">
            <a:extLst>
              <a:ext uri="{FF2B5EF4-FFF2-40B4-BE49-F238E27FC236}">
                <a16:creationId xmlns:a16="http://schemas.microsoft.com/office/drawing/2014/main" id="{2A884C38-6382-403D-859F-7C57516F15A6}"/>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718333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005F-7420-4860-A402-9FAE2BEDE145}"/>
              </a:ext>
            </a:extLst>
          </p:cNvPr>
          <p:cNvSpPr>
            <a:spLocks noGrp="1"/>
          </p:cNvSpPr>
          <p:nvPr>
            <p:ph type="title"/>
          </p:nvPr>
        </p:nvSpPr>
        <p:spPr/>
        <p:txBody>
          <a:bodyPr/>
          <a:lstStyle/>
          <a:p>
            <a:r>
              <a:rPr lang="en-US"/>
              <a:t>Facebook Facebook - Post Übersicht (ohne Reels) | 01.2.34. WDR Lokalzeit - 7 of 9</a:t>
            </a:r>
          </a:p>
        </p:txBody>
      </p:sp>
      <p:graphicFrame>
        <p:nvGraphicFramePr>
          <p:cNvPr id="5" name="Table Placeholder 4">
            <a:extLst>
              <a:ext uri="{FF2B5EF4-FFF2-40B4-BE49-F238E27FC236}">
                <a16:creationId xmlns:a16="http://schemas.microsoft.com/office/drawing/2014/main" id="{E2EC01D2-471A-4B5D-A15A-488C7438843C}"/>
              </a:ext>
            </a:extLst>
          </p:cNvPr>
          <p:cNvGraphicFramePr>
            <a:graphicFrameLocks noGrp="1"/>
          </p:cNvGraphicFramePr>
          <p:nvPr>
            <p:ph type="tbl" sz="quarter" idx="13"/>
            <p:extLst>
              <p:ext uri="{D42A27DB-BD31-4B8C-83A1-F6EECF244321}">
                <p14:modId xmlns:p14="http://schemas.microsoft.com/office/powerpoint/2010/main" val="3416605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41587955"/>
                    </a:ext>
                  </a:extLst>
                </a:gridCol>
                <a:gridCol w="1563624">
                  <a:extLst>
                    <a:ext uri="{9D8B030D-6E8A-4147-A177-3AD203B41FA5}">
                      <a16:colId xmlns:a16="http://schemas.microsoft.com/office/drawing/2014/main" val="3158564260"/>
                    </a:ext>
                  </a:extLst>
                </a:gridCol>
                <a:gridCol w="1316736">
                  <a:extLst>
                    <a:ext uri="{9D8B030D-6E8A-4147-A177-3AD203B41FA5}">
                      <a16:colId xmlns:a16="http://schemas.microsoft.com/office/drawing/2014/main" val="1594781464"/>
                    </a:ext>
                  </a:extLst>
                </a:gridCol>
                <a:gridCol w="411480">
                  <a:extLst>
                    <a:ext uri="{9D8B030D-6E8A-4147-A177-3AD203B41FA5}">
                      <a16:colId xmlns:a16="http://schemas.microsoft.com/office/drawing/2014/main" val="2934068861"/>
                    </a:ext>
                  </a:extLst>
                </a:gridCol>
                <a:gridCol w="411480">
                  <a:extLst>
                    <a:ext uri="{9D8B030D-6E8A-4147-A177-3AD203B41FA5}">
                      <a16:colId xmlns:a16="http://schemas.microsoft.com/office/drawing/2014/main" val="3046679137"/>
                    </a:ext>
                  </a:extLst>
                </a:gridCol>
                <a:gridCol w="411480">
                  <a:extLst>
                    <a:ext uri="{9D8B030D-6E8A-4147-A177-3AD203B41FA5}">
                      <a16:colId xmlns:a16="http://schemas.microsoft.com/office/drawing/2014/main" val="1587567146"/>
                    </a:ext>
                  </a:extLst>
                </a:gridCol>
                <a:gridCol w="411480">
                  <a:extLst>
                    <a:ext uri="{9D8B030D-6E8A-4147-A177-3AD203B41FA5}">
                      <a16:colId xmlns:a16="http://schemas.microsoft.com/office/drawing/2014/main" val="2772046746"/>
                    </a:ext>
                  </a:extLst>
                </a:gridCol>
                <a:gridCol w="411480">
                  <a:extLst>
                    <a:ext uri="{9D8B030D-6E8A-4147-A177-3AD203B41FA5}">
                      <a16:colId xmlns:a16="http://schemas.microsoft.com/office/drawing/2014/main" val="325817816"/>
                    </a:ext>
                  </a:extLst>
                </a:gridCol>
                <a:gridCol w="411480">
                  <a:extLst>
                    <a:ext uri="{9D8B030D-6E8A-4147-A177-3AD203B41FA5}">
                      <a16:colId xmlns:a16="http://schemas.microsoft.com/office/drawing/2014/main" val="3659025130"/>
                    </a:ext>
                  </a:extLst>
                </a:gridCol>
                <a:gridCol w="411480">
                  <a:extLst>
                    <a:ext uri="{9D8B030D-6E8A-4147-A177-3AD203B41FA5}">
                      <a16:colId xmlns:a16="http://schemas.microsoft.com/office/drawing/2014/main" val="3758066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6481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- 2024-06-29 17:36:57</a:t>
                      </a:r>
                      <a:r>
                        <a:rPr kumimoji="0" lang="de-DE" sz="1000" b="0" i="0" u="none" strike="noStrike" kern="1200" cap="none" spc="0" normalizeH="0" baseline="0" noProof="0">
                          <a:ln>
                            <a:noFill/>
                          </a:ln>
                          <a:solidFill>
                            <a:prstClr val="black"/>
                          </a:solidFill>
                          <a:effectLst/>
                          <a:uLnTx/>
                          <a:uFillTx/>
                          <a:latin typeface="Calibri"/>
                          <a:ea typeface="+mn-ea"/>
                          <a:cs typeface="+mn-cs"/>
                        </a:rPr>
                        <a:t>
 Gegen Überflutungen ist in Bengen eben doch ein Kraut gewachsen - dafür sorgt Landwirt Gerd Möhren.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https://quintly-eu-image-storage.s3.amazonaws.com/bc22ad31ece8870e558aff23d024e8ce/d746f73c6423cbfd923099c6294599a3.jpg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Hochwasser 2021, 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3.8766 %</a:t>
                      </a:r>
                    </a:p>
                  </a:txBody>
                  <a:tcPr/>
                </a:tc>
                <a:extLst>
                  <a:ext uri="{0D108BD9-81ED-4DB2-BD59-A6C34878D82A}">
                    <a16:rowId xmlns:a16="http://schemas.microsoft.com/office/drawing/2014/main" val="75459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- 2024-07-01 07:48:02</a:t>
                      </a:r>
                      <a:r>
                        <a:rPr kumimoji="0" lang="de-DE" sz="1000" b="0" i="0" u="none" strike="noStrike" kern="1200" cap="none" spc="0" normalizeH="0" baseline="0" noProof="0">
                          <a:ln>
                            <a:noFill/>
                          </a:ln>
                          <a:solidFill>
                            <a:prstClr val="black"/>
                          </a:solidFill>
                          <a:effectLst/>
                          <a:uLnTx/>
                          <a:uFillTx/>
                          <a:latin typeface="Calibri"/>
                          <a:ea typeface="+mn-ea"/>
                          <a:cs typeface="+mn-cs"/>
                        </a:rPr>
                        <a:t>
 Auf dem Pausenhof der Jakobusschule in Westkirchen heißt es: "Mein rechter, rechter Platz ist frei..."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https://quintly-eu-image-storage.s3.amazonaws.com/bc22ad31ece8870e558aff23d024e8ce/c1581c2a6f213ad0791d4d78b26720f6.jpg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3.4324 %</a:t>
                      </a:r>
                    </a:p>
                  </a:txBody>
                  <a:tcPr/>
                </a:tc>
                <a:extLst>
                  <a:ext uri="{0D108BD9-81ED-4DB2-BD59-A6C34878D82A}">
                    <a16:rowId xmlns:a16="http://schemas.microsoft.com/office/drawing/2014/main" val="89261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- 2024-06-28 12:51:03</a:t>
                      </a:r>
                      <a:r>
                        <a:rPr kumimoji="0" lang="de-DE" sz="1000" b="0" i="0" u="none" strike="noStrike" kern="1200" cap="none" spc="0" normalizeH="0" baseline="0" noProof="0">
                          <a:ln>
                            <a:noFill/>
                          </a:ln>
                          <a:solidFill>
                            <a:prstClr val="black"/>
                          </a:solidFill>
                          <a:effectLst/>
                          <a:uLnTx/>
                          <a:uFillTx/>
                          <a:latin typeface="Calibri"/>
                          <a:ea typeface="+mn-ea"/>
                          <a:cs typeface="+mn-cs"/>
                        </a:rPr>
                        <a:t>
 "Die kamen sogar aus Oldenburg, um bei mir in Bottrop-Kirchhellen Erdbeeren zu kaufen!" Mit so viel Verständnis hatte Erdbeer-Bauer Jörg Umberg nicht gerechnet.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https://quintly-eu-image-storage.s3.amazonaws.com/bc22ad31ece8870e558aff23d024e8ce/fccf9857adbb9dfc242bf7d88f91b35f.jpg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5.0451 %</a:t>
                      </a:r>
                    </a:p>
                  </a:txBody>
                  <a:tcPr/>
                </a:tc>
                <a:extLst>
                  <a:ext uri="{0D108BD9-81ED-4DB2-BD59-A6C34878D82A}">
                    <a16:rowId xmlns:a16="http://schemas.microsoft.com/office/drawing/2014/main" val="2203650175"/>
                  </a:ext>
                </a:extLst>
              </a:tr>
            </a:tbl>
          </a:graphicData>
        </a:graphic>
      </p:graphicFrame>
      <p:sp>
        <p:nvSpPr>
          <p:cNvPr id="4" name="Text Placeholder 3">
            <a:extLst>
              <a:ext uri="{FF2B5EF4-FFF2-40B4-BE49-F238E27FC236}">
                <a16:creationId xmlns:a16="http://schemas.microsoft.com/office/drawing/2014/main" id="{4F695EE1-EC3C-4D7C-A9F5-7BBE24F83438}"/>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841730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F1CA-644E-4CA0-A6CA-052FDF8EA976}"/>
              </a:ext>
            </a:extLst>
          </p:cNvPr>
          <p:cNvSpPr>
            <a:spLocks noGrp="1"/>
          </p:cNvSpPr>
          <p:nvPr>
            <p:ph type="title"/>
          </p:nvPr>
        </p:nvSpPr>
        <p:spPr/>
        <p:txBody>
          <a:bodyPr/>
          <a:lstStyle/>
          <a:p>
            <a:r>
              <a:rPr lang="en-US"/>
              <a:t>Facebook Facebook - Post Übersicht (ohne Reels) | 01.2.34. WDR Lokalzeit - 8 of 9</a:t>
            </a:r>
          </a:p>
        </p:txBody>
      </p:sp>
      <p:graphicFrame>
        <p:nvGraphicFramePr>
          <p:cNvPr id="5" name="Table Placeholder 4">
            <a:extLst>
              <a:ext uri="{FF2B5EF4-FFF2-40B4-BE49-F238E27FC236}">
                <a16:creationId xmlns:a16="http://schemas.microsoft.com/office/drawing/2014/main" id="{CA4E1B53-C8E1-4F11-87F9-1F2D7C44E1DA}"/>
              </a:ext>
            </a:extLst>
          </p:cNvPr>
          <p:cNvGraphicFramePr>
            <a:graphicFrameLocks noGrp="1"/>
          </p:cNvGraphicFramePr>
          <p:nvPr>
            <p:ph type="tbl" sz="quarter" idx="13"/>
            <p:extLst>
              <p:ext uri="{D42A27DB-BD31-4B8C-83A1-F6EECF244321}">
                <p14:modId xmlns:p14="http://schemas.microsoft.com/office/powerpoint/2010/main" val="2065948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92813934"/>
                    </a:ext>
                  </a:extLst>
                </a:gridCol>
                <a:gridCol w="1563624">
                  <a:extLst>
                    <a:ext uri="{9D8B030D-6E8A-4147-A177-3AD203B41FA5}">
                      <a16:colId xmlns:a16="http://schemas.microsoft.com/office/drawing/2014/main" val="1199863709"/>
                    </a:ext>
                  </a:extLst>
                </a:gridCol>
                <a:gridCol w="1316736">
                  <a:extLst>
                    <a:ext uri="{9D8B030D-6E8A-4147-A177-3AD203B41FA5}">
                      <a16:colId xmlns:a16="http://schemas.microsoft.com/office/drawing/2014/main" val="2633973406"/>
                    </a:ext>
                  </a:extLst>
                </a:gridCol>
                <a:gridCol w="411480">
                  <a:extLst>
                    <a:ext uri="{9D8B030D-6E8A-4147-A177-3AD203B41FA5}">
                      <a16:colId xmlns:a16="http://schemas.microsoft.com/office/drawing/2014/main" val="2643617194"/>
                    </a:ext>
                  </a:extLst>
                </a:gridCol>
                <a:gridCol w="411480">
                  <a:extLst>
                    <a:ext uri="{9D8B030D-6E8A-4147-A177-3AD203B41FA5}">
                      <a16:colId xmlns:a16="http://schemas.microsoft.com/office/drawing/2014/main" val="3703184335"/>
                    </a:ext>
                  </a:extLst>
                </a:gridCol>
                <a:gridCol w="411480">
                  <a:extLst>
                    <a:ext uri="{9D8B030D-6E8A-4147-A177-3AD203B41FA5}">
                      <a16:colId xmlns:a16="http://schemas.microsoft.com/office/drawing/2014/main" val="2319220481"/>
                    </a:ext>
                  </a:extLst>
                </a:gridCol>
                <a:gridCol w="411480">
                  <a:extLst>
                    <a:ext uri="{9D8B030D-6E8A-4147-A177-3AD203B41FA5}">
                      <a16:colId xmlns:a16="http://schemas.microsoft.com/office/drawing/2014/main" val="93569598"/>
                    </a:ext>
                  </a:extLst>
                </a:gridCol>
                <a:gridCol w="411480">
                  <a:extLst>
                    <a:ext uri="{9D8B030D-6E8A-4147-A177-3AD203B41FA5}">
                      <a16:colId xmlns:a16="http://schemas.microsoft.com/office/drawing/2014/main" val="2235658777"/>
                    </a:ext>
                  </a:extLst>
                </a:gridCol>
                <a:gridCol w="411480">
                  <a:extLst>
                    <a:ext uri="{9D8B030D-6E8A-4147-A177-3AD203B41FA5}">
                      <a16:colId xmlns:a16="http://schemas.microsoft.com/office/drawing/2014/main" val="1381764199"/>
                    </a:ext>
                  </a:extLst>
                </a:gridCol>
                <a:gridCol w="411480">
                  <a:extLst>
                    <a:ext uri="{9D8B030D-6E8A-4147-A177-3AD203B41FA5}">
                      <a16:colId xmlns:a16="http://schemas.microsoft.com/office/drawing/2014/main" val="375449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42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- 2024-06-27 15:06:04</a:t>
                      </a:r>
                      <a:r>
                        <a:rPr kumimoji="0" lang="de-DE" sz="1000" b="0" i="0" u="none" strike="noStrike" kern="1200" cap="none" spc="0" normalizeH="0" baseline="0" noProof="0">
                          <a:ln>
                            <a:noFill/>
                          </a:ln>
                          <a:solidFill>
                            <a:prstClr val="black"/>
                          </a:solidFill>
                          <a:effectLst/>
                          <a:uLnTx/>
                          <a:uFillTx/>
                          <a:latin typeface="Calibri"/>
                          <a:ea typeface="+mn-ea"/>
                          <a:cs typeface="+mn-cs"/>
                        </a:rPr>
                        <a:t>
 Über 100 Jahre lang hat Gabis und Gerds Familie im Kreis Höxter für Kirmesspaß gesorgt. 🎪🎈 Jetzt wird alles anders...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https://quintly-eu-image-storage.s3.amazonaws.com/bc22ad31ece8870e558aff23d024e8ce/8173a605ec5fbadf3dfb07c63886ee92.jpg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2.4682 %</a:t>
                      </a:r>
                    </a:p>
                  </a:txBody>
                  <a:tcPr/>
                </a:tc>
                <a:extLst>
                  <a:ext uri="{0D108BD9-81ED-4DB2-BD59-A6C34878D82A}">
                    <a16:rowId xmlns:a16="http://schemas.microsoft.com/office/drawing/2014/main" val="254215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- 2024-06-25 11:35:04</a:t>
                      </a:r>
                      <a:r>
                        <a:rPr kumimoji="0" lang="de-DE" sz="1000" b="0" i="0" u="none" strike="noStrike" kern="1200" cap="none" spc="0" normalizeH="0" baseline="0" noProof="0">
                          <a:ln>
                            <a:noFill/>
                          </a:ln>
                          <a:solidFill>
                            <a:prstClr val="black"/>
                          </a:solidFill>
                          <a:effectLst/>
                          <a:uLnTx/>
                          <a:uFillTx/>
                          <a:latin typeface="Calibri"/>
                          <a:ea typeface="+mn-ea"/>
                          <a:cs typeface="+mn-cs"/>
                        </a:rPr>
                        <a:t>
 Im ostwestfälischen Halle sind Pizza-Rezepte das höchste Gut!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https://quintly-eu-image-storage.s3.amazonaws.com/bc22ad31ece8870e558aff23d024e8ce/1fe8617151f881e6b495d59c543ed4fd.jpg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4.8075 %</a:t>
                      </a:r>
                    </a:p>
                  </a:txBody>
                  <a:tcPr/>
                </a:tc>
                <a:extLst>
                  <a:ext uri="{0D108BD9-81ED-4DB2-BD59-A6C34878D82A}">
                    <a16:rowId xmlns:a16="http://schemas.microsoft.com/office/drawing/2014/main" val="30858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- 2024-07-23 08:03:04</a:t>
                      </a:r>
                      <a:r>
                        <a:rPr kumimoji="0" lang="de-DE" sz="1000" b="0" i="0" u="none" strike="noStrike" kern="1200" cap="none" spc="0" normalizeH="0" baseline="0" noProof="0">
                          <a:ln>
                            <a:noFill/>
                          </a:ln>
                          <a:solidFill>
                            <a:prstClr val="black"/>
                          </a:solidFill>
                          <a:effectLst/>
                          <a:uLnTx/>
                          <a:uFillTx/>
                          <a:latin typeface="Calibri"/>
                          <a:ea typeface="+mn-ea"/>
                          <a:cs typeface="+mn-cs"/>
                        </a:rPr>
                        <a:t>
 Nirgendwo ist es so schön, wie in OWL - findet zumindest Familie Stipkes aus den Niederlanden.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https://quintly-eu-image-storage.s3.amazonaws.com/bc22ad31ece8870e558aff23d024e8ce/c08561e19e998c14e8ba2ec4902eee5a.jpg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3.6750 %</a:t>
                      </a:r>
                    </a:p>
                  </a:txBody>
                  <a:tcPr/>
                </a:tc>
                <a:extLst>
                  <a:ext uri="{0D108BD9-81ED-4DB2-BD59-A6C34878D82A}">
                    <a16:rowId xmlns:a16="http://schemas.microsoft.com/office/drawing/2014/main" val="152066872"/>
                  </a:ext>
                </a:extLst>
              </a:tr>
            </a:tbl>
          </a:graphicData>
        </a:graphic>
      </p:graphicFrame>
      <p:sp>
        <p:nvSpPr>
          <p:cNvPr id="4" name="Text Placeholder 3">
            <a:extLst>
              <a:ext uri="{FF2B5EF4-FFF2-40B4-BE49-F238E27FC236}">
                <a16:creationId xmlns:a16="http://schemas.microsoft.com/office/drawing/2014/main" id="{BAC8218A-2EB9-40FB-B352-B8F1FDB42621}"/>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44287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B1EC-DFCE-4CD0-9AE7-0796E0C671C0}"/>
              </a:ext>
            </a:extLst>
          </p:cNvPr>
          <p:cNvSpPr>
            <a:spLocks noGrp="1"/>
          </p:cNvSpPr>
          <p:nvPr>
            <p:ph type="title"/>
          </p:nvPr>
        </p:nvSpPr>
        <p:spPr/>
        <p:txBody>
          <a:bodyPr/>
          <a:lstStyle/>
          <a:p>
            <a:r>
              <a:rPr lang="en-US"/>
              <a:t>Facebook Facebook - Post Übersicht (ohne Reels) | 01.2.34. WDR Lokalzeit - 9 of 9</a:t>
            </a:r>
          </a:p>
        </p:txBody>
      </p:sp>
      <p:graphicFrame>
        <p:nvGraphicFramePr>
          <p:cNvPr id="5" name="Table Placeholder 4">
            <a:extLst>
              <a:ext uri="{FF2B5EF4-FFF2-40B4-BE49-F238E27FC236}">
                <a16:creationId xmlns:a16="http://schemas.microsoft.com/office/drawing/2014/main" id="{6DD62AED-F83F-4F99-AE97-3C191FBFC005}"/>
              </a:ext>
            </a:extLst>
          </p:cNvPr>
          <p:cNvGraphicFramePr>
            <a:graphicFrameLocks noGrp="1"/>
          </p:cNvGraphicFramePr>
          <p:nvPr>
            <p:ph type="tbl" sz="quarter" idx="13"/>
            <p:extLst>
              <p:ext uri="{D42A27DB-BD31-4B8C-83A1-F6EECF244321}">
                <p14:modId xmlns:p14="http://schemas.microsoft.com/office/powerpoint/2010/main" val="3537802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88736172"/>
                    </a:ext>
                  </a:extLst>
                </a:gridCol>
                <a:gridCol w="1563624">
                  <a:extLst>
                    <a:ext uri="{9D8B030D-6E8A-4147-A177-3AD203B41FA5}">
                      <a16:colId xmlns:a16="http://schemas.microsoft.com/office/drawing/2014/main" val="3735232460"/>
                    </a:ext>
                  </a:extLst>
                </a:gridCol>
                <a:gridCol w="1316736">
                  <a:extLst>
                    <a:ext uri="{9D8B030D-6E8A-4147-A177-3AD203B41FA5}">
                      <a16:colId xmlns:a16="http://schemas.microsoft.com/office/drawing/2014/main" val="2542918650"/>
                    </a:ext>
                  </a:extLst>
                </a:gridCol>
                <a:gridCol w="411480">
                  <a:extLst>
                    <a:ext uri="{9D8B030D-6E8A-4147-A177-3AD203B41FA5}">
                      <a16:colId xmlns:a16="http://schemas.microsoft.com/office/drawing/2014/main" val="303781103"/>
                    </a:ext>
                  </a:extLst>
                </a:gridCol>
                <a:gridCol w="411480">
                  <a:extLst>
                    <a:ext uri="{9D8B030D-6E8A-4147-A177-3AD203B41FA5}">
                      <a16:colId xmlns:a16="http://schemas.microsoft.com/office/drawing/2014/main" val="1773937729"/>
                    </a:ext>
                  </a:extLst>
                </a:gridCol>
                <a:gridCol w="411480">
                  <a:extLst>
                    <a:ext uri="{9D8B030D-6E8A-4147-A177-3AD203B41FA5}">
                      <a16:colId xmlns:a16="http://schemas.microsoft.com/office/drawing/2014/main" val="3122187563"/>
                    </a:ext>
                  </a:extLst>
                </a:gridCol>
                <a:gridCol w="411480">
                  <a:extLst>
                    <a:ext uri="{9D8B030D-6E8A-4147-A177-3AD203B41FA5}">
                      <a16:colId xmlns:a16="http://schemas.microsoft.com/office/drawing/2014/main" val="1144719844"/>
                    </a:ext>
                  </a:extLst>
                </a:gridCol>
                <a:gridCol w="411480">
                  <a:extLst>
                    <a:ext uri="{9D8B030D-6E8A-4147-A177-3AD203B41FA5}">
                      <a16:colId xmlns:a16="http://schemas.microsoft.com/office/drawing/2014/main" val="2568146246"/>
                    </a:ext>
                  </a:extLst>
                </a:gridCol>
                <a:gridCol w="411480">
                  <a:extLst>
                    <a:ext uri="{9D8B030D-6E8A-4147-A177-3AD203B41FA5}">
                      <a16:colId xmlns:a16="http://schemas.microsoft.com/office/drawing/2014/main" val="3096753522"/>
                    </a:ext>
                  </a:extLst>
                </a:gridCol>
                <a:gridCol w="411480">
                  <a:extLst>
                    <a:ext uri="{9D8B030D-6E8A-4147-A177-3AD203B41FA5}">
                      <a16:colId xmlns:a16="http://schemas.microsoft.com/office/drawing/2014/main" val="158734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5382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- 2024-07-19 14:24:02</a:t>
                      </a:r>
                      <a:r>
                        <a:rPr kumimoji="0" lang="de-DE" sz="1000" b="0" i="0" u="none" strike="noStrike" kern="1200" cap="none" spc="0" normalizeH="0" baseline="0" noProof="0">
                          <a:ln>
                            <a:noFill/>
                          </a:ln>
                          <a:solidFill>
                            <a:prstClr val="black"/>
                          </a:solidFill>
                          <a:effectLst/>
                          <a:uLnTx/>
                          <a:uFillTx/>
                          <a:latin typeface="Calibri"/>
                          <a:ea typeface="+mn-ea"/>
                          <a:cs typeface="+mn-cs"/>
                        </a:rPr>
                        <a:t>
 André Schnura aus dem Kreis Mettmann und sein Saxophon sind die Legenden der EM. Auch danach soll sein Instrument noch Menschen glücklich machen.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https://quintly-eu-image-storage.s3.amazonaws.com/bc22ad31ece8870e558aff23d024e8ce/16385c1028943c06fbb6c0b6f4c73609.jpg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3.5843 %</a:t>
                      </a:r>
                    </a:p>
                  </a:txBody>
                  <a:tcPr/>
                </a:tc>
                <a:extLst>
                  <a:ext uri="{0D108BD9-81ED-4DB2-BD59-A6C34878D82A}">
                    <a16:rowId xmlns:a16="http://schemas.microsoft.com/office/drawing/2014/main" val="215125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- 2024-07-01 18:15:02</a:t>
                      </a:r>
                      <a:r>
                        <a:rPr kumimoji="0" lang="de-DE" sz="1000" b="0" i="0" u="none" strike="noStrike" kern="1200" cap="none" spc="0" normalizeH="0" baseline="0" noProof="0">
                          <a:ln>
                            <a:noFill/>
                          </a:ln>
                          <a:solidFill>
                            <a:prstClr val="black"/>
                          </a:solidFill>
                          <a:effectLst/>
                          <a:uLnTx/>
                          <a:uFillTx/>
                          <a:latin typeface="Calibri"/>
                          <a:ea typeface="+mn-ea"/>
                          <a:cs typeface="+mn-cs"/>
                        </a:rPr>
                        <a:t>
 „Er ist mein größtes Vorbild und Idol, sportlich und menschlich“, sagt Oguzhan aus Beckum. Jetzt ist sein Kindheitstraum in Erfüllung gegangen!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https://quintly-eu-image-storage.s3.amazonaws.com/bc22ad31ece8870e558aff23d024e8ce/1669f05810456450a75b5ae7ca1cb1cd.jpg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3.3666 %</a:t>
                      </a:r>
                    </a:p>
                  </a:txBody>
                  <a:tcPr/>
                </a:tc>
                <a:extLst>
                  <a:ext uri="{0D108BD9-81ED-4DB2-BD59-A6C34878D82A}">
                    <a16:rowId xmlns:a16="http://schemas.microsoft.com/office/drawing/2014/main" val="1539405278"/>
                  </a:ext>
                </a:extLst>
              </a:tr>
            </a:tbl>
          </a:graphicData>
        </a:graphic>
      </p:graphicFrame>
      <p:sp>
        <p:nvSpPr>
          <p:cNvPr id="4" name="Text Placeholder 3">
            <a:extLst>
              <a:ext uri="{FF2B5EF4-FFF2-40B4-BE49-F238E27FC236}">
                <a16:creationId xmlns:a16="http://schemas.microsoft.com/office/drawing/2014/main" id="{574EF562-41F7-4061-9EBB-24F3A883FF71}"/>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463485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69796-DB0A-4346-A9BA-60C0ABC4B490}"/>
              </a:ext>
            </a:extLst>
          </p:cNvPr>
          <p:cNvSpPr>
            <a:spLocks noGrp="1"/>
          </p:cNvSpPr>
          <p:nvPr>
            <p:ph type="title"/>
          </p:nvPr>
        </p:nvSpPr>
        <p:spPr/>
        <p:txBody>
          <a:bodyPr/>
          <a:lstStyle/>
          <a:p>
            <a:r>
              <a:rPr lang="en-US"/>
              <a:t>Facebook Facebook - Video Übersicht | 01.2.34. WDR Lokalzeit - 1 of 10</a:t>
            </a:r>
          </a:p>
        </p:txBody>
      </p:sp>
      <p:graphicFrame>
        <p:nvGraphicFramePr>
          <p:cNvPr id="5" name="Table Placeholder 4">
            <a:extLst>
              <a:ext uri="{FF2B5EF4-FFF2-40B4-BE49-F238E27FC236}">
                <a16:creationId xmlns:a16="http://schemas.microsoft.com/office/drawing/2014/main" id="{50880DD4-87C8-40AD-AA8D-D172ABD187D8}"/>
              </a:ext>
            </a:extLst>
          </p:cNvPr>
          <p:cNvGraphicFramePr>
            <a:graphicFrameLocks noGrp="1"/>
          </p:cNvGraphicFramePr>
          <p:nvPr>
            <p:ph type="tbl" sz="quarter" idx="13"/>
            <p:extLst>
              <p:ext uri="{D42A27DB-BD31-4B8C-83A1-F6EECF244321}">
                <p14:modId xmlns:p14="http://schemas.microsoft.com/office/powerpoint/2010/main" val="3054636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52638195"/>
                    </a:ext>
                  </a:extLst>
                </a:gridCol>
                <a:gridCol w="1481328">
                  <a:extLst>
                    <a:ext uri="{9D8B030D-6E8A-4147-A177-3AD203B41FA5}">
                      <a16:colId xmlns:a16="http://schemas.microsoft.com/office/drawing/2014/main" val="2743068311"/>
                    </a:ext>
                  </a:extLst>
                </a:gridCol>
                <a:gridCol w="1069848">
                  <a:extLst>
                    <a:ext uri="{9D8B030D-6E8A-4147-A177-3AD203B41FA5}">
                      <a16:colId xmlns:a16="http://schemas.microsoft.com/office/drawing/2014/main" val="2569683628"/>
                    </a:ext>
                  </a:extLst>
                </a:gridCol>
                <a:gridCol w="576072">
                  <a:extLst>
                    <a:ext uri="{9D8B030D-6E8A-4147-A177-3AD203B41FA5}">
                      <a16:colId xmlns:a16="http://schemas.microsoft.com/office/drawing/2014/main" val="1906930064"/>
                    </a:ext>
                  </a:extLst>
                </a:gridCol>
                <a:gridCol w="576072">
                  <a:extLst>
                    <a:ext uri="{9D8B030D-6E8A-4147-A177-3AD203B41FA5}">
                      <a16:colId xmlns:a16="http://schemas.microsoft.com/office/drawing/2014/main" val="1861646471"/>
                    </a:ext>
                  </a:extLst>
                </a:gridCol>
                <a:gridCol w="576072">
                  <a:extLst>
                    <a:ext uri="{9D8B030D-6E8A-4147-A177-3AD203B41FA5}">
                      <a16:colId xmlns:a16="http://schemas.microsoft.com/office/drawing/2014/main" val="2749054190"/>
                    </a:ext>
                  </a:extLst>
                </a:gridCol>
                <a:gridCol w="576072">
                  <a:extLst>
                    <a:ext uri="{9D8B030D-6E8A-4147-A177-3AD203B41FA5}">
                      <a16:colId xmlns:a16="http://schemas.microsoft.com/office/drawing/2014/main" val="3542139747"/>
                    </a:ext>
                  </a:extLst>
                </a:gridCol>
                <a:gridCol w="576072">
                  <a:extLst>
                    <a:ext uri="{9D8B030D-6E8A-4147-A177-3AD203B41FA5}">
                      <a16:colId xmlns:a16="http://schemas.microsoft.com/office/drawing/2014/main" val="347391493"/>
                    </a:ext>
                  </a:extLst>
                </a:gridCol>
                <a:gridCol w="576072">
                  <a:extLst>
                    <a:ext uri="{9D8B030D-6E8A-4147-A177-3AD203B41FA5}">
                      <a16:colId xmlns:a16="http://schemas.microsoft.com/office/drawing/2014/main" val="2152976309"/>
                    </a:ext>
                  </a:extLst>
                </a:gridCol>
                <a:gridCol w="576072">
                  <a:extLst>
                    <a:ext uri="{9D8B030D-6E8A-4147-A177-3AD203B41FA5}">
                      <a16:colId xmlns:a16="http://schemas.microsoft.com/office/drawing/2014/main" val="3408476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337790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- 2024-07-17 08:38:05</a:t>
                      </a:r>
                      <a:r>
                        <a:rPr kumimoji="0" lang="de-DE" sz="1000" b="0" i="0" u="none" strike="noStrike" kern="1200" cap="none" spc="0" normalizeH="0" baseline="0" noProof="0">
                          <a:ln>
                            <a:noFill/>
                          </a:ln>
                          <a:solidFill>
                            <a:prstClr val="black"/>
                          </a:solidFill>
                          <a:effectLst/>
                          <a:uLnTx/>
                          <a:uFillTx/>
                          <a:latin typeface="Calibri"/>
                          <a:ea typeface="+mn-ea"/>
                          <a:cs typeface="+mn-cs"/>
                        </a:rPr>
                        <a:t>
 Die "100-Döner-Wette" motiviert Zana aus Beckum fürs Abitur!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https://quintly-eu-image-storage.s3.amazonaws.com/bc22ad31ece8870e558aff23d024e8ce/49a68d8b6660590ef7a7df552baa89d0.jpg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4861</a:t>
                      </a:r>
                    </a:p>
                  </a:txBody>
                  <a:tcPr/>
                </a:tc>
                <a:extLst>
                  <a:ext uri="{0D108BD9-81ED-4DB2-BD59-A6C34878D82A}">
                    <a16:rowId xmlns:a16="http://schemas.microsoft.com/office/drawing/2014/main" val="243138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- 2024-06-30 11:12:05</a:t>
                      </a:r>
                      <a:r>
                        <a:rPr kumimoji="0" lang="de-DE" sz="1000" b="0" i="0" u="none" strike="noStrike" kern="1200" cap="none" spc="0" normalizeH="0" baseline="0" noProof="0">
                          <a:ln>
                            <a:noFill/>
                          </a:ln>
                          <a:solidFill>
                            <a:prstClr val="black"/>
                          </a:solidFill>
                          <a:effectLst/>
                          <a:uLnTx/>
                          <a:uFillTx/>
                          <a:latin typeface="Calibri"/>
                          <a:ea typeface="+mn-ea"/>
                          <a:cs typeface="+mn-cs"/>
                        </a:rPr>
                        <a:t>
 Elefanten im Zirkus sehen - ohne schlechtes Gewissen.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https://quintly-eu-image-storage.s3.amazonaws.com/bc22ad31ece8870e558aff23d024e8ce/864f4b34a3e740e601b7dafefb664ef9.jpg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19995</a:t>
                      </a:r>
                    </a:p>
                  </a:txBody>
                  <a:tcPr/>
                </a:tc>
                <a:extLst>
                  <a:ext uri="{0D108BD9-81ED-4DB2-BD59-A6C34878D82A}">
                    <a16:rowId xmlns:a16="http://schemas.microsoft.com/office/drawing/2014/main" val="388039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- 2024-07-13 08:17:05</a:t>
                      </a:r>
                      <a:r>
                        <a:rPr kumimoji="0" lang="de-DE" sz="1000" b="0" i="0" u="none" strike="noStrike" kern="1200" cap="none" spc="0" normalizeH="0" baseline="0" noProof="0">
                          <a:ln>
                            <a:noFill/>
                          </a:ln>
                          <a:solidFill>
                            <a:prstClr val="black"/>
                          </a:solidFill>
                          <a:effectLst/>
                          <a:uLnTx/>
                          <a:uFillTx/>
                          <a:latin typeface="Calibri"/>
                          <a:ea typeface="+mn-ea"/>
                          <a:cs typeface="+mn-cs"/>
                        </a:rPr>
                        <a:t>
 Manuel Hofius aus Weidenhausen hat sich etwas einfallen lassen, um seiner Freundin einen Antrag zu machen.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https://quintly-eu-image-storage.s3.amazonaws.com/bc22ad31ece8870e558aff23d024e8ce/78886317699a5c48828510ec8c3fd84f.jpg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extLst>
                  <a:ext uri="{0D108BD9-81ED-4DB2-BD59-A6C34878D82A}">
                    <a16:rowId xmlns:a16="http://schemas.microsoft.com/office/drawing/2014/main" val="615122517"/>
                  </a:ext>
                </a:extLst>
              </a:tr>
            </a:tbl>
          </a:graphicData>
        </a:graphic>
      </p:graphicFrame>
      <p:sp>
        <p:nvSpPr>
          <p:cNvPr id="4" name="Text Placeholder 3">
            <a:extLst>
              <a:ext uri="{FF2B5EF4-FFF2-40B4-BE49-F238E27FC236}">
                <a16:creationId xmlns:a16="http://schemas.microsoft.com/office/drawing/2014/main" id="{00A22DC5-5F28-4C10-A0C4-AF5E909632B1}"/>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848912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C055B-C42D-4145-A6DB-860A2DB34FBB}"/>
              </a:ext>
            </a:extLst>
          </p:cNvPr>
          <p:cNvSpPr>
            <a:spLocks noGrp="1"/>
          </p:cNvSpPr>
          <p:nvPr>
            <p:ph type="title"/>
          </p:nvPr>
        </p:nvSpPr>
        <p:spPr/>
        <p:txBody>
          <a:bodyPr/>
          <a:lstStyle/>
          <a:p>
            <a:r>
              <a:rPr lang="en-US"/>
              <a:t>Facebook Facebook - Video Übersicht | 01.2.34. WDR Lokalzeit - 2 of 10</a:t>
            </a:r>
          </a:p>
        </p:txBody>
      </p:sp>
      <p:graphicFrame>
        <p:nvGraphicFramePr>
          <p:cNvPr id="5" name="Table Placeholder 4">
            <a:extLst>
              <a:ext uri="{FF2B5EF4-FFF2-40B4-BE49-F238E27FC236}">
                <a16:creationId xmlns:a16="http://schemas.microsoft.com/office/drawing/2014/main" id="{5BFDCC81-B2E5-49BC-9D66-A4DBE4C40249}"/>
              </a:ext>
            </a:extLst>
          </p:cNvPr>
          <p:cNvGraphicFramePr>
            <a:graphicFrameLocks noGrp="1"/>
          </p:cNvGraphicFramePr>
          <p:nvPr>
            <p:ph type="tbl" sz="quarter" idx="13"/>
            <p:extLst>
              <p:ext uri="{D42A27DB-BD31-4B8C-83A1-F6EECF244321}">
                <p14:modId xmlns:p14="http://schemas.microsoft.com/office/powerpoint/2010/main" val="64166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75575887"/>
                    </a:ext>
                  </a:extLst>
                </a:gridCol>
                <a:gridCol w="1481328">
                  <a:extLst>
                    <a:ext uri="{9D8B030D-6E8A-4147-A177-3AD203B41FA5}">
                      <a16:colId xmlns:a16="http://schemas.microsoft.com/office/drawing/2014/main" val="2117382938"/>
                    </a:ext>
                  </a:extLst>
                </a:gridCol>
                <a:gridCol w="1069848">
                  <a:extLst>
                    <a:ext uri="{9D8B030D-6E8A-4147-A177-3AD203B41FA5}">
                      <a16:colId xmlns:a16="http://schemas.microsoft.com/office/drawing/2014/main" val="671752200"/>
                    </a:ext>
                  </a:extLst>
                </a:gridCol>
                <a:gridCol w="576072">
                  <a:extLst>
                    <a:ext uri="{9D8B030D-6E8A-4147-A177-3AD203B41FA5}">
                      <a16:colId xmlns:a16="http://schemas.microsoft.com/office/drawing/2014/main" val="3666459289"/>
                    </a:ext>
                  </a:extLst>
                </a:gridCol>
                <a:gridCol w="576072">
                  <a:extLst>
                    <a:ext uri="{9D8B030D-6E8A-4147-A177-3AD203B41FA5}">
                      <a16:colId xmlns:a16="http://schemas.microsoft.com/office/drawing/2014/main" val="690614007"/>
                    </a:ext>
                  </a:extLst>
                </a:gridCol>
                <a:gridCol w="576072">
                  <a:extLst>
                    <a:ext uri="{9D8B030D-6E8A-4147-A177-3AD203B41FA5}">
                      <a16:colId xmlns:a16="http://schemas.microsoft.com/office/drawing/2014/main" val="2956992124"/>
                    </a:ext>
                  </a:extLst>
                </a:gridCol>
                <a:gridCol w="576072">
                  <a:extLst>
                    <a:ext uri="{9D8B030D-6E8A-4147-A177-3AD203B41FA5}">
                      <a16:colId xmlns:a16="http://schemas.microsoft.com/office/drawing/2014/main" val="3434242332"/>
                    </a:ext>
                  </a:extLst>
                </a:gridCol>
                <a:gridCol w="576072">
                  <a:extLst>
                    <a:ext uri="{9D8B030D-6E8A-4147-A177-3AD203B41FA5}">
                      <a16:colId xmlns:a16="http://schemas.microsoft.com/office/drawing/2014/main" val="3050861127"/>
                    </a:ext>
                  </a:extLst>
                </a:gridCol>
                <a:gridCol w="576072">
                  <a:extLst>
                    <a:ext uri="{9D8B030D-6E8A-4147-A177-3AD203B41FA5}">
                      <a16:colId xmlns:a16="http://schemas.microsoft.com/office/drawing/2014/main" val="693506327"/>
                    </a:ext>
                  </a:extLst>
                </a:gridCol>
                <a:gridCol w="576072">
                  <a:extLst>
                    <a:ext uri="{9D8B030D-6E8A-4147-A177-3AD203B41FA5}">
                      <a16:colId xmlns:a16="http://schemas.microsoft.com/office/drawing/2014/main" val="1040845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151511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- 2024-08-01 19:35:08</a:t>
                      </a:r>
                      <a:r>
                        <a:rPr kumimoji="0" lang="de-DE" sz="1000" b="0" i="0" u="none" strike="noStrike" kern="1200" cap="none" spc="0" normalizeH="0" baseline="0" noProof="0">
                          <a:ln>
                            <a:noFill/>
                          </a:ln>
                          <a:solidFill>
                            <a:prstClr val="black"/>
                          </a:solidFill>
                          <a:effectLst/>
                          <a:uLnTx/>
                          <a:uFillTx/>
                          <a:latin typeface="Calibri"/>
                          <a:ea typeface="+mn-ea"/>
                          <a:cs typeface="+mn-cs"/>
                        </a:rPr>
                        <a:t>
 Nach 30 Jahren Einsamkeit findet Graupapagei Jakob in Neuss endlich die große Liebe.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https://quintly-eu-image-storage.s3.amazonaws.com/bc22ad31ece8870e558aff23d024e8ce/13eb2082c2decd9001f0a294ece6e0ed.jpg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17058</a:t>
                      </a:r>
                    </a:p>
                  </a:txBody>
                  <a:tcPr/>
                </a:tc>
                <a:extLst>
                  <a:ext uri="{0D108BD9-81ED-4DB2-BD59-A6C34878D82A}">
                    <a16:rowId xmlns:a16="http://schemas.microsoft.com/office/drawing/2014/main" val="404862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- 2024-07-19 08:37:05</a:t>
                      </a:r>
                      <a:r>
                        <a:rPr kumimoji="0" lang="de-DE" sz="1000" b="0" i="0" u="none" strike="noStrike" kern="1200" cap="none" spc="0" normalizeH="0" baseline="0" noProof="0">
                          <a:ln>
                            <a:noFill/>
                          </a:ln>
                          <a:solidFill>
                            <a:prstClr val="black"/>
                          </a:solidFill>
                          <a:effectLst/>
                          <a:uLnTx/>
                          <a:uFillTx/>
                          <a:latin typeface="Calibri"/>
                          <a:ea typeface="+mn-ea"/>
                          <a:cs typeface="+mn-cs"/>
                        </a:rPr>
                        <a:t>
 Vanille, Zitrone und Erdbeere – Kugel um Kugel arbeitet sich Matheo in Essen zum Mopedführerschein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https://quintly-eu-image-storage.s3.amazonaws.com/bc22ad31ece8870e558aff23d024e8ce/f341e9d089f431a2ff0559aadc4b12a2.jpg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3531</a:t>
                      </a:r>
                    </a:p>
                  </a:txBody>
                  <a:tcPr/>
                </a:tc>
                <a:extLst>
                  <a:ext uri="{0D108BD9-81ED-4DB2-BD59-A6C34878D82A}">
                    <a16:rowId xmlns:a16="http://schemas.microsoft.com/office/drawing/2014/main" val="275731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- 2024-08-02 18:37:07</a:t>
                      </a:r>
                      <a:r>
                        <a:rPr kumimoji="0" lang="de-DE" sz="1000" b="0" i="0" u="none" strike="noStrike" kern="1200" cap="none" spc="0" normalizeH="0" baseline="0" noProof="0">
                          <a:ln>
                            <a:noFill/>
                          </a:ln>
                          <a:solidFill>
                            <a:prstClr val="black"/>
                          </a:solidFill>
                          <a:effectLst/>
                          <a:uLnTx/>
                          <a:uFillTx/>
                          <a:latin typeface="Calibri"/>
                          <a:ea typeface="+mn-ea"/>
                          <a:cs typeface="+mn-cs"/>
                        </a:rPr>
                        <a:t>
 Viele kennen es: Das Klo im Zug ist defekt. ❌ Cecilia aus Mülheim sah in der Situation für sich nur eine Lösung.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https://quintly-eu-image-storage.s3.amazonaws.com/bc22ad31ece8870e558aff23d024e8ce/4498d8856f632d312b8161157e6f821d.jpg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3522</a:t>
                      </a:r>
                    </a:p>
                  </a:txBody>
                  <a:tcPr/>
                </a:tc>
                <a:extLst>
                  <a:ext uri="{0D108BD9-81ED-4DB2-BD59-A6C34878D82A}">
                    <a16:rowId xmlns:a16="http://schemas.microsoft.com/office/drawing/2014/main" val="950510603"/>
                  </a:ext>
                </a:extLst>
              </a:tr>
            </a:tbl>
          </a:graphicData>
        </a:graphic>
      </p:graphicFrame>
      <p:sp>
        <p:nvSpPr>
          <p:cNvPr id="4" name="Text Placeholder 3">
            <a:extLst>
              <a:ext uri="{FF2B5EF4-FFF2-40B4-BE49-F238E27FC236}">
                <a16:creationId xmlns:a16="http://schemas.microsoft.com/office/drawing/2014/main" id="{6B272637-D2A8-487E-A2C7-BD9C9A10C9E1}"/>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666725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10AEE-DC88-45E2-84D8-C617FFDFF80C}"/>
              </a:ext>
            </a:extLst>
          </p:cNvPr>
          <p:cNvSpPr>
            <a:spLocks noGrp="1"/>
          </p:cNvSpPr>
          <p:nvPr>
            <p:ph type="title"/>
          </p:nvPr>
        </p:nvSpPr>
        <p:spPr/>
        <p:txBody>
          <a:bodyPr/>
          <a:lstStyle/>
          <a:p>
            <a:r>
              <a:rPr lang="en-US"/>
              <a:t>Facebook Facebook - Video Übersicht | 01.2.34. WDR Lokalzeit - 3 of 10</a:t>
            </a:r>
          </a:p>
        </p:txBody>
      </p:sp>
      <p:graphicFrame>
        <p:nvGraphicFramePr>
          <p:cNvPr id="5" name="Table Placeholder 4">
            <a:extLst>
              <a:ext uri="{FF2B5EF4-FFF2-40B4-BE49-F238E27FC236}">
                <a16:creationId xmlns:a16="http://schemas.microsoft.com/office/drawing/2014/main" id="{DA632D88-4CCD-43C8-BDB7-257D6AF3EDE8}"/>
              </a:ext>
            </a:extLst>
          </p:cNvPr>
          <p:cNvGraphicFramePr>
            <a:graphicFrameLocks noGrp="1"/>
          </p:cNvGraphicFramePr>
          <p:nvPr>
            <p:ph type="tbl" sz="quarter" idx="13"/>
            <p:extLst>
              <p:ext uri="{D42A27DB-BD31-4B8C-83A1-F6EECF244321}">
                <p14:modId xmlns:p14="http://schemas.microsoft.com/office/powerpoint/2010/main" val="1947461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5897539"/>
                    </a:ext>
                  </a:extLst>
                </a:gridCol>
                <a:gridCol w="1481328">
                  <a:extLst>
                    <a:ext uri="{9D8B030D-6E8A-4147-A177-3AD203B41FA5}">
                      <a16:colId xmlns:a16="http://schemas.microsoft.com/office/drawing/2014/main" val="3302686660"/>
                    </a:ext>
                  </a:extLst>
                </a:gridCol>
                <a:gridCol w="1069848">
                  <a:extLst>
                    <a:ext uri="{9D8B030D-6E8A-4147-A177-3AD203B41FA5}">
                      <a16:colId xmlns:a16="http://schemas.microsoft.com/office/drawing/2014/main" val="2369988436"/>
                    </a:ext>
                  </a:extLst>
                </a:gridCol>
                <a:gridCol w="576072">
                  <a:extLst>
                    <a:ext uri="{9D8B030D-6E8A-4147-A177-3AD203B41FA5}">
                      <a16:colId xmlns:a16="http://schemas.microsoft.com/office/drawing/2014/main" val="2611792129"/>
                    </a:ext>
                  </a:extLst>
                </a:gridCol>
                <a:gridCol w="576072">
                  <a:extLst>
                    <a:ext uri="{9D8B030D-6E8A-4147-A177-3AD203B41FA5}">
                      <a16:colId xmlns:a16="http://schemas.microsoft.com/office/drawing/2014/main" val="1399761547"/>
                    </a:ext>
                  </a:extLst>
                </a:gridCol>
                <a:gridCol w="576072">
                  <a:extLst>
                    <a:ext uri="{9D8B030D-6E8A-4147-A177-3AD203B41FA5}">
                      <a16:colId xmlns:a16="http://schemas.microsoft.com/office/drawing/2014/main" val="2856781780"/>
                    </a:ext>
                  </a:extLst>
                </a:gridCol>
                <a:gridCol w="576072">
                  <a:extLst>
                    <a:ext uri="{9D8B030D-6E8A-4147-A177-3AD203B41FA5}">
                      <a16:colId xmlns:a16="http://schemas.microsoft.com/office/drawing/2014/main" val="3749553721"/>
                    </a:ext>
                  </a:extLst>
                </a:gridCol>
                <a:gridCol w="576072">
                  <a:extLst>
                    <a:ext uri="{9D8B030D-6E8A-4147-A177-3AD203B41FA5}">
                      <a16:colId xmlns:a16="http://schemas.microsoft.com/office/drawing/2014/main" val="2419594931"/>
                    </a:ext>
                  </a:extLst>
                </a:gridCol>
                <a:gridCol w="576072">
                  <a:extLst>
                    <a:ext uri="{9D8B030D-6E8A-4147-A177-3AD203B41FA5}">
                      <a16:colId xmlns:a16="http://schemas.microsoft.com/office/drawing/2014/main" val="1289881076"/>
                    </a:ext>
                  </a:extLst>
                </a:gridCol>
                <a:gridCol w="576072">
                  <a:extLst>
                    <a:ext uri="{9D8B030D-6E8A-4147-A177-3AD203B41FA5}">
                      <a16:colId xmlns:a16="http://schemas.microsoft.com/office/drawing/2014/main" val="1423268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230405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- 2024-06-29 08:44:04</a:t>
                      </a:r>
                      <a:r>
                        <a:rPr kumimoji="0" lang="de-DE" sz="1000" b="0" i="0" u="none" strike="noStrike" kern="1200" cap="none" spc="0" normalizeH="0" baseline="0" noProof="0">
                          <a:ln>
                            <a:noFill/>
                          </a:ln>
                          <a:solidFill>
                            <a:prstClr val="black"/>
                          </a:solidFill>
                          <a:effectLst/>
                          <a:uLnTx/>
                          <a:uFillTx/>
                          <a:latin typeface="Calibri"/>
                          <a:ea typeface="+mn-ea"/>
                          <a:cs typeface="+mn-cs"/>
                        </a:rPr>
                        <a:t>
 Jeder Ort braucht eine Gisela ❤️ Die 92-Jährige ist ständig unterwegs, damit es in Langenberg schön aussieht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https://quintly-eu-image-storage.s3.amazonaws.com/bc22ad31ece8870e558aff23d024e8ce/bee18507dfcb4f651a8663bf9ca66cc4.jpg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6275</a:t>
                      </a:r>
                    </a:p>
                  </a:txBody>
                  <a:tcPr/>
                </a:tc>
                <a:extLst>
                  <a:ext uri="{0D108BD9-81ED-4DB2-BD59-A6C34878D82A}">
                    <a16:rowId xmlns:a16="http://schemas.microsoft.com/office/drawing/2014/main" val="290668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WDR Lokalzeit - 2024-07-03 11:34:04</a:t>
                      </a:r>
                      <a:r>
                        <a:rPr kumimoji="0" lang="it-IT" sz="1000" b="0" i="0" u="none" strike="noStrike" kern="1200" cap="none" spc="0" normalizeH="0" baseline="0" noProof="0">
                          <a:ln>
                            <a:noFill/>
                          </a:ln>
                          <a:solidFill>
                            <a:prstClr val="black"/>
                          </a:solidFill>
                          <a:effectLst/>
                          <a:uLnTx/>
                          <a:uFillTx/>
                          <a:latin typeface="Calibri"/>
                          <a:ea typeface="+mn-ea"/>
                          <a:cs typeface="+mn-cs"/>
                        </a:rPr>
                        <a:t>
 In Halle gilt: No Domenico, no Party!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https://quintly-eu-image-storage.s3.amazonaws.com/bc22ad31ece8870e558aff23d024e8ce/fa9ef3bde0caa9f763c5bedeaf326197.jpg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extLst>
                  <a:ext uri="{0D108BD9-81ED-4DB2-BD59-A6C34878D82A}">
                    <a16:rowId xmlns:a16="http://schemas.microsoft.com/office/drawing/2014/main" val="256590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- 2024-06-29 17:36:06</a:t>
                      </a:r>
                      <a:r>
                        <a:rPr kumimoji="0" lang="de-DE" sz="1000" b="0" i="0" u="none" strike="noStrike" kern="1200" cap="none" spc="0" normalizeH="0" baseline="0" noProof="0">
                          <a:ln>
                            <a:noFill/>
                          </a:ln>
                          <a:solidFill>
                            <a:prstClr val="black"/>
                          </a:solidFill>
                          <a:effectLst/>
                          <a:uLnTx/>
                          <a:uFillTx/>
                          <a:latin typeface="Calibri"/>
                          <a:ea typeface="+mn-ea"/>
                          <a:cs typeface="+mn-cs"/>
                        </a:rPr>
                        <a:t>
 Gegen Überflutungen ist in Bengen eben doch ein Kraut gewachsen - dafür sorgt Landwirt Gerd Möhren.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https://quintly-eu-image-storage.s3.amazonaws.com/bc22ad31ece8870e558aff23d024e8ce/576d1a40edf1af5a621d20de64a5d1aa.jpg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Hochwasser 2021, 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6552</a:t>
                      </a:r>
                    </a:p>
                  </a:txBody>
                  <a:tcPr/>
                </a:tc>
                <a:extLst>
                  <a:ext uri="{0D108BD9-81ED-4DB2-BD59-A6C34878D82A}">
                    <a16:rowId xmlns:a16="http://schemas.microsoft.com/office/drawing/2014/main" val="3277210188"/>
                  </a:ext>
                </a:extLst>
              </a:tr>
            </a:tbl>
          </a:graphicData>
        </a:graphic>
      </p:graphicFrame>
      <p:sp>
        <p:nvSpPr>
          <p:cNvPr id="4" name="Text Placeholder 3">
            <a:extLst>
              <a:ext uri="{FF2B5EF4-FFF2-40B4-BE49-F238E27FC236}">
                <a16:creationId xmlns:a16="http://schemas.microsoft.com/office/drawing/2014/main" id="{2F282465-961F-4619-9615-D0F7435A3502}"/>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496943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D3B44-A6A6-4628-95D1-2D11FDDE6598}"/>
              </a:ext>
            </a:extLst>
          </p:cNvPr>
          <p:cNvSpPr>
            <a:spLocks noGrp="1"/>
          </p:cNvSpPr>
          <p:nvPr>
            <p:ph type="title"/>
          </p:nvPr>
        </p:nvSpPr>
        <p:spPr/>
        <p:txBody>
          <a:bodyPr/>
          <a:lstStyle/>
          <a:p>
            <a:r>
              <a:rPr lang="en-US"/>
              <a:t>Facebook Facebook - Video Übersicht | 01.2.34. WDR Lokalzeit - 4 of 10</a:t>
            </a:r>
          </a:p>
        </p:txBody>
      </p:sp>
      <p:graphicFrame>
        <p:nvGraphicFramePr>
          <p:cNvPr id="5" name="Table Placeholder 4">
            <a:extLst>
              <a:ext uri="{FF2B5EF4-FFF2-40B4-BE49-F238E27FC236}">
                <a16:creationId xmlns:a16="http://schemas.microsoft.com/office/drawing/2014/main" id="{56BBF1CE-7B9A-49D1-A991-95EB30BC4665}"/>
              </a:ext>
            </a:extLst>
          </p:cNvPr>
          <p:cNvGraphicFramePr>
            <a:graphicFrameLocks noGrp="1"/>
          </p:cNvGraphicFramePr>
          <p:nvPr>
            <p:ph type="tbl" sz="quarter" idx="13"/>
            <p:extLst>
              <p:ext uri="{D42A27DB-BD31-4B8C-83A1-F6EECF244321}">
                <p14:modId xmlns:p14="http://schemas.microsoft.com/office/powerpoint/2010/main" val="140263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26904302"/>
                    </a:ext>
                  </a:extLst>
                </a:gridCol>
                <a:gridCol w="1481328">
                  <a:extLst>
                    <a:ext uri="{9D8B030D-6E8A-4147-A177-3AD203B41FA5}">
                      <a16:colId xmlns:a16="http://schemas.microsoft.com/office/drawing/2014/main" val="342553326"/>
                    </a:ext>
                  </a:extLst>
                </a:gridCol>
                <a:gridCol w="1069848">
                  <a:extLst>
                    <a:ext uri="{9D8B030D-6E8A-4147-A177-3AD203B41FA5}">
                      <a16:colId xmlns:a16="http://schemas.microsoft.com/office/drawing/2014/main" val="3449514676"/>
                    </a:ext>
                  </a:extLst>
                </a:gridCol>
                <a:gridCol w="576072">
                  <a:extLst>
                    <a:ext uri="{9D8B030D-6E8A-4147-A177-3AD203B41FA5}">
                      <a16:colId xmlns:a16="http://schemas.microsoft.com/office/drawing/2014/main" val="2797681301"/>
                    </a:ext>
                  </a:extLst>
                </a:gridCol>
                <a:gridCol w="576072">
                  <a:extLst>
                    <a:ext uri="{9D8B030D-6E8A-4147-A177-3AD203B41FA5}">
                      <a16:colId xmlns:a16="http://schemas.microsoft.com/office/drawing/2014/main" val="210715098"/>
                    </a:ext>
                  </a:extLst>
                </a:gridCol>
                <a:gridCol w="576072">
                  <a:extLst>
                    <a:ext uri="{9D8B030D-6E8A-4147-A177-3AD203B41FA5}">
                      <a16:colId xmlns:a16="http://schemas.microsoft.com/office/drawing/2014/main" val="785133194"/>
                    </a:ext>
                  </a:extLst>
                </a:gridCol>
                <a:gridCol w="576072">
                  <a:extLst>
                    <a:ext uri="{9D8B030D-6E8A-4147-A177-3AD203B41FA5}">
                      <a16:colId xmlns:a16="http://schemas.microsoft.com/office/drawing/2014/main" val="2522479345"/>
                    </a:ext>
                  </a:extLst>
                </a:gridCol>
                <a:gridCol w="576072">
                  <a:extLst>
                    <a:ext uri="{9D8B030D-6E8A-4147-A177-3AD203B41FA5}">
                      <a16:colId xmlns:a16="http://schemas.microsoft.com/office/drawing/2014/main" val="1088965088"/>
                    </a:ext>
                  </a:extLst>
                </a:gridCol>
                <a:gridCol w="576072">
                  <a:extLst>
                    <a:ext uri="{9D8B030D-6E8A-4147-A177-3AD203B41FA5}">
                      <a16:colId xmlns:a16="http://schemas.microsoft.com/office/drawing/2014/main" val="2627416525"/>
                    </a:ext>
                  </a:extLst>
                </a:gridCol>
                <a:gridCol w="576072">
                  <a:extLst>
                    <a:ext uri="{9D8B030D-6E8A-4147-A177-3AD203B41FA5}">
                      <a16:colId xmlns:a16="http://schemas.microsoft.com/office/drawing/2014/main" val="256026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113806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- 2024-07-06 17:42:07</a:t>
                      </a:r>
                      <a:r>
                        <a:rPr kumimoji="0" lang="de-DE" sz="1000" b="0" i="0" u="none" strike="noStrike" kern="1200" cap="none" spc="0" normalizeH="0" baseline="0" noProof="0">
                          <a:ln>
                            <a:noFill/>
                          </a:ln>
                          <a:solidFill>
                            <a:prstClr val="black"/>
                          </a:solidFill>
                          <a:effectLst/>
                          <a:uLnTx/>
                          <a:uFillTx/>
                          <a:latin typeface="Calibri"/>
                          <a:ea typeface="+mn-ea"/>
                          <a:cs typeface="+mn-cs"/>
                        </a:rPr>
                        <a:t>
 Heike und Peter haben sich ihre eigene mystisch-magische Höhlenwelt gezaubert.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https://quintly-eu-image-storage.s3.amazonaws.com/bc22ad31ece8870e558aff23d024e8ce/cd708ce8fd7a87e94478e502b79682e2.jpg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a:t>
                      </a:r>
                    </a:p>
                  </a:txBody>
                  <a:tcPr/>
                </a:tc>
                <a:extLst>
                  <a:ext uri="{0D108BD9-81ED-4DB2-BD59-A6C34878D82A}">
                    <a16:rowId xmlns:a16="http://schemas.microsoft.com/office/drawing/2014/main" val="346379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- 2024-06-27 13:12:08</a:t>
                      </a:r>
                      <a:r>
                        <a:rPr kumimoji="0" lang="de-DE" sz="1000" b="0" i="0" u="none" strike="noStrike" kern="1200" cap="none" spc="0" normalizeH="0" baseline="0" noProof="0">
                          <a:ln>
                            <a:noFill/>
                          </a:ln>
                          <a:solidFill>
                            <a:prstClr val="black"/>
                          </a:solidFill>
                          <a:effectLst/>
                          <a:uLnTx/>
                          <a:uFillTx/>
                          <a:latin typeface="Calibri"/>
                          <a:ea typeface="+mn-ea"/>
                          <a:cs typeface="+mn-cs"/>
                        </a:rPr>
                        <a:t>
 Auch mit 87 steht Marie-Luise Klar alias „Puppa Schmitz“ noch hinter der Theke in Kleve.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https://quintly-eu-image-storage.s3.amazonaws.com/bc22ad31ece8870e558aff23d024e8ce/7af1e3aaf4ea3a7a55ce1d103cb50d81.jpg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11556</a:t>
                      </a:r>
                    </a:p>
                  </a:txBody>
                  <a:tcPr/>
                </a:tc>
                <a:extLst>
                  <a:ext uri="{0D108BD9-81ED-4DB2-BD59-A6C34878D82A}">
                    <a16:rowId xmlns:a16="http://schemas.microsoft.com/office/drawing/2014/main" val="3174183032"/>
                  </a:ext>
                </a:extLst>
              </a:tr>
            </a:tbl>
          </a:graphicData>
        </a:graphic>
      </p:graphicFrame>
      <p:sp>
        <p:nvSpPr>
          <p:cNvPr id="4" name="Text Placeholder 3">
            <a:extLst>
              <a:ext uri="{FF2B5EF4-FFF2-40B4-BE49-F238E27FC236}">
                <a16:creationId xmlns:a16="http://schemas.microsoft.com/office/drawing/2014/main" id="{54E79DAC-CF2B-41CE-8A86-5F6603C63CBF}"/>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278626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1968A-E316-4EF7-9122-A427FB97C3CC}"/>
              </a:ext>
            </a:extLst>
          </p:cNvPr>
          <p:cNvSpPr>
            <a:spLocks noGrp="1"/>
          </p:cNvSpPr>
          <p:nvPr>
            <p:ph type="title"/>
          </p:nvPr>
        </p:nvSpPr>
        <p:spPr/>
        <p:txBody>
          <a:bodyPr/>
          <a:lstStyle/>
          <a:p>
            <a:r>
              <a:rPr lang="en-US"/>
              <a:t>Facebook Facebook - Video Übersicht | 01.2.34. WDR Lokalzeit - 5 of 10</a:t>
            </a:r>
          </a:p>
        </p:txBody>
      </p:sp>
      <p:graphicFrame>
        <p:nvGraphicFramePr>
          <p:cNvPr id="5" name="Table Placeholder 4">
            <a:extLst>
              <a:ext uri="{FF2B5EF4-FFF2-40B4-BE49-F238E27FC236}">
                <a16:creationId xmlns:a16="http://schemas.microsoft.com/office/drawing/2014/main" id="{1B6B36FB-72F0-464A-923D-B94224D8CE14}"/>
              </a:ext>
            </a:extLst>
          </p:cNvPr>
          <p:cNvGraphicFramePr>
            <a:graphicFrameLocks noGrp="1"/>
          </p:cNvGraphicFramePr>
          <p:nvPr>
            <p:ph type="tbl" sz="quarter" idx="13"/>
            <p:extLst>
              <p:ext uri="{D42A27DB-BD31-4B8C-83A1-F6EECF244321}">
                <p14:modId xmlns:p14="http://schemas.microsoft.com/office/powerpoint/2010/main" val="3221604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59803527"/>
                    </a:ext>
                  </a:extLst>
                </a:gridCol>
                <a:gridCol w="1481328">
                  <a:extLst>
                    <a:ext uri="{9D8B030D-6E8A-4147-A177-3AD203B41FA5}">
                      <a16:colId xmlns:a16="http://schemas.microsoft.com/office/drawing/2014/main" val="3794225844"/>
                    </a:ext>
                  </a:extLst>
                </a:gridCol>
                <a:gridCol w="1069848">
                  <a:extLst>
                    <a:ext uri="{9D8B030D-6E8A-4147-A177-3AD203B41FA5}">
                      <a16:colId xmlns:a16="http://schemas.microsoft.com/office/drawing/2014/main" val="1558167376"/>
                    </a:ext>
                  </a:extLst>
                </a:gridCol>
                <a:gridCol w="576072">
                  <a:extLst>
                    <a:ext uri="{9D8B030D-6E8A-4147-A177-3AD203B41FA5}">
                      <a16:colId xmlns:a16="http://schemas.microsoft.com/office/drawing/2014/main" val="327547888"/>
                    </a:ext>
                  </a:extLst>
                </a:gridCol>
                <a:gridCol w="576072">
                  <a:extLst>
                    <a:ext uri="{9D8B030D-6E8A-4147-A177-3AD203B41FA5}">
                      <a16:colId xmlns:a16="http://schemas.microsoft.com/office/drawing/2014/main" val="306518103"/>
                    </a:ext>
                  </a:extLst>
                </a:gridCol>
                <a:gridCol w="576072">
                  <a:extLst>
                    <a:ext uri="{9D8B030D-6E8A-4147-A177-3AD203B41FA5}">
                      <a16:colId xmlns:a16="http://schemas.microsoft.com/office/drawing/2014/main" val="2924348757"/>
                    </a:ext>
                  </a:extLst>
                </a:gridCol>
                <a:gridCol w="576072">
                  <a:extLst>
                    <a:ext uri="{9D8B030D-6E8A-4147-A177-3AD203B41FA5}">
                      <a16:colId xmlns:a16="http://schemas.microsoft.com/office/drawing/2014/main" val="1790983698"/>
                    </a:ext>
                  </a:extLst>
                </a:gridCol>
                <a:gridCol w="576072">
                  <a:extLst>
                    <a:ext uri="{9D8B030D-6E8A-4147-A177-3AD203B41FA5}">
                      <a16:colId xmlns:a16="http://schemas.microsoft.com/office/drawing/2014/main" val="3328243852"/>
                    </a:ext>
                  </a:extLst>
                </a:gridCol>
                <a:gridCol w="576072">
                  <a:extLst>
                    <a:ext uri="{9D8B030D-6E8A-4147-A177-3AD203B41FA5}">
                      <a16:colId xmlns:a16="http://schemas.microsoft.com/office/drawing/2014/main" val="1458267518"/>
                    </a:ext>
                  </a:extLst>
                </a:gridCol>
                <a:gridCol w="576072">
                  <a:extLst>
                    <a:ext uri="{9D8B030D-6E8A-4147-A177-3AD203B41FA5}">
                      <a16:colId xmlns:a16="http://schemas.microsoft.com/office/drawing/2014/main" val="221455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219192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- 2024-07-28 08:23:05</a:t>
                      </a:r>
                      <a:r>
                        <a:rPr kumimoji="0" lang="de-DE" sz="1000" b="0" i="0" u="none" strike="noStrike" kern="1200" cap="none" spc="0" normalizeH="0" baseline="0" noProof="0">
                          <a:ln>
                            <a:noFill/>
                          </a:ln>
                          <a:solidFill>
                            <a:prstClr val="black"/>
                          </a:solidFill>
                          <a:effectLst/>
                          <a:uLnTx/>
                          <a:uFillTx/>
                          <a:latin typeface="Calibri"/>
                          <a:ea typeface="+mn-ea"/>
                          <a:cs typeface="+mn-cs"/>
                        </a:rPr>
                        <a:t>
 Christoph Wennemann aus Riesenbeck im Tecklenburger Land hat zehn Jahre an dieser kleinen Welt für Traktorfans gearbeitet.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https://quintly-eu-image-storage.s3.amazonaws.com/bc22ad31ece8870e558aff23d024e8ce/fe1fa9b63f1a24899efc519d82b6e3d7.jpg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a:t>
                      </a:r>
                    </a:p>
                  </a:txBody>
                  <a:tcPr/>
                </a:tc>
                <a:extLst>
                  <a:ext uri="{0D108BD9-81ED-4DB2-BD59-A6C34878D82A}">
                    <a16:rowId xmlns:a16="http://schemas.microsoft.com/office/drawing/2014/main" val="217052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- 2024-06-28 14:20:09</a:t>
                      </a:r>
                      <a:r>
                        <a:rPr kumimoji="0" lang="de-DE" sz="1000" b="0" i="0" u="none" strike="noStrike" kern="1200" cap="none" spc="0" normalizeH="0" baseline="0" noProof="0">
                          <a:ln>
                            <a:noFill/>
                          </a:ln>
                          <a:solidFill>
                            <a:prstClr val="black"/>
                          </a:solidFill>
                          <a:effectLst/>
                          <a:uLnTx/>
                          <a:uFillTx/>
                          <a:latin typeface="Calibri"/>
                          <a:ea typeface="+mn-ea"/>
                          <a:cs typeface="+mn-cs"/>
                        </a:rPr>
                        <a:t>
 An der Gesamtschule Bochum-Mitte zeigen Schülerinnen und Schüler einander, dass sie sich ihrer Einsamkeit nicht alleine stellen müssen.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https://quintly-eu-image-storage.s3.amazonaws.com/bc22ad31ece8870e558aff23d024e8ce/0b0f1c6609b813eaee695d2fc519ccd3.jpg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a:t>
                      </a:r>
                    </a:p>
                  </a:txBody>
                  <a:tcPr/>
                </a:tc>
                <a:extLst>
                  <a:ext uri="{0D108BD9-81ED-4DB2-BD59-A6C34878D82A}">
                    <a16:rowId xmlns:a16="http://schemas.microsoft.com/office/drawing/2014/main" val="2191818770"/>
                  </a:ext>
                </a:extLst>
              </a:tr>
            </a:tbl>
          </a:graphicData>
        </a:graphic>
      </p:graphicFrame>
      <p:sp>
        <p:nvSpPr>
          <p:cNvPr id="4" name="Text Placeholder 3">
            <a:extLst>
              <a:ext uri="{FF2B5EF4-FFF2-40B4-BE49-F238E27FC236}">
                <a16:creationId xmlns:a16="http://schemas.microsoft.com/office/drawing/2014/main" id="{25CA0680-C99E-499A-984E-D8BABBF445E1}"/>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718030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94A7A-5624-4CA3-BB8A-1E4F04A1FD87}"/>
              </a:ext>
            </a:extLst>
          </p:cNvPr>
          <p:cNvSpPr>
            <a:spLocks noGrp="1"/>
          </p:cNvSpPr>
          <p:nvPr>
            <p:ph type="title"/>
          </p:nvPr>
        </p:nvSpPr>
        <p:spPr/>
        <p:txBody>
          <a:bodyPr/>
          <a:lstStyle/>
          <a:p>
            <a:r>
              <a:rPr lang="en-US"/>
              <a:t>Facebook Facebook - Video Übersicht | 01.2.34. WDR Lokalzeit - 6 of 10</a:t>
            </a:r>
          </a:p>
        </p:txBody>
      </p:sp>
      <p:graphicFrame>
        <p:nvGraphicFramePr>
          <p:cNvPr id="5" name="Table Placeholder 4">
            <a:extLst>
              <a:ext uri="{FF2B5EF4-FFF2-40B4-BE49-F238E27FC236}">
                <a16:creationId xmlns:a16="http://schemas.microsoft.com/office/drawing/2014/main" id="{B498C15F-3B2A-4B18-A29F-1F577A1DA309}"/>
              </a:ext>
            </a:extLst>
          </p:cNvPr>
          <p:cNvGraphicFramePr>
            <a:graphicFrameLocks noGrp="1"/>
          </p:cNvGraphicFramePr>
          <p:nvPr>
            <p:ph type="tbl" sz="quarter" idx="13"/>
            <p:extLst>
              <p:ext uri="{D42A27DB-BD31-4B8C-83A1-F6EECF244321}">
                <p14:modId xmlns:p14="http://schemas.microsoft.com/office/powerpoint/2010/main" val="198298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2160260"/>
                    </a:ext>
                  </a:extLst>
                </a:gridCol>
                <a:gridCol w="1481328">
                  <a:extLst>
                    <a:ext uri="{9D8B030D-6E8A-4147-A177-3AD203B41FA5}">
                      <a16:colId xmlns:a16="http://schemas.microsoft.com/office/drawing/2014/main" val="1712332217"/>
                    </a:ext>
                  </a:extLst>
                </a:gridCol>
                <a:gridCol w="1069848">
                  <a:extLst>
                    <a:ext uri="{9D8B030D-6E8A-4147-A177-3AD203B41FA5}">
                      <a16:colId xmlns:a16="http://schemas.microsoft.com/office/drawing/2014/main" val="1128853270"/>
                    </a:ext>
                  </a:extLst>
                </a:gridCol>
                <a:gridCol w="576072">
                  <a:extLst>
                    <a:ext uri="{9D8B030D-6E8A-4147-A177-3AD203B41FA5}">
                      <a16:colId xmlns:a16="http://schemas.microsoft.com/office/drawing/2014/main" val="715086675"/>
                    </a:ext>
                  </a:extLst>
                </a:gridCol>
                <a:gridCol w="576072">
                  <a:extLst>
                    <a:ext uri="{9D8B030D-6E8A-4147-A177-3AD203B41FA5}">
                      <a16:colId xmlns:a16="http://schemas.microsoft.com/office/drawing/2014/main" val="1243962012"/>
                    </a:ext>
                  </a:extLst>
                </a:gridCol>
                <a:gridCol w="576072">
                  <a:extLst>
                    <a:ext uri="{9D8B030D-6E8A-4147-A177-3AD203B41FA5}">
                      <a16:colId xmlns:a16="http://schemas.microsoft.com/office/drawing/2014/main" val="3624992445"/>
                    </a:ext>
                  </a:extLst>
                </a:gridCol>
                <a:gridCol w="576072">
                  <a:extLst>
                    <a:ext uri="{9D8B030D-6E8A-4147-A177-3AD203B41FA5}">
                      <a16:colId xmlns:a16="http://schemas.microsoft.com/office/drawing/2014/main" val="3441352823"/>
                    </a:ext>
                  </a:extLst>
                </a:gridCol>
                <a:gridCol w="576072">
                  <a:extLst>
                    <a:ext uri="{9D8B030D-6E8A-4147-A177-3AD203B41FA5}">
                      <a16:colId xmlns:a16="http://schemas.microsoft.com/office/drawing/2014/main" val="2074743370"/>
                    </a:ext>
                  </a:extLst>
                </a:gridCol>
                <a:gridCol w="576072">
                  <a:extLst>
                    <a:ext uri="{9D8B030D-6E8A-4147-A177-3AD203B41FA5}">
                      <a16:colId xmlns:a16="http://schemas.microsoft.com/office/drawing/2014/main" val="509192946"/>
                    </a:ext>
                  </a:extLst>
                </a:gridCol>
                <a:gridCol w="576072">
                  <a:extLst>
                    <a:ext uri="{9D8B030D-6E8A-4147-A177-3AD203B41FA5}">
                      <a16:colId xmlns:a16="http://schemas.microsoft.com/office/drawing/2014/main" val="225565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146761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- 2024-07-21 09:04:07</a:t>
                      </a:r>
                      <a:r>
                        <a:rPr kumimoji="0" lang="de-DE" sz="1000" b="0" i="0" u="none" strike="noStrike" kern="1200" cap="none" spc="0" normalizeH="0" baseline="0" noProof="0">
                          <a:ln>
                            <a:noFill/>
                          </a:ln>
                          <a:solidFill>
                            <a:prstClr val="black"/>
                          </a:solidFill>
                          <a:effectLst/>
                          <a:uLnTx/>
                          <a:uFillTx/>
                          <a:latin typeface="Calibri"/>
                          <a:ea typeface="+mn-ea"/>
                          <a:cs typeface="+mn-cs"/>
                        </a:rPr>
                        <a:t>
 Ein eigener K. I. T. T. wie in "Knight Rider". 😎 - Timo Klemp aus Ascheberg hat seinen Traum wahr gemacht.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https://quintly-eu-image-storage.s3.amazonaws.com/bc22ad31ece8870e558aff23d024e8ce/39891edfcd5d9aa1ec9a8a5e7e0907ab.jpg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3988</a:t>
                      </a:r>
                    </a:p>
                  </a:txBody>
                  <a:tcPr/>
                </a:tc>
                <a:extLst>
                  <a:ext uri="{0D108BD9-81ED-4DB2-BD59-A6C34878D82A}">
                    <a16:rowId xmlns:a16="http://schemas.microsoft.com/office/drawing/2014/main" val="33009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- 2024-06-24 11:12:05</a:t>
                      </a:r>
                      <a:r>
                        <a:rPr kumimoji="0" lang="de-DE" sz="1000" b="0" i="0" u="none" strike="noStrike" kern="1200" cap="none" spc="0" normalizeH="0" baseline="0" noProof="0">
                          <a:ln>
                            <a:noFill/>
                          </a:ln>
                          <a:solidFill>
                            <a:prstClr val="black"/>
                          </a:solidFill>
                          <a:effectLst/>
                          <a:uLnTx/>
                          <a:uFillTx/>
                          <a:latin typeface="Calibri"/>
                          <a:ea typeface="+mn-ea"/>
                          <a:cs typeface="+mn-cs"/>
                        </a:rPr>
                        <a:t>
 Fünf Schwestern verwirklichen in Wuppertal rosarote Kinderträume!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https://quintly-eu-image-storage.s3.amazonaws.com/bc22ad31ece8870e558aff23d024e8ce/0aea90d17455b46d049a0b031fd82545.jpg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2444</a:t>
                      </a:r>
                    </a:p>
                  </a:txBody>
                  <a:tcPr/>
                </a:tc>
                <a:extLst>
                  <a:ext uri="{0D108BD9-81ED-4DB2-BD59-A6C34878D82A}">
                    <a16:rowId xmlns:a16="http://schemas.microsoft.com/office/drawing/2014/main" val="339842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- 2024-07-03 16:32:07</a:t>
                      </a:r>
                      <a:r>
                        <a:rPr kumimoji="0" lang="de-DE" sz="1000" b="0" i="0" u="none" strike="noStrike" kern="1200" cap="none" spc="0" normalizeH="0" baseline="0" noProof="0">
                          <a:ln>
                            <a:noFill/>
                          </a:ln>
                          <a:solidFill>
                            <a:prstClr val="black"/>
                          </a:solidFill>
                          <a:effectLst/>
                          <a:uLnTx/>
                          <a:uFillTx/>
                          <a:latin typeface="Calibri"/>
                          <a:ea typeface="+mn-ea"/>
                          <a:cs typeface="+mn-cs"/>
                        </a:rPr>
                        <a:t>
 Lisa und ihre Familie aus Obermelbecke holen die Deutsche Jugend-Islandpferde-Meisterschaft in ihr Dorf.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https://quintly-eu-image-storage.s3.amazonaws.com/bc22ad31ece8870e558aff23d024e8ce/513bd13de2fed9d562ac041d089f9a0c.jpg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7040</a:t>
                      </a:r>
                    </a:p>
                  </a:txBody>
                  <a:tcPr/>
                </a:tc>
                <a:extLst>
                  <a:ext uri="{0D108BD9-81ED-4DB2-BD59-A6C34878D82A}">
                    <a16:rowId xmlns:a16="http://schemas.microsoft.com/office/drawing/2014/main" val="1870449225"/>
                  </a:ext>
                </a:extLst>
              </a:tr>
            </a:tbl>
          </a:graphicData>
        </a:graphic>
      </p:graphicFrame>
      <p:sp>
        <p:nvSpPr>
          <p:cNvPr id="4" name="Text Placeholder 3">
            <a:extLst>
              <a:ext uri="{FF2B5EF4-FFF2-40B4-BE49-F238E27FC236}">
                <a16:creationId xmlns:a16="http://schemas.microsoft.com/office/drawing/2014/main" id="{EDBEA003-70B5-4FC5-A1E5-F6B610EE5EA6}"/>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542869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B5BD9-5348-4156-84E5-B22B4E9DE3A3}"/>
              </a:ext>
            </a:extLst>
          </p:cNvPr>
          <p:cNvSpPr>
            <a:spLocks noGrp="1"/>
          </p:cNvSpPr>
          <p:nvPr>
            <p:ph type="title"/>
          </p:nvPr>
        </p:nvSpPr>
        <p:spPr/>
        <p:txBody>
          <a:bodyPr/>
          <a:lstStyle/>
          <a:p>
            <a:r>
              <a:rPr lang="en-US"/>
              <a:t>Facebook Facebook - Video Übersicht | 01.2.34. WDR Lokalzeit - 7 of 10</a:t>
            </a:r>
          </a:p>
        </p:txBody>
      </p:sp>
      <p:graphicFrame>
        <p:nvGraphicFramePr>
          <p:cNvPr id="5" name="Table Placeholder 4">
            <a:extLst>
              <a:ext uri="{FF2B5EF4-FFF2-40B4-BE49-F238E27FC236}">
                <a16:creationId xmlns:a16="http://schemas.microsoft.com/office/drawing/2014/main" id="{43FEFD26-C679-41E8-997B-32B8F6374ADB}"/>
              </a:ext>
            </a:extLst>
          </p:cNvPr>
          <p:cNvGraphicFramePr>
            <a:graphicFrameLocks noGrp="1"/>
          </p:cNvGraphicFramePr>
          <p:nvPr>
            <p:ph type="tbl" sz="quarter" idx="13"/>
            <p:extLst>
              <p:ext uri="{D42A27DB-BD31-4B8C-83A1-F6EECF244321}">
                <p14:modId xmlns:p14="http://schemas.microsoft.com/office/powerpoint/2010/main" val="139631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19443823"/>
                    </a:ext>
                  </a:extLst>
                </a:gridCol>
                <a:gridCol w="1481328">
                  <a:extLst>
                    <a:ext uri="{9D8B030D-6E8A-4147-A177-3AD203B41FA5}">
                      <a16:colId xmlns:a16="http://schemas.microsoft.com/office/drawing/2014/main" val="1157953853"/>
                    </a:ext>
                  </a:extLst>
                </a:gridCol>
                <a:gridCol w="1069848">
                  <a:extLst>
                    <a:ext uri="{9D8B030D-6E8A-4147-A177-3AD203B41FA5}">
                      <a16:colId xmlns:a16="http://schemas.microsoft.com/office/drawing/2014/main" val="508934178"/>
                    </a:ext>
                  </a:extLst>
                </a:gridCol>
                <a:gridCol w="576072">
                  <a:extLst>
                    <a:ext uri="{9D8B030D-6E8A-4147-A177-3AD203B41FA5}">
                      <a16:colId xmlns:a16="http://schemas.microsoft.com/office/drawing/2014/main" val="423791231"/>
                    </a:ext>
                  </a:extLst>
                </a:gridCol>
                <a:gridCol w="576072">
                  <a:extLst>
                    <a:ext uri="{9D8B030D-6E8A-4147-A177-3AD203B41FA5}">
                      <a16:colId xmlns:a16="http://schemas.microsoft.com/office/drawing/2014/main" val="2499841549"/>
                    </a:ext>
                  </a:extLst>
                </a:gridCol>
                <a:gridCol w="576072">
                  <a:extLst>
                    <a:ext uri="{9D8B030D-6E8A-4147-A177-3AD203B41FA5}">
                      <a16:colId xmlns:a16="http://schemas.microsoft.com/office/drawing/2014/main" val="2453138471"/>
                    </a:ext>
                  </a:extLst>
                </a:gridCol>
                <a:gridCol w="576072">
                  <a:extLst>
                    <a:ext uri="{9D8B030D-6E8A-4147-A177-3AD203B41FA5}">
                      <a16:colId xmlns:a16="http://schemas.microsoft.com/office/drawing/2014/main" val="2755114166"/>
                    </a:ext>
                  </a:extLst>
                </a:gridCol>
                <a:gridCol w="576072">
                  <a:extLst>
                    <a:ext uri="{9D8B030D-6E8A-4147-A177-3AD203B41FA5}">
                      <a16:colId xmlns:a16="http://schemas.microsoft.com/office/drawing/2014/main" val="1814461214"/>
                    </a:ext>
                  </a:extLst>
                </a:gridCol>
                <a:gridCol w="576072">
                  <a:extLst>
                    <a:ext uri="{9D8B030D-6E8A-4147-A177-3AD203B41FA5}">
                      <a16:colId xmlns:a16="http://schemas.microsoft.com/office/drawing/2014/main" val="2828359968"/>
                    </a:ext>
                  </a:extLst>
                </a:gridCol>
                <a:gridCol w="576072">
                  <a:extLst>
                    <a:ext uri="{9D8B030D-6E8A-4147-A177-3AD203B41FA5}">
                      <a16:colId xmlns:a16="http://schemas.microsoft.com/office/drawing/2014/main" val="465677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135971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- 2024-08-04 08:41:03</a:t>
                      </a:r>
                      <a:r>
                        <a:rPr kumimoji="0" lang="de-DE" sz="1000" b="0" i="0" u="none" strike="noStrike" kern="1200" cap="none" spc="0" normalizeH="0" baseline="0" noProof="0">
                          <a:ln>
                            <a:noFill/>
                          </a:ln>
                          <a:solidFill>
                            <a:prstClr val="black"/>
                          </a:solidFill>
                          <a:effectLst/>
                          <a:uLnTx/>
                          <a:uFillTx/>
                          <a:latin typeface="Calibri"/>
                          <a:ea typeface="+mn-ea"/>
                          <a:cs typeface="+mn-cs"/>
                        </a:rPr>
                        <a:t>
 3.400 Menschen sind bereit für den ultimativen Kick im Eis: Beim Massen-Eisbaden in der Kölner Lanxess-Arena wollen sie den Weltrekord brechen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https://quintly-eu-image-storage.s3.amazonaws.com/bc22ad31ece8870e558aff23d024e8ce/d81149e830642fa8dbace6d600133378.jpg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extLst>
                  <a:ext uri="{0D108BD9-81ED-4DB2-BD59-A6C34878D82A}">
                    <a16:rowId xmlns:a16="http://schemas.microsoft.com/office/drawing/2014/main" val="371707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- 2024-07-02 11:12:04</a:t>
                      </a:r>
                      <a:r>
                        <a:rPr kumimoji="0" lang="de-DE" sz="1000" b="0" i="0" u="none" strike="noStrike" kern="1200" cap="none" spc="0" normalizeH="0" baseline="0" noProof="0">
                          <a:ln>
                            <a:noFill/>
                          </a:ln>
                          <a:solidFill>
                            <a:prstClr val="black"/>
                          </a:solidFill>
                          <a:effectLst/>
                          <a:uLnTx/>
                          <a:uFillTx/>
                          <a:latin typeface="Calibri"/>
                          <a:ea typeface="+mn-ea"/>
                          <a:cs typeface="+mn-cs"/>
                        </a:rPr>
                        <a:t>
 Friedhofspflanzen wegwerfen, nur weil sie gerade nicht mehr blühen? 🥀 Hannah und Malte aus Bonn hatten da eine geniale Idee.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https://quintly-eu-image-storage.s3.amazonaws.com/bc22ad31ece8870e558aff23d024e8ce/a897fe6c9688034efe5504ee6ac99e2c.jpg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8965</a:t>
                      </a:r>
                    </a:p>
                  </a:txBody>
                  <a:tcPr/>
                </a:tc>
                <a:extLst>
                  <a:ext uri="{0D108BD9-81ED-4DB2-BD59-A6C34878D82A}">
                    <a16:rowId xmlns:a16="http://schemas.microsoft.com/office/drawing/2014/main" val="3622484862"/>
                  </a:ext>
                </a:extLst>
              </a:tr>
            </a:tbl>
          </a:graphicData>
        </a:graphic>
      </p:graphicFrame>
      <p:sp>
        <p:nvSpPr>
          <p:cNvPr id="4" name="Text Placeholder 3">
            <a:extLst>
              <a:ext uri="{FF2B5EF4-FFF2-40B4-BE49-F238E27FC236}">
                <a16:creationId xmlns:a16="http://schemas.microsoft.com/office/drawing/2014/main" id="{3BC31673-A70F-428F-85A0-385AE071CADA}"/>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307168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B530B-450D-4869-84F4-E6414DD90A5A}"/>
              </a:ext>
            </a:extLst>
          </p:cNvPr>
          <p:cNvSpPr>
            <a:spLocks noGrp="1"/>
          </p:cNvSpPr>
          <p:nvPr>
            <p:ph type="title"/>
          </p:nvPr>
        </p:nvSpPr>
        <p:spPr/>
        <p:txBody>
          <a:bodyPr/>
          <a:lstStyle/>
          <a:p>
            <a:r>
              <a:rPr lang="en-US"/>
              <a:t>Facebook Facebook - Video Übersicht | 01.2.34. WDR Lokalzeit - 8 of 10</a:t>
            </a:r>
          </a:p>
        </p:txBody>
      </p:sp>
      <p:graphicFrame>
        <p:nvGraphicFramePr>
          <p:cNvPr id="5" name="Table Placeholder 4">
            <a:extLst>
              <a:ext uri="{FF2B5EF4-FFF2-40B4-BE49-F238E27FC236}">
                <a16:creationId xmlns:a16="http://schemas.microsoft.com/office/drawing/2014/main" id="{5E42489B-FD86-440A-8614-A8C4DF8DC6A2}"/>
              </a:ext>
            </a:extLst>
          </p:cNvPr>
          <p:cNvGraphicFramePr>
            <a:graphicFrameLocks noGrp="1"/>
          </p:cNvGraphicFramePr>
          <p:nvPr>
            <p:ph type="tbl" sz="quarter" idx="13"/>
            <p:extLst>
              <p:ext uri="{D42A27DB-BD31-4B8C-83A1-F6EECF244321}">
                <p14:modId xmlns:p14="http://schemas.microsoft.com/office/powerpoint/2010/main" val="164303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22675103"/>
                    </a:ext>
                  </a:extLst>
                </a:gridCol>
                <a:gridCol w="1481328">
                  <a:extLst>
                    <a:ext uri="{9D8B030D-6E8A-4147-A177-3AD203B41FA5}">
                      <a16:colId xmlns:a16="http://schemas.microsoft.com/office/drawing/2014/main" val="2880887863"/>
                    </a:ext>
                  </a:extLst>
                </a:gridCol>
                <a:gridCol w="1069848">
                  <a:extLst>
                    <a:ext uri="{9D8B030D-6E8A-4147-A177-3AD203B41FA5}">
                      <a16:colId xmlns:a16="http://schemas.microsoft.com/office/drawing/2014/main" val="1110925072"/>
                    </a:ext>
                  </a:extLst>
                </a:gridCol>
                <a:gridCol w="576072">
                  <a:extLst>
                    <a:ext uri="{9D8B030D-6E8A-4147-A177-3AD203B41FA5}">
                      <a16:colId xmlns:a16="http://schemas.microsoft.com/office/drawing/2014/main" val="2174080906"/>
                    </a:ext>
                  </a:extLst>
                </a:gridCol>
                <a:gridCol w="576072">
                  <a:extLst>
                    <a:ext uri="{9D8B030D-6E8A-4147-A177-3AD203B41FA5}">
                      <a16:colId xmlns:a16="http://schemas.microsoft.com/office/drawing/2014/main" val="3546419742"/>
                    </a:ext>
                  </a:extLst>
                </a:gridCol>
                <a:gridCol w="576072">
                  <a:extLst>
                    <a:ext uri="{9D8B030D-6E8A-4147-A177-3AD203B41FA5}">
                      <a16:colId xmlns:a16="http://schemas.microsoft.com/office/drawing/2014/main" val="3628170317"/>
                    </a:ext>
                  </a:extLst>
                </a:gridCol>
                <a:gridCol w="576072">
                  <a:extLst>
                    <a:ext uri="{9D8B030D-6E8A-4147-A177-3AD203B41FA5}">
                      <a16:colId xmlns:a16="http://schemas.microsoft.com/office/drawing/2014/main" val="364808485"/>
                    </a:ext>
                  </a:extLst>
                </a:gridCol>
                <a:gridCol w="576072">
                  <a:extLst>
                    <a:ext uri="{9D8B030D-6E8A-4147-A177-3AD203B41FA5}">
                      <a16:colId xmlns:a16="http://schemas.microsoft.com/office/drawing/2014/main" val="1823456121"/>
                    </a:ext>
                  </a:extLst>
                </a:gridCol>
                <a:gridCol w="576072">
                  <a:extLst>
                    <a:ext uri="{9D8B030D-6E8A-4147-A177-3AD203B41FA5}">
                      <a16:colId xmlns:a16="http://schemas.microsoft.com/office/drawing/2014/main" val="3461735978"/>
                    </a:ext>
                  </a:extLst>
                </a:gridCol>
                <a:gridCol w="576072">
                  <a:extLst>
                    <a:ext uri="{9D8B030D-6E8A-4147-A177-3AD203B41FA5}">
                      <a16:colId xmlns:a16="http://schemas.microsoft.com/office/drawing/2014/main" val="784856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2887715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- 2024-07-29 15:12:08</a:t>
                      </a:r>
                      <a:r>
                        <a:rPr kumimoji="0" lang="de-DE" sz="1000" b="0" i="0" u="none" strike="noStrike" kern="1200" cap="none" spc="0" normalizeH="0" baseline="0" noProof="0">
                          <a:ln>
                            <a:noFill/>
                          </a:ln>
                          <a:solidFill>
                            <a:prstClr val="black"/>
                          </a:solidFill>
                          <a:effectLst/>
                          <a:uLnTx/>
                          <a:uFillTx/>
                          <a:latin typeface="Calibri"/>
                          <a:ea typeface="+mn-ea"/>
                          <a:cs typeface="+mn-cs"/>
                        </a:rPr>
                        <a:t>
 Bei Manuel Krauß in Gladbeck ist es ein bisschen wie im kleinen Horrorladen.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https://quintly-eu-image-storage.s3.amazonaws.com/bc22ad31ece8870e558aff23d024e8ce/6bc859fdffcb0760d855427bda733ad5.jpg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4923</a:t>
                      </a:r>
                    </a:p>
                  </a:txBody>
                  <a:tcPr/>
                </a:tc>
                <a:extLst>
                  <a:ext uri="{0D108BD9-81ED-4DB2-BD59-A6C34878D82A}">
                    <a16:rowId xmlns:a16="http://schemas.microsoft.com/office/drawing/2014/main" val="138196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- 2024-07-26 09:56:17</a:t>
                      </a:r>
                      <a:r>
                        <a:rPr kumimoji="0" lang="de-DE" sz="1000" b="0" i="0" u="none" strike="noStrike" kern="1200" cap="none" spc="0" normalizeH="0" baseline="0" noProof="0">
                          <a:ln>
                            <a:noFill/>
                          </a:ln>
                          <a:solidFill>
                            <a:prstClr val="black"/>
                          </a:solidFill>
                          <a:effectLst/>
                          <a:uLnTx/>
                          <a:uFillTx/>
                          <a:latin typeface="Calibri"/>
                          <a:ea typeface="+mn-ea"/>
                          <a:cs typeface="+mn-cs"/>
                        </a:rPr>
                        <a:t>
 Nach 40 Jahren auf See kehren die fünf Freunde in ihren Heimathafen Vlotho zurück.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https://quintly-eu-image-storage.s3.amazonaws.com/bc22ad31ece8870e558aff23d024e8ce/133cb7741bafa5756c61687670e73641.jpg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extLst>
                  <a:ext uri="{0D108BD9-81ED-4DB2-BD59-A6C34878D82A}">
                    <a16:rowId xmlns:a16="http://schemas.microsoft.com/office/drawing/2014/main" val="305527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- 2024-07-14 17:24:06</a:t>
                      </a:r>
                      <a:r>
                        <a:rPr kumimoji="0" lang="de-DE" sz="1000" b="0" i="0" u="none" strike="noStrike" kern="1200" cap="none" spc="0" normalizeH="0" baseline="0" noProof="0">
                          <a:ln>
                            <a:noFill/>
                          </a:ln>
                          <a:solidFill>
                            <a:prstClr val="black"/>
                          </a:solidFill>
                          <a:effectLst/>
                          <a:uLnTx/>
                          <a:uFillTx/>
                          <a:latin typeface="Calibri"/>
                          <a:ea typeface="+mn-ea"/>
                          <a:cs typeface="+mn-cs"/>
                        </a:rPr>
                        <a:t>
 In diesem Café in Porta Westfalica gibt's nicht nur Kaffee und Kuchen, sondern ganz nebenbei auch noch Manuelas Familiengeschichte.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https://quintly-eu-image-storage.s3.amazonaws.com/bc22ad31ece8870e558aff23d024e8ce/7c64b3e683adc1a11176cd2188e01aa0.jpg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3191</a:t>
                      </a:r>
                    </a:p>
                  </a:txBody>
                  <a:tcPr/>
                </a:tc>
                <a:extLst>
                  <a:ext uri="{0D108BD9-81ED-4DB2-BD59-A6C34878D82A}">
                    <a16:rowId xmlns:a16="http://schemas.microsoft.com/office/drawing/2014/main" val="2138865596"/>
                  </a:ext>
                </a:extLst>
              </a:tr>
            </a:tbl>
          </a:graphicData>
        </a:graphic>
      </p:graphicFrame>
      <p:sp>
        <p:nvSpPr>
          <p:cNvPr id="4" name="Text Placeholder 3">
            <a:extLst>
              <a:ext uri="{FF2B5EF4-FFF2-40B4-BE49-F238E27FC236}">
                <a16:creationId xmlns:a16="http://schemas.microsoft.com/office/drawing/2014/main" id="{85A5F58F-A4BF-43B9-AC63-6023EE7516D6}"/>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209367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D573-E36E-4B92-B064-EB0634956D20}"/>
              </a:ext>
            </a:extLst>
          </p:cNvPr>
          <p:cNvSpPr>
            <a:spLocks noGrp="1"/>
          </p:cNvSpPr>
          <p:nvPr>
            <p:ph type="title"/>
          </p:nvPr>
        </p:nvSpPr>
        <p:spPr/>
        <p:txBody>
          <a:bodyPr/>
          <a:lstStyle/>
          <a:p>
            <a:r>
              <a:rPr lang="en-US"/>
              <a:t>Facebook Facebook - Video Übersicht | 01.2.34. WDR Lokalzeit - 9 of 10</a:t>
            </a:r>
          </a:p>
        </p:txBody>
      </p:sp>
      <p:graphicFrame>
        <p:nvGraphicFramePr>
          <p:cNvPr id="5" name="Table Placeholder 4">
            <a:extLst>
              <a:ext uri="{FF2B5EF4-FFF2-40B4-BE49-F238E27FC236}">
                <a16:creationId xmlns:a16="http://schemas.microsoft.com/office/drawing/2014/main" id="{A5746705-9EEB-4B5F-A039-45ED283A90E1}"/>
              </a:ext>
            </a:extLst>
          </p:cNvPr>
          <p:cNvGraphicFramePr>
            <a:graphicFrameLocks noGrp="1"/>
          </p:cNvGraphicFramePr>
          <p:nvPr>
            <p:ph type="tbl" sz="quarter" idx="13"/>
            <p:extLst>
              <p:ext uri="{D42A27DB-BD31-4B8C-83A1-F6EECF244321}">
                <p14:modId xmlns:p14="http://schemas.microsoft.com/office/powerpoint/2010/main" val="88372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94642940"/>
                    </a:ext>
                  </a:extLst>
                </a:gridCol>
                <a:gridCol w="1481328">
                  <a:extLst>
                    <a:ext uri="{9D8B030D-6E8A-4147-A177-3AD203B41FA5}">
                      <a16:colId xmlns:a16="http://schemas.microsoft.com/office/drawing/2014/main" val="612768879"/>
                    </a:ext>
                  </a:extLst>
                </a:gridCol>
                <a:gridCol w="1069848">
                  <a:extLst>
                    <a:ext uri="{9D8B030D-6E8A-4147-A177-3AD203B41FA5}">
                      <a16:colId xmlns:a16="http://schemas.microsoft.com/office/drawing/2014/main" val="2308780506"/>
                    </a:ext>
                  </a:extLst>
                </a:gridCol>
                <a:gridCol w="576072">
                  <a:extLst>
                    <a:ext uri="{9D8B030D-6E8A-4147-A177-3AD203B41FA5}">
                      <a16:colId xmlns:a16="http://schemas.microsoft.com/office/drawing/2014/main" val="167498584"/>
                    </a:ext>
                  </a:extLst>
                </a:gridCol>
                <a:gridCol w="576072">
                  <a:extLst>
                    <a:ext uri="{9D8B030D-6E8A-4147-A177-3AD203B41FA5}">
                      <a16:colId xmlns:a16="http://schemas.microsoft.com/office/drawing/2014/main" val="3559351635"/>
                    </a:ext>
                  </a:extLst>
                </a:gridCol>
                <a:gridCol w="576072">
                  <a:extLst>
                    <a:ext uri="{9D8B030D-6E8A-4147-A177-3AD203B41FA5}">
                      <a16:colId xmlns:a16="http://schemas.microsoft.com/office/drawing/2014/main" val="310660465"/>
                    </a:ext>
                  </a:extLst>
                </a:gridCol>
                <a:gridCol w="576072">
                  <a:extLst>
                    <a:ext uri="{9D8B030D-6E8A-4147-A177-3AD203B41FA5}">
                      <a16:colId xmlns:a16="http://schemas.microsoft.com/office/drawing/2014/main" val="440611444"/>
                    </a:ext>
                  </a:extLst>
                </a:gridCol>
                <a:gridCol w="576072">
                  <a:extLst>
                    <a:ext uri="{9D8B030D-6E8A-4147-A177-3AD203B41FA5}">
                      <a16:colId xmlns:a16="http://schemas.microsoft.com/office/drawing/2014/main" val="4074268386"/>
                    </a:ext>
                  </a:extLst>
                </a:gridCol>
                <a:gridCol w="576072">
                  <a:extLst>
                    <a:ext uri="{9D8B030D-6E8A-4147-A177-3AD203B41FA5}">
                      <a16:colId xmlns:a16="http://schemas.microsoft.com/office/drawing/2014/main" val="3609593960"/>
                    </a:ext>
                  </a:extLst>
                </a:gridCol>
                <a:gridCol w="576072">
                  <a:extLst>
                    <a:ext uri="{9D8B030D-6E8A-4147-A177-3AD203B41FA5}">
                      <a16:colId xmlns:a16="http://schemas.microsoft.com/office/drawing/2014/main" val="2577100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71469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- 2024-08-01 16:45:09</a:t>
                      </a:r>
                      <a:r>
                        <a:rPr kumimoji="0" lang="de-DE" sz="1000" b="0" i="0" u="none" strike="noStrike" kern="1200" cap="none" spc="0" normalizeH="0" baseline="0" noProof="0">
                          <a:ln>
                            <a:noFill/>
                          </a:ln>
                          <a:solidFill>
                            <a:prstClr val="black"/>
                          </a:solidFill>
                          <a:effectLst/>
                          <a:uLnTx/>
                          <a:uFillTx/>
                          <a:latin typeface="Calibri"/>
                          <a:ea typeface="+mn-ea"/>
                          <a:cs typeface="+mn-cs"/>
                        </a:rPr>
                        <a:t>
 Ein Bierfass durchs Sauerland rollen und damit Spenden sammeln? In Schmallenberg hat das sogar Tradition.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https://quintly-eu-image-storage.s3.amazonaws.com/bc22ad31ece8870e558aff23d024e8ce/77148ab140fd04f94f4e13364a9e8032.jpg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4710</a:t>
                      </a:r>
                    </a:p>
                  </a:txBody>
                  <a:tcPr/>
                </a:tc>
                <a:extLst>
                  <a:ext uri="{0D108BD9-81ED-4DB2-BD59-A6C34878D82A}">
                    <a16:rowId xmlns:a16="http://schemas.microsoft.com/office/drawing/2014/main" val="57384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- 2024-07-04 14:12:09</a:t>
                      </a:r>
                      <a:r>
                        <a:rPr kumimoji="0" lang="de-DE" sz="1000" b="0" i="0" u="none" strike="noStrike" kern="1200" cap="none" spc="0" normalizeH="0" baseline="0" noProof="0">
                          <a:ln>
                            <a:noFill/>
                          </a:ln>
                          <a:solidFill>
                            <a:prstClr val="black"/>
                          </a:solidFill>
                          <a:effectLst/>
                          <a:uLnTx/>
                          <a:uFillTx/>
                          <a:latin typeface="Calibri"/>
                          <a:ea typeface="+mn-ea"/>
                          <a:cs typeface="+mn-cs"/>
                        </a:rPr>
                        <a:t>
 In Deutschlands glücklichster Demenz-WG, der "Gammel-Oase" in Marl, sollen alle Menschen so leben, wie sie möchten. Freiheiten statt Pflichten.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https://quintly-eu-image-storage.s3.amazonaws.com/bc22ad31ece8870e558aff23d024e8ce/3060a62e13143ef0d95f71fb77d080b5.jpg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2642</a:t>
                      </a:r>
                    </a:p>
                  </a:txBody>
                  <a:tcPr/>
                </a:tc>
                <a:extLst>
                  <a:ext uri="{0D108BD9-81ED-4DB2-BD59-A6C34878D82A}">
                    <a16:rowId xmlns:a16="http://schemas.microsoft.com/office/drawing/2014/main" val="3161445955"/>
                  </a:ext>
                </a:extLst>
              </a:tr>
            </a:tbl>
          </a:graphicData>
        </a:graphic>
      </p:graphicFrame>
      <p:sp>
        <p:nvSpPr>
          <p:cNvPr id="4" name="Text Placeholder 3">
            <a:extLst>
              <a:ext uri="{FF2B5EF4-FFF2-40B4-BE49-F238E27FC236}">
                <a16:creationId xmlns:a16="http://schemas.microsoft.com/office/drawing/2014/main" id="{56FB568E-53A7-4CD5-922D-DF76BE7BB647}"/>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179390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27575-B7E9-49CD-B518-CC0F1B4E8379}"/>
              </a:ext>
            </a:extLst>
          </p:cNvPr>
          <p:cNvSpPr>
            <a:spLocks noGrp="1"/>
          </p:cNvSpPr>
          <p:nvPr>
            <p:ph type="title"/>
          </p:nvPr>
        </p:nvSpPr>
        <p:spPr/>
        <p:txBody>
          <a:bodyPr/>
          <a:lstStyle/>
          <a:p>
            <a:r>
              <a:rPr lang="en-US"/>
              <a:t>Facebook Facebook - Video Übersicht | 01.2.34. WDR Lokalzeit - 10 of 10</a:t>
            </a:r>
          </a:p>
        </p:txBody>
      </p:sp>
      <p:graphicFrame>
        <p:nvGraphicFramePr>
          <p:cNvPr id="5" name="Table Placeholder 4">
            <a:extLst>
              <a:ext uri="{FF2B5EF4-FFF2-40B4-BE49-F238E27FC236}">
                <a16:creationId xmlns:a16="http://schemas.microsoft.com/office/drawing/2014/main" id="{3B6B3EFE-D065-4984-A2C1-087EA2A78B2E}"/>
              </a:ext>
            </a:extLst>
          </p:cNvPr>
          <p:cNvGraphicFramePr>
            <a:graphicFrameLocks noGrp="1"/>
          </p:cNvGraphicFramePr>
          <p:nvPr>
            <p:ph type="tbl" sz="quarter" idx="13"/>
            <p:extLst>
              <p:ext uri="{D42A27DB-BD31-4B8C-83A1-F6EECF244321}">
                <p14:modId xmlns:p14="http://schemas.microsoft.com/office/powerpoint/2010/main" val="2489320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31285217"/>
                    </a:ext>
                  </a:extLst>
                </a:gridCol>
                <a:gridCol w="1481328">
                  <a:extLst>
                    <a:ext uri="{9D8B030D-6E8A-4147-A177-3AD203B41FA5}">
                      <a16:colId xmlns:a16="http://schemas.microsoft.com/office/drawing/2014/main" val="2363477028"/>
                    </a:ext>
                  </a:extLst>
                </a:gridCol>
                <a:gridCol w="1069848">
                  <a:extLst>
                    <a:ext uri="{9D8B030D-6E8A-4147-A177-3AD203B41FA5}">
                      <a16:colId xmlns:a16="http://schemas.microsoft.com/office/drawing/2014/main" val="3080309480"/>
                    </a:ext>
                  </a:extLst>
                </a:gridCol>
                <a:gridCol w="576072">
                  <a:extLst>
                    <a:ext uri="{9D8B030D-6E8A-4147-A177-3AD203B41FA5}">
                      <a16:colId xmlns:a16="http://schemas.microsoft.com/office/drawing/2014/main" val="1837678361"/>
                    </a:ext>
                  </a:extLst>
                </a:gridCol>
                <a:gridCol w="576072">
                  <a:extLst>
                    <a:ext uri="{9D8B030D-6E8A-4147-A177-3AD203B41FA5}">
                      <a16:colId xmlns:a16="http://schemas.microsoft.com/office/drawing/2014/main" val="3846342742"/>
                    </a:ext>
                  </a:extLst>
                </a:gridCol>
                <a:gridCol w="576072">
                  <a:extLst>
                    <a:ext uri="{9D8B030D-6E8A-4147-A177-3AD203B41FA5}">
                      <a16:colId xmlns:a16="http://schemas.microsoft.com/office/drawing/2014/main" val="2344540958"/>
                    </a:ext>
                  </a:extLst>
                </a:gridCol>
                <a:gridCol w="576072">
                  <a:extLst>
                    <a:ext uri="{9D8B030D-6E8A-4147-A177-3AD203B41FA5}">
                      <a16:colId xmlns:a16="http://schemas.microsoft.com/office/drawing/2014/main" val="192748967"/>
                    </a:ext>
                  </a:extLst>
                </a:gridCol>
                <a:gridCol w="576072">
                  <a:extLst>
                    <a:ext uri="{9D8B030D-6E8A-4147-A177-3AD203B41FA5}">
                      <a16:colId xmlns:a16="http://schemas.microsoft.com/office/drawing/2014/main" val="2360634239"/>
                    </a:ext>
                  </a:extLst>
                </a:gridCol>
                <a:gridCol w="576072">
                  <a:extLst>
                    <a:ext uri="{9D8B030D-6E8A-4147-A177-3AD203B41FA5}">
                      <a16:colId xmlns:a16="http://schemas.microsoft.com/office/drawing/2014/main" val="96041547"/>
                    </a:ext>
                  </a:extLst>
                </a:gridCol>
                <a:gridCol w="576072">
                  <a:extLst>
                    <a:ext uri="{9D8B030D-6E8A-4147-A177-3AD203B41FA5}">
                      <a16:colId xmlns:a16="http://schemas.microsoft.com/office/drawing/2014/main" val="3378257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extLst>
                  <a:ext uri="{0D108BD9-81ED-4DB2-BD59-A6C34878D82A}">
                    <a16:rowId xmlns:a16="http://schemas.microsoft.com/office/drawing/2014/main" val="371602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- 2024-08-04 14:13:06</a:t>
                      </a:r>
                      <a:r>
                        <a:rPr kumimoji="0" lang="de-DE" sz="1000" b="0" i="0" u="none" strike="noStrike" kern="1200" cap="none" spc="0" normalizeH="0" baseline="0" noProof="0">
                          <a:ln>
                            <a:noFill/>
                          </a:ln>
                          <a:solidFill>
                            <a:prstClr val="black"/>
                          </a:solidFill>
                          <a:effectLst/>
                          <a:uLnTx/>
                          <a:uFillTx/>
                          <a:latin typeface="Calibri"/>
                          <a:ea typeface="+mn-ea"/>
                          <a:cs typeface="+mn-cs"/>
                        </a:rPr>
                        <a:t>
 Wenn Denis Pfabe aus Bonn im Baumarkt arbeitet, fühlt es sich für ihn wie Urlaub 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https://quintly-eu-image-storage.s3.amazonaws.com/bc22ad31ece8870e558aff23d024e8ce/358f8f6d77bc6b3a89553ff14c3b8a1a.jpg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extLst>
                  <a:ext uri="{0D108BD9-81ED-4DB2-BD59-A6C34878D82A}">
                    <a16:rowId xmlns:a16="http://schemas.microsoft.com/office/drawing/2014/main" val="339146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- 2024-06-30 08:48:04</a:t>
                      </a:r>
                      <a:r>
                        <a:rPr kumimoji="0" lang="de-DE" sz="1000" b="0" i="0" u="none" strike="noStrike" kern="1200" cap="none" spc="0" normalizeH="0" baseline="0" noProof="0">
                          <a:ln>
                            <a:noFill/>
                          </a:ln>
                          <a:solidFill>
                            <a:prstClr val="black"/>
                          </a:solidFill>
                          <a:effectLst/>
                          <a:uLnTx/>
                          <a:uFillTx/>
                          <a:latin typeface="Calibri"/>
                          <a:ea typeface="+mn-ea"/>
                          <a:cs typeface="+mn-cs"/>
                        </a:rPr>
                        <a:t>
 Nico aus Sonsbeck ist Hobby-Imker. Sein Hobby kann für den 15-Jährigen allerdings lebensgefährlich sein.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https://quintly-eu-image-storage.s3.amazonaws.com/bc22ad31ece8870e558aff23d024e8ce/57dd89c87619624a2dbff3adb329b005.jpg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2383</a:t>
                      </a:r>
                    </a:p>
                  </a:txBody>
                  <a:tcPr/>
                </a:tc>
                <a:extLst>
                  <a:ext uri="{0D108BD9-81ED-4DB2-BD59-A6C34878D82A}">
                    <a16:rowId xmlns:a16="http://schemas.microsoft.com/office/drawing/2014/main" val="2791027744"/>
                  </a:ext>
                </a:extLst>
              </a:tr>
            </a:tbl>
          </a:graphicData>
        </a:graphic>
      </p:graphicFrame>
      <p:sp>
        <p:nvSpPr>
          <p:cNvPr id="4" name="Text Placeholder 3">
            <a:extLst>
              <a:ext uri="{FF2B5EF4-FFF2-40B4-BE49-F238E27FC236}">
                <a16:creationId xmlns:a16="http://schemas.microsoft.com/office/drawing/2014/main" id="{F60C629D-B9A4-4B4B-917B-8FB1861034E7}"/>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660437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692B-B65D-4313-B541-0EC947260B1E}"/>
              </a:ext>
            </a:extLst>
          </p:cNvPr>
          <p:cNvSpPr>
            <a:spLocks noGrp="1"/>
          </p:cNvSpPr>
          <p:nvPr>
            <p:ph type="title"/>
          </p:nvPr>
        </p:nvSpPr>
        <p:spPr/>
        <p:txBody>
          <a:bodyPr/>
          <a:lstStyle/>
          <a:p>
            <a:r>
              <a:rPr lang="en-US"/>
              <a:t>Facebook Facebook - Reel Übersicht | 01.2.34. WDR Lokalzeit - 1 of 6</a:t>
            </a:r>
          </a:p>
        </p:txBody>
      </p:sp>
      <p:graphicFrame>
        <p:nvGraphicFramePr>
          <p:cNvPr id="5" name="Table Placeholder 4">
            <a:extLst>
              <a:ext uri="{FF2B5EF4-FFF2-40B4-BE49-F238E27FC236}">
                <a16:creationId xmlns:a16="http://schemas.microsoft.com/office/drawing/2014/main" id="{ED3DFD6A-24A9-43FC-97BD-E8E369B7A2CD}"/>
              </a:ext>
            </a:extLst>
          </p:cNvPr>
          <p:cNvGraphicFramePr>
            <a:graphicFrameLocks noGrp="1"/>
          </p:cNvGraphicFramePr>
          <p:nvPr>
            <p:ph type="tbl" sz="quarter" idx="13"/>
            <p:extLst>
              <p:ext uri="{D42A27DB-BD31-4B8C-83A1-F6EECF244321}">
                <p14:modId xmlns:p14="http://schemas.microsoft.com/office/powerpoint/2010/main" val="38592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353025439"/>
                    </a:ext>
                  </a:extLst>
                </a:gridCol>
                <a:gridCol w="1399031">
                  <a:extLst>
                    <a:ext uri="{9D8B030D-6E8A-4147-A177-3AD203B41FA5}">
                      <a16:colId xmlns:a16="http://schemas.microsoft.com/office/drawing/2014/main" val="1668234530"/>
                    </a:ext>
                  </a:extLst>
                </a:gridCol>
                <a:gridCol w="987551">
                  <a:extLst>
                    <a:ext uri="{9D8B030D-6E8A-4147-A177-3AD203B41FA5}">
                      <a16:colId xmlns:a16="http://schemas.microsoft.com/office/drawing/2014/main" val="4023207864"/>
                    </a:ext>
                  </a:extLst>
                </a:gridCol>
                <a:gridCol w="493776">
                  <a:extLst>
                    <a:ext uri="{9D8B030D-6E8A-4147-A177-3AD203B41FA5}">
                      <a16:colId xmlns:a16="http://schemas.microsoft.com/office/drawing/2014/main" val="3646521065"/>
                    </a:ext>
                  </a:extLst>
                </a:gridCol>
                <a:gridCol w="493776">
                  <a:extLst>
                    <a:ext uri="{9D8B030D-6E8A-4147-A177-3AD203B41FA5}">
                      <a16:colId xmlns:a16="http://schemas.microsoft.com/office/drawing/2014/main" val="763385299"/>
                    </a:ext>
                  </a:extLst>
                </a:gridCol>
                <a:gridCol w="493776">
                  <a:extLst>
                    <a:ext uri="{9D8B030D-6E8A-4147-A177-3AD203B41FA5}">
                      <a16:colId xmlns:a16="http://schemas.microsoft.com/office/drawing/2014/main" val="2027222596"/>
                    </a:ext>
                  </a:extLst>
                </a:gridCol>
                <a:gridCol w="493776">
                  <a:extLst>
                    <a:ext uri="{9D8B030D-6E8A-4147-A177-3AD203B41FA5}">
                      <a16:colId xmlns:a16="http://schemas.microsoft.com/office/drawing/2014/main" val="2529754476"/>
                    </a:ext>
                  </a:extLst>
                </a:gridCol>
                <a:gridCol w="493776">
                  <a:extLst>
                    <a:ext uri="{9D8B030D-6E8A-4147-A177-3AD203B41FA5}">
                      <a16:colId xmlns:a16="http://schemas.microsoft.com/office/drawing/2014/main" val="1093557549"/>
                    </a:ext>
                  </a:extLst>
                </a:gridCol>
                <a:gridCol w="493776">
                  <a:extLst>
                    <a:ext uri="{9D8B030D-6E8A-4147-A177-3AD203B41FA5}">
                      <a16:colId xmlns:a16="http://schemas.microsoft.com/office/drawing/2014/main" val="4139536678"/>
                    </a:ext>
                  </a:extLst>
                </a:gridCol>
                <a:gridCol w="493776">
                  <a:extLst>
                    <a:ext uri="{9D8B030D-6E8A-4147-A177-3AD203B41FA5}">
                      <a16:colId xmlns:a16="http://schemas.microsoft.com/office/drawing/2014/main" val="977943696"/>
                    </a:ext>
                  </a:extLst>
                </a:gridCol>
                <a:gridCol w="493776">
                  <a:extLst>
                    <a:ext uri="{9D8B030D-6E8A-4147-A177-3AD203B41FA5}">
                      <a16:colId xmlns:a16="http://schemas.microsoft.com/office/drawing/2014/main" val="742863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00867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- 2024-07-29 17:22:05</a:t>
                      </a:r>
                      <a:r>
                        <a:rPr kumimoji="0" lang="de-DE" sz="1000" b="0" i="0" u="none" strike="noStrike" kern="1200" cap="none" spc="0" normalizeH="0" baseline="0" noProof="0">
                          <a:ln>
                            <a:noFill/>
                          </a:ln>
                          <a:solidFill>
                            <a:prstClr val="black"/>
                          </a:solidFill>
                          <a:effectLst/>
                          <a:uLnTx/>
                          <a:uFillTx/>
                          <a:latin typeface="Calibri"/>
                          <a:ea typeface="+mn-ea"/>
                          <a:cs typeface="+mn-cs"/>
                        </a:rPr>
                        <a:t>
 Isabelle schenkt Eltern in Bochum unvergessliche Erinnerungen an ihre Sternenkinder - auch, wenn sie dafür kritisiert wird.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https://quintly-eu-image-storage.s3.amazonaws.com/bc22ad31ece8870e558aff23d024e8ce/10e9fd24c3a0f3cddad14761ec652d3b.jpg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227821</a:t>
                      </a:r>
                    </a:p>
                  </a:txBody>
                  <a:tcPr/>
                </a:tc>
                <a:extLst>
                  <a:ext uri="{0D108BD9-81ED-4DB2-BD59-A6C34878D82A}">
                    <a16:rowId xmlns:a16="http://schemas.microsoft.com/office/drawing/2014/main" val="94644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- 2024-06-27 08:12:03</a:t>
                      </a:r>
                      <a:r>
                        <a:rPr kumimoji="0" lang="de-DE" sz="1000" b="0" i="0" u="none" strike="noStrike" kern="1200" cap="none" spc="0" normalizeH="0" baseline="0" noProof="0">
                          <a:ln>
                            <a:noFill/>
                          </a:ln>
                          <a:solidFill>
                            <a:prstClr val="black"/>
                          </a:solidFill>
                          <a:effectLst/>
                          <a:uLnTx/>
                          <a:uFillTx/>
                          <a:latin typeface="Calibri"/>
                          <a:ea typeface="+mn-ea"/>
                          <a:cs typeface="+mn-cs"/>
                        </a:rPr>
                        <a:t>
 Dank Bernd können sich alle Eltern einen Schulranzen für ihre Kinder leisten.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https://quintly-eu-image-storage.s3.amazonaws.com/bc22ad31ece8870e558aff23d024e8ce/5dc924c9b979359d5287683dec1e0308.jpg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77554</a:t>
                      </a:r>
                    </a:p>
                  </a:txBody>
                  <a:tcPr/>
                </a:tc>
                <a:extLst>
                  <a:ext uri="{0D108BD9-81ED-4DB2-BD59-A6C34878D82A}">
                    <a16:rowId xmlns:a16="http://schemas.microsoft.com/office/drawing/2014/main" val="351109744"/>
                  </a:ext>
                </a:extLst>
              </a:tr>
            </a:tbl>
          </a:graphicData>
        </a:graphic>
      </p:graphicFrame>
      <p:sp>
        <p:nvSpPr>
          <p:cNvPr id="4" name="Text Placeholder 3">
            <a:extLst>
              <a:ext uri="{FF2B5EF4-FFF2-40B4-BE49-F238E27FC236}">
                <a16:creationId xmlns:a16="http://schemas.microsoft.com/office/drawing/2014/main" id="{08CB2BD2-BCBB-4F9B-909C-BDFA23A7E639}"/>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087776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3EE1E-7201-4131-8CE1-BBC2D08AECCF}"/>
              </a:ext>
            </a:extLst>
          </p:cNvPr>
          <p:cNvSpPr>
            <a:spLocks noGrp="1"/>
          </p:cNvSpPr>
          <p:nvPr>
            <p:ph type="title"/>
          </p:nvPr>
        </p:nvSpPr>
        <p:spPr/>
        <p:txBody>
          <a:bodyPr/>
          <a:lstStyle/>
          <a:p>
            <a:r>
              <a:rPr lang="en-US"/>
              <a:t>Facebook Facebook - Reel Übersicht | 01.2.34. WDR Lokalzeit - 2 of 6</a:t>
            </a:r>
          </a:p>
        </p:txBody>
      </p:sp>
      <p:graphicFrame>
        <p:nvGraphicFramePr>
          <p:cNvPr id="5" name="Table Placeholder 4">
            <a:extLst>
              <a:ext uri="{FF2B5EF4-FFF2-40B4-BE49-F238E27FC236}">
                <a16:creationId xmlns:a16="http://schemas.microsoft.com/office/drawing/2014/main" id="{131D10BE-A80A-4F4D-A30D-B6FE626DE7F5}"/>
              </a:ext>
            </a:extLst>
          </p:cNvPr>
          <p:cNvGraphicFramePr>
            <a:graphicFrameLocks noGrp="1"/>
          </p:cNvGraphicFramePr>
          <p:nvPr>
            <p:ph type="tbl" sz="quarter" idx="13"/>
            <p:extLst>
              <p:ext uri="{D42A27DB-BD31-4B8C-83A1-F6EECF244321}">
                <p14:modId xmlns:p14="http://schemas.microsoft.com/office/powerpoint/2010/main" val="1189420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25126158"/>
                    </a:ext>
                  </a:extLst>
                </a:gridCol>
                <a:gridCol w="1399031">
                  <a:extLst>
                    <a:ext uri="{9D8B030D-6E8A-4147-A177-3AD203B41FA5}">
                      <a16:colId xmlns:a16="http://schemas.microsoft.com/office/drawing/2014/main" val="1457065603"/>
                    </a:ext>
                  </a:extLst>
                </a:gridCol>
                <a:gridCol w="987551">
                  <a:extLst>
                    <a:ext uri="{9D8B030D-6E8A-4147-A177-3AD203B41FA5}">
                      <a16:colId xmlns:a16="http://schemas.microsoft.com/office/drawing/2014/main" val="3505395465"/>
                    </a:ext>
                  </a:extLst>
                </a:gridCol>
                <a:gridCol w="493776">
                  <a:extLst>
                    <a:ext uri="{9D8B030D-6E8A-4147-A177-3AD203B41FA5}">
                      <a16:colId xmlns:a16="http://schemas.microsoft.com/office/drawing/2014/main" val="330398646"/>
                    </a:ext>
                  </a:extLst>
                </a:gridCol>
                <a:gridCol w="493776">
                  <a:extLst>
                    <a:ext uri="{9D8B030D-6E8A-4147-A177-3AD203B41FA5}">
                      <a16:colId xmlns:a16="http://schemas.microsoft.com/office/drawing/2014/main" val="1284497188"/>
                    </a:ext>
                  </a:extLst>
                </a:gridCol>
                <a:gridCol w="493776">
                  <a:extLst>
                    <a:ext uri="{9D8B030D-6E8A-4147-A177-3AD203B41FA5}">
                      <a16:colId xmlns:a16="http://schemas.microsoft.com/office/drawing/2014/main" val="765109851"/>
                    </a:ext>
                  </a:extLst>
                </a:gridCol>
                <a:gridCol w="493776">
                  <a:extLst>
                    <a:ext uri="{9D8B030D-6E8A-4147-A177-3AD203B41FA5}">
                      <a16:colId xmlns:a16="http://schemas.microsoft.com/office/drawing/2014/main" val="817034275"/>
                    </a:ext>
                  </a:extLst>
                </a:gridCol>
                <a:gridCol w="493776">
                  <a:extLst>
                    <a:ext uri="{9D8B030D-6E8A-4147-A177-3AD203B41FA5}">
                      <a16:colId xmlns:a16="http://schemas.microsoft.com/office/drawing/2014/main" val="2520141499"/>
                    </a:ext>
                  </a:extLst>
                </a:gridCol>
                <a:gridCol w="493776">
                  <a:extLst>
                    <a:ext uri="{9D8B030D-6E8A-4147-A177-3AD203B41FA5}">
                      <a16:colId xmlns:a16="http://schemas.microsoft.com/office/drawing/2014/main" val="4172594663"/>
                    </a:ext>
                  </a:extLst>
                </a:gridCol>
                <a:gridCol w="493776">
                  <a:extLst>
                    <a:ext uri="{9D8B030D-6E8A-4147-A177-3AD203B41FA5}">
                      <a16:colId xmlns:a16="http://schemas.microsoft.com/office/drawing/2014/main" val="493876505"/>
                    </a:ext>
                  </a:extLst>
                </a:gridCol>
                <a:gridCol w="493776">
                  <a:extLst>
                    <a:ext uri="{9D8B030D-6E8A-4147-A177-3AD203B41FA5}">
                      <a16:colId xmlns:a16="http://schemas.microsoft.com/office/drawing/2014/main" val="42261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90270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- 2024-08-01 11:29:03</a:t>
                      </a:r>
                      <a:r>
                        <a:rPr kumimoji="0" lang="de-DE" sz="1000" b="0" i="0" u="none" strike="noStrike" kern="1200" cap="none" spc="0" normalizeH="0" baseline="0" noProof="0">
                          <a:ln>
                            <a:noFill/>
                          </a:ln>
                          <a:solidFill>
                            <a:prstClr val="black"/>
                          </a:solidFill>
                          <a:effectLst/>
                          <a:uLnTx/>
                          <a:uFillTx/>
                          <a:latin typeface="Calibri"/>
                          <a:ea typeface="+mn-ea"/>
                          <a:cs typeface="+mn-cs"/>
                        </a:rPr>
                        <a:t>
 Besser als jeder Balkon: Mit einem Baumhaus in 12 Metern Höhe hat sich Gerlinde aus Halle einen Traum erfüllt. So schön!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https://quintly-eu-image-storage.s3.amazonaws.com/bc22ad31ece8870e558aff23d024e8ce/d8c8c190ab7d7a3e9e014a20265be794.jpg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54736</a:t>
                      </a:r>
                    </a:p>
                  </a:txBody>
                  <a:tcPr/>
                </a:tc>
                <a:extLst>
                  <a:ext uri="{0D108BD9-81ED-4DB2-BD59-A6C34878D82A}">
                    <a16:rowId xmlns:a16="http://schemas.microsoft.com/office/drawing/2014/main" val="2642926719"/>
                  </a:ext>
                </a:extLst>
              </a:tr>
            </a:tbl>
          </a:graphicData>
        </a:graphic>
      </p:graphicFrame>
      <p:sp>
        <p:nvSpPr>
          <p:cNvPr id="4" name="Text Placeholder 3">
            <a:extLst>
              <a:ext uri="{FF2B5EF4-FFF2-40B4-BE49-F238E27FC236}">
                <a16:creationId xmlns:a16="http://schemas.microsoft.com/office/drawing/2014/main" id="{07B42164-881C-4601-8F8F-D15A8FE81235}"/>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07093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16C47-A69C-432F-9166-6CC97D04D989}"/>
              </a:ext>
            </a:extLst>
          </p:cNvPr>
          <p:cNvSpPr>
            <a:spLocks noGrp="1"/>
          </p:cNvSpPr>
          <p:nvPr>
            <p:ph type="title"/>
          </p:nvPr>
        </p:nvSpPr>
        <p:spPr/>
        <p:txBody>
          <a:bodyPr/>
          <a:lstStyle/>
          <a:p>
            <a:r>
              <a:rPr lang="en-US"/>
              <a:t>Facebook Facebook - Reel Übersicht | 01.2.34. WDR Lokalzeit - 3 of 6</a:t>
            </a:r>
          </a:p>
        </p:txBody>
      </p:sp>
      <p:graphicFrame>
        <p:nvGraphicFramePr>
          <p:cNvPr id="5" name="Table Placeholder 4">
            <a:extLst>
              <a:ext uri="{FF2B5EF4-FFF2-40B4-BE49-F238E27FC236}">
                <a16:creationId xmlns:a16="http://schemas.microsoft.com/office/drawing/2014/main" id="{BE3C24AA-8633-44AD-A4F1-848730FBB478}"/>
              </a:ext>
            </a:extLst>
          </p:cNvPr>
          <p:cNvGraphicFramePr>
            <a:graphicFrameLocks noGrp="1"/>
          </p:cNvGraphicFramePr>
          <p:nvPr>
            <p:ph type="tbl" sz="quarter" idx="13"/>
            <p:extLst>
              <p:ext uri="{D42A27DB-BD31-4B8C-83A1-F6EECF244321}">
                <p14:modId xmlns:p14="http://schemas.microsoft.com/office/powerpoint/2010/main" val="151992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282340414"/>
                    </a:ext>
                  </a:extLst>
                </a:gridCol>
                <a:gridCol w="1399031">
                  <a:extLst>
                    <a:ext uri="{9D8B030D-6E8A-4147-A177-3AD203B41FA5}">
                      <a16:colId xmlns:a16="http://schemas.microsoft.com/office/drawing/2014/main" val="2330651179"/>
                    </a:ext>
                  </a:extLst>
                </a:gridCol>
                <a:gridCol w="987551">
                  <a:extLst>
                    <a:ext uri="{9D8B030D-6E8A-4147-A177-3AD203B41FA5}">
                      <a16:colId xmlns:a16="http://schemas.microsoft.com/office/drawing/2014/main" val="1975366586"/>
                    </a:ext>
                  </a:extLst>
                </a:gridCol>
                <a:gridCol w="493776">
                  <a:extLst>
                    <a:ext uri="{9D8B030D-6E8A-4147-A177-3AD203B41FA5}">
                      <a16:colId xmlns:a16="http://schemas.microsoft.com/office/drawing/2014/main" val="2851945746"/>
                    </a:ext>
                  </a:extLst>
                </a:gridCol>
                <a:gridCol w="493776">
                  <a:extLst>
                    <a:ext uri="{9D8B030D-6E8A-4147-A177-3AD203B41FA5}">
                      <a16:colId xmlns:a16="http://schemas.microsoft.com/office/drawing/2014/main" val="2444198734"/>
                    </a:ext>
                  </a:extLst>
                </a:gridCol>
                <a:gridCol w="493776">
                  <a:extLst>
                    <a:ext uri="{9D8B030D-6E8A-4147-A177-3AD203B41FA5}">
                      <a16:colId xmlns:a16="http://schemas.microsoft.com/office/drawing/2014/main" val="2410939453"/>
                    </a:ext>
                  </a:extLst>
                </a:gridCol>
                <a:gridCol w="493776">
                  <a:extLst>
                    <a:ext uri="{9D8B030D-6E8A-4147-A177-3AD203B41FA5}">
                      <a16:colId xmlns:a16="http://schemas.microsoft.com/office/drawing/2014/main" val="1899877291"/>
                    </a:ext>
                  </a:extLst>
                </a:gridCol>
                <a:gridCol w="493776">
                  <a:extLst>
                    <a:ext uri="{9D8B030D-6E8A-4147-A177-3AD203B41FA5}">
                      <a16:colId xmlns:a16="http://schemas.microsoft.com/office/drawing/2014/main" val="1338256869"/>
                    </a:ext>
                  </a:extLst>
                </a:gridCol>
                <a:gridCol w="493776">
                  <a:extLst>
                    <a:ext uri="{9D8B030D-6E8A-4147-A177-3AD203B41FA5}">
                      <a16:colId xmlns:a16="http://schemas.microsoft.com/office/drawing/2014/main" val="615072297"/>
                    </a:ext>
                  </a:extLst>
                </a:gridCol>
                <a:gridCol w="493776">
                  <a:extLst>
                    <a:ext uri="{9D8B030D-6E8A-4147-A177-3AD203B41FA5}">
                      <a16:colId xmlns:a16="http://schemas.microsoft.com/office/drawing/2014/main" val="1417644461"/>
                    </a:ext>
                  </a:extLst>
                </a:gridCol>
                <a:gridCol w="493776">
                  <a:extLst>
                    <a:ext uri="{9D8B030D-6E8A-4147-A177-3AD203B41FA5}">
                      <a16:colId xmlns:a16="http://schemas.microsoft.com/office/drawing/2014/main" val="678213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36875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- 2024-06-29 22:05:38</a:t>
                      </a:r>
                      <a:r>
                        <a:rPr kumimoji="0" lang="de-DE" sz="1000" b="0" i="0" u="none" strike="noStrike" kern="1200" cap="none" spc="0" normalizeH="0" baseline="0" noProof="0">
                          <a:ln>
                            <a:noFill/>
                          </a:ln>
                          <a:solidFill>
                            <a:prstClr val="black"/>
                          </a:solidFill>
                          <a:effectLst/>
                          <a:uLnTx/>
                          <a:uFillTx/>
                          <a:latin typeface="Calibri"/>
                          <a:ea typeface="+mn-ea"/>
                          <a:cs typeface="+mn-cs"/>
                        </a:rPr>
                        <a:t>
 Achtelfinale Deutschland gegen Dänemark: Da darf der „EM-Typ mit dem Saxophon“ @andreschnura aus Haan nicht fehlen – und er hat Unterstützung mitgebracht. 🎷😎
#EURO2024 #EM #GERDEN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https://quintly-eu-image-storage.s3.amazonaws.com/bc22ad31ece8870e558aff23d024e8ce/b65ad6806f7039d2c8cbf3e42de572fa.jpg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24956</a:t>
                      </a:r>
                    </a:p>
                  </a:txBody>
                  <a:tcPr/>
                </a:tc>
                <a:extLst>
                  <a:ext uri="{0D108BD9-81ED-4DB2-BD59-A6C34878D82A}">
                    <a16:rowId xmlns:a16="http://schemas.microsoft.com/office/drawing/2014/main" val="3966467223"/>
                  </a:ext>
                </a:extLst>
              </a:tr>
            </a:tbl>
          </a:graphicData>
        </a:graphic>
      </p:graphicFrame>
      <p:sp>
        <p:nvSpPr>
          <p:cNvPr id="4" name="Text Placeholder 3">
            <a:extLst>
              <a:ext uri="{FF2B5EF4-FFF2-40B4-BE49-F238E27FC236}">
                <a16:creationId xmlns:a16="http://schemas.microsoft.com/office/drawing/2014/main" id="{D859912D-3E6D-4070-8BAA-13A444F6CC93}"/>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551101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9E7D5-3604-47F5-A31D-B5533B528D26}"/>
              </a:ext>
            </a:extLst>
          </p:cNvPr>
          <p:cNvSpPr>
            <a:spLocks noGrp="1"/>
          </p:cNvSpPr>
          <p:nvPr>
            <p:ph type="title"/>
          </p:nvPr>
        </p:nvSpPr>
        <p:spPr/>
        <p:txBody>
          <a:bodyPr/>
          <a:lstStyle/>
          <a:p>
            <a:r>
              <a:rPr lang="en-US"/>
              <a:t>Facebook Facebook - Reel Übersicht | 01.2.34. WDR Lokalzeit - 4 of 6</a:t>
            </a:r>
          </a:p>
        </p:txBody>
      </p:sp>
      <p:graphicFrame>
        <p:nvGraphicFramePr>
          <p:cNvPr id="5" name="Table Placeholder 4">
            <a:extLst>
              <a:ext uri="{FF2B5EF4-FFF2-40B4-BE49-F238E27FC236}">
                <a16:creationId xmlns:a16="http://schemas.microsoft.com/office/drawing/2014/main" id="{BCEC1681-1E1E-4975-B17A-26282046ADF0}"/>
              </a:ext>
            </a:extLst>
          </p:cNvPr>
          <p:cNvGraphicFramePr>
            <a:graphicFrameLocks noGrp="1"/>
          </p:cNvGraphicFramePr>
          <p:nvPr>
            <p:ph type="tbl" sz="quarter" idx="13"/>
            <p:extLst>
              <p:ext uri="{D42A27DB-BD31-4B8C-83A1-F6EECF244321}">
                <p14:modId xmlns:p14="http://schemas.microsoft.com/office/powerpoint/2010/main" val="178220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038481432"/>
                    </a:ext>
                  </a:extLst>
                </a:gridCol>
                <a:gridCol w="1399031">
                  <a:extLst>
                    <a:ext uri="{9D8B030D-6E8A-4147-A177-3AD203B41FA5}">
                      <a16:colId xmlns:a16="http://schemas.microsoft.com/office/drawing/2014/main" val="2339740756"/>
                    </a:ext>
                  </a:extLst>
                </a:gridCol>
                <a:gridCol w="987551">
                  <a:extLst>
                    <a:ext uri="{9D8B030D-6E8A-4147-A177-3AD203B41FA5}">
                      <a16:colId xmlns:a16="http://schemas.microsoft.com/office/drawing/2014/main" val="1872440713"/>
                    </a:ext>
                  </a:extLst>
                </a:gridCol>
                <a:gridCol w="493776">
                  <a:extLst>
                    <a:ext uri="{9D8B030D-6E8A-4147-A177-3AD203B41FA5}">
                      <a16:colId xmlns:a16="http://schemas.microsoft.com/office/drawing/2014/main" val="3204244519"/>
                    </a:ext>
                  </a:extLst>
                </a:gridCol>
                <a:gridCol w="493776">
                  <a:extLst>
                    <a:ext uri="{9D8B030D-6E8A-4147-A177-3AD203B41FA5}">
                      <a16:colId xmlns:a16="http://schemas.microsoft.com/office/drawing/2014/main" val="2531133689"/>
                    </a:ext>
                  </a:extLst>
                </a:gridCol>
                <a:gridCol w="493776">
                  <a:extLst>
                    <a:ext uri="{9D8B030D-6E8A-4147-A177-3AD203B41FA5}">
                      <a16:colId xmlns:a16="http://schemas.microsoft.com/office/drawing/2014/main" val="2946735559"/>
                    </a:ext>
                  </a:extLst>
                </a:gridCol>
                <a:gridCol w="493776">
                  <a:extLst>
                    <a:ext uri="{9D8B030D-6E8A-4147-A177-3AD203B41FA5}">
                      <a16:colId xmlns:a16="http://schemas.microsoft.com/office/drawing/2014/main" val="725575540"/>
                    </a:ext>
                  </a:extLst>
                </a:gridCol>
                <a:gridCol w="493776">
                  <a:extLst>
                    <a:ext uri="{9D8B030D-6E8A-4147-A177-3AD203B41FA5}">
                      <a16:colId xmlns:a16="http://schemas.microsoft.com/office/drawing/2014/main" val="3980400545"/>
                    </a:ext>
                  </a:extLst>
                </a:gridCol>
                <a:gridCol w="493776">
                  <a:extLst>
                    <a:ext uri="{9D8B030D-6E8A-4147-A177-3AD203B41FA5}">
                      <a16:colId xmlns:a16="http://schemas.microsoft.com/office/drawing/2014/main" val="215967548"/>
                    </a:ext>
                  </a:extLst>
                </a:gridCol>
                <a:gridCol w="493776">
                  <a:extLst>
                    <a:ext uri="{9D8B030D-6E8A-4147-A177-3AD203B41FA5}">
                      <a16:colId xmlns:a16="http://schemas.microsoft.com/office/drawing/2014/main" val="2310852017"/>
                    </a:ext>
                  </a:extLst>
                </a:gridCol>
                <a:gridCol w="493776">
                  <a:extLst>
                    <a:ext uri="{9D8B030D-6E8A-4147-A177-3AD203B41FA5}">
                      <a16:colId xmlns:a16="http://schemas.microsoft.com/office/drawing/2014/main" val="1157352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60862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- 2024-07-24 17:21:02</a:t>
                      </a:r>
                      <a:r>
                        <a:rPr kumimoji="0" lang="de-DE" sz="1000" b="0" i="0" u="none" strike="noStrike" kern="1200" cap="none" spc="0" normalizeH="0" baseline="0" noProof="0">
                          <a:ln>
                            <a:noFill/>
                          </a:ln>
                          <a:solidFill>
                            <a:prstClr val="black"/>
                          </a:solidFill>
                          <a:effectLst/>
                          <a:uLnTx/>
                          <a:uFillTx/>
                          <a:latin typeface="Calibri"/>
                          <a:ea typeface="+mn-ea"/>
                          <a:cs typeface="+mn-cs"/>
                        </a:rPr>
                        <a:t>
 “Köfte” ist in der Türkei das was in Deutschland die “Frikadelle” ist. Arthur und Mustafa sind über die Gemeinsamkeiten und Unterschiede in ihrer Küche Freunde geworden, beim Männerkochen in Essen.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https://quintly-eu-image-storage.s3.amazonaws.com/bc22ad31ece8870e558aff23d024e8ce/26f8b707853fb270d5818039387a813a.jpg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17187</a:t>
                      </a:r>
                    </a:p>
                  </a:txBody>
                  <a:tcPr/>
                </a:tc>
                <a:extLst>
                  <a:ext uri="{0D108BD9-81ED-4DB2-BD59-A6C34878D82A}">
                    <a16:rowId xmlns:a16="http://schemas.microsoft.com/office/drawing/2014/main" val="1856383088"/>
                  </a:ext>
                </a:extLst>
              </a:tr>
            </a:tbl>
          </a:graphicData>
        </a:graphic>
      </p:graphicFrame>
      <p:sp>
        <p:nvSpPr>
          <p:cNvPr id="4" name="Text Placeholder 3">
            <a:extLst>
              <a:ext uri="{FF2B5EF4-FFF2-40B4-BE49-F238E27FC236}">
                <a16:creationId xmlns:a16="http://schemas.microsoft.com/office/drawing/2014/main" id="{270CA749-C52E-487E-95BB-0E4005AF3CC1}"/>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886145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3BCE7-BA07-4046-9F85-C45FDE90C36B}"/>
              </a:ext>
            </a:extLst>
          </p:cNvPr>
          <p:cNvSpPr>
            <a:spLocks noGrp="1"/>
          </p:cNvSpPr>
          <p:nvPr>
            <p:ph type="title"/>
          </p:nvPr>
        </p:nvSpPr>
        <p:spPr/>
        <p:txBody>
          <a:bodyPr/>
          <a:lstStyle/>
          <a:p>
            <a:r>
              <a:rPr lang="en-US"/>
              <a:t>Facebook Facebook - Reel Übersicht | 01.2.34. WDR Lokalzeit - 5 of 6</a:t>
            </a:r>
          </a:p>
        </p:txBody>
      </p:sp>
      <p:graphicFrame>
        <p:nvGraphicFramePr>
          <p:cNvPr id="5" name="Table Placeholder 4">
            <a:extLst>
              <a:ext uri="{FF2B5EF4-FFF2-40B4-BE49-F238E27FC236}">
                <a16:creationId xmlns:a16="http://schemas.microsoft.com/office/drawing/2014/main" id="{D63090E5-D9FD-477A-B11D-D729F3C00556}"/>
              </a:ext>
            </a:extLst>
          </p:cNvPr>
          <p:cNvGraphicFramePr>
            <a:graphicFrameLocks noGrp="1"/>
          </p:cNvGraphicFramePr>
          <p:nvPr>
            <p:ph type="tbl" sz="quarter" idx="13"/>
            <p:extLst>
              <p:ext uri="{D42A27DB-BD31-4B8C-83A1-F6EECF244321}">
                <p14:modId xmlns:p14="http://schemas.microsoft.com/office/powerpoint/2010/main" val="820014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940675763"/>
                    </a:ext>
                  </a:extLst>
                </a:gridCol>
                <a:gridCol w="1399031">
                  <a:extLst>
                    <a:ext uri="{9D8B030D-6E8A-4147-A177-3AD203B41FA5}">
                      <a16:colId xmlns:a16="http://schemas.microsoft.com/office/drawing/2014/main" val="904862083"/>
                    </a:ext>
                  </a:extLst>
                </a:gridCol>
                <a:gridCol w="987551">
                  <a:extLst>
                    <a:ext uri="{9D8B030D-6E8A-4147-A177-3AD203B41FA5}">
                      <a16:colId xmlns:a16="http://schemas.microsoft.com/office/drawing/2014/main" val="1322168289"/>
                    </a:ext>
                  </a:extLst>
                </a:gridCol>
                <a:gridCol w="493776">
                  <a:extLst>
                    <a:ext uri="{9D8B030D-6E8A-4147-A177-3AD203B41FA5}">
                      <a16:colId xmlns:a16="http://schemas.microsoft.com/office/drawing/2014/main" val="862505641"/>
                    </a:ext>
                  </a:extLst>
                </a:gridCol>
                <a:gridCol w="493776">
                  <a:extLst>
                    <a:ext uri="{9D8B030D-6E8A-4147-A177-3AD203B41FA5}">
                      <a16:colId xmlns:a16="http://schemas.microsoft.com/office/drawing/2014/main" val="3563409519"/>
                    </a:ext>
                  </a:extLst>
                </a:gridCol>
                <a:gridCol w="493776">
                  <a:extLst>
                    <a:ext uri="{9D8B030D-6E8A-4147-A177-3AD203B41FA5}">
                      <a16:colId xmlns:a16="http://schemas.microsoft.com/office/drawing/2014/main" val="1432098253"/>
                    </a:ext>
                  </a:extLst>
                </a:gridCol>
                <a:gridCol w="493776">
                  <a:extLst>
                    <a:ext uri="{9D8B030D-6E8A-4147-A177-3AD203B41FA5}">
                      <a16:colId xmlns:a16="http://schemas.microsoft.com/office/drawing/2014/main" val="2051439343"/>
                    </a:ext>
                  </a:extLst>
                </a:gridCol>
                <a:gridCol w="493776">
                  <a:extLst>
                    <a:ext uri="{9D8B030D-6E8A-4147-A177-3AD203B41FA5}">
                      <a16:colId xmlns:a16="http://schemas.microsoft.com/office/drawing/2014/main" val="2174358243"/>
                    </a:ext>
                  </a:extLst>
                </a:gridCol>
                <a:gridCol w="493776">
                  <a:extLst>
                    <a:ext uri="{9D8B030D-6E8A-4147-A177-3AD203B41FA5}">
                      <a16:colId xmlns:a16="http://schemas.microsoft.com/office/drawing/2014/main" val="2952755592"/>
                    </a:ext>
                  </a:extLst>
                </a:gridCol>
                <a:gridCol w="493776">
                  <a:extLst>
                    <a:ext uri="{9D8B030D-6E8A-4147-A177-3AD203B41FA5}">
                      <a16:colId xmlns:a16="http://schemas.microsoft.com/office/drawing/2014/main" val="2506079358"/>
                    </a:ext>
                  </a:extLst>
                </a:gridCol>
                <a:gridCol w="493776">
                  <a:extLst>
                    <a:ext uri="{9D8B030D-6E8A-4147-A177-3AD203B41FA5}">
                      <a16:colId xmlns:a16="http://schemas.microsoft.com/office/drawing/2014/main" val="1937573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0405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- 2024-07-30 17:22:31</a:t>
                      </a:r>
                      <a:r>
                        <a:rPr kumimoji="0" lang="de-DE" sz="1000" b="0" i="0" u="none" strike="noStrike" kern="1200" cap="none" spc="0" normalizeH="0" baseline="0" noProof="0">
                          <a:ln>
                            <a:noFill/>
                          </a:ln>
                          <a:solidFill>
                            <a:prstClr val="black"/>
                          </a:solidFill>
                          <a:effectLst/>
                          <a:uLnTx/>
                          <a:uFillTx/>
                          <a:latin typeface="Calibri"/>
                          <a:ea typeface="+mn-ea"/>
                          <a:cs typeface="+mn-cs"/>
                        </a:rPr>
                        <a:t>
 Auf die Badewanne, fertig, los! 
Jedes Jahr lockt das Badewannenrennen neue Besucher in das Freibad in Sprockhövel. In erster Linie machen natürlich alle wegen der „Gaudi“ mit, doch mit der Teilnahme und dem Besuch unterstützen die Menschen auch das Freibad selbst und seinen ehrenamtlichen Förderverein – denn durch solche Events kommen mehr Besucherinnen und Besucher ins Freibad, teilweise auch neue, die später dann vielleicht auch noch öfter vorbeischauen. 🤿🛁
#Badewanne #Freibad #Sprockhövel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https://quintly-eu-image-storage.s3.amazonaws.com/bc22ad31ece8870e558aff23d024e8ce/5d2ab0ea77671e70a50cd6c5d5d8a3d2.jpg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7215</a:t>
                      </a:r>
                    </a:p>
                  </a:txBody>
                  <a:tcPr/>
                </a:tc>
                <a:extLst>
                  <a:ext uri="{0D108BD9-81ED-4DB2-BD59-A6C34878D82A}">
                    <a16:rowId xmlns:a16="http://schemas.microsoft.com/office/drawing/2014/main" val="2705890700"/>
                  </a:ext>
                </a:extLst>
              </a:tr>
            </a:tbl>
          </a:graphicData>
        </a:graphic>
      </p:graphicFrame>
      <p:sp>
        <p:nvSpPr>
          <p:cNvPr id="4" name="Text Placeholder 3">
            <a:extLst>
              <a:ext uri="{FF2B5EF4-FFF2-40B4-BE49-F238E27FC236}">
                <a16:creationId xmlns:a16="http://schemas.microsoft.com/office/drawing/2014/main" id="{6307C22A-FFCC-4CE5-9445-99A0747EE702}"/>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532526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1A072-7697-467D-B8E5-2FE58368B347}"/>
              </a:ext>
            </a:extLst>
          </p:cNvPr>
          <p:cNvSpPr>
            <a:spLocks noGrp="1"/>
          </p:cNvSpPr>
          <p:nvPr>
            <p:ph type="title"/>
          </p:nvPr>
        </p:nvSpPr>
        <p:spPr/>
        <p:txBody>
          <a:bodyPr/>
          <a:lstStyle/>
          <a:p>
            <a:r>
              <a:rPr lang="en-US"/>
              <a:t>Facebook Facebook - Reel Übersicht | 01.2.34. WDR Lokalzeit - 6 of 6</a:t>
            </a:r>
          </a:p>
        </p:txBody>
      </p:sp>
      <p:graphicFrame>
        <p:nvGraphicFramePr>
          <p:cNvPr id="5" name="Table Placeholder 4">
            <a:extLst>
              <a:ext uri="{FF2B5EF4-FFF2-40B4-BE49-F238E27FC236}">
                <a16:creationId xmlns:a16="http://schemas.microsoft.com/office/drawing/2014/main" id="{5E297229-1103-451D-A3BD-CC087AF9F863}"/>
              </a:ext>
            </a:extLst>
          </p:cNvPr>
          <p:cNvGraphicFramePr>
            <a:graphicFrameLocks noGrp="1"/>
          </p:cNvGraphicFramePr>
          <p:nvPr>
            <p:ph type="tbl" sz="quarter" idx="13"/>
            <p:extLst>
              <p:ext uri="{D42A27DB-BD31-4B8C-83A1-F6EECF244321}">
                <p14:modId xmlns:p14="http://schemas.microsoft.com/office/powerpoint/2010/main" val="2371655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358997450"/>
                    </a:ext>
                  </a:extLst>
                </a:gridCol>
                <a:gridCol w="1399031">
                  <a:extLst>
                    <a:ext uri="{9D8B030D-6E8A-4147-A177-3AD203B41FA5}">
                      <a16:colId xmlns:a16="http://schemas.microsoft.com/office/drawing/2014/main" val="2040384955"/>
                    </a:ext>
                  </a:extLst>
                </a:gridCol>
                <a:gridCol w="987551">
                  <a:extLst>
                    <a:ext uri="{9D8B030D-6E8A-4147-A177-3AD203B41FA5}">
                      <a16:colId xmlns:a16="http://schemas.microsoft.com/office/drawing/2014/main" val="4005997627"/>
                    </a:ext>
                  </a:extLst>
                </a:gridCol>
                <a:gridCol w="493776">
                  <a:extLst>
                    <a:ext uri="{9D8B030D-6E8A-4147-A177-3AD203B41FA5}">
                      <a16:colId xmlns:a16="http://schemas.microsoft.com/office/drawing/2014/main" val="3258366604"/>
                    </a:ext>
                  </a:extLst>
                </a:gridCol>
                <a:gridCol w="493776">
                  <a:extLst>
                    <a:ext uri="{9D8B030D-6E8A-4147-A177-3AD203B41FA5}">
                      <a16:colId xmlns:a16="http://schemas.microsoft.com/office/drawing/2014/main" val="3049300316"/>
                    </a:ext>
                  </a:extLst>
                </a:gridCol>
                <a:gridCol w="493776">
                  <a:extLst>
                    <a:ext uri="{9D8B030D-6E8A-4147-A177-3AD203B41FA5}">
                      <a16:colId xmlns:a16="http://schemas.microsoft.com/office/drawing/2014/main" val="1146977572"/>
                    </a:ext>
                  </a:extLst>
                </a:gridCol>
                <a:gridCol w="493776">
                  <a:extLst>
                    <a:ext uri="{9D8B030D-6E8A-4147-A177-3AD203B41FA5}">
                      <a16:colId xmlns:a16="http://schemas.microsoft.com/office/drawing/2014/main" val="718100548"/>
                    </a:ext>
                  </a:extLst>
                </a:gridCol>
                <a:gridCol w="493776">
                  <a:extLst>
                    <a:ext uri="{9D8B030D-6E8A-4147-A177-3AD203B41FA5}">
                      <a16:colId xmlns:a16="http://schemas.microsoft.com/office/drawing/2014/main" val="4232800480"/>
                    </a:ext>
                  </a:extLst>
                </a:gridCol>
                <a:gridCol w="493776">
                  <a:extLst>
                    <a:ext uri="{9D8B030D-6E8A-4147-A177-3AD203B41FA5}">
                      <a16:colId xmlns:a16="http://schemas.microsoft.com/office/drawing/2014/main" val="1755428886"/>
                    </a:ext>
                  </a:extLst>
                </a:gridCol>
                <a:gridCol w="493776">
                  <a:extLst>
                    <a:ext uri="{9D8B030D-6E8A-4147-A177-3AD203B41FA5}">
                      <a16:colId xmlns:a16="http://schemas.microsoft.com/office/drawing/2014/main" val="2922758381"/>
                    </a:ext>
                  </a:extLst>
                </a:gridCol>
                <a:gridCol w="493776">
                  <a:extLst>
                    <a:ext uri="{9D8B030D-6E8A-4147-A177-3AD203B41FA5}">
                      <a16:colId xmlns:a16="http://schemas.microsoft.com/office/drawing/2014/main" val="243129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04513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- 2024-08-03 08:06:02</a:t>
                      </a:r>
                      <a:r>
                        <a:rPr kumimoji="0" lang="de-DE" sz="1000" b="0" i="0" u="none" strike="noStrike" kern="1200" cap="none" spc="0" normalizeH="0" baseline="0" noProof="0">
                          <a:ln>
                            <a:noFill/>
                          </a:ln>
                          <a:solidFill>
                            <a:prstClr val="black"/>
                          </a:solidFill>
                          <a:effectLst/>
                          <a:uLnTx/>
                          <a:uFillTx/>
                          <a:latin typeface="Calibri"/>
                          <a:ea typeface="+mn-ea"/>
                          <a:cs typeface="+mn-cs"/>
                        </a:rPr>
                        <a:t>
 Angst vor dem Friseurbesuch, vor dem Zahnarzt oder Angst vor Menschenmengen - eine helfende Hand ist in Linas Selbsthilfegruppe nur eine WhatsApp-Nachricht entfernt.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https://quintly-eu-image-storage.s3.amazonaws.com/bc22ad31ece8870e558aff23d024e8ce/c1e91416b6723c78d3fcf9cd7eb8aa23.jpg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3574</a:t>
                      </a:r>
                    </a:p>
                  </a:txBody>
                  <a:tcPr/>
                </a:tc>
                <a:extLst>
                  <a:ext uri="{0D108BD9-81ED-4DB2-BD59-A6C34878D82A}">
                    <a16:rowId xmlns:a16="http://schemas.microsoft.com/office/drawing/2014/main" val="2843356748"/>
                  </a:ext>
                </a:extLst>
              </a:tr>
            </a:tbl>
          </a:graphicData>
        </a:graphic>
      </p:graphicFrame>
      <p:sp>
        <p:nvSpPr>
          <p:cNvPr id="4" name="Text Placeholder 3">
            <a:extLst>
              <a:ext uri="{FF2B5EF4-FFF2-40B4-BE49-F238E27FC236}">
                <a16:creationId xmlns:a16="http://schemas.microsoft.com/office/drawing/2014/main" id="{1A57DF7E-053E-448E-894B-5865E79761CD}"/>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255354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DB9EB-9EBD-4B06-BB96-58B4701F2DB9}"/>
              </a:ext>
            </a:extLst>
          </p:cNvPr>
          <p:cNvSpPr>
            <a:spLocks noGrp="1"/>
          </p:cNvSpPr>
          <p:nvPr>
            <p:ph type="title"/>
          </p:nvPr>
        </p:nvSpPr>
        <p:spPr/>
        <p:txBody>
          <a:bodyPr/>
          <a:lstStyle/>
          <a:p>
            <a:r>
              <a:rPr lang="de-DE"/>
              <a:t>Instagram Instagram - Reel Übersicht | 01.2.34. WDR Lokalzeit - 1 of 22</a:t>
            </a:r>
            <a:endParaRPr lang="en-US"/>
          </a:p>
        </p:txBody>
      </p:sp>
      <p:graphicFrame>
        <p:nvGraphicFramePr>
          <p:cNvPr id="5" name="Table Placeholder 4">
            <a:extLst>
              <a:ext uri="{FF2B5EF4-FFF2-40B4-BE49-F238E27FC236}">
                <a16:creationId xmlns:a16="http://schemas.microsoft.com/office/drawing/2014/main" id="{689032F4-A4C2-417D-9BD0-498B0FECDDC0}"/>
              </a:ext>
            </a:extLst>
          </p:cNvPr>
          <p:cNvGraphicFramePr>
            <a:graphicFrameLocks noGrp="1"/>
          </p:cNvGraphicFramePr>
          <p:nvPr>
            <p:ph type="tbl" sz="quarter" idx="13"/>
            <p:extLst>
              <p:ext uri="{D42A27DB-BD31-4B8C-83A1-F6EECF244321}">
                <p14:modId xmlns:p14="http://schemas.microsoft.com/office/powerpoint/2010/main" val="424950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521443"/>
                    </a:ext>
                  </a:extLst>
                </a:gridCol>
                <a:gridCol w="987552">
                  <a:extLst>
                    <a:ext uri="{9D8B030D-6E8A-4147-A177-3AD203B41FA5}">
                      <a16:colId xmlns:a16="http://schemas.microsoft.com/office/drawing/2014/main" val="2584984894"/>
                    </a:ext>
                  </a:extLst>
                </a:gridCol>
                <a:gridCol w="1234440">
                  <a:extLst>
                    <a:ext uri="{9D8B030D-6E8A-4147-A177-3AD203B41FA5}">
                      <a16:colId xmlns:a16="http://schemas.microsoft.com/office/drawing/2014/main" val="2468114301"/>
                    </a:ext>
                  </a:extLst>
                </a:gridCol>
                <a:gridCol w="411480">
                  <a:extLst>
                    <a:ext uri="{9D8B030D-6E8A-4147-A177-3AD203B41FA5}">
                      <a16:colId xmlns:a16="http://schemas.microsoft.com/office/drawing/2014/main" val="159501489"/>
                    </a:ext>
                  </a:extLst>
                </a:gridCol>
                <a:gridCol w="411480">
                  <a:extLst>
                    <a:ext uri="{9D8B030D-6E8A-4147-A177-3AD203B41FA5}">
                      <a16:colId xmlns:a16="http://schemas.microsoft.com/office/drawing/2014/main" val="3160666703"/>
                    </a:ext>
                  </a:extLst>
                </a:gridCol>
                <a:gridCol w="411480">
                  <a:extLst>
                    <a:ext uri="{9D8B030D-6E8A-4147-A177-3AD203B41FA5}">
                      <a16:colId xmlns:a16="http://schemas.microsoft.com/office/drawing/2014/main" val="2343808227"/>
                    </a:ext>
                  </a:extLst>
                </a:gridCol>
                <a:gridCol w="411480">
                  <a:extLst>
                    <a:ext uri="{9D8B030D-6E8A-4147-A177-3AD203B41FA5}">
                      <a16:colId xmlns:a16="http://schemas.microsoft.com/office/drawing/2014/main" val="459306347"/>
                    </a:ext>
                  </a:extLst>
                </a:gridCol>
                <a:gridCol w="411480">
                  <a:extLst>
                    <a:ext uri="{9D8B030D-6E8A-4147-A177-3AD203B41FA5}">
                      <a16:colId xmlns:a16="http://schemas.microsoft.com/office/drawing/2014/main" val="2868091857"/>
                    </a:ext>
                  </a:extLst>
                </a:gridCol>
                <a:gridCol w="411480">
                  <a:extLst>
                    <a:ext uri="{9D8B030D-6E8A-4147-A177-3AD203B41FA5}">
                      <a16:colId xmlns:a16="http://schemas.microsoft.com/office/drawing/2014/main" val="487098285"/>
                    </a:ext>
                  </a:extLst>
                </a:gridCol>
                <a:gridCol w="411480">
                  <a:extLst>
                    <a:ext uri="{9D8B030D-6E8A-4147-A177-3AD203B41FA5}">
                      <a16:colId xmlns:a16="http://schemas.microsoft.com/office/drawing/2014/main" val="3184186682"/>
                    </a:ext>
                  </a:extLst>
                </a:gridCol>
                <a:gridCol w="411480">
                  <a:extLst>
                    <a:ext uri="{9D8B030D-6E8A-4147-A177-3AD203B41FA5}">
                      <a16:colId xmlns:a16="http://schemas.microsoft.com/office/drawing/2014/main" val="3218948432"/>
                    </a:ext>
                  </a:extLst>
                </a:gridCol>
                <a:gridCol w="411480">
                  <a:extLst>
                    <a:ext uri="{9D8B030D-6E8A-4147-A177-3AD203B41FA5}">
                      <a16:colId xmlns:a16="http://schemas.microsoft.com/office/drawing/2014/main" val="234658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068718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- 2024-07-11 13:00:47</a:t>
                      </a:r>
                      <a:r>
                        <a:rPr kumimoji="0" lang="en-US" sz="1000" b="0" i="0" u="none" strike="noStrike" kern="1200" cap="none" spc="0" normalizeH="0" baseline="0" noProof="0">
                          <a:ln>
                            <a:noFill/>
                          </a:ln>
                          <a:solidFill>
                            <a:prstClr val="black"/>
                          </a:solidFill>
                          <a:effectLst/>
                          <a:uLnTx/>
                          <a:uFillTx/>
                          <a:latin typeface="Calibri"/>
                          <a:ea typeface="+mn-ea"/>
                          <a:cs typeface="+mn-cs"/>
                        </a:rPr>
                        <a:t>
 100-Döner-Wette! 🥙 So will Lehrer Guido Groh seinen Schüler fürs Abitur motivieren. Wenn Zana sein Abi schafft, legt der Lehrer 100 Döner oben drauf. 💪🏼
🧑‍💻 Autor: Simon Voigt 
#Döner #Dönermachtschöner #Beckum #Abitur #Integration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https://quintly-eu-image-storage.s3.amazonaws.com/60b0c1ceafa7b1885479f8b118a661a3/1d72a2ab51094c12c890a1e3c8d90d85.jpg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2975976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101.89 %</a:t>
                      </a:r>
                    </a:p>
                  </a:txBody>
                  <a:tcPr/>
                </a:tc>
                <a:extLst>
                  <a:ext uri="{0D108BD9-81ED-4DB2-BD59-A6C34878D82A}">
                    <a16:rowId xmlns:a16="http://schemas.microsoft.com/office/drawing/2014/main" val="2248548214"/>
                  </a:ext>
                </a:extLst>
              </a:tr>
            </a:tbl>
          </a:graphicData>
        </a:graphic>
      </p:graphicFrame>
      <p:sp>
        <p:nvSpPr>
          <p:cNvPr id="4" name="Text Placeholder 3">
            <a:extLst>
              <a:ext uri="{FF2B5EF4-FFF2-40B4-BE49-F238E27FC236}">
                <a16:creationId xmlns:a16="http://schemas.microsoft.com/office/drawing/2014/main" id="{075766D4-8D5F-44DB-BC64-3B7FB750B887}"/>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215741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6C19-62C5-44D9-89E0-9AF3313E747B}"/>
              </a:ext>
            </a:extLst>
          </p:cNvPr>
          <p:cNvSpPr>
            <a:spLocks noGrp="1"/>
          </p:cNvSpPr>
          <p:nvPr>
            <p:ph type="title"/>
          </p:nvPr>
        </p:nvSpPr>
        <p:spPr/>
        <p:txBody>
          <a:bodyPr/>
          <a:lstStyle/>
          <a:p>
            <a:r>
              <a:rPr lang="de-DE"/>
              <a:t>Instagram Instagram - Reel Übersicht | 01.2.34. WDR Lokalzeit - 2 of 22</a:t>
            </a:r>
            <a:endParaRPr lang="en-US"/>
          </a:p>
        </p:txBody>
      </p:sp>
      <p:graphicFrame>
        <p:nvGraphicFramePr>
          <p:cNvPr id="5" name="Table Placeholder 4">
            <a:extLst>
              <a:ext uri="{FF2B5EF4-FFF2-40B4-BE49-F238E27FC236}">
                <a16:creationId xmlns:a16="http://schemas.microsoft.com/office/drawing/2014/main" id="{CD3A4958-CE03-4CA2-B554-A8A29A15E50F}"/>
              </a:ext>
            </a:extLst>
          </p:cNvPr>
          <p:cNvGraphicFramePr>
            <a:graphicFrameLocks noGrp="1"/>
          </p:cNvGraphicFramePr>
          <p:nvPr>
            <p:ph type="tbl" sz="quarter" idx="13"/>
            <p:extLst>
              <p:ext uri="{D42A27DB-BD31-4B8C-83A1-F6EECF244321}">
                <p14:modId xmlns:p14="http://schemas.microsoft.com/office/powerpoint/2010/main" val="4194573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4945671"/>
                    </a:ext>
                  </a:extLst>
                </a:gridCol>
                <a:gridCol w="987552">
                  <a:extLst>
                    <a:ext uri="{9D8B030D-6E8A-4147-A177-3AD203B41FA5}">
                      <a16:colId xmlns:a16="http://schemas.microsoft.com/office/drawing/2014/main" val="482670284"/>
                    </a:ext>
                  </a:extLst>
                </a:gridCol>
                <a:gridCol w="1234440">
                  <a:extLst>
                    <a:ext uri="{9D8B030D-6E8A-4147-A177-3AD203B41FA5}">
                      <a16:colId xmlns:a16="http://schemas.microsoft.com/office/drawing/2014/main" val="4098565831"/>
                    </a:ext>
                  </a:extLst>
                </a:gridCol>
                <a:gridCol w="411480">
                  <a:extLst>
                    <a:ext uri="{9D8B030D-6E8A-4147-A177-3AD203B41FA5}">
                      <a16:colId xmlns:a16="http://schemas.microsoft.com/office/drawing/2014/main" val="1111113708"/>
                    </a:ext>
                  </a:extLst>
                </a:gridCol>
                <a:gridCol w="411480">
                  <a:extLst>
                    <a:ext uri="{9D8B030D-6E8A-4147-A177-3AD203B41FA5}">
                      <a16:colId xmlns:a16="http://schemas.microsoft.com/office/drawing/2014/main" val="3988359102"/>
                    </a:ext>
                  </a:extLst>
                </a:gridCol>
                <a:gridCol w="411480">
                  <a:extLst>
                    <a:ext uri="{9D8B030D-6E8A-4147-A177-3AD203B41FA5}">
                      <a16:colId xmlns:a16="http://schemas.microsoft.com/office/drawing/2014/main" val="4090760362"/>
                    </a:ext>
                  </a:extLst>
                </a:gridCol>
                <a:gridCol w="411480">
                  <a:extLst>
                    <a:ext uri="{9D8B030D-6E8A-4147-A177-3AD203B41FA5}">
                      <a16:colId xmlns:a16="http://schemas.microsoft.com/office/drawing/2014/main" val="3694196721"/>
                    </a:ext>
                  </a:extLst>
                </a:gridCol>
                <a:gridCol w="411480">
                  <a:extLst>
                    <a:ext uri="{9D8B030D-6E8A-4147-A177-3AD203B41FA5}">
                      <a16:colId xmlns:a16="http://schemas.microsoft.com/office/drawing/2014/main" val="1639618744"/>
                    </a:ext>
                  </a:extLst>
                </a:gridCol>
                <a:gridCol w="411480">
                  <a:extLst>
                    <a:ext uri="{9D8B030D-6E8A-4147-A177-3AD203B41FA5}">
                      <a16:colId xmlns:a16="http://schemas.microsoft.com/office/drawing/2014/main" val="877278660"/>
                    </a:ext>
                  </a:extLst>
                </a:gridCol>
                <a:gridCol w="411480">
                  <a:extLst>
                    <a:ext uri="{9D8B030D-6E8A-4147-A177-3AD203B41FA5}">
                      <a16:colId xmlns:a16="http://schemas.microsoft.com/office/drawing/2014/main" val="881347271"/>
                    </a:ext>
                  </a:extLst>
                </a:gridCol>
                <a:gridCol w="411480">
                  <a:extLst>
                    <a:ext uri="{9D8B030D-6E8A-4147-A177-3AD203B41FA5}">
                      <a16:colId xmlns:a16="http://schemas.microsoft.com/office/drawing/2014/main" val="2160829043"/>
                    </a:ext>
                  </a:extLst>
                </a:gridCol>
                <a:gridCol w="411480">
                  <a:extLst>
                    <a:ext uri="{9D8B030D-6E8A-4147-A177-3AD203B41FA5}">
                      <a16:colId xmlns:a16="http://schemas.microsoft.com/office/drawing/2014/main" val="487667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10766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- 2024-07-01 17:00:51</a:t>
                      </a:r>
                      <a:r>
                        <a:rPr kumimoji="0" lang="de-DE" sz="1000" b="0" i="0" u="none" strike="noStrike" kern="1200" cap="none" spc="0" normalizeH="0" baseline="0" noProof="0">
                          <a:ln>
                            <a:noFill/>
                          </a:ln>
                          <a:solidFill>
                            <a:prstClr val="black"/>
                          </a:solidFill>
                          <a:effectLst/>
                          <a:uLnTx/>
                          <a:uFillTx/>
                          <a:latin typeface="Calibri"/>
                          <a:ea typeface="+mn-ea"/>
                          <a:cs typeface="+mn-cs"/>
                        </a:rPr>
                        <a:t>
 Verrückte Fußball-Fans im Kreis Soest! 😃
Marianne und Klaus Albersmeier aus Lippetal hat das EM-Fieber so richtig gepackt. Sie haben auf ihrem eigenen Hof einen ganz besonderen Kick gestartet – mit ihren Traktoren! 🚜⚽️
Welche verrückten Fußball-Aktionen hat ihr schon erlebt? 😍
#em2024 #euro2024 #em24 #zeigler #zwwdf #traktoren #landwirtschaft #Lippetal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https://quintly-eu-image-storage.s3.amazonaws.com/60b0c1ceafa7b1885479f8b118a661a3/9e218672ae1be2dc3e05f49aba4b06ea.jpg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107.13 %</a:t>
                      </a:r>
                    </a:p>
                  </a:txBody>
                  <a:tcPr/>
                </a:tc>
                <a:extLst>
                  <a:ext uri="{0D108BD9-81ED-4DB2-BD59-A6C34878D82A}">
                    <a16:rowId xmlns:a16="http://schemas.microsoft.com/office/drawing/2014/main" val="321085160"/>
                  </a:ext>
                </a:extLst>
              </a:tr>
            </a:tbl>
          </a:graphicData>
        </a:graphic>
      </p:graphicFrame>
      <p:sp>
        <p:nvSpPr>
          <p:cNvPr id="4" name="Text Placeholder 3">
            <a:extLst>
              <a:ext uri="{FF2B5EF4-FFF2-40B4-BE49-F238E27FC236}">
                <a16:creationId xmlns:a16="http://schemas.microsoft.com/office/drawing/2014/main" id="{E4C65425-DE1B-40F1-B96F-4C4A92586A1D}"/>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4263250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99DB-32AC-4EC9-8F97-847FD507289E}"/>
              </a:ext>
            </a:extLst>
          </p:cNvPr>
          <p:cNvSpPr>
            <a:spLocks noGrp="1"/>
          </p:cNvSpPr>
          <p:nvPr>
            <p:ph type="title"/>
          </p:nvPr>
        </p:nvSpPr>
        <p:spPr/>
        <p:txBody>
          <a:bodyPr/>
          <a:lstStyle/>
          <a:p>
            <a:r>
              <a:rPr lang="de-DE"/>
              <a:t>Instagram Instagram - Reel Übersicht | 01.2.34. WDR Lokalzeit - 3 of 22</a:t>
            </a:r>
            <a:endParaRPr lang="en-US"/>
          </a:p>
        </p:txBody>
      </p:sp>
      <p:graphicFrame>
        <p:nvGraphicFramePr>
          <p:cNvPr id="5" name="Table Placeholder 4">
            <a:extLst>
              <a:ext uri="{FF2B5EF4-FFF2-40B4-BE49-F238E27FC236}">
                <a16:creationId xmlns:a16="http://schemas.microsoft.com/office/drawing/2014/main" id="{8A9D1CCC-DFED-4D98-8D40-9F05E5C80928}"/>
              </a:ext>
            </a:extLst>
          </p:cNvPr>
          <p:cNvGraphicFramePr>
            <a:graphicFrameLocks noGrp="1"/>
          </p:cNvGraphicFramePr>
          <p:nvPr>
            <p:ph type="tbl" sz="quarter" idx="13"/>
            <p:extLst>
              <p:ext uri="{D42A27DB-BD31-4B8C-83A1-F6EECF244321}">
                <p14:modId xmlns:p14="http://schemas.microsoft.com/office/powerpoint/2010/main" val="3081288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85177603"/>
                    </a:ext>
                  </a:extLst>
                </a:gridCol>
                <a:gridCol w="987552">
                  <a:extLst>
                    <a:ext uri="{9D8B030D-6E8A-4147-A177-3AD203B41FA5}">
                      <a16:colId xmlns:a16="http://schemas.microsoft.com/office/drawing/2014/main" val="3732240200"/>
                    </a:ext>
                  </a:extLst>
                </a:gridCol>
                <a:gridCol w="1234440">
                  <a:extLst>
                    <a:ext uri="{9D8B030D-6E8A-4147-A177-3AD203B41FA5}">
                      <a16:colId xmlns:a16="http://schemas.microsoft.com/office/drawing/2014/main" val="894458311"/>
                    </a:ext>
                  </a:extLst>
                </a:gridCol>
                <a:gridCol w="411480">
                  <a:extLst>
                    <a:ext uri="{9D8B030D-6E8A-4147-A177-3AD203B41FA5}">
                      <a16:colId xmlns:a16="http://schemas.microsoft.com/office/drawing/2014/main" val="3559312793"/>
                    </a:ext>
                  </a:extLst>
                </a:gridCol>
                <a:gridCol w="411480">
                  <a:extLst>
                    <a:ext uri="{9D8B030D-6E8A-4147-A177-3AD203B41FA5}">
                      <a16:colId xmlns:a16="http://schemas.microsoft.com/office/drawing/2014/main" val="1509101717"/>
                    </a:ext>
                  </a:extLst>
                </a:gridCol>
                <a:gridCol w="411480">
                  <a:extLst>
                    <a:ext uri="{9D8B030D-6E8A-4147-A177-3AD203B41FA5}">
                      <a16:colId xmlns:a16="http://schemas.microsoft.com/office/drawing/2014/main" val="1057285592"/>
                    </a:ext>
                  </a:extLst>
                </a:gridCol>
                <a:gridCol w="411480">
                  <a:extLst>
                    <a:ext uri="{9D8B030D-6E8A-4147-A177-3AD203B41FA5}">
                      <a16:colId xmlns:a16="http://schemas.microsoft.com/office/drawing/2014/main" val="3671884815"/>
                    </a:ext>
                  </a:extLst>
                </a:gridCol>
                <a:gridCol w="411480">
                  <a:extLst>
                    <a:ext uri="{9D8B030D-6E8A-4147-A177-3AD203B41FA5}">
                      <a16:colId xmlns:a16="http://schemas.microsoft.com/office/drawing/2014/main" val="2894980794"/>
                    </a:ext>
                  </a:extLst>
                </a:gridCol>
                <a:gridCol w="411480">
                  <a:extLst>
                    <a:ext uri="{9D8B030D-6E8A-4147-A177-3AD203B41FA5}">
                      <a16:colId xmlns:a16="http://schemas.microsoft.com/office/drawing/2014/main" val="3765051893"/>
                    </a:ext>
                  </a:extLst>
                </a:gridCol>
                <a:gridCol w="411480">
                  <a:extLst>
                    <a:ext uri="{9D8B030D-6E8A-4147-A177-3AD203B41FA5}">
                      <a16:colId xmlns:a16="http://schemas.microsoft.com/office/drawing/2014/main" val="897118442"/>
                    </a:ext>
                  </a:extLst>
                </a:gridCol>
                <a:gridCol w="411480">
                  <a:extLst>
                    <a:ext uri="{9D8B030D-6E8A-4147-A177-3AD203B41FA5}">
                      <a16:colId xmlns:a16="http://schemas.microsoft.com/office/drawing/2014/main" val="1736395993"/>
                    </a:ext>
                  </a:extLst>
                </a:gridCol>
                <a:gridCol w="411480">
                  <a:extLst>
                    <a:ext uri="{9D8B030D-6E8A-4147-A177-3AD203B41FA5}">
                      <a16:colId xmlns:a16="http://schemas.microsoft.com/office/drawing/2014/main" val="1326977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10095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- 2024-07-04 15:30:14</a:t>
                      </a:r>
                      <a:r>
                        <a:rPr kumimoji="0" lang="en-US" sz="1000" b="0" i="0" u="none" strike="noStrike" kern="1200" cap="none" spc="0" normalizeH="0" baseline="0" noProof="0">
                          <a:ln>
                            <a:noFill/>
                          </a:ln>
                          <a:solidFill>
                            <a:prstClr val="black"/>
                          </a:solidFill>
                          <a:effectLst/>
                          <a:uLnTx/>
                          <a:uFillTx/>
                          <a:latin typeface="Calibri"/>
                          <a:ea typeface="+mn-ea"/>
                          <a:cs typeface="+mn-cs"/>
                        </a:rPr>
                        <a:t>
 Max liebt seine Heimatstadt und Minecraft. Deshalb verbindet er beides und baut Entrup nach!  Wer kann diese Heimatliebe toppen?! ❤️🪓  👩🏼‍💻Autorin: Alina Engel  #Minecraft #BuildTheEarth #Gaming #Lokalzeit #1LIVE #Entrup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https://quintly-eu-image-storage.s3.amazonaws.com/60b0c1ceafa7b1885479f8b118a661a3/2e68fc6ac56bd4b23e4566be4ff2e14f.jpg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101.62 %</a:t>
                      </a:r>
                    </a:p>
                  </a:txBody>
                  <a:tcPr/>
                </a:tc>
                <a:extLst>
                  <a:ext uri="{0D108BD9-81ED-4DB2-BD59-A6C34878D82A}">
                    <a16:rowId xmlns:a16="http://schemas.microsoft.com/office/drawing/2014/main" val="45527254"/>
                  </a:ext>
                </a:extLst>
              </a:tr>
            </a:tbl>
          </a:graphicData>
        </a:graphic>
      </p:graphicFrame>
      <p:sp>
        <p:nvSpPr>
          <p:cNvPr id="4" name="Text Placeholder 3">
            <a:extLst>
              <a:ext uri="{FF2B5EF4-FFF2-40B4-BE49-F238E27FC236}">
                <a16:creationId xmlns:a16="http://schemas.microsoft.com/office/drawing/2014/main" id="{C685DB1A-48DD-48CF-911F-C2B3C1D281DB}"/>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560859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D4EE3-3D9A-4E80-989A-CC7747FD1024}"/>
              </a:ext>
            </a:extLst>
          </p:cNvPr>
          <p:cNvSpPr>
            <a:spLocks noGrp="1"/>
          </p:cNvSpPr>
          <p:nvPr>
            <p:ph type="title"/>
          </p:nvPr>
        </p:nvSpPr>
        <p:spPr/>
        <p:txBody>
          <a:bodyPr/>
          <a:lstStyle/>
          <a:p>
            <a:r>
              <a:rPr lang="de-DE"/>
              <a:t>Instagram Instagram - Reel Übersicht | 01.2.34. WDR Lokalzeit - 4 of 22</a:t>
            </a:r>
            <a:endParaRPr lang="en-US"/>
          </a:p>
        </p:txBody>
      </p:sp>
      <p:graphicFrame>
        <p:nvGraphicFramePr>
          <p:cNvPr id="5" name="Table Placeholder 4">
            <a:extLst>
              <a:ext uri="{FF2B5EF4-FFF2-40B4-BE49-F238E27FC236}">
                <a16:creationId xmlns:a16="http://schemas.microsoft.com/office/drawing/2014/main" id="{9D273B00-5F58-4306-9638-9A4B224934C9}"/>
              </a:ext>
            </a:extLst>
          </p:cNvPr>
          <p:cNvGraphicFramePr>
            <a:graphicFrameLocks noGrp="1"/>
          </p:cNvGraphicFramePr>
          <p:nvPr>
            <p:ph type="tbl" sz="quarter" idx="13"/>
            <p:extLst>
              <p:ext uri="{D42A27DB-BD31-4B8C-83A1-F6EECF244321}">
                <p14:modId xmlns:p14="http://schemas.microsoft.com/office/powerpoint/2010/main" val="323511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1988769"/>
                    </a:ext>
                  </a:extLst>
                </a:gridCol>
                <a:gridCol w="987552">
                  <a:extLst>
                    <a:ext uri="{9D8B030D-6E8A-4147-A177-3AD203B41FA5}">
                      <a16:colId xmlns:a16="http://schemas.microsoft.com/office/drawing/2014/main" val="2589461328"/>
                    </a:ext>
                  </a:extLst>
                </a:gridCol>
                <a:gridCol w="1234440">
                  <a:extLst>
                    <a:ext uri="{9D8B030D-6E8A-4147-A177-3AD203B41FA5}">
                      <a16:colId xmlns:a16="http://schemas.microsoft.com/office/drawing/2014/main" val="2095350198"/>
                    </a:ext>
                  </a:extLst>
                </a:gridCol>
                <a:gridCol w="411480">
                  <a:extLst>
                    <a:ext uri="{9D8B030D-6E8A-4147-A177-3AD203B41FA5}">
                      <a16:colId xmlns:a16="http://schemas.microsoft.com/office/drawing/2014/main" val="2194300801"/>
                    </a:ext>
                  </a:extLst>
                </a:gridCol>
                <a:gridCol w="411480">
                  <a:extLst>
                    <a:ext uri="{9D8B030D-6E8A-4147-A177-3AD203B41FA5}">
                      <a16:colId xmlns:a16="http://schemas.microsoft.com/office/drawing/2014/main" val="985563201"/>
                    </a:ext>
                  </a:extLst>
                </a:gridCol>
                <a:gridCol w="411480">
                  <a:extLst>
                    <a:ext uri="{9D8B030D-6E8A-4147-A177-3AD203B41FA5}">
                      <a16:colId xmlns:a16="http://schemas.microsoft.com/office/drawing/2014/main" val="3792994673"/>
                    </a:ext>
                  </a:extLst>
                </a:gridCol>
                <a:gridCol w="411480">
                  <a:extLst>
                    <a:ext uri="{9D8B030D-6E8A-4147-A177-3AD203B41FA5}">
                      <a16:colId xmlns:a16="http://schemas.microsoft.com/office/drawing/2014/main" val="2778724377"/>
                    </a:ext>
                  </a:extLst>
                </a:gridCol>
                <a:gridCol w="411480">
                  <a:extLst>
                    <a:ext uri="{9D8B030D-6E8A-4147-A177-3AD203B41FA5}">
                      <a16:colId xmlns:a16="http://schemas.microsoft.com/office/drawing/2014/main" val="1722823696"/>
                    </a:ext>
                  </a:extLst>
                </a:gridCol>
                <a:gridCol w="411480">
                  <a:extLst>
                    <a:ext uri="{9D8B030D-6E8A-4147-A177-3AD203B41FA5}">
                      <a16:colId xmlns:a16="http://schemas.microsoft.com/office/drawing/2014/main" val="1713206252"/>
                    </a:ext>
                  </a:extLst>
                </a:gridCol>
                <a:gridCol w="411480">
                  <a:extLst>
                    <a:ext uri="{9D8B030D-6E8A-4147-A177-3AD203B41FA5}">
                      <a16:colId xmlns:a16="http://schemas.microsoft.com/office/drawing/2014/main" val="3534650256"/>
                    </a:ext>
                  </a:extLst>
                </a:gridCol>
                <a:gridCol w="411480">
                  <a:extLst>
                    <a:ext uri="{9D8B030D-6E8A-4147-A177-3AD203B41FA5}">
                      <a16:colId xmlns:a16="http://schemas.microsoft.com/office/drawing/2014/main" val="1211048523"/>
                    </a:ext>
                  </a:extLst>
                </a:gridCol>
                <a:gridCol w="411480">
                  <a:extLst>
                    <a:ext uri="{9D8B030D-6E8A-4147-A177-3AD203B41FA5}">
                      <a16:colId xmlns:a16="http://schemas.microsoft.com/office/drawing/2014/main" val="445815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2891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- 2024-07-08 14:28:17</a:t>
                      </a:r>
                      <a:r>
                        <a:rPr kumimoji="0" lang="de-DE" sz="1000" b="0" i="0" u="none" strike="noStrike" kern="1200" cap="none" spc="0" normalizeH="0" baseline="0" noProof="0">
                          <a:ln>
                            <a:noFill/>
                          </a:ln>
                          <a:solidFill>
                            <a:prstClr val="black"/>
                          </a:solidFill>
                          <a:effectLst/>
                          <a:uLnTx/>
                          <a:uFillTx/>
                          <a:latin typeface="Calibri"/>
                          <a:ea typeface="+mn-ea"/>
                          <a:cs typeface="+mn-cs"/>
                        </a:rPr>
                        <a:t>
 Kaum zu glauben: 4 Euro Eintritt zum Erdbeerpflücken und kurze Zeit später - alles weg! 🍓 
Erst war Landwirt Jörg Umberg genervt. Viele sind zu seinem Erdbeerfeld gekommen und haben mehr gegessen als gekauft. Deshalb hat er von allen Eintritt verlangt, der aber wieder mit dem Kaufpreis verrechnet wird. 💸 
Die Geschichte ging so rum, dass nicht nur Menschen aus ganz NRW angereist sind – selbst aus Ostfriesland kamen sie, um Jörgs Erdbeeren zu kaufen. Mittlerweile wachsen neue nach, da fast alle ausverkauft waren. 😮 
 🧑‍💻 Autor: Frank Zymny
#Erdbeeren #Landwirtschaft #Bauer #Bottrop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https://quintly-eu-image-storage.s3.amazonaws.com/60b0c1ceafa7b1885479f8b118a661a3/2eeaf8cde31541a3bb0eff64282004dc.jpg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108.96 %</a:t>
                      </a:r>
                    </a:p>
                  </a:txBody>
                  <a:tcPr/>
                </a:tc>
                <a:extLst>
                  <a:ext uri="{0D108BD9-81ED-4DB2-BD59-A6C34878D82A}">
                    <a16:rowId xmlns:a16="http://schemas.microsoft.com/office/drawing/2014/main" val="2595534607"/>
                  </a:ext>
                </a:extLst>
              </a:tr>
            </a:tbl>
          </a:graphicData>
        </a:graphic>
      </p:graphicFrame>
      <p:sp>
        <p:nvSpPr>
          <p:cNvPr id="4" name="Text Placeholder 3">
            <a:extLst>
              <a:ext uri="{FF2B5EF4-FFF2-40B4-BE49-F238E27FC236}">
                <a16:creationId xmlns:a16="http://schemas.microsoft.com/office/drawing/2014/main" id="{FCEE79EB-D6D2-493A-A507-D404EB9F28BD}"/>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22944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892CB-93A2-4E54-980C-FC8922E3C669}"/>
              </a:ext>
            </a:extLst>
          </p:cNvPr>
          <p:cNvSpPr>
            <a:spLocks noGrp="1"/>
          </p:cNvSpPr>
          <p:nvPr>
            <p:ph type="title"/>
          </p:nvPr>
        </p:nvSpPr>
        <p:spPr/>
        <p:txBody>
          <a:bodyPr/>
          <a:lstStyle/>
          <a:p>
            <a:r>
              <a:rPr lang="de-DE"/>
              <a:t>Instagram Instagram - Reel Übersicht | 01.2.34. WDR Lokalzeit - 5 of 22</a:t>
            </a:r>
            <a:endParaRPr lang="en-US"/>
          </a:p>
        </p:txBody>
      </p:sp>
      <p:graphicFrame>
        <p:nvGraphicFramePr>
          <p:cNvPr id="5" name="Table Placeholder 4">
            <a:extLst>
              <a:ext uri="{FF2B5EF4-FFF2-40B4-BE49-F238E27FC236}">
                <a16:creationId xmlns:a16="http://schemas.microsoft.com/office/drawing/2014/main" id="{D94D7051-9650-4204-A748-222686538E25}"/>
              </a:ext>
            </a:extLst>
          </p:cNvPr>
          <p:cNvGraphicFramePr>
            <a:graphicFrameLocks noGrp="1"/>
          </p:cNvGraphicFramePr>
          <p:nvPr>
            <p:ph type="tbl" sz="quarter" idx="13"/>
            <p:extLst>
              <p:ext uri="{D42A27DB-BD31-4B8C-83A1-F6EECF244321}">
                <p14:modId xmlns:p14="http://schemas.microsoft.com/office/powerpoint/2010/main" val="3777804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9520674"/>
                    </a:ext>
                  </a:extLst>
                </a:gridCol>
                <a:gridCol w="987552">
                  <a:extLst>
                    <a:ext uri="{9D8B030D-6E8A-4147-A177-3AD203B41FA5}">
                      <a16:colId xmlns:a16="http://schemas.microsoft.com/office/drawing/2014/main" val="3077395787"/>
                    </a:ext>
                  </a:extLst>
                </a:gridCol>
                <a:gridCol w="1234440">
                  <a:extLst>
                    <a:ext uri="{9D8B030D-6E8A-4147-A177-3AD203B41FA5}">
                      <a16:colId xmlns:a16="http://schemas.microsoft.com/office/drawing/2014/main" val="3468121176"/>
                    </a:ext>
                  </a:extLst>
                </a:gridCol>
                <a:gridCol w="411480">
                  <a:extLst>
                    <a:ext uri="{9D8B030D-6E8A-4147-A177-3AD203B41FA5}">
                      <a16:colId xmlns:a16="http://schemas.microsoft.com/office/drawing/2014/main" val="2026327609"/>
                    </a:ext>
                  </a:extLst>
                </a:gridCol>
                <a:gridCol w="411480">
                  <a:extLst>
                    <a:ext uri="{9D8B030D-6E8A-4147-A177-3AD203B41FA5}">
                      <a16:colId xmlns:a16="http://schemas.microsoft.com/office/drawing/2014/main" val="2457697545"/>
                    </a:ext>
                  </a:extLst>
                </a:gridCol>
                <a:gridCol w="411480">
                  <a:extLst>
                    <a:ext uri="{9D8B030D-6E8A-4147-A177-3AD203B41FA5}">
                      <a16:colId xmlns:a16="http://schemas.microsoft.com/office/drawing/2014/main" val="4052282388"/>
                    </a:ext>
                  </a:extLst>
                </a:gridCol>
                <a:gridCol w="411480">
                  <a:extLst>
                    <a:ext uri="{9D8B030D-6E8A-4147-A177-3AD203B41FA5}">
                      <a16:colId xmlns:a16="http://schemas.microsoft.com/office/drawing/2014/main" val="3271692749"/>
                    </a:ext>
                  </a:extLst>
                </a:gridCol>
                <a:gridCol w="411480">
                  <a:extLst>
                    <a:ext uri="{9D8B030D-6E8A-4147-A177-3AD203B41FA5}">
                      <a16:colId xmlns:a16="http://schemas.microsoft.com/office/drawing/2014/main" val="2596479940"/>
                    </a:ext>
                  </a:extLst>
                </a:gridCol>
                <a:gridCol w="411480">
                  <a:extLst>
                    <a:ext uri="{9D8B030D-6E8A-4147-A177-3AD203B41FA5}">
                      <a16:colId xmlns:a16="http://schemas.microsoft.com/office/drawing/2014/main" val="2157414285"/>
                    </a:ext>
                  </a:extLst>
                </a:gridCol>
                <a:gridCol w="411480">
                  <a:extLst>
                    <a:ext uri="{9D8B030D-6E8A-4147-A177-3AD203B41FA5}">
                      <a16:colId xmlns:a16="http://schemas.microsoft.com/office/drawing/2014/main" val="1361614551"/>
                    </a:ext>
                  </a:extLst>
                </a:gridCol>
                <a:gridCol w="411480">
                  <a:extLst>
                    <a:ext uri="{9D8B030D-6E8A-4147-A177-3AD203B41FA5}">
                      <a16:colId xmlns:a16="http://schemas.microsoft.com/office/drawing/2014/main" val="1612222894"/>
                    </a:ext>
                  </a:extLst>
                </a:gridCol>
                <a:gridCol w="411480">
                  <a:extLst>
                    <a:ext uri="{9D8B030D-6E8A-4147-A177-3AD203B41FA5}">
                      <a16:colId xmlns:a16="http://schemas.microsoft.com/office/drawing/2014/main" val="3502859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53267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- 2024-07-20 16:59:02</a:t>
                      </a:r>
                      <a:r>
                        <a:rPr kumimoji="0" lang="en-US" sz="1000" b="0" i="0" u="none" strike="noStrike" kern="1200" cap="none" spc="0" normalizeH="0" baseline="0" noProof="0">
                          <a:ln>
                            <a:noFill/>
                          </a:ln>
                          <a:solidFill>
                            <a:prstClr val="black"/>
                          </a:solidFill>
                          <a:effectLst/>
                          <a:uLnTx/>
                          <a:uFillTx/>
                          <a:latin typeface="Calibri"/>
                          <a:ea typeface="+mn-ea"/>
                          <a:cs typeface="+mn-cs"/>
                        </a:rPr>
                        <a:t>
 Esther und Martin aus Siegburg waren das einzige Paar, das beim diesjährigen @parookaville in Weeze standesamtlich heiraten durfte. 👰‍♀️🤵‍♂️ Für sie war es eine echte Traumhochzeit mit Freunden und Familien. Ihr prominenter Trauzeuge war übrigens Star-DJ Marten Hørger. 😎
🧑‍💻Autor: Christian Richter
#wdr #lokalzeit #parookaville2024 #festival #hochzeit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https://quintly-eu-image-storage.s3.amazonaws.com/60b0c1ceafa7b1885479f8b118a661a3/afb4dd606fd169ae66c41829c33b406d.jpg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107.47 %</a:t>
                      </a:r>
                    </a:p>
                  </a:txBody>
                  <a:tcPr/>
                </a:tc>
                <a:extLst>
                  <a:ext uri="{0D108BD9-81ED-4DB2-BD59-A6C34878D82A}">
                    <a16:rowId xmlns:a16="http://schemas.microsoft.com/office/drawing/2014/main" val="3615824256"/>
                  </a:ext>
                </a:extLst>
              </a:tr>
            </a:tbl>
          </a:graphicData>
        </a:graphic>
      </p:graphicFrame>
      <p:sp>
        <p:nvSpPr>
          <p:cNvPr id="4" name="Text Placeholder 3">
            <a:extLst>
              <a:ext uri="{FF2B5EF4-FFF2-40B4-BE49-F238E27FC236}">
                <a16:creationId xmlns:a16="http://schemas.microsoft.com/office/drawing/2014/main" id="{05604FBF-3B59-4784-B569-BFA10D7B12A2}"/>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956835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85DAB-1C8A-4FEC-BA89-B6946C68381D}"/>
              </a:ext>
            </a:extLst>
          </p:cNvPr>
          <p:cNvSpPr>
            <a:spLocks noGrp="1"/>
          </p:cNvSpPr>
          <p:nvPr>
            <p:ph type="title"/>
          </p:nvPr>
        </p:nvSpPr>
        <p:spPr/>
        <p:txBody>
          <a:bodyPr/>
          <a:lstStyle/>
          <a:p>
            <a:r>
              <a:rPr lang="de-DE"/>
              <a:t>Instagram Instagram - Reel Übersicht | 01.2.34. WDR Lokalzeit - 6 of 22</a:t>
            </a:r>
            <a:endParaRPr lang="en-US"/>
          </a:p>
        </p:txBody>
      </p:sp>
      <p:graphicFrame>
        <p:nvGraphicFramePr>
          <p:cNvPr id="5" name="Table Placeholder 4">
            <a:extLst>
              <a:ext uri="{FF2B5EF4-FFF2-40B4-BE49-F238E27FC236}">
                <a16:creationId xmlns:a16="http://schemas.microsoft.com/office/drawing/2014/main" id="{71D0531E-4CB5-4ADF-B15B-0F34F2491DFC}"/>
              </a:ext>
            </a:extLst>
          </p:cNvPr>
          <p:cNvGraphicFramePr>
            <a:graphicFrameLocks noGrp="1"/>
          </p:cNvGraphicFramePr>
          <p:nvPr>
            <p:ph type="tbl" sz="quarter" idx="13"/>
            <p:extLst>
              <p:ext uri="{D42A27DB-BD31-4B8C-83A1-F6EECF244321}">
                <p14:modId xmlns:p14="http://schemas.microsoft.com/office/powerpoint/2010/main" val="419878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75772517"/>
                    </a:ext>
                  </a:extLst>
                </a:gridCol>
                <a:gridCol w="987552">
                  <a:extLst>
                    <a:ext uri="{9D8B030D-6E8A-4147-A177-3AD203B41FA5}">
                      <a16:colId xmlns:a16="http://schemas.microsoft.com/office/drawing/2014/main" val="4090228443"/>
                    </a:ext>
                  </a:extLst>
                </a:gridCol>
                <a:gridCol w="1234440">
                  <a:extLst>
                    <a:ext uri="{9D8B030D-6E8A-4147-A177-3AD203B41FA5}">
                      <a16:colId xmlns:a16="http://schemas.microsoft.com/office/drawing/2014/main" val="2520372706"/>
                    </a:ext>
                  </a:extLst>
                </a:gridCol>
                <a:gridCol w="411480">
                  <a:extLst>
                    <a:ext uri="{9D8B030D-6E8A-4147-A177-3AD203B41FA5}">
                      <a16:colId xmlns:a16="http://schemas.microsoft.com/office/drawing/2014/main" val="1039605060"/>
                    </a:ext>
                  </a:extLst>
                </a:gridCol>
                <a:gridCol w="411480">
                  <a:extLst>
                    <a:ext uri="{9D8B030D-6E8A-4147-A177-3AD203B41FA5}">
                      <a16:colId xmlns:a16="http://schemas.microsoft.com/office/drawing/2014/main" val="3626524232"/>
                    </a:ext>
                  </a:extLst>
                </a:gridCol>
                <a:gridCol w="411480">
                  <a:extLst>
                    <a:ext uri="{9D8B030D-6E8A-4147-A177-3AD203B41FA5}">
                      <a16:colId xmlns:a16="http://schemas.microsoft.com/office/drawing/2014/main" val="4045136891"/>
                    </a:ext>
                  </a:extLst>
                </a:gridCol>
                <a:gridCol w="411480">
                  <a:extLst>
                    <a:ext uri="{9D8B030D-6E8A-4147-A177-3AD203B41FA5}">
                      <a16:colId xmlns:a16="http://schemas.microsoft.com/office/drawing/2014/main" val="116626030"/>
                    </a:ext>
                  </a:extLst>
                </a:gridCol>
                <a:gridCol w="411480">
                  <a:extLst>
                    <a:ext uri="{9D8B030D-6E8A-4147-A177-3AD203B41FA5}">
                      <a16:colId xmlns:a16="http://schemas.microsoft.com/office/drawing/2014/main" val="2954935267"/>
                    </a:ext>
                  </a:extLst>
                </a:gridCol>
                <a:gridCol w="411480">
                  <a:extLst>
                    <a:ext uri="{9D8B030D-6E8A-4147-A177-3AD203B41FA5}">
                      <a16:colId xmlns:a16="http://schemas.microsoft.com/office/drawing/2014/main" val="960223498"/>
                    </a:ext>
                  </a:extLst>
                </a:gridCol>
                <a:gridCol w="411480">
                  <a:extLst>
                    <a:ext uri="{9D8B030D-6E8A-4147-A177-3AD203B41FA5}">
                      <a16:colId xmlns:a16="http://schemas.microsoft.com/office/drawing/2014/main" val="246523196"/>
                    </a:ext>
                  </a:extLst>
                </a:gridCol>
                <a:gridCol w="411480">
                  <a:extLst>
                    <a:ext uri="{9D8B030D-6E8A-4147-A177-3AD203B41FA5}">
                      <a16:colId xmlns:a16="http://schemas.microsoft.com/office/drawing/2014/main" val="1133598509"/>
                    </a:ext>
                  </a:extLst>
                </a:gridCol>
                <a:gridCol w="411480">
                  <a:extLst>
                    <a:ext uri="{9D8B030D-6E8A-4147-A177-3AD203B41FA5}">
                      <a16:colId xmlns:a16="http://schemas.microsoft.com/office/drawing/2014/main" val="122430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7189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- 2024-06-29 22:05:31</a:t>
                      </a:r>
                      <a:r>
                        <a:rPr kumimoji="0" lang="de-DE" sz="1000" b="0" i="0" u="none" strike="noStrike" kern="1200" cap="none" spc="0" normalizeH="0" baseline="0" noProof="0">
                          <a:ln>
                            <a:noFill/>
                          </a:ln>
                          <a:solidFill>
                            <a:prstClr val="black"/>
                          </a:solidFill>
                          <a:effectLst/>
                          <a:uLnTx/>
                          <a:uFillTx/>
                          <a:latin typeface="Calibri"/>
                          <a:ea typeface="+mn-ea"/>
                          <a:cs typeface="+mn-cs"/>
                        </a:rPr>
                        <a:t>
 Achtelfinale Deutschland gegen Dänemark: Da darf der „EM-Typ mit dem Saxophon“ @andreschnura aus Haan nicht fehlen – und er hat Unterstützung mitgebracht. 🎷😎
#EURO2024 #EM #GERDEN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https://quintly-eu-image-storage.s3.amazonaws.com/60b0c1ceafa7b1885479f8b118a661a3/d7246b4dc010f3b41ffe06f93ebf1317.jpg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115.57 %</a:t>
                      </a:r>
                    </a:p>
                  </a:txBody>
                  <a:tcPr/>
                </a:tc>
                <a:extLst>
                  <a:ext uri="{0D108BD9-81ED-4DB2-BD59-A6C34878D82A}">
                    <a16:rowId xmlns:a16="http://schemas.microsoft.com/office/drawing/2014/main" val="991879844"/>
                  </a:ext>
                </a:extLst>
              </a:tr>
            </a:tbl>
          </a:graphicData>
        </a:graphic>
      </p:graphicFrame>
      <p:sp>
        <p:nvSpPr>
          <p:cNvPr id="4" name="Text Placeholder 3">
            <a:extLst>
              <a:ext uri="{FF2B5EF4-FFF2-40B4-BE49-F238E27FC236}">
                <a16:creationId xmlns:a16="http://schemas.microsoft.com/office/drawing/2014/main" id="{9EC49541-E03D-4CF1-A416-E1A5F572E2D7}"/>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60219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2C054-03E5-49A1-9137-6303252B7597}"/>
              </a:ext>
            </a:extLst>
          </p:cNvPr>
          <p:cNvSpPr>
            <a:spLocks noGrp="1"/>
          </p:cNvSpPr>
          <p:nvPr>
            <p:ph type="title"/>
          </p:nvPr>
        </p:nvSpPr>
        <p:spPr/>
        <p:txBody>
          <a:bodyPr/>
          <a:lstStyle/>
          <a:p>
            <a:r>
              <a:rPr lang="de-DE"/>
              <a:t>Instagram Instagram - Reel Übersicht | 01.2.34. WDR Lokalzeit - 7 of 22</a:t>
            </a:r>
            <a:endParaRPr lang="en-US"/>
          </a:p>
        </p:txBody>
      </p:sp>
      <p:graphicFrame>
        <p:nvGraphicFramePr>
          <p:cNvPr id="5" name="Table Placeholder 4">
            <a:extLst>
              <a:ext uri="{FF2B5EF4-FFF2-40B4-BE49-F238E27FC236}">
                <a16:creationId xmlns:a16="http://schemas.microsoft.com/office/drawing/2014/main" id="{EA665DCE-4048-4665-A508-679535F9A3EE}"/>
              </a:ext>
            </a:extLst>
          </p:cNvPr>
          <p:cNvGraphicFramePr>
            <a:graphicFrameLocks noGrp="1"/>
          </p:cNvGraphicFramePr>
          <p:nvPr>
            <p:ph type="tbl" sz="quarter" idx="13"/>
            <p:extLst>
              <p:ext uri="{D42A27DB-BD31-4B8C-83A1-F6EECF244321}">
                <p14:modId xmlns:p14="http://schemas.microsoft.com/office/powerpoint/2010/main" val="2569466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4050940"/>
                    </a:ext>
                  </a:extLst>
                </a:gridCol>
                <a:gridCol w="987552">
                  <a:extLst>
                    <a:ext uri="{9D8B030D-6E8A-4147-A177-3AD203B41FA5}">
                      <a16:colId xmlns:a16="http://schemas.microsoft.com/office/drawing/2014/main" val="3626260490"/>
                    </a:ext>
                  </a:extLst>
                </a:gridCol>
                <a:gridCol w="1234440">
                  <a:extLst>
                    <a:ext uri="{9D8B030D-6E8A-4147-A177-3AD203B41FA5}">
                      <a16:colId xmlns:a16="http://schemas.microsoft.com/office/drawing/2014/main" val="4279205468"/>
                    </a:ext>
                  </a:extLst>
                </a:gridCol>
                <a:gridCol w="411480">
                  <a:extLst>
                    <a:ext uri="{9D8B030D-6E8A-4147-A177-3AD203B41FA5}">
                      <a16:colId xmlns:a16="http://schemas.microsoft.com/office/drawing/2014/main" val="2277500600"/>
                    </a:ext>
                  </a:extLst>
                </a:gridCol>
                <a:gridCol w="411480">
                  <a:extLst>
                    <a:ext uri="{9D8B030D-6E8A-4147-A177-3AD203B41FA5}">
                      <a16:colId xmlns:a16="http://schemas.microsoft.com/office/drawing/2014/main" val="544868511"/>
                    </a:ext>
                  </a:extLst>
                </a:gridCol>
                <a:gridCol w="411480">
                  <a:extLst>
                    <a:ext uri="{9D8B030D-6E8A-4147-A177-3AD203B41FA5}">
                      <a16:colId xmlns:a16="http://schemas.microsoft.com/office/drawing/2014/main" val="1100090318"/>
                    </a:ext>
                  </a:extLst>
                </a:gridCol>
                <a:gridCol w="411480">
                  <a:extLst>
                    <a:ext uri="{9D8B030D-6E8A-4147-A177-3AD203B41FA5}">
                      <a16:colId xmlns:a16="http://schemas.microsoft.com/office/drawing/2014/main" val="2724248712"/>
                    </a:ext>
                  </a:extLst>
                </a:gridCol>
                <a:gridCol w="411480">
                  <a:extLst>
                    <a:ext uri="{9D8B030D-6E8A-4147-A177-3AD203B41FA5}">
                      <a16:colId xmlns:a16="http://schemas.microsoft.com/office/drawing/2014/main" val="553647146"/>
                    </a:ext>
                  </a:extLst>
                </a:gridCol>
                <a:gridCol w="411480">
                  <a:extLst>
                    <a:ext uri="{9D8B030D-6E8A-4147-A177-3AD203B41FA5}">
                      <a16:colId xmlns:a16="http://schemas.microsoft.com/office/drawing/2014/main" val="2721445852"/>
                    </a:ext>
                  </a:extLst>
                </a:gridCol>
                <a:gridCol w="411480">
                  <a:extLst>
                    <a:ext uri="{9D8B030D-6E8A-4147-A177-3AD203B41FA5}">
                      <a16:colId xmlns:a16="http://schemas.microsoft.com/office/drawing/2014/main" val="656693370"/>
                    </a:ext>
                  </a:extLst>
                </a:gridCol>
                <a:gridCol w="411480">
                  <a:extLst>
                    <a:ext uri="{9D8B030D-6E8A-4147-A177-3AD203B41FA5}">
                      <a16:colId xmlns:a16="http://schemas.microsoft.com/office/drawing/2014/main" val="1521573021"/>
                    </a:ext>
                  </a:extLst>
                </a:gridCol>
                <a:gridCol w="411480">
                  <a:extLst>
                    <a:ext uri="{9D8B030D-6E8A-4147-A177-3AD203B41FA5}">
                      <a16:colId xmlns:a16="http://schemas.microsoft.com/office/drawing/2014/main" val="1623662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22270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- 2024-07-13 11:49:38</a:t>
                      </a:r>
                      <a:r>
                        <a:rPr kumimoji="0" lang="de-DE" sz="1000" b="0" i="0" u="none" strike="noStrike" kern="1200" cap="none" spc="0" normalizeH="0" baseline="0" noProof="0">
                          <a:ln>
                            <a:noFill/>
                          </a:ln>
                          <a:solidFill>
                            <a:prstClr val="black"/>
                          </a:solidFill>
                          <a:effectLst/>
                          <a:uLnTx/>
                          <a:uFillTx/>
                          <a:latin typeface="Calibri"/>
                          <a:ea typeface="+mn-ea"/>
                          <a:cs typeface="+mn-cs"/>
                        </a:rPr>
                        <a:t>
 Wie wünscht ihr euch euren Heiratsantrag? 💍
Landwirt Manuel Hofius aus Bad Berleburg hat gleich die ganz großen Geschütze aufgefahren: Spontan lockt er Freundin Jana auf einen Rundflug im Kleinflugzeug. Und plötzlich taucht er auf: Der Schriftzug „Jana, willst du mich heiraten?“. ❤️ Auf einer Wiese, geschrieben aus Heu. Und Jana traut ihren Augen kaum. 😍 Ob sie Ja sagt? 🤔
🧑🏻‍💻Autor: Markus Krczal 
#Hochzeit #Heiratsantrag #Landwirtschaft #BadBerleburg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https://quintly-eu-image-storage.s3.amazonaws.com/60b0c1ceafa7b1885479f8b118a661a3/d847d97a180240cb6e5d99f056680265.jpg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106.02 %</a:t>
                      </a:r>
                    </a:p>
                  </a:txBody>
                  <a:tcPr/>
                </a:tc>
                <a:extLst>
                  <a:ext uri="{0D108BD9-81ED-4DB2-BD59-A6C34878D82A}">
                    <a16:rowId xmlns:a16="http://schemas.microsoft.com/office/drawing/2014/main" val="991458862"/>
                  </a:ext>
                </a:extLst>
              </a:tr>
            </a:tbl>
          </a:graphicData>
        </a:graphic>
      </p:graphicFrame>
      <p:sp>
        <p:nvSpPr>
          <p:cNvPr id="4" name="Text Placeholder 3">
            <a:extLst>
              <a:ext uri="{FF2B5EF4-FFF2-40B4-BE49-F238E27FC236}">
                <a16:creationId xmlns:a16="http://schemas.microsoft.com/office/drawing/2014/main" id="{D592DDAB-94C2-4A94-B675-AC159FEBAAD7}"/>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273642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AD64-C1E6-4D03-B0D5-F8EE9929EF85}"/>
              </a:ext>
            </a:extLst>
          </p:cNvPr>
          <p:cNvSpPr>
            <a:spLocks noGrp="1"/>
          </p:cNvSpPr>
          <p:nvPr>
            <p:ph type="title"/>
          </p:nvPr>
        </p:nvSpPr>
        <p:spPr/>
        <p:txBody>
          <a:bodyPr/>
          <a:lstStyle/>
          <a:p>
            <a:r>
              <a:rPr lang="de-DE"/>
              <a:t>Instagram Instagram - Reel Übersicht | 01.2.34. WDR Lokalzeit - 8 of 22</a:t>
            </a:r>
            <a:endParaRPr lang="en-US"/>
          </a:p>
        </p:txBody>
      </p:sp>
      <p:graphicFrame>
        <p:nvGraphicFramePr>
          <p:cNvPr id="5" name="Table Placeholder 4">
            <a:extLst>
              <a:ext uri="{FF2B5EF4-FFF2-40B4-BE49-F238E27FC236}">
                <a16:creationId xmlns:a16="http://schemas.microsoft.com/office/drawing/2014/main" id="{41D19595-351B-4E30-9D79-F3E18EB7EAB3}"/>
              </a:ext>
            </a:extLst>
          </p:cNvPr>
          <p:cNvGraphicFramePr>
            <a:graphicFrameLocks noGrp="1"/>
          </p:cNvGraphicFramePr>
          <p:nvPr>
            <p:ph type="tbl" sz="quarter" idx="13"/>
            <p:extLst>
              <p:ext uri="{D42A27DB-BD31-4B8C-83A1-F6EECF244321}">
                <p14:modId xmlns:p14="http://schemas.microsoft.com/office/powerpoint/2010/main" val="2171309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1832453"/>
                    </a:ext>
                  </a:extLst>
                </a:gridCol>
                <a:gridCol w="987552">
                  <a:extLst>
                    <a:ext uri="{9D8B030D-6E8A-4147-A177-3AD203B41FA5}">
                      <a16:colId xmlns:a16="http://schemas.microsoft.com/office/drawing/2014/main" val="111025016"/>
                    </a:ext>
                  </a:extLst>
                </a:gridCol>
                <a:gridCol w="1234440">
                  <a:extLst>
                    <a:ext uri="{9D8B030D-6E8A-4147-A177-3AD203B41FA5}">
                      <a16:colId xmlns:a16="http://schemas.microsoft.com/office/drawing/2014/main" val="179023453"/>
                    </a:ext>
                  </a:extLst>
                </a:gridCol>
                <a:gridCol w="411480">
                  <a:extLst>
                    <a:ext uri="{9D8B030D-6E8A-4147-A177-3AD203B41FA5}">
                      <a16:colId xmlns:a16="http://schemas.microsoft.com/office/drawing/2014/main" val="1156439807"/>
                    </a:ext>
                  </a:extLst>
                </a:gridCol>
                <a:gridCol w="411480">
                  <a:extLst>
                    <a:ext uri="{9D8B030D-6E8A-4147-A177-3AD203B41FA5}">
                      <a16:colId xmlns:a16="http://schemas.microsoft.com/office/drawing/2014/main" val="1689917110"/>
                    </a:ext>
                  </a:extLst>
                </a:gridCol>
                <a:gridCol w="411480">
                  <a:extLst>
                    <a:ext uri="{9D8B030D-6E8A-4147-A177-3AD203B41FA5}">
                      <a16:colId xmlns:a16="http://schemas.microsoft.com/office/drawing/2014/main" val="3209149502"/>
                    </a:ext>
                  </a:extLst>
                </a:gridCol>
                <a:gridCol w="411480">
                  <a:extLst>
                    <a:ext uri="{9D8B030D-6E8A-4147-A177-3AD203B41FA5}">
                      <a16:colId xmlns:a16="http://schemas.microsoft.com/office/drawing/2014/main" val="533908492"/>
                    </a:ext>
                  </a:extLst>
                </a:gridCol>
                <a:gridCol w="411480">
                  <a:extLst>
                    <a:ext uri="{9D8B030D-6E8A-4147-A177-3AD203B41FA5}">
                      <a16:colId xmlns:a16="http://schemas.microsoft.com/office/drawing/2014/main" val="685761939"/>
                    </a:ext>
                  </a:extLst>
                </a:gridCol>
                <a:gridCol w="411480">
                  <a:extLst>
                    <a:ext uri="{9D8B030D-6E8A-4147-A177-3AD203B41FA5}">
                      <a16:colId xmlns:a16="http://schemas.microsoft.com/office/drawing/2014/main" val="3939340950"/>
                    </a:ext>
                  </a:extLst>
                </a:gridCol>
                <a:gridCol w="411480">
                  <a:extLst>
                    <a:ext uri="{9D8B030D-6E8A-4147-A177-3AD203B41FA5}">
                      <a16:colId xmlns:a16="http://schemas.microsoft.com/office/drawing/2014/main" val="3715989406"/>
                    </a:ext>
                  </a:extLst>
                </a:gridCol>
                <a:gridCol w="411480">
                  <a:extLst>
                    <a:ext uri="{9D8B030D-6E8A-4147-A177-3AD203B41FA5}">
                      <a16:colId xmlns:a16="http://schemas.microsoft.com/office/drawing/2014/main" val="2482848644"/>
                    </a:ext>
                  </a:extLst>
                </a:gridCol>
                <a:gridCol w="411480">
                  <a:extLst>
                    <a:ext uri="{9D8B030D-6E8A-4147-A177-3AD203B41FA5}">
                      <a16:colId xmlns:a16="http://schemas.microsoft.com/office/drawing/2014/main" val="327009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66596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- 2024-07-28 11:22:58</a:t>
                      </a:r>
                      <a:r>
                        <a:rPr kumimoji="0" lang="de-DE" sz="1000" b="0" i="0" u="none" strike="noStrike" kern="1200" cap="none" spc="0" normalizeH="0" baseline="0" noProof="0">
                          <a:ln>
                            <a:noFill/>
                          </a:ln>
                          <a:solidFill>
                            <a:prstClr val="black"/>
                          </a:solidFill>
                          <a:effectLst/>
                          <a:uLnTx/>
                          <a:uFillTx/>
                          <a:latin typeface="Calibri"/>
                          <a:ea typeface="+mn-ea"/>
                          <a:cs typeface="+mn-cs"/>
                        </a:rPr>
                        <a:t>
 Hinweis: In diesem Post geht es um totgeborene Babys. Wenn dich das zu sehr belastet, lies nicht weiter.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„Am schlimmsten sind die schmerzhaften Schreie der Eltern.“ 
Isabelle Lidke ist ehrenamtliche Sternenkind-Fotografin. Die 32-Jährige fotografiert totgeborene Babys, um den Eltern eine bleibende Erinnerung zu schaffen. 
Mehrmals im Monat wird Isabelle, oft unerwartet und kurzfristig, von Hebammen und Ärzten in den Kreißsaal gerufen. Ausgestattet mit einem kleinen Koffer mit Kleidung für Neugeborene und ihrer Kamera, macht sie einfühlsame Sternenkind-Fotos. Trotz der Kritik, die sie immer wieder für ihre Arbeit erhält, hilft sie so den Eltern, würdevoll Abschied zu nehmen.
Was denkst du über Sternenkind-Fotografie als Möglichkeit der Trauerbewältigung? 
👩🏻‍💻 Autorin: Nastaran Amirhaji
#Sternenkind #Sternenkinder #Sternenkindfotografin #Bochum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https://quintly-eu-image-storage.s3.amazonaws.com/60b0c1ceafa7b1885479f8b118a661a3/b43965131319eabaf0ba2a7fc1664272.jpg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115.38 %</a:t>
                      </a:r>
                    </a:p>
                  </a:txBody>
                  <a:tcPr/>
                </a:tc>
                <a:extLst>
                  <a:ext uri="{0D108BD9-81ED-4DB2-BD59-A6C34878D82A}">
                    <a16:rowId xmlns:a16="http://schemas.microsoft.com/office/drawing/2014/main" val="3408912483"/>
                  </a:ext>
                </a:extLst>
              </a:tr>
            </a:tbl>
          </a:graphicData>
        </a:graphic>
      </p:graphicFrame>
      <p:sp>
        <p:nvSpPr>
          <p:cNvPr id="4" name="Text Placeholder 3">
            <a:extLst>
              <a:ext uri="{FF2B5EF4-FFF2-40B4-BE49-F238E27FC236}">
                <a16:creationId xmlns:a16="http://schemas.microsoft.com/office/drawing/2014/main" id="{2581683E-7118-4ADB-B285-6AEA1951A9F2}"/>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4114137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59535-2089-4162-A046-180B7A9F8E68}"/>
              </a:ext>
            </a:extLst>
          </p:cNvPr>
          <p:cNvSpPr>
            <a:spLocks noGrp="1"/>
          </p:cNvSpPr>
          <p:nvPr>
            <p:ph type="title"/>
          </p:nvPr>
        </p:nvSpPr>
        <p:spPr/>
        <p:txBody>
          <a:bodyPr/>
          <a:lstStyle/>
          <a:p>
            <a:r>
              <a:rPr lang="de-DE"/>
              <a:t>Instagram Instagram - Reel Übersicht | 01.2.34. WDR Lokalzeit - 9 of 22</a:t>
            </a:r>
            <a:endParaRPr lang="en-US"/>
          </a:p>
        </p:txBody>
      </p:sp>
      <p:graphicFrame>
        <p:nvGraphicFramePr>
          <p:cNvPr id="5" name="Table Placeholder 4">
            <a:extLst>
              <a:ext uri="{FF2B5EF4-FFF2-40B4-BE49-F238E27FC236}">
                <a16:creationId xmlns:a16="http://schemas.microsoft.com/office/drawing/2014/main" id="{ED3F7355-5E29-4205-BBDA-5EE52A49ECF2}"/>
              </a:ext>
            </a:extLst>
          </p:cNvPr>
          <p:cNvGraphicFramePr>
            <a:graphicFrameLocks noGrp="1"/>
          </p:cNvGraphicFramePr>
          <p:nvPr>
            <p:ph type="tbl" sz="quarter" idx="13"/>
            <p:extLst>
              <p:ext uri="{D42A27DB-BD31-4B8C-83A1-F6EECF244321}">
                <p14:modId xmlns:p14="http://schemas.microsoft.com/office/powerpoint/2010/main" val="68751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4866398"/>
                    </a:ext>
                  </a:extLst>
                </a:gridCol>
                <a:gridCol w="987552">
                  <a:extLst>
                    <a:ext uri="{9D8B030D-6E8A-4147-A177-3AD203B41FA5}">
                      <a16:colId xmlns:a16="http://schemas.microsoft.com/office/drawing/2014/main" val="316616861"/>
                    </a:ext>
                  </a:extLst>
                </a:gridCol>
                <a:gridCol w="1234440">
                  <a:extLst>
                    <a:ext uri="{9D8B030D-6E8A-4147-A177-3AD203B41FA5}">
                      <a16:colId xmlns:a16="http://schemas.microsoft.com/office/drawing/2014/main" val="1085068629"/>
                    </a:ext>
                  </a:extLst>
                </a:gridCol>
                <a:gridCol w="411480">
                  <a:extLst>
                    <a:ext uri="{9D8B030D-6E8A-4147-A177-3AD203B41FA5}">
                      <a16:colId xmlns:a16="http://schemas.microsoft.com/office/drawing/2014/main" val="664062135"/>
                    </a:ext>
                  </a:extLst>
                </a:gridCol>
                <a:gridCol w="411480">
                  <a:extLst>
                    <a:ext uri="{9D8B030D-6E8A-4147-A177-3AD203B41FA5}">
                      <a16:colId xmlns:a16="http://schemas.microsoft.com/office/drawing/2014/main" val="2678845656"/>
                    </a:ext>
                  </a:extLst>
                </a:gridCol>
                <a:gridCol w="411480">
                  <a:extLst>
                    <a:ext uri="{9D8B030D-6E8A-4147-A177-3AD203B41FA5}">
                      <a16:colId xmlns:a16="http://schemas.microsoft.com/office/drawing/2014/main" val="2843561551"/>
                    </a:ext>
                  </a:extLst>
                </a:gridCol>
                <a:gridCol w="411480">
                  <a:extLst>
                    <a:ext uri="{9D8B030D-6E8A-4147-A177-3AD203B41FA5}">
                      <a16:colId xmlns:a16="http://schemas.microsoft.com/office/drawing/2014/main" val="3130485646"/>
                    </a:ext>
                  </a:extLst>
                </a:gridCol>
                <a:gridCol w="411480">
                  <a:extLst>
                    <a:ext uri="{9D8B030D-6E8A-4147-A177-3AD203B41FA5}">
                      <a16:colId xmlns:a16="http://schemas.microsoft.com/office/drawing/2014/main" val="818385076"/>
                    </a:ext>
                  </a:extLst>
                </a:gridCol>
                <a:gridCol w="411480">
                  <a:extLst>
                    <a:ext uri="{9D8B030D-6E8A-4147-A177-3AD203B41FA5}">
                      <a16:colId xmlns:a16="http://schemas.microsoft.com/office/drawing/2014/main" val="4017470703"/>
                    </a:ext>
                  </a:extLst>
                </a:gridCol>
                <a:gridCol w="411480">
                  <a:extLst>
                    <a:ext uri="{9D8B030D-6E8A-4147-A177-3AD203B41FA5}">
                      <a16:colId xmlns:a16="http://schemas.microsoft.com/office/drawing/2014/main" val="2131112693"/>
                    </a:ext>
                  </a:extLst>
                </a:gridCol>
                <a:gridCol w="411480">
                  <a:extLst>
                    <a:ext uri="{9D8B030D-6E8A-4147-A177-3AD203B41FA5}">
                      <a16:colId xmlns:a16="http://schemas.microsoft.com/office/drawing/2014/main" val="3103799572"/>
                    </a:ext>
                  </a:extLst>
                </a:gridCol>
                <a:gridCol w="411480">
                  <a:extLst>
                    <a:ext uri="{9D8B030D-6E8A-4147-A177-3AD203B41FA5}">
                      <a16:colId xmlns:a16="http://schemas.microsoft.com/office/drawing/2014/main" val="227063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50036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- 2024-06-30 11:41:15</a:t>
                      </a:r>
                      <a:r>
                        <a:rPr kumimoji="0" lang="de-DE" sz="1000" b="0" i="0" u="none" strike="noStrike" kern="1200" cap="none" spc="0" normalizeH="0" baseline="0" noProof="0">
                          <a:ln>
                            <a:noFill/>
                          </a:ln>
                          <a:solidFill>
                            <a:prstClr val="black"/>
                          </a:solidFill>
                          <a:effectLst/>
                          <a:uLnTx/>
                          <a:uFillTx/>
                          <a:latin typeface="Calibri"/>
                          <a:ea typeface="+mn-ea"/>
                          <a:cs typeface="+mn-cs"/>
                        </a:rPr>
                        <a:t>
 Noah hilft krebskranken Kindern – und zwar mit Pflanzen.🌱 
Er selbst hat Krebs und einen Herzfehler besiegt und will jetzt anderen helfen. 💚 
Mit gerade mal 14 Jahren hat er eine Hilfsaktion gestartet, bei der er Pflanzen für kleines Geld verkauft – mit riesigem Erfolg! 💪 Mit dem Erlös hat er etwas ganz Besonderes vor.
#KrebsIstEinArschloch #Krebskämpfer #Pflanzen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https://quintly-eu-image-storage.s3.amazonaws.com/60b0c1ceafa7b1885479f8b118a661a3/0f49ad6e1c3cbe6ffcef6fa93929f3b3.jpg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106.85 %</a:t>
                      </a:r>
                    </a:p>
                  </a:txBody>
                  <a:tcPr/>
                </a:tc>
                <a:extLst>
                  <a:ext uri="{0D108BD9-81ED-4DB2-BD59-A6C34878D82A}">
                    <a16:rowId xmlns:a16="http://schemas.microsoft.com/office/drawing/2014/main" val="2406003400"/>
                  </a:ext>
                </a:extLst>
              </a:tr>
            </a:tbl>
          </a:graphicData>
        </a:graphic>
      </p:graphicFrame>
      <p:sp>
        <p:nvSpPr>
          <p:cNvPr id="4" name="Text Placeholder 3">
            <a:extLst>
              <a:ext uri="{FF2B5EF4-FFF2-40B4-BE49-F238E27FC236}">
                <a16:creationId xmlns:a16="http://schemas.microsoft.com/office/drawing/2014/main" id="{D843F2DA-5EC4-458F-9B8F-E07A0748392F}"/>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4029556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EDDE5-8FE9-41E5-8EBE-692CFD94AF3F}"/>
              </a:ext>
            </a:extLst>
          </p:cNvPr>
          <p:cNvSpPr>
            <a:spLocks noGrp="1"/>
          </p:cNvSpPr>
          <p:nvPr>
            <p:ph type="title"/>
          </p:nvPr>
        </p:nvSpPr>
        <p:spPr/>
        <p:txBody>
          <a:bodyPr/>
          <a:lstStyle/>
          <a:p>
            <a:r>
              <a:rPr lang="de-DE"/>
              <a:t>Instagram Instagram - Reel Übersicht | 01.2.34. WDR Lokalzeit - 10 of 22</a:t>
            </a:r>
            <a:endParaRPr lang="en-US"/>
          </a:p>
        </p:txBody>
      </p:sp>
      <p:graphicFrame>
        <p:nvGraphicFramePr>
          <p:cNvPr id="5" name="Table Placeholder 4">
            <a:extLst>
              <a:ext uri="{FF2B5EF4-FFF2-40B4-BE49-F238E27FC236}">
                <a16:creationId xmlns:a16="http://schemas.microsoft.com/office/drawing/2014/main" id="{E4474498-061F-4CDD-899C-D94B0BEE1BB7}"/>
              </a:ext>
            </a:extLst>
          </p:cNvPr>
          <p:cNvGraphicFramePr>
            <a:graphicFrameLocks noGrp="1"/>
          </p:cNvGraphicFramePr>
          <p:nvPr>
            <p:ph type="tbl" sz="quarter" idx="13"/>
            <p:extLst>
              <p:ext uri="{D42A27DB-BD31-4B8C-83A1-F6EECF244321}">
                <p14:modId xmlns:p14="http://schemas.microsoft.com/office/powerpoint/2010/main" val="678616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0306028"/>
                    </a:ext>
                  </a:extLst>
                </a:gridCol>
                <a:gridCol w="987552">
                  <a:extLst>
                    <a:ext uri="{9D8B030D-6E8A-4147-A177-3AD203B41FA5}">
                      <a16:colId xmlns:a16="http://schemas.microsoft.com/office/drawing/2014/main" val="630798567"/>
                    </a:ext>
                  </a:extLst>
                </a:gridCol>
                <a:gridCol w="1234440">
                  <a:extLst>
                    <a:ext uri="{9D8B030D-6E8A-4147-A177-3AD203B41FA5}">
                      <a16:colId xmlns:a16="http://schemas.microsoft.com/office/drawing/2014/main" val="1858922903"/>
                    </a:ext>
                  </a:extLst>
                </a:gridCol>
                <a:gridCol w="411480">
                  <a:extLst>
                    <a:ext uri="{9D8B030D-6E8A-4147-A177-3AD203B41FA5}">
                      <a16:colId xmlns:a16="http://schemas.microsoft.com/office/drawing/2014/main" val="3644299698"/>
                    </a:ext>
                  </a:extLst>
                </a:gridCol>
                <a:gridCol w="411480">
                  <a:extLst>
                    <a:ext uri="{9D8B030D-6E8A-4147-A177-3AD203B41FA5}">
                      <a16:colId xmlns:a16="http://schemas.microsoft.com/office/drawing/2014/main" val="1446715631"/>
                    </a:ext>
                  </a:extLst>
                </a:gridCol>
                <a:gridCol w="411480">
                  <a:extLst>
                    <a:ext uri="{9D8B030D-6E8A-4147-A177-3AD203B41FA5}">
                      <a16:colId xmlns:a16="http://schemas.microsoft.com/office/drawing/2014/main" val="1741506564"/>
                    </a:ext>
                  </a:extLst>
                </a:gridCol>
                <a:gridCol w="411480">
                  <a:extLst>
                    <a:ext uri="{9D8B030D-6E8A-4147-A177-3AD203B41FA5}">
                      <a16:colId xmlns:a16="http://schemas.microsoft.com/office/drawing/2014/main" val="2196072843"/>
                    </a:ext>
                  </a:extLst>
                </a:gridCol>
                <a:gridCol w="411480">
                  <a:extLst>
                    <a:ext uri="{9D8B030D-6E8A-4147-A177-3AD203B41FA5}">
                      <a16:colId xmlns:a16="http://schemas.microsoft.com/office/drawing/2014/main" val="1751869636"/>
                    </a:ext>
                  </a:extLst>
                </a:gridCol>
                <a:gridCol w="411480">
                  <a:extLst>
                    <a:ext uri="{9D8B030D-6E8A-4147-A177-3AD203B41FA5}">
                      <a16:colId xmlns:a16="http://schemas.microsoft.com/office/drawing/2014/main" val="619480268"/>
                    </a:ext>
                  </a:extLst>
                </a:gridCol>
                <a:gridCol w="411480">
                  <a:extLst>
                    <a:ext uri="{9D8B030D-6E8A-4147-A177-3AD203B41FA5}">
                      <a16:colId xmlns:a16="http://schemas.microsoft.com/office/drawing/2014/main" val="1256917145"/>
                    </a:ext>
                  </a:extLst>
                </a:gridCol>
                <a:gridCol w="411480">
                  <a:extLst>
                    <a:ext uri="{9D8B030D-6E8A-4147-A177-3AD203B41FA5}">
                      <a16:colId xmlns:a16="http://schemas.microsoft.com/office/drawing/2014/main" val="4061324544"/>
                    </a:ext>
                  </a:extLst>
                </a:gridCol>
                <a:gridCol w="411480">
                  <a:extLst>
                    <a:ext uri="{9D8B030D-6E8A-4147-A177-3AD203B41FA5}">
                      <a16:colId xmlns:a16="http://schemas.microsoft.com/office/drawing/2014/main" val="602805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50234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- 2024-08-04 11:28:43</a:t>
                      </a:r>
                      <a:r>
                        <a:rPr kumimoji="0" lang="de-DE" sz="1000" b="0" i="0" u="none" strike="noStrike" kern="1200" cap="none" spc="0" normalizeH="0" baseline="0" noProof="0">
                          <a:ln>
                            <a:noFill/>
                          </a:ln>
                          <a:solidFill>
                            <a:prstClr val="black"/>
                          </a:solidFill>
                          <a:effectLst/>
                          <a:uLnTx/>
                          <a:uFillTx/>
                          <a:latin typeface="Calibri"/>
                          <a:ea typeface="+mn-ea"/>
                          <a:cs typeface="+mn-cs"/>
                        </a:rPr>
                        <a:t>
 Schon seit seiner Kindheit sind Trecker Frederics große Leidenschaft. 🚜❤️
Eine längere Reportage über ihn findest du in unserer Bio über den Link zum Youtube-Kanal von Lokalzeit Land.Schafft. 🌾 
#Landwirtschaft #Traktor #Lokalzeit #WDR #Leidenschaft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https://quintly-eu-image-storage.s3.amazonaws.com/60b0c1ceafa7b1885479f8b118a661a3/0b9f3cd7d939a2989f10aab6ae2438da.jpg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115.23 %</a:t>
                      </a:r>
                    </a:p>
                  </a:txBody>
                  <a:tcPr/>
                </a:tc>
                <a:extLst>
                  <a:ext uri="{0D108BD9-81ED-4DB2-BD59-A6C34878D82A}">
                    <a16:rowId xmlns:a16="http://schemas.microsoft.com/office/drawing/2014/main" val="2967323843"/>
                  </a:ext>
                </a:extLst>
              </a:tr>
            </a:tbl>
          </a:graphicData>
        </a:graphic>
      </p:graphicFrame>
      <p:sp>
        <p:nvSpPr>
          <p:cNvPr id="4" name="Text Placeholder 3">
            <a:extLst>
              <a:ext uri="{FF2B5EF4-FFF2-40B4-BE49-F238E27FC236}">
                <a16:creationId xmlns:a16="http://schemas.microsoft.com/office/drawing/2014/main" id="{BA231845-46CB-4C5B-8204-953061BB741B}"/>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578986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91BF1-FA37-44A2-9322-DF412A549CD4}"/>
              </a:ext>
            </a:extLst>
          </p:cNvPr>
          <p:cNvSpPr>
            <a:spLocks noGrp="1"/>
          </p:cNvSpPr>
          <p:nvPr>
            <p:ph type="title"/>
          </p:nvPr>
        </p:nvSpPr>
        <p:spPr/>
        <p:txBody>
          <a:bodyPr/>
          <a:lstStyle/>
          <a:p>
            <a:r>
              <a:rPr lang="de-DE"/>
              <a:t>Instagram Instagram - Reel Übersicht | 01.2.34. WDR Lokalzeit - 11 of 22</a:t>
            </a:r>
            <a:endParaRPr lang="en-US"/>
          </a:p>
        </p:txBody>
      </p:sp>
      <p:graphicFrame>
        <p:nvGraphicFramePr>
          <p:cNvPr id="5" name="Table Placeholder 4">
            <a:extLst>
              <a:ext uri="{FF2B5EF4-FFF2-40B4-BE49-F238E27FC236}">
                <a16:creationId xmlns:a16="http://schemas.microsoft.com/office/drawing/2014/main" id="{6E605DF1-CB78-4BC4-9540-F3083770F0AF}"/>
              </a:ext>
            </a:extLst>
          </p:cNvPr>
          <p:cNvGraphicFramePr>
            <a:graphicFrameLocks noGrp="1"/>
          </p:cNvGraphicFramePr>
          <p:nvPr>
            <p:ph type="tbl" sz="quarter" idx="13"/>
            <p:extLst>
              <p:ext uri="{D42A27DB-BD31-4B8C-83A1-F6EECF244321}">
                <p14:modId xmlns:p14="http://schemas.microsoft.com/office/powerpoint/2010/main" val="234778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89842449"/>
                    </a:ext>
                  </a:extLst>
                </a:gridCol>
                <a:gridCol w="987552">
                  <a:extLst>
                    <a:ext uri="{9D8B030D-6E8A-4147-A177-3AD203B41FA5}">
                      <a16:colId xmlns:a16="http://schemas.microsoft.com/office/drawing/2014/main" val="3475796773"/>
                    </a:ext>
                  </a:extLst>
                </a:gridCol>
                <a:gridCol w="1234440">
                  <a:extLst>
                    <a:ext uri="{9D8B030D-6E8A-4147-A177-3AD203B41FA5}">
                      <a16:colId xmlns:a16="http://schemas.microsoft.com/office/drawing/2014/main" val="3467047732"/>
                    </a:ext>
                  </a:extLst>
                </a:gridCol>
                <a:gridCol w="411480">
                  <a:extLst>
                    <a:ext uri="{9D8B030D-6E8A-4147-A177-3AD203B41FA5}">
                      <a16:colId xmlns:a16="http://schemas.microsoft.com/office/drawing/2014/main" val="2433457503"/>
                    </a:ext>
                  </a:extLst>
                </a:gridCol>
                <a:gridCol w="411480">
                  <a:extLst>
                    <a:ext uri="{9D8B030D-6E8A-4147-A177-3AD203B41FA5}">
                      <a16:colId xmlns:a16="http://schemas.microsoft.com/office/drawing/2014/main" val="3470325561"/>
                    </a:ext>
                  </a:extLst>
                </a:gridCol>
                <a:gridCol w="411480">
                  <a:extLst>
                    <a:ext uri="{9D8B030D-6E8A-4147-A177-3AD203B41FA5}">
                      <a16:colId xmlns:a16="http://schemas.microsoft.com/office/drawing/2014/main" val="1272454620"/>
                    </a:ext>
                  </a:extLst>
                </a:gridCol>
                <a:gridCol w="411480">
                  <a:extLst>
                    <a:ext uri="{9D8B030D-6E8A-4147-A177-3AD203B41FA5}">
                      <a16:colId xmlns:a16="http://schemas.microsoft.com/office/drawing/2014/main" val="4160147500"/>
                    </a:ext>
                  </a:extLst>
                </a:gridCol>
                <a:gridCol w="411480">
                  <a:extLst>
                    <a:ext uri="{9D8B030D-6E8A-4147-A177-3AD203B41FA5}">
                      <a16:colId xmlns:a16="http://schemas.microsoft.com/office/drawing/2014/main" val="1945678824"/>
                    </a:ext>
                  </a:extLst>
                </a:gridCol>
                <a:gridCol w="411480">
                  <a:extLst>
                    <a:ext uri="{9D8B030D-6E8A-4147-A177-3AD203B41FA5}">
                      <a16:colId xmlns:a16="http://schemas.microsoft.com/office/drawing/2014/main" val="3868171721"/>
                    </a:ext>
                  </a:extLst>
                </a:gridCol>
                <a:gridCol w="411480">
                  <a:extLst>
                    <a:ext uri="{9D8B030D-6E8A-4147-A177-3AD203B41FA5}">
                      <a16:colId xmlns:a16="http://schemas.microsoft.com/office/drawing/2014/main" val="3485658048"/>
                    </a:ext>
                  </a:extLst>
                </a:gridCol>
                <a:gridCol w="411480">
                  <a:extLst>
                    <a:ext uri="{9D8B030D-6E8A-4147-A177-3AD203B41FA5}">
                      <a16:colId xmlns:a16="http://schemas.microsoft.com/office/drawing/2014/main" val="2391644682"/>
                    </a:ext>
                  </a:extLst>
                </a:gridCol>
                <a:gridCol w="411480">
                  <a:extLst>
                    <a:ext uri="{9D8B030D-6E8A-4147-A177-3AD203B41FA5}">
                      <a16:colId xmlns:a16="http://schemas.microsoft.com/office/drawing/2014/main" val="2124314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94637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- 2024-07-29 10:52:17</a:t>
                      </a:r>
                      <a:r>
                        <a:rPr kumimoji="0" lang="de-DE" sz="1000" b="0" i="0" u="none" strike="noStrike" kern="1200" cap="none" spc="0" normalizeH="0" baseline="0" noProof="0">
                          <a:ln>
                            <a:noFill/>
                          </a:ln>
                          <a:solidFill>
                            <a:prstClr val="black"/>
                          </a:solidFill>
                          <a:effectLst/>
                          <a:uLnTx/>
                          <a:uFillTx/>
                          <a:latin typeface="Calibri"/>
                          <a:ea typeface="+mn-ea"/>
                          <a:cs typeface="+mn-cs"/>
                        </a:rPr>
                        <a:t>
 Wie waren deine ersten Joberfahrungen?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An der Paul-Krämer-Schule in Frechen gehen Menschen mit Behinderung ihre ersten Schritte im Berufsleben. Es gibt drei verschiedene Klassen und Berufsbereiche. In einer davon lernen die Jugendlichen und jungen Erwachsenen alles über Gastronomie – vom Zubereiten der Speisen bis hin zum Verkauf in ihrem eigenen Foodtruck.</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Wir haben eine der Schülerinnen, Luisa, getroffen. Sie liebt es, einmal die Woche mit dem Foodtruck rauszufahren.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Lotta Pommerien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#Inklusion #Förderschule #Foodtruck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https://quintly-eu-image-storage.s3.amazonaws.com/60b0c1ceafa7b1885479f8b118a661a3/5b275651c55a247f9addca5b988797cf.jpg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114.06 %</a:t>
                      </a:r>
                    </a:p>
                  </a:txBody>
                  <a:tcPr/>
                </a:tc>
                <a:extLst>
                  <a:ext uri="{0D108BD9-81ED-4DB2-BD59-A6C34878D82A}">
                    <a16:rowId xmlns:a16="http://schemas.microsoft.com/office/drawing/2014/main" val="3927686495"/>
                  </a:ext>
                </a:extLst>
              </a:tr>
            </a:tbl>
          </a:graphicData>
        </a:graphic>
      </p:graphicFrame>
      <p:sp>
        <p:nvSpPr>
          <p:cNvPr id="4" name="Text Placeholder 3">
            <a:extLst>
              <a:ext uri="{FF2B5EF4-FFF2-40B4-BE49-F238E27FC236}">
                <a16:creationId xmlns:a16="http://schemas.microsoft.com/office/drawing/2014/main" id="{DFAF4057-B9FC-47E1-957E-4A1AA86E02C6}"/>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066079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4606-463D-49E3-8F44-5B169CD41CF4}"/>
              </a:ext>
            </a:extLst>
          </p:cNvPr>
          <p:cNvSpPr>
            <a:spLocks noGrp="1"/>
          </p:cNvSpPr>
          <p:nvPr>
            <p:ph type="title"/>
          </p:nvPr>
        </p:nvSpPr>
        <p:spPr/>
        <p:txBody>
          <a:bodyPr/>
          <a:lstStyle/>
          <a:p>
            <a:r>
              <a:rPr lang="de-DE"/>
              <a:t>Instagram Instagram - Reel Übersicht | 01.2.34. WDR Lokalzeit - 12 of 22</a:t>
            </a:r>
            <a:endParaRPr lang="en-US"/>
          </a:p>
        </p:txBody>
      </p:sp>
      <p:graphicFrame>
        <p:nvGraphicFramePr>
          <p:cNvPr id="5" name="Table Placeholder 4">
            <a:extLst>
              <a:ext uri="{FF2B5EF4-FFF2-40B4-BE49-F238E27FC236}">
                <a16:creationId xmlns:a16="http://schemas.microsoft.com/office/drawing/2014/main" id="{59966D9C-0466-4A69-B263-8A174B9B9B3E}"/>
              </a:ext>
            </a:extLst>
          </p:cNvPr>
          <p:cNvGraphicFramePr>
            <a:graphicFrameLocks noGrp="1"/>
          </p:cNvGraphicFramePr>
          <p:nvPr>
            <p:ph type="tbl" sz="quarter" idx="13"/>
            <p:extLst>
              <p:ext uri="{D42A27DB-BD31-4B8C-83A1-F6EECF244321}">
                <p14:modId xmlns:p14="http://schemas.microsoft.com/office/powerpoint/2010/main" val="17961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5930271"/>
                    </a:ext>
                  </a:extLst>
                </a:gridCol>
                <a:gridCol w="987552">
                  <a:extLst>
                    <a:ext uri="{9D8B030D-6E8A-4147-A177-3AD203B41FA5}">
                      <a16:colId xmlns:a16="http://schemas.microsoft.com/office/drawing/2014/main" val="167372548"/>
                    </a:ext>
                  </a:extLst>
                </a:gridCol>
                <a:gridCol w="1234440">
                  <a:extLst>
                    <a:ext uri="{9D8B030D-6E8A-4147-A177-3AD203B41FA5}">
                      <a16:colId xmlns:a16="http://schemas.microsoft.com/office/drawing/2014/main" val="4016819740"/>
                    </a:ext>
                  </a:extLst>
                </a:gridCol>
                <a:gridCol w="411480">
                  <a:extLst>
                    <a:ext uri="{9D8B030D-6E8A-4147-A177-3AD203B41FA5}">
                      <a16:colId xmlns:a16="http://schemas.microsoft.com/office/drawing/2014/main" val="1895298352"/>
                    </a:ext>
                  </a:extLst>
                </a:gridCol>
                <a:gridCol w="411480">
                  <a:extLst>
                    <a:ext uri="{9D8B030D-6E8A-4147-A177-3AD203B41FA5}">
                      <a16:colId xmlns:a16="http://schemas.microsoft.com/office/drawing/2014/main" val="2691264577"/>
                    </a:ext>
                  </a:extLst>
                </a:gridCol>
                <a:gridCol w="411480">
                  <a:extLst>
                    <a:ext uri="{9D8B030D-6E8A-4147-A177-3AD203B41FA5}">
                      <a16:colId xmlns:a16="http://schemas.microsoft.com/office/drawing/2014/main" val="2150781213"/>
                    </a:ext>
                  </a:extLst>
                </a:gridCol>
                <a:gridCol w="411480">
                  <a:extLst>
                    <a:ext uri="{9D8B030D-6E8A-4147-A177-3AD203B41FA5}">
                      <a16:colId xmlns:a16="http://schemas.microsoft.com/office/drawing/2014/main" val="1446326418"/>
                    </a:ext>
                  </a:extLst>
                </a:gridCol>
                <a:gridCol w="411480">
                  <a:extLst>
                    <a:ext uri="{9D8B030D-6E8A-4147-A177-3AD203B41FA5}">
                      <a16:colId xmlns:a16="http://schemas.microsoft.com/office/drawing/2014/main" val="2542886667"/>
                    </a:ext>
                  </a:extLst>
                </a:gridCol>
                <a:gridCol w="411480">
                  <a:extLst>
                    <a:ext uri="{9D8B030D-6E8A-4147-A177-3AD203B41FA5}">
                      <a16:colId xmlns:a16="http://schemas.microsoft.com/office/drawing/2014/main" val="811829999"/>
                    </a:ext>
                  </a:extLst>
                </a:gridCol>
                <a:gridCol w="411480">
                  <a:extLst>
                    <a:ext uri="{9D8B030D-6E8A-4147-A177-3AD203B41FA5}">
                      <a16:colId xmlns:a16="http://schemas.microsoft.com/office/drawing/2014/main" val="3009946721"/>
                    </a:ext>
                  </a:extLst>
                </a:gridCol>
                <a:gridCol w="411480">
                  <a:extLst>
                    <a:ext uri="{9D8B030D-6E8A-4147-A177-3AD203B41FA5}">
                      <a16:colId xmlns:a16="http://schemas.microsoft.com/office/drawing/2014/main" val="1286709218"/>
                    </a:ext>
                  </a:extLst>
                </a:gridCol>
                <a:gridCol w="411480">
                  <a:extLst>
                    <a:ext uri="{9D8B030D-6E8A-4147-A177-3AD203B41FA5}">
                      <a16:colId xmlns:a16="http://schemas.microsoft.com/office/drawing/2014/main" val="3771340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96431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- 2024-06-25 13:08:33</a:t>
                      </a:r>
                      <a:r>
                        <a:rPr kumimoji="0" lang="de-DE" sz="1000" b="0" i="0" u="none" strike="noStrike" kern="1200" cap="none" spc="0" normalizeH="0" baseline="0" noProof="0">
                          <a:ln>
                            <a:noFill/>
                          </a:ln>
                          <a:solidFill>
                            <a:prstClr val="black"/>
                          </a:solidFill>
                          <a:effectLst/>
                          <a:uLnTx/>
                          <a:uFillTx/>
                          <a:latin typeface="Calibri"/>
                          <a:ea typeface="+mn-ea"/>
                          <a:cs typeface="+mn-cs"/>
                        </a:rPr>
                        <a:t>
 Miscanthus ist eine echte „Superpflanze“. Das Chinaschilf ist noch recht unbekannt, dabei kann es Leben retten. 💪🏼 Landwirt Gerd Möhren aus Bengen in der Nähe von Meckenheim nutzt Miscanthus, damit sein Dorf bei Starkregen nicht so schnell überflutet wird. 🌾🌊
Eine längere Reportage über Gerd findest du in unserer Bio über den Link zum YouTube-Kanal von Lokalzeit Land.Schafft. ⬆️
#Miscanthus #Hochwasser #Ahrtal #Chinaschilf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https://quintly-eu-image-storage.s3.amazonaws.com/60b0c1ceafa7b1885479f8b118a661a3/8646164524c6cab41436da07a16af392.jpg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Hochwasser 2021, 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111.91 %</a:t>
                      </a:r>
                    </a:p>
                  </a:txBody>
                  <a:tcPr/>
                </a:tc>
                <a:extLst>
                  <a:ext uri="{0D108BD9-81ED-4DB2-BD59-A6C34878D82A}">
                    <a16:rowId xmlns:a16="http://schemas.microsoft.com/office/drawing/2014/main" val="3325893790"/>
                  </a:ext>
                </a:extLst>
              </a:tr>
            </a:tbl>
          </a:graphicData>
        </a:graphic>
      </p:graphicFrame>
      <p:sp>
        <p:nvSpPr>
          <p:cNvPr id="4" name="Text Placeholder 3">
            <a:extLst>
              <a:ext uri="{FF2B5EF4-FFF2-40B4-BE49-F238E27FC236}">
                <a16:creationId xmlns:a16="http://schemas.microsoft.com/office/drawing/2014/main" id="{D3AEA63E-3B2C-43FC-8094-F27F8504EA80}"/>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41107782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8C20-BD07-416C-8D14-417A50101F90}"/>
              </a:ext>
            </a:extLst>
          </p:cNvPr>
          <p:cNvSpPr>
            <a:spLocks noGrp="1"/>
          </p:cNvSpPr>
          <p:nvPr>
            <p:ph type="title"/>
          </p:nvPr>
        </p:nvSpPr>
        <p:spPr/>
        <p:txBody>
          <a:bodyPr/>
          <a:lstStyle/>
          <a:p>
            <a:r>
              <a:rPr lang="de-DE"/>
              <a:t>Instagram Instagram - Reel Übersicht | 01.2.34. WDR Lokalzeit - 13 of 22</a:t>
            </a:r>
            <a:endParaRPr lang="en-US"/>
          </a:p>
        </p:txBody>
      </p:sp>
      <p:graphicFrame>
        <p:nvGraphicFramePr>
          <p:cNvPr id="5" name="Table Placeholder 4">
            <a:extLst>
              <a:ext uri="{FF2B5EF4-FFF2-40B4-BE49-F238E27FC236}">
                <a16:creationId xmlns:a16="http://schemas.microsoft.com/office/drawing/2014/main" id="{5A648501-2B3E-49E2-A8A8-3561CAA483D7}"/>
              </a:ext>
            </a:extLst>
          </p:cNvPr>
          <p:cNvGraphicFramePr>
            <a:graphicFrameLocks noGrp="1"/>
          </p:cNvGraphicFramePr>
          <p:nvPr>
            <p:ph type="tbl" sz="quarter" idx="13"/>
            <p:extLst>
              <p:ext uri="{D42A27DB-BD31-4B8C-83A1-F6EECF244321}">
                <p14:modId xmlns:p14="http://schemas.microsoft.com/office/powerpoint/2010/main" val="3925061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54765401"/>
                    </a:ext>
                  </a:extLst>
                </a:gridCol>
                <a:gridCol w="987552">
                  <a:extLst>
                    <a:ext uri="{9D8B030D-6E8A-4147-A177-3AD203B41FA5}">
                      <a16:colId xmlns:a16="http://schemas.microsoft.com/office/drawing/2014/main" val="3075240699"/>
                    </a:ext>
                  </a:extLst>
                </a:gridCol>
                <a:gridCol w="1234440">
                  <a:extLst>
                    <a:ext uri="{9D8B030D-6E8A-4147-A177-3AD203B41FA5}">
                      <a16:colId xmlns:a16="http://schemas.microsoft.com/office/drawing/2014/main" val="2081194541"/>
                    </a:ext>
                  </a:extLst>
                </a:gridCol>
                <a:gridCol w="411480">
                  <a:extLst>
                    <a:ext uri="{9D8B030D-6E8A-4147-A177-3AD203B41FA5}">
                      <a16:colId xmlns:a16="http://schemas.microsoft.com/office/drawing/2014/main" val="3572957599"/>
                    </a:ext>
                  </a:extLst>
                </a:gridCol>
                <a:gridCol w="411480">
                  <a:extLst>
                    <a:ext uri="{9D8B030D-6E8A-4147-A177-3AD203B41FA5}">
                      <a16:colId xmlns:a16="http://schemas.microsoft.com/office/drawing/2014/main" val="2317561903"/>
                    </a:ext>
                  </a:extLst>
                </a:gridCol>
                <a:gridCol w="411480">
                  <a:extLst>
                    <a:ext uri="{9D8B030D-6E8A-4147-A177-3AD203B41FA5}">
                      <a16:colId xmlns:a16="http://schemas.microsoft.com/office/drawing/2014/main" val="3020470145"/>
                    </a:ext>
                  </a:extLst>
                </a:gridCol>
                <a:gridCol w="411480">
                  <a:extLst>
                    <a:ext uri="{9D8B030D-6E8A-4147-A177-3AD203B41FA5}">
                      <a16:colId xmlns:a16="http://schemas.microsoft.com/office/drawing/2014/main" val="1658589076"/>
                    </a:ext>
                  </a:extLst>
                </a:gridCol>
                <a:gridCol w="411480">
                  <a:extLst>
                    <a:ext uri="{9D8B030D-6E8A-4147-A177-3AD203B41FA5}">
                      <a16:colId xmlns:a16="http://schemas.microsoft.com/office/drawing/2014/main" val="1254579251"/>
                    </a:ext>
                  </a:extLst>
                </a:gridCol>
                <a:gridCol w="411480">
                  <a:extLst>
                    <a:ext uri="{9D8B030D-6E8A-4147-A177-3AD203B41FA5}">
                      <a16:colId xmlns:a16="http://schemas.microsoft.com/office/drawing/2014/main" val="3177957214"/>
                    </a:ext>
                  </a:extLst>
                </a:gridCol>
                <a:gridCol w="411480">
                  <a:extLst>
                    <a:ext uri="{9D8B030D-6E8A-4147-A177-3AD203B41FA5}">
                      <a16:colId xmlns:a16="http://schemas.microsoft.com/office/drawing/2014/main" val="3950471020"/>
                    </a:ext>
                  </a:extLst>
                </a:gridCol>
                <a:gridCol w="411480">
                  <a:extLst>
                    <a:ext uri="{9D8B030D-6E8A-4147-A177-3AD203B41FA5}">
                      <a16:colId xmlns:a16="http://schemas.microsoft.com/office/drawing/2014/main" val="2183517437"/>
                    </a:ext>
                  </a:extLst>
                </a:gridCol>
                <a:gridCol w="411480">
                  <a:extLst>
                    <a:ext uri="{9D8B030D-6E8A-4147-A177-3AD203B41FA5}">
                      <a16:colId xmlns:a16="http://schemas.microsoft.com/office/drawing/2014/main" val="3868255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7778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- 2024-07-03 12:07:50</a:t>
                      </a:r>
                      <a:r>
                        <a:rPr kumimoji="0" lang="de-DE" sz="1000" b="0" i="0" u="none" strike="noStrike" kern="1200" cap="none" spc="0" normalizeH="0" baseline="0" noProof="0">
                          <a:ln>
                            <a:noFill/>
                          </a:ln>
                          <a:solidFill>
                            <a:prstClr val="black"/>
                          </a:solidFill>
                          <a:effectLst/>
                          <a:uLnTx/>
                          <a:uFillTx/>
                          <a:latin typeface="Calibri"/>
                          <a:ea typeface="+mn-ea"/>
                          <a:cs typeface="+mn-cs"/>
                        </a:rPr>
                        <a:t>
 Jana Fischer hat ein Herz für Kühe.🐮Auf dem @volmehof ihrer Mutter finden nicht nur die Kühe der Familie ein Zuhause – auch Kühe, die eigentlich geschlachtet werden sollen, werden liebevoll umsorgt.❤️
Paten bringen die Tiere zu Familie Fischer, tragen die Kosten und Jana und ihre Familie kümmern sich um die Tiere, als wären es ihre eigenen. 👩‍🌾
👩🏼‍💻Autorin: Julia Gradt
#Lokalzeit #Ehrenamt #Kühe #Landwirtschaft #Patenkuh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https://quintly-eu-image-storage.s3.amazonaws.com/60b0c1ceafa7b1885479f8b118a661a3/402f5e1edc92b20a5f1cd8c259d3fe06.jpg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97.24 %</a:t>
                      </a:r>
                    </a:p>
                  </a:txBody>
                  <a:tcPr/>
                </a:tc>
                <a:extLst>
                  <a:ext uri="{0D108BD9-81ED-4DB2-BD59-A6C34878D82A}">
                    <a16:rowId xmlns:a16="http://schemas.microsoft.com/office/drawing/2014/main" val="1177767736"/>
                  </a:ext>
                </a:extLst>
              </a:tr>
            </a:tbl>
          </a:graphicData>
        </a:graphic>
      </p:graphicFrame>
      <p:sp>
        <p:nvSpPr>
          <p:cNvPr id="4" name="Text Placeholder 3">
            <a:extLst>
              <a:ext uri="{FF2B5EF4-FFF2-40B4-BE49-F238E27FC236}">
                <a16:creationId xmlns:a16="http://schemas.microsoft.com/office/drawing/2014/main" id="{BA4D4C54-A874-4702-9F4D-A47F181F3CFE}"/>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4171777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C0E46-59FA-4847-B10A-985BA1B7FE98}"/>
              </a:ext>
            </a:extLst>
          </p:cNvPr>
          <p:cNvSpPr>
            <a:spLocks noGrp="1"/>
          </p:cNvSpPr>
          <p:nvPr>
            <p:ph type="title"/>
          </p:nvPr>
        </p:nvSpPr>
        <p:spPr/>
        <p:txBody>
          <a:bodyPr/>
          <a:lstStyle/>
          <a:p>
            <a:r>
              <a:rPr lang="de-DE"/>
              <a:t>Instagram Instagram - Reel Übersicht | 01.2.34. WDR Lokalzeit - 14 of 22</a:t>
            </a:r>
            <a:endParaRPr lang="en-US"/>
          </a:p>
        </p:txBody>
      </p:sp>
      <p:graphicFrame>
        <p:nvGraphicFramePr>
          <p:cNvPr id="5" name="Table Placeholder 4">
            <a:extLst>
              <a:ext uri="{FF2B5EF4-FFF2-40B4-BE49-F238E27FC236}">
                <a16:creationId xmlns:a16="http://schemas.microsoft.com/office/drawing/2014/main" id="{965D0642-5BEE-45FF-AED5-BD377227B10D}"/>
              </a:ext>
            </a:extLst>
          </p:cNvPr>
          <p:cNvGraphicFramePr>
            <a:graphicFrameLocks noGrp="1"/>
          </p:cNvGraphicFramePr>
          <p:nvPr>
            <p:ph type="tbl" sz="quarter" idx="13"/>
            <p:extLst>
              <p:ext uri="{D42A27DB-BD31-4B8C-83A1-F6EECF244321}">
                <p14:modId xmlns:p14="http://schemas.microsoft.com/office/powerpoint/2010/main" val="129899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0661494"/>
                    </a:ext>
                  </a:extLst>
                </a:gridCol>
                <a:gridCol w="987552">
                  <a:extLst>
                    <a:ext uri="{9D8B030D-6E8A-4147-A177-3AD203B41FA5}">
                      <a16:colId xmlns:a16="http://schemas.microsoft.com/office/drawing/2014/main" val="3381131021"/>
                    </a:ext>
                  </a:extLst>
                </a:gridCol>
                <a:gridCol w="1234440">
                  <a:extLst>
                    <a:ext uri="{9D8B030D-6E8A-4147-A177-3AD203B41FA5}">
                      <a16:colId xmlns:a16="http://schemas.microsoft.com/office/drawing/2014/main" val="625096199"/>
                    </a:ext>
                  </a:extLst>
                </a:gridCol>
                <a:gridCol w="411480">
                  <a:extLst>
                    <a:ext uri="{9D8B030D-6E8A-4147-A177-3AD203B41FA5}">
                      <a16:colId xmlns:a16="http://schemas.microsoft.com/office/drawing/2014/main" val="1695721640"/>
                    </a:ext>
                  </a:extLst>
                </a:gridCol>
                <a:gridCol w="411480">
                  <a:extLst>
                    <a:ext uri="{9D8B030D-6E8A-4147-A177-3AD203B41FA5}">
                      <a16:colId xmlns:a16="http://schemas.microsoft.com/office/drawing/2014/main" val="2001938225"/>
                    </a:ext>
                  </a:extLst>
                </a:gridCol>
                <a:gridCol w="411480">
                  <a:extLst>
                    <a:ext uri="{9D8B030D-6E8A-4147-A177-3AD203B41FA5}">
                      <a16:colId xmlns:a16="http://schemas.microsoft.com/office/drawing/2014/main" val="3808636333"/>
                    </a:ext>
                  </a:extLst>
                </a:gridCol>
                <a:gridCol w="411480">
                  <a:extLst>
                    <a:ext uri="{9D8B030D-6E8A-4147-A177-3AD203B41FA5}">
                      <a16:colId xmlns:a16="http://schemas.microsoft.com/office/drawing/2014/main" val="387650861"/>
                    </a:ext>
                  </a:extLst>
                </a:gridCol>
                <a:gridCol w="411480">
                  <a:extLst>
                    <a:ext uri="{9D8B030D-6E8A-4147-A177-3AD203B41FA5}">
                      <a16:colId xmlns:a16="http://schemas.microsoft.com/office/drawing/2014/main" val="2616456789"/>
                    </a:ext>
                  </a:extLst>
                </a:gridCol>
                <a:gridCol w="411480">
                  <a:extLst>
                    <a:ext uri="{9D8B030D-6E8A-4147-A177-3AD203B41FA5}">
                      <a16:colId xmlns:a16="http://schemas.microsoft.com/office/drawing/2014/main" val="2661382853"/>
                    </a:ext>
                  </a:extLst>
                </a:gridCol>
                <a:gridCol w="411480">
                  <a:extLst>
                    <a:ext uri="{9D8B030D-6E8A-4147-A177-3AD203B41FA5}">
                      <a16:colId xmlns:a16="http://schemas.microsoft.com/office/drawing/2014/main" val="4114751251"/>
                    </a:ext>
                  </a:extLst>
                </a:gridCol>
                <a:gridCol w="411480">
                  <a:extLst>
                    <a:ext uri="{9D8B030D-6E8A-4147-A177-3AD203B41FA5}">
                      <a16:colId xmlns:a16="http://schemas.microsoft.com/office/drawing/2014/main" val="434985521"/>
                    </a:ext>
                  </a:extLst>
                </a:gridCol>
                <a:gridCol w="411480">
                  <a:extLst>
                    <a:ext uri="{9D8B030D-6E8A-4147-A177-3AD203B41FA5}">
                      <a16:colId xmlns:a16="http://schemas.microsoft.com/office/drawing/2014/main" val="2076609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99186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- 2024-07-06 11:50:00</a:t>
                      </a:r>
                      <a:r>
                        <a:rPr kumimoji="0" lang="en-US" sz="1000" b="0" i="0" u="none" strike="noStrike" kern="1200" cap="none" spc="0" normalizeH="0" baseline="0" noProof="0">
                          <a:ln>
                            <a:noFill/>
                          </a:ln>
                          <a:solidFill>
                            <a:prstClr val="black"/>
                          </a:solidFill>
                          <a:effectLst/>
                          <a:uLnTx/>
                          <a:uFillTx/>
                          <a:latin typeface="Calibri"/>
                          <a:ea typeface="+mn-ea"/>
                          <a:cs typeface="+mn-cs"/>
                        </a:rPr>
                        <a:t>
 Heute schon gelacht? 😂🤣
Gudrun Haep vom @lachtelefon zeigt hier ein paar einfache Lach-Yoga-Übungen zum Nachmachen. 
Rund 1000 Anrufe gehen täglich beim Lachtelefon ein. Ausgebildete Lachyogis beantworten diese ehrenamtlich. Also, wenn man mal schlechte Laune hat oder einfach herzlich lachen möchte, einfach durchklingeln! 😉
👩‍💻 Autorin: Nina Bussmann
#lachtelefon #lachyoga #lachyogaübung #ehrenamt #lachenmachtglücklich #köln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https://quintly-eu-image-storage.s3.amazonaws.com/60b0c1ceafa7b1885479f8b118a661a3/6a52272c3e75e25e75d3b74132ecfeea.jpg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97.73 %</a:t>
                      </a:r>
                    </a:p>
                  </a:txBody>
                  <a:tcPr/>
                </a:tc>
                <a:extLst>
                  <a:ext uri="{0D108BD9-81ED-4DB2-BD59-A6C34878D82A}">
                    <a16:rowId xmlns:a16="http://schemas.microsoft.com/office/drawing/2014/main" val="1842803039"/>
                  </a:ext>
                </a:extLst>
              </a:tr>
            </a:tbl>
          </a:graphicData>
        </a:graphic>
      </p:graphicFrame>
      <p:sp>
        <p:nvSpPr>
          <p:cNvPr id="4" name="Text Placeholder 3">
            <a:extLst>
              <a:ext uri="{FF2B5EF4-FFF2-40B4-BE49-F238E27FC236}">
                <a16:creationId xmlns:a16="http://schemas.microsoft.com/office/drawing/2014/main" id="{E3D39DAA-A03C-40F5-BB75-546BCB9D5CC9}"/>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952547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712B3-6277-4F8F-82FC-FF9180478063}"/>
              </a:ext>
            </a:extLst>
          </p:cNvPr>
          <p:cNvSpPr>
            <a:spLocks noGrp="1"/>
          </p:cNvSpPr>
          <p:nvPr>
            <p:ph type="title"/>
          </p:nvPr>
        </p:nvSpPr>
        <p:spPr/>
        <p:txBody>
          <a:bodyPr/>
          <a:lstStyle/>
          <a:p>
            <a:r>
              <a:rPr lang="de-DE"/>
              <a:t>Instagram Instagram - Reel Übersicht | 01.2.34. WDR Lokalzeit - 15 of 22</a:t>
            </a:r>
            <a:endParaRPr lang="en-US"/>
          </a:p>
        </p:txBody>
      </p:sp>
      <p:graphicFrame>
        <p:nvGraphicFramePr>
          <p:cNvPr id="5" name="Table Placeholder 4">
            <a:extLst>
              <a:ext uri="{FF2B5EF4-FFF2-40B4-BE49-F238E27FC236}">
                <a16:creationId xmlns:a16="http://schemas.microsoft.com/office/drawing/2014/main" id="{72DB7B10-D76F-4371-BC0C-0E3A160F06A3}"/>
              </a:ext>
            </a:extLst>
          </p:cNvPr>
          <p:cNvGraphicFramePr>
            <a:graphicFrameLocks noGrp="1"/>
          </p:cNvGraphicFramePr>
          <p:nvPr>
            <p:ph type="tbl" sz="quarter" idx="13"/>
            <p:extLst>
              <p:ext uri="{D42A27DB-BD31-4B8C-83A1-F6EECF244321}">
                <p14:modId xmlns:p14="http://schemas.microsoft.com/office/powerpoint/2010/main" val="2888080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8698848"/>
                    </a:ext>
                  </a:extLst>
                </a:gridCol>
                <a:gridCol w="987552">
                  <a:extLst>
                    <a:ext uri="{9D8B030D-6E8A-4147-A177-3AD203B41FA5}">
                      <a16:colId xmlns:a16="http://schemas.microsoft.com/office/drawing/2014/main" val="307493081"/>
                    </a:ext>
                  </a:extLst>
                </a:gridCol>
                <a:gridCol w="1234440">
                  <a:extLst>
                    <a:ext uri="{9D8B030D-6E8A-4147-A177-3AD203B41FA5}">
                      <a16:colId xmlns:a16="http://schemas.microsoft.com/office/drawing/2014/main" val="2559213406"/>
                    </a:ext>
                  </a:extLst>
                </a:gridCol>
                <a:gridCol w="411480">
                  <a:extLst>
                    <a:ext uri="{9D8B030D-6E8A-4147-A177-3AD203B41FA5}">
                      <a16:colId xmlns:a16="http://schemas.microsoft.com/office/drawing/2014/main" val="939464387"/>
                    </a:ext>
                  </a:extLst>
                </a:gridCol>
                <a:gridCol w="411480">
                  <a:extLst>
                    <a:ext uri="{9D8B030D-6E8A-4147-A177-3AD203B41FA5}">
                      <a16:colId xmlns:a16="http://schemas.microsoft.com/office/drawing/2014/main" val="1438496617"/>
                    </a:ext>
                  </a:extLst>
                </a:gridCol>
                <a:gridCol w="411480">
                  <a:extLst>
                    <a:ext uri="{9D8B030D-6E8A-4147-A177-3AD203B41FA5}">
                      <a16:colId xmlns:a16="http://schemas.microsoft.com/office/drawing/2014/main" val="2953108950"/>
                    </a:ext>
                  </a:extLst>
                </a:gridCol>
                <a:gridCol w="411480">
                  <a:extLst>
                    <a:ext uri="{9D8B030D-6E8A-4147-A177-3AD203B41FA5}">
                      <a16:colId xmlns:a16="http://schemas.microsoft.com/office/drawing/2014/main" val="52677214"/>
                    </a:ext>
                  </a:extLst>
                </a:gridCol>
                <a:gridCol w="411480">
                  <a:extLst>
                    <a:ext uri="{9D8B030D-6E8A-4147-A177-3AD203B41FA5}">
                      <a16:colId xmlns:a16="http://schemas.microsoft.com/office/drawing/2014/main" val="1578961253"/>
                    </a:ext>
                  </a:extLst>
                </a:gridCol>
                <a:gridCol w="411480">
                  <a:extLst>
                    <a:ext uri="{9D8B030D-6E8A-4147-A177-3AD203B41FA5}">
                      <a16:colId xmlns:a16="http://schemas.microsoft.com/office/drawing/2014/main" val="1173207950"/>
                    </a:ext>
                  </a:extLst>
                </a:gridCol>
                <a:gridCol w="411480">
                  <a:extLst>
                    <a:ext uri="{9D8B030D-6E8A-4147-A177-3AD203B41FA5}">
                      <a16:colId xmlns:a16="http://schemas.microsoft.com/office/drawing/2014/main" val="160861860"/>
                    </a:ext>
                  </a:extLst>
                </a:gridCol>
                <a:gridCol w="411480">
                  <a:extLst>
                    <a:ext uri="{9D8B030D-6E8A-4147-A177-3AD203B41FA5}">
                      <a16:colId xmlns:a16="http://schemas.microsoft.com/office/drawing/2014/main" val="3834565619"/>
                    </a:ext>
                  </a:extLst>
                </a:gridCol>
                <a:gridCol w="411480">
                  <a:extLst>
                    <a:ext uri="{9D8B030D-6E8A-4147-A177-3AD203B41FA5}">
                      <a16:colId xmlns:a16="http://schemas.microsoft.com/office/drawing/2014/main" val="406805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35582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- 2024-07-30 17:22:23</a:t>
                      </a:r>
                      <a:r>
                        <a:rPr kumimoji="0" lang="de-DE" sz="1000" b="0" i="0" u="none" strike="noStrike" kern="1200" cap="none" spc="0" normalizeH="0" baseline="0" noProof="0">
                          <a:ln>
                            <a:noFill/>
                          </a:ln>
                          <a:solidFill>
                            <a:prstClr val="black"/>
                          </a:solidFill>
                          <a:effectLst/>
                          <a:uLnTx/>
                          <a:uFillTx/>
                          <a:latin typeface="Calibri"/>
                          <a:ea typeface="+mn-ea"/>
                          <a:cs typeface="+mn-cs"/>
                        </a:rPr>
                        <a:t>
 Auf die Badewanne, fertig, los! 
Jedes Jahr lockt das Badewannenrennen neue Besucher in das Freibad in Sprockhövel. In erster Linie machen natürlich alle wegen der „Gaudi“ mit, doch mit der Teilnahme und dem Besuch unterstützen die Menschen auch das Freibad selbst und seinen ehrenamtlichen Förderverein – denn durch solche Events kommen mehr Besucherinnen und Besucher ins Freibad, teilweise auch neue, die später dann vielleicht auch noch öfter vorbeischauen. 🤿🛁
#Badewanne #Freibad #Sprockhövel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https://quintly-eu-image-storage.s3.amazonaws.com/60b0c1ceafa7b1885479f8b118a661a3/a8a3a595346be9914375643e2bbc2249.jpg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115.4 %</a:t>
                      </a:r>
                    </a:p>
                  </a:txBody>
                  <a:tcPr/>
                </a:tc>
                <a:extLst>
                  <a:ext uri="{0D108BD9-81ED-4DB2-BD59-A6C34878D82A}">
                    <a16:rowId xmlns:a16="http://schemas.microsoft.com/office/drawing/2014/main" val="2990788145"/>
                  </a:ext>
                </a:extLst>
              </a:tr>
            </a:tbl>
          </a:graphicData>
        </a:graphic>
      </p:graphicFrame>
      <p:sp>
        <p:nvSpPr>
          <p:cNvPr id="4" name="Text Placeholder 3">
            <a:extLst>
              <a:ext uri="{FF2B5EF4-FFF2-40B4-BE49-F238E27FC236}">
                <a16:creationId xmlns:a16="http://schemas.microsoft.com/office/drawing/2014/main" id="{93375C86-468A-4B0A-A141-CA2ECF0008AD}"/>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527064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5669A-6280-4DFA-BEC3-42A1CF6F266E}"/>
              </a:ext>
            </a:extLst>
          </p:cNvPr>
          <p:cNvSpPr>
            <a:spLocks noGrp="1"/>
          </p:cNvSpPr>
          <p:nvPr>
            <p:ph type="title"/>
          </p:nvPr>
        </p:nvSpPr>
        <p:spPr/>
        <p:txBody>
          <a:bodyPr/>
          <a:lstStyle/>
          <a:p>
            <a:r>
              <a:rPr lang="de-DE"/>
              <a:t>Instagram Instagram - Reel Übersicht | 01.2.34. WDR Lokalzeit - 16 of 22</a:t>
            </a:r>
            <a:endParaRPr lang="en-US"/>
          </a:p>
        </p:txBody>
      </p:sp>
      <p:graphicFrame>
        <p:nvGraphicFramePr>
          <p:cNvPr id="5" name="Table Placeholder 4">
            <a:extLst>
              <a:ext uri="{FF2B5EF4-FFF2-40B4-BE49-F238E27FC236}">
                <a16:creationId xmlns:a16="http://schemas.microsoft.com/office/drawing/2014/main" id="{CA546FAE-91D2-43F6-A2FF-963E5E6887EF}"/>
              </a:ext>
            </a:extLst>
          </p:cNvPr>
          <p:cNvGraphicFramePr>
            <a:graphicFrameLocks noGrp="1"/>
          </p:cNvGraphicFramePr>
          <p:nvPr>
            <p:ph type="tbl" sz="quarter" idx="13"/>
            <p:extLst>
              <p:ext uri="{D42A27DB-BD31-4B8C-83A1-F6EECF244321}">
                <p14:modId xmlns:p14="http://schemas.microsoft.com/office/powerpoint/2010/main" val="3039561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69775560"/>
                    </a:ext>
                  </a:extLst>
                </a:gridCol>
                <a:gridCol w="987552">
                  <a:extLst>
                    <a:ext uri="{9D8B030D-6E8A-4147-A177-3AD203B41FA5}">
                      <a16:colId xmlns:a16="http://schemas.microsoft.com/office/drawing/2014/main" val="4018710576"/>
                    </a:ext>
                  </a:extLst>
                </a:gridCol>
                <a:gridCol w="1234440">
                  <a:extLst>
                    <a:ext uri="{9D8B030D-6E8A-4147-A177-3AD203B41FA5}">
                      <a16:colId xmlns:a16="http://schemas.microsoft.com/office/drawing/2014/main" val="4100928932"/>
                    </a:ext>
                  </a:extLst>
                </a:gridCol>
                <a:gridCol w="411480">
                  <a:extLst>
                    <a:ext uri="{9D8B030D-6E8A-4147-A177-3AD203B41FA5}">
                      <a16:colId xmlns:a16="http://schemas.microsoft.com/office/drawing/2014/main" val="635673205"/>
                    </a:ext>
                  </a:extLst>
                </a:gridCol>
                <a:gridCol w="411480">
                  <a:extLst>
                    <a:ext uri="{9D8B030D-6E8A-4147-A177-3AD203B41FA5}">
                      <a16:colId xmlns:a16="http://schemas.microsoft.com/office/drawing/2014/main" val="2730049800"/>
                    </a:ext>
                  </a:extLst>
                </a:gridCol>
                <a:gridCol w="411480">
                  <a:extLst>
                    <a:ext uri="{9D8B030D-6E8A-4147-A177-3AD203B41FA5}">
                      <a16:colId xmlns:a16="http://schemas.microsoft.com/office/drawing/2014/main" val="1327209162"/>
                    </a:ext>
                  </a:extLst>
                </a:gridCol>
                <a:gridCol w="411480">
                  <a:extLst>
                    <a:ext uri="{9D8B030D-6E8A-4147-A177-3AD203B41FA5}">
                      <a16:colId xmlns:a16="http://schemas.microsoft.com/office/drawing/2014/main" val="3582181248"/>
                    </a:ext>
                  </a:extLst>
                </a:gridCol>
                <a:gridCol w="411480">
                  <a:extLst>
                    <a:ext uri="{9D8B030D-6E8A-4147-A177-3AD203B41FA5}">
                      <a16:colId xmlns:a16="http://schemas.microsoft.com/office/drawing/2014/main" val="4026824472"/>
                    </a:ext>
                  </a:extLst>
                </a:gridCol>
                <a:gridCol w="411480">
                  <a:extLst>
                    <a:ext uri="{9D8B030D-6E8A-4147-A177-3AD203B41FA5}">
                      <a16:colId xmlns:a16="http://schemas.microsoft.com/office/drawing/2014/main" val="1128078599"/>
                    </a:ext>
                  </a:extLst>
                </a:gridCol>
                <a:gridCol w="411480">
                  <a:extLst>
                    <a:ext uri="{9D8B030D-6E8A-4147-A177-3AD203B41FA5}">
                      <a16:colId xmlns:a16="http://schemas.microsoft.com/office/drawing/2014/main" val="650648065"/>
                    </a:ext>
                  </a:extLst>
                </a:gridCol>
                <a:gridCol w="411480">
                  <a:extLst>
                    <a:ext uri="{9D8B030D-6E8A-4147-A177-3AD203B41FA5}">
                      <a16:colId xmlns:a16="http://schemas.microsoft.com/office/drawing/2014/main" val="3296155593"/>
                    </a:ext>
                  </a:extLst>
                </a:gridCol>
                <a:gridCol w="411480">
                  <a:extLst>
                    <a:ext uri="{9D8B030D-6E8A-4147-A177-3AD203B41FA5}">
                      <a16:colId xmlns:a16="http://schemas.microsoft.com/office/drawing/2014/main" val="298317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77429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- 2024-07-24 11:44:45</a:t>
                      </a:r>
                      <a:r>
                        <a:rPr kumimoji="0" lang="de-DE" sz="1000" b="0" i="0" u="none" strike="noStrike" kern="1200" cap="none" spc="0" normalizeH="0" baseline="0" noProof="0">
                          <a:ln>
                            <a:noFill/>
                          </a:ln>
                          <a:solidFill>
                            <a:prstClr val="black"/>
                          </a:solidFill>
                          <a:effectLst/>
                          <a:uLnTx/>
                          <a:uFillTx/>
                          <a:latin typeface="Calibri"/>
                          <a:ea typeface="+mn-ea"/>
                          <a:cs typeface="+mn-cs"/>
                        </a:rPr>
                        <a:t>
 Welchen Sport hast du zuletzt neu ausprobiert? 🤔
Mika hat einen Rollstuhl und kann endlich Wassersport machen! Möglich macht es das barrierefreie Stand-Up-Paddle des Vereins „Münster Inklusiv Denken“. Mit Spezial-Board und Begleitung können Rollstuhlfahrerinnen und -fahrer kostenlos den Wassersport am Hafen in Münster erleben. ❤️💪
Für Mika geht es damit schon auf die zweite Fahrt!
👩‍💻 Autorin: Veerle Seelig 
#Inklusion #Wassersport #Ehrenamt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https://quintly-eu-image-storage.s3.amazonaws.com/60b0c1ceafa7b1885479f8b118a661a3/fe64101a9253229bb5c0d1ca2c8a5186.jpg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120.29 %</a:t>
                      </a:r>
                    </a:p>
                  </a:txBody>
                  <a:tcPr/>
                </a:tc>
                <a:extLst>
                  <a:ext uri="{0D108BD9-81ED-4DB2-BD59-A6C34878D82A}">
                    <a16:rowId xmlns:a16="http://schemas.microsoft.com/office/drawing/2014/main" val="1674069326"/>
                  </a:ext>
                </a:extLst>
              </a:tr>
            </a:tbl>
          </a:graphicData>
        </a:graphic>
      </p:graphicFrame>
      <p:sp>
        <p:nvSpPr>
          <p:cNvPr id="4" name="Text Placeholder 3">
            <a:extLst>
              <a:ext uri="{FF2B5EF4-FFF2-40B4-BE49-F238E27FC236}">
                <a16:creationId xmlns:a16="http://schemas.microsoft.com/office/drawing/2014/main" id="{CEE5351E-C8DE-4F74-840D-6826EA0D0F89}"/>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556801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537C4-B4FD-4BEA-AB73-71923B0E9296}"/>
              </a:ext>
            </a:extLst>
          </p:cNvPr>
          <p:cNvSpPr>
            <a:spLocks noGrp="1"/>
          </p:cNvSpPr>
          <p:nvPr>
            <p:ph type="title"/>
          </p:nvPr>
        </p:nvSpPr>
        <p:spPr/>
        <p:txBody>
          <a:bodyPr/>
          <a:lstStyle/>
          <a:p>
            <a:r>
              <a:rPr lang="de-DE"/>
              <a:t>Instagram Instagram - Reel Übersicht | 01.2.34. WDR Lokalzeit - 17 of 22</a:t>
            </a:r>
            <a:endParaRPr lang="en-US"/>
          </a:p>
        </p:txBody>
      </p:sp>
      <p:graphicFrame>
        <p:nvGraphicFramePr>
          <p:cNvPr id="5" name="Table Placeholder 4">
            <a:extLst>
              <a:ext uri="{FF2B5EF4-FFF2-40B4-BE49-F238E27FC236}">
                <a16:creationId xmlns:a16="http://schemas.microsoft.com/office/drawing/2014/main" id="{F73ABE30-070E-411D-9B02-8B67CC46BE9E}"/>
              </a:ext>
            </a:extLst>
          </p:cNvPr>
          <p:cNvGraphicFramePr>
            <a:graphicFrameLocks noGrp="1"/>
          </p:cNvGraphicFramePr>
          <p:nvPr>
            <p:ph type="tbl" sz="quarter" idx="13"/>
            <p:extLst>
              <p:ext uri="{D42A27DB-BD31-4B8C-83A1-F6EECF244321}">
                <p14:modId xmlns:p14="http://schemas.microsoft.com/office/powerpoint/2010/main" val="1967500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2778710"/>
                    </a:ext>
                  </a:extLst>
                </a:gridCol>
                <a:gridCol w="987552">
                  <a:extLst>
                    <a:ext uri="{9D8B030D-6E8A-4147-A177-3AD203B41FA5}">
                      <a16:colId xmlns:a16="http://schemas.microsoft.com/office/drawing/2014/main" val="2136712135"/>
                    </a:ext>
                  </a:extLst>
                </a:gridCol>
                <a:gridCol w="1234440">
                  <a:extLst>
                    <a:ext uri="{9D8B030D-6E8A-4147-A177-3AD203B41FA5}">
                      <a16:colId xmlns:a16="http://schemas.microsoft.com/office/drawing/2014/main" val="2940040470"/>
                    </a:ext>
                  </a:extLst>
                </a:gridCol>
                <a:gridCol w="411480">
                  <a:extLst>
                    <a:ext uri="{9D8B030D-6E8A-4147-A177-3AD203B41FA5}">
                      <a16:colId xmlns:a16="http://schemas.microsoft.com/office/drawing/2014/main" val="3149589217"/>
                    </a:ext>
                  </a:extLst>
                </a:gridCol>
                <a:gridCol w="411480">
                  <a:extLst>
                    <a:ext uri="{9D8B030D-6E8A-4147-A177-3AD203B41FA5}">
                      <a16:colId xmlns:a16="http://schemas.microsoft.com/office/drawing/2014/main" val="2382571786"/>
                    </a:ext>
                  </a:extLst>
                </a:gridCol>
                <a:gridCol w="411480">
                  <a:extLst>
                    <a:ext uri="{9D8B030D-6E8A-4147-A177-3AD203B41FA5}">
                      <a16:colId xmlns:a16="http://schemas.microsoft.com/office/drawing/2014/main" val="3651947558"/>
                    </a:ext>
                  </a:extLst>
                </a:gridCol>
                <a:gridCol w="411480">
                  <a:extLst>
                    <a:ext uri="{9D8B030D-6E8A-4147-A177-3AD203B41FA5}">
                      <a16:colId xmlns:a16="http://schemas.microsoft.com/office/drawing/2014/main" val="2030204657"/>
                    </a:ext>
                  </a:extLst>
                </a:gridCol>
                <a:gridCol w="411480">
                  <a:extLst>
                    <a:ext uri="{9D8B030D-6E8A-4147-A177-3AD203B41FA5}">
                      <a16:colId xmlns:a16="http://schemas.microsoft.com/office/drawing/2014/main" val="3585757010"/>
                    </a:ext>
                  </a:extLst>
                </a:gridCol>
                <a:gridCol w="411480">
                  <a:extLst>
                    <a:ext uri="{9D8B030D-6E8A-4147-A177-3AD203B41FA5}">
                      <a16:colId xmlns:a16="http://schemas.microsoft.com/office/drawing/2014/main" val="4259110945"/>
                    </a:ext>
                  </a:extLst>
                </a:gridCol>
                <a:gridCol w="411480">
                  <a:extLst>
                    <a:ext uri="{9D8B030D-6E8A-4147-A177-3AD203B41FA5}">
                      <a16:colId xmlns:a16="http://schemas.microsoft.com/office/drawing/2014/main" val="55711869"/>
                    </a:ext>
                  </a:extLst>
                </a:gridCol>
                <a:gridCol w="411480">
                  <a:extLst>
                    <a:ext uri="{9D8B030D-6E8A-4147-A177-3AD203B41FA5}">
                      <a16:colId xmlns:a16="http://schemas.microsoft.com/office/drawing/2014/main" val="1671935427"/>
                    </a:ext>
                  </a:extLst>
                </a:gridCol>
                <a:gridCol w="411480">
                  <a:extLst>
                    <a:ext uri="{9D8B030D-6E8A-4147-A177-3AD203B41FA5}">
                      <a16:colId xmlns:a16="http://schemas.microsoft.com/office/drawing/2014/main" val="224850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9893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- 2024-06-27 13:11:45</a:t>
                      </a:r>
                      <a:r>
                        <a:rPr kumimoji="0" lang="de-DE" sz="1000" b="0" i="0" u="none" strike="noStrike" kern="1200" cap="none" spc="0" normalizeH="0" baseline="0" noProof="0">
                          <a:ln>
                            <a:noFill/>
                          </a:ln>
                          <a:solidFill>
                            <a:prstClr val="black"/>
                          </a:solidFill>
                          <a:effectLst/>
                          <a:uLnTx/>
                          <a:uFillTx/>
                          <a:latin typeface="Calibri"/>
                          <a:ea typeface="+mn-ea"/>
                          <a:cs typeface="+mn-cs"/>
                        </a:rPr>
                        <a:t>
 4.000 Schulranzen für benachteiligte Kinder! 🎒
Im Ruhrgebiet lebt jedes dritte Kind in Armut. Die Einschulung ist für sozial benachteiligte Familien eine finanzielle Belastung. Teure Schulranzen von 200-300 Euro können sie sich nicht leisten. 💔 Für diese Familien springt die Holzwickeder Stiftung Kinderglück ein. Die finanziert durch Spenden Schulranzen. 💪🏼🙏🏼
Bernd Krispin ist einer der Gründer. Seit 16 Jahren sammelt er Spenden, um Kindern einen schönen Schulstart zu ermöglichen. ❤️
@stiftung_kinderglueck 😍
👩🏼‍💻 Autorin: Kristin Trüb 
#Schulanfang #Schulranzen #Kinderarmut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https://quintly-eu-image-storage.s3.amazonaws.com/60b0c1ceafa7b1885479f8b118a661a3/fd44412216c8e5eb2a6237dd1132cb6c.jpg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110.44 %</a:t>
                      </a:r>
                    </a:p>
                  </a:txBody>
                  <a:tcPr/>
                </a:tc>
                <a:extLst>
                  <a:ext uri="{0D108BD9-81ED-4DB2-BD59-A6C34878D82A}">
                    <a16:rowId xmlns:a16="http://schemas.microsoft.com/office/drawing/2014/main" val="3288516069"/>
                  </a:ext>
                </a:extLst>
              </a:tr>
            </a:tbl>
          </a:graphicData>
        </a:graphic>
      </p:graphicFrame>
      <p:sp>
        <p:nvSpPr>
          <p:cNvPr id="4" name="Text Placeholder 3">
            <a:extLst>
              <a:ext uri="{FF2B5EF4-FFF2-40B4-BE49-F238E27FC236}">
                <a16:creationId xmlns:a16="http://schemas.microsoft.com/office/drawing/2014/main" id="{12D06104-1FC9-4BEF-8F68-3F4012723CA2}"/>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492395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13985-9336-4A2F-967B-9B9D0C51D8A0}"/>
              </a:ext>
            </a:extLst>
          </p:cNvPr>
          <p:cNvSpPr>
            <a:spLocks noGrp="1"/>
          </p:cNvSpPr>
          <p:nvPr>
            <p:ph type="title"/>
          </p:nvPr>
        </p:nvSpPr>
        <p:spPr/>
        <p:txBody>
          <a:bodyPr/>
          <a:lstStyle/>
          <a:p>
            <a:r>
              <a:rPr lang="de-DE"/>
              <a:t>Instagram Instagram - Reel Übersicht | 01.2.34. WDR Lokalzeit - 18 of 22</a:t>
            </a:r>
            <a:endParaRPr lang="en-US"/>
          </a:p>
        </p:txBody>
      </p:sp>
      <p:graphicFrame>
        <p:nvGraphicFramePr>
          <p:cNvPr id="5" name="Table Placeholder 4">
            <a:extLst>
              <a:ext uri="{FF2B5EF4-FFF2-40B4-BE49-F238E27FC236}">
                <a16:creationId xmlns:a16="http://schemas.microsoft.com/office/drawing/2014/main" id="{9FF6E576-79A8-4571-8D4C-09D6B6829940}"/>
              </a:ext>
            </a:extLst>
          </p:cNvPr>
          <p:cNvGraphicFramePr>
            <a:graphicFrameLocks noGrp="1"/>
          </p:cNvGraphicFramePr>
          <p:nvPr>
            <p:ph type="tbl" sz="quarter" idx="13"/>
            <p:extLst>
              <p:ext uri="{D42A27DB-BD31-4B8C-83A1-F6EECF244321}">
                <p14:modId xmlns:p14="http://schemas.microsoft.com/office/powerpoint/2010/main" val="165442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42513310"/>
                    </a:ext>
                  </a:extLst>
                </a:gridCol>
                <a:gridCol w="987552">
                  <a:extLst>
                    <a:ext uri="{9D8B030D-6E8A-4147-A177-3AD203B41FA5}">
                      <a16:colId xmlns:a16="http://schemas.microsoft.com/office/drawing/2014/main" val="1959848033"/>
                    </a:ext>
                  </a:extLst>
                </a:gridCol>
                <a:gridCol w="1234440">
                  <a:extLst>
                    <a:ext uri="{9D8B030D-6E8A-4147-A177-3AD203B41FA5}">
                      <a16:colId xmlns:a16="http://schemas.microsoft.com/office/drawing/2014/main" val="4185388902"/>
                    </a:ext>
                  </a:extLst>
                </a:gridCol>
                <a:gridCol w="411480">
                  <a:extLst>
                    <a:ext uri="{9D8B030D-6E8A-4147-A177-3AD203B41FA5}">
                      <a16:colId xmlns:a16="http://schemas.microsoft.com/office/drawing/2014/main" val="4127252346"/>
                    </a:ext>
                  </a:extLst>
                </a:gridCol>
                <a:gridCol w="411480">
                  <a:extLst>
                    <a:ext uri="{9D8B030D-6E8A-4147-A177-3AD203B41FA5}">
                      <a16:colId xmlns:a16="http://schemas.microsoft.com/office/drawing/2014/main" val="2923168417"/>
                    </a:ext>
                  </a:extLst>
                </a:gridCol>
                <a:gridCol w="411480">
                  <a:extLst>
                    <a:ext uri="{9D8B030D-6E8A-4147-A177-3AD203B41FA5}">
                      <a16:colId xmlns:a16="http://schemas.microsoft.com/office/drawing/2014/main" val="3468102263"/>
                    </a:ext>
                  </a:extLst>
                </a:gridCol>
                <a:gridCol w="411480">
                  <a:extLst>
                    <a:ext uri="{9D8B030D-6E8A-4147-A177-3AD203B41FA5}">
                      <a16:colId xmlns:a16="http://schemas.microsoft.com/office/drawing/2014/main" val="4163181357"/>
                    </a:ext>
                  </a:extLst>
                </a:gridCol>
                <a:gridCol w="411480">
                  <a:extLst>
                    <a:ext uri="{9D8B030D-6E8A-4147-A177-3AD203B41FA5}">
                      <a16:colId xmlns:a16="http://schemas.microsoft.com/office/drawing/2014/main" val="2641251480"/>
                    </a:ext>
                  </a:extLst>
                </a:gridCol>
                <a:gridCol w="411480">
                  <a:extLst>
                    <a:ext uri="{9D8B030D-6E8A-4147-A177-3AD203B41FA5}">
                      <a16:colId xmlns:a16="http://schemas.microsoft.com/office/drawing/2014/main" val="3965957645"/>
                    </a:ext>
                  </a:extLst>
                </a:gridCol>
                <a:gridCol w="411480">
                  <a:extLst>
                    <a:ext uri="{9D8B030D-6E8A-4147-A177-3AD203B41FA5}">
                      <a16:colId xmlns:a16="http://schemas.microsoft.com/office/drawing/2014/main" val="1547914479"/>
                    </a:ext>
                  </a:extLst>
                </a:gridCol>
                <a:gridCol w="411480">
                  <a:extLst>
                    <a:ext uri="{9D8B030D-6E8A-4147-A177-3AD203B41FA5}">
                      <a16:colId xmlns:a16="http://schemas.microsoft.com/office/drawing/2014/main" val="2304507665"/>
                    </a:ext>
                  </a:extLst>
                </a:gridCol>
                <a:gridCol w="411480">
                  <a:extLst>
                    <a:ext uri="{9D8B030D-6E8A-4147-A177-3AD203B41FA5}">
                      <a16:colId xmlns:a16="http://schemas.microsoft.com/office/drawing/2014/main" val="423558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96592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- 2024-07-05 11:05:03</a:t>
                      </a:r>
                      <a:r>
                        <a:rPr kumimoji="0" lang="de-DE" sz="1000" b="0" i="0" u="none" strike="noStrike" kern="1200" cap="none" spc="0" normalizeH="0" baseline="0" noProof="0">
                          <a:ln>
                            <a:noFill/>
                          </a:ln>
                          <a:solidFill>
                            <a:prstClr val="black"/>
                          </a:solidFill>
                          <a:effectLst/>
                          <a:uLnTx/>
                          <a:uFillTx/>
                          <a:latin typeface="Calibri"/>
                          <a:ea typeface="+mn-ea"/>
                          <a:cs typeface="+mn-cs"/>
                        </a:rPr>
                        <a:t>
 Like für alle, die während der EM für uns die Straßen sauber halten! 👍🏻
Matthias und seine Mannschaft räumen während der EM-Spiele in Dortmund auf. ❤️
Wo müsst ihr arbeiten, während andere Spaß haben?
#em2024 #euro24 #em24 #strassenreinigung #sauberestädte #dortmund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https://quintly-eu-image-storage.s3.amazonaws.com/60b0c1ceafa7b1885479f8b118a661a3/64a7502437b006eae61524e63f0052c1.jpg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93.18 %</a:t>
                      </a:r>
                    </a:p>
                  </a:txBody>
                  <a:tcPr/>
                </a:tc>
                <a:extLst>
                  <a:ext uri="{0D108BD9-81ED-4DB2-BD59-A6C34878D82A}">
                    <a16:rowId xmlns:a16="http://schemas.microsoft.com/office/drawing/2014/main" val="3156424808"/>
                  </a:ext>
                </a:extLst>
              </a:tr>
            </a:tbl>
          </a:graphicData>
        </a:graphic>
      </p:graphicFrame>
      <p:sp>
        <p:nvSpPr>
          <p:cNvPr id="4" name="Text Placeholder 3">
            <a:extLst>
              <a:ext uri="{FF2B5EF4-FFF2-40B4-BE49-F238E27FC236}">
                <a16:creationId xmlns:a16="http://schemas.microsoft.com/office/drawing/2014/main" id="{A00B2537-6F4D-48BA-B95A-9664C879AE30}"/>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27981188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E72E-0E9D-4E22-837F-ED3488DC43D9}"/>
              </a:ext>
            </a:extLst>
          </p:cNvPr>
          <p:cNvSpPr>
            <a:spLocks noGrp="1"/>
          </p:cNvSpPr>
          <p:nvPr>
            <p:ph type="title"/>
          </p:nvPr>
        </p:nvSpPr>
        <p:spPr/>
        <p:txBody>
          <a:bodyPr/>
          <a:lstStyle/>
          <a:p>
            <a:r>
              <a:rPr lang="de-DE"/>
              <a:t>Instagram Instagram - Reel Übersicht | 01.2.34. WDR Lokalzeit - 19 of 22</a:t>
            </a:r>
            <a:endParaRPr lang="en-US"/>
          </a:p>
        </p:txBody>
      </p:sp>
      <p:graphicFrame>
        <p:nvGraphicFramePr>
          <p:cNvPr id="5" name="Table Placeholder 4">
            <a:extLst>
              <a:ext uri="{FF2B5EF4-FFF2-40B4-BE49-F238E27FC236}">
                <a16:creationId xmlns:a16="http://schemas.microsoft.com/office/drawing/2014/main" id="{711F40EF-A65F-4321-ACEA-B7A7ED0C8D95}"/>
              </a:ext>
            </a:extLst>
          </p:cNvPr>
          <p:cNvGraphicFramePr>
            <a:graphicFrameLocks noGrp="1"/>
          </p:cNvGraphicFramePr>
          <p:nvPr>
            <p:ph type="tbl" sz="quarter" idx="13"/>
            <p:extLst>
              <p:ext uri="{D42A27DB-BD31-4B8C-83A1-F6EECF244321}">
                <p14:modId xmlns:p14="http://schemas.microsoft.com/office/powerpoint/2010/main" val="239916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6788228"/>
                    </a:ext>
                  </a:extLst>
                </a:gridCol>
                <a:gridCol w="987552">
                  <a:extLst>
                    <a:ext uri="{9D8B030D-6E8A-4147-A177-3AD203B41FA5}">
                      <a16:colId xmlns:a16="http://schemas.microsoft.com/office/drawing/2014/main" val="3615919801"/>
                    </a:ext>
                  </a:extLst>
                </a:gridCol>
                <a:gridCol w="1234440">
                  <a:extLst>
                    <a:ext uri="{9D8B030D-6E8A-4147-A177-3AD203B41FA5}">
                      <a16:colId xmlns:a16="http://schemas.microsoft.com/office/drawing/2014/main" val="3894532466"/>
                    </a:ext>
                  </a:extLst>
                </a:gridCol>
                <a:gridCol w="411480">
                  <a:extLst>
                    <a:ext uri="{9D8B030D-6E8A-4147-A177-3AD203B41FA5}">
                      <a16:colId xmlns:a16="http://schemas.microsoft.com/office/drawing/2014/main" val="3781535223"/>
                    </a:ext>
                  </a:extLst>
                </a:gridCol>
                <a:gridCol w="411480">
                  <a:extLst>
                    <a:ext uri="{9D8B030D-6E8A-4147-A177-3AD203B41FA5}">
                      <a16:colId xmlns:a16="http://schemas.microsoft.com/office/drawing/2014/main" val="2307510853"/>
                    </a:ext>
                  </a:extLst>
                </a:gridCol>
                <a:gridCol w="411480">
                  <a:extLst>
                    <a:ext uri="{9D8B030D-6E8A-4147-A177-3AD203B41FA5}">
                      <a16:colId xmlns:a16="http://schemas.microsoft.com/office/drawing/2014/main" val="3132560137"/>
                    </a:ext>
                  </a:extLst>
                </a:gridCol>
                <a:gridCol w="411480">
                  <a:extLst>
                    <a:ext uri="{9D8B030D-6E8A-4147-A177-3AD203B41FA5}">
                      <a16:colId xmlns:a16="http://schemas.microsoft.com/office/drawing/2014/main" val="1257651776"/>
                    </a:ext>
                  </a:extLst>
                </a:gridCol>
                <a:gridCol w="411480">
                  <a:extLst>
                    <a:ext uri="{9D8B030D-6E8A-4147-A177-3AD203B41FA5}">
                      <a16:colId xmlns:a16="http://schemas.microsoft.com/office/drawing/2014/main" val="1783472908"/>
                    </a:ext>
                  </a:extLst>
                </a:gridCol>
                <a:gridCol w="411480">
                  <a:extLst>
                    <a:ext uri="{9D8B030D-6E8A-4147-A177-3AD203B41FA5}">
                      <a16:colId xmlns:a16="http://schemas.microsoft.com/office/drawing/2014/main" val="3198495763"/>
                    </a:ext>
                  </a:extLst>
                </a:gridCol>
                <a:gridCol w="411480">
                  <a:extLst>
                    <a:ext uri="{9D8B030D-6E8A-4147-A177-3AD203B41FA5}">
                      <a16:colId xmlns:a16="http://schemas.microsoft.com/office/drawing/2014/main" val="2816337921"/>
                    </a:ext>
                  </a:extLst>
                </a:gridCol>
                <a:gridCol w="411480">
                  <a:extLst>
                    <a:ext uri="{9D8B030D-6E8A-4147-A177-3AD203B41FA5}">
                      <a16:colId xmlns:a16="http://schemas.microsoft.com/office/drawing/2014/main" val="3315286280"/>
                    </a:ext>
                  </a:extLst>
                </a:gridCol>
                <a:gridCol w="411480">
                  <a:extLst>
                    <a:ext uri="{9D8B030D-6E8A-4147-A177-3AD203B41FA5}">
                      <a16:colId xmlns:a16="http://schemas.microsoft.com/office/drawing/2014/main" val="686088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23084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- 2024-07-21 11:56:22</a:t>
                      </a:r>
                      <a:r>
                        <a:rPr kumimoji="0" lang="de-DE" sz="1000" b="0" i="0" u="none" strike="noStrike" kern="1200" cap="none" spc="0" normalizeH="0" baseline="0" noProof="0">
                          <a:ln>
                            <a:noFill/>
                          </a:ln>
                          <a:solidFill>
                            <a:prstClr val="black"/>
                          </a:solidFill>
                          <a:effectLst/>
                          <a:uLnTx/>
                          <a:uFillTx/>
                          <a:latin typeface="Calibri"/>
                          <a:ea typeface="+mn-ea"/>
                          <a:cs typeface="+mn-cs"/>
                        </a:rPr>
                        <a:t>
 Frauen im Schützenverein – nicht im westfälischen Siddinghausen. Hier bleiben die Männer traditionell unter sich, und die Gründe dafür reichen bis ins Mittelalter zurück. 😮
Anders in Dormagen: Die Herzdamen haben dort ihren eigenen Frauenschützenzug. 💪 Doch auch hier stoßen sie auf Kritik.
Frauen im Schützenverein – muss das sein? Dieser Frage ist das Reportageformat „Die andere Frage“ von @funk in ihrer neuesten Folge auf YouTube nachgegangen. Was sagt ihr zu diesem Thema?
#Schützenfest #Frauenschützen #Schützenverein #Siddinghausen #Dormagen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https://quintly-eu-image-storage.s3.amazonaws.com/60b0c1ceafa7b1885479f8b118a661a3/f0f0edb92b034d6c38ea149fe6f1d63a.jpg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NRW-Post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97.46 %</a:t>
                      </a:r>
                    </a:p>
                  </a:txBody>
                  <a:tcPr/>
                </a:tc>
                <a:extLst>
                  <a:ext uri="{0D108BD9-81ED-4DB2-BD59-A6C34878D82A}">
                    <a16:rowId xmlns:a16="http://schemas.microsoft.com/office/drawing/2014/main" val="506701639"/>
                  </a:ext>
                </a:extLst>
              </a:tr>
            </a:tbl>
          </a:graphicData>
        </a:graphic>
      </p:graphicFrame>
      <p:sp>
        <p:nvSpPr>
          <p:cNvPr id="4" name="Text Placeholder 3">
            <a:extLst>
              <a:ext uri="{FF2B5EF4-FFF2-40B4-BE49-F238E27FC236}">
                <a16:creationId xmlns:a16="http://schemas.microsoft.com/office/drawing/2014/main" id="{18E84006-FB7D-478E-A5A1-5C5E943D463B}"/>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1578857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2355D-3D30-470E-84BF-4801EA4C1201}"/>
              </a:ext>
            </a:extLst>
          </p:cNvPr>
          <p:cNvSpPr>
            <a:spLocks noGrp="1"/>
          </p:cNvSpPr>
          <p:nvPr>
            <p:ph type="title"/>
          </p:nvPr>
        </p:nvSpPr>
        <p:spPr/>
        <p:txBody>
          <a:bodyPr/>
          <a:lstStyle/>
          <a:p>
            <a:r>
              <a:rPr lang="de-DE"/>
              <a:t>Instagram Instagram - Reel Übersicht | 01.2.34. WDR Lokalzeit - 20 of 22</a:t>
            </a:r>
            <a:endParaRPr lang="en-US"/>
          </a:p>
        </p:txBody>
      </p:sp>
      <p:graphicFrame>
        <p:nvGraphicFramePr>
          <p:cNvPr id="5" name="Table Placeholder 4">
            <a:extLst>
              <a:ext uri="{FF2B5EF4-FFF2-40B4-BE49-F238E27FC236}">
                <a16:creationId xmlns:a16="http://schemas.microsoft.com/office/drawing/2014/main" id="{A9844E5F-B3AF-4FED-B414-6FF2A37B827D}"/>
              </a:ext>
            </a:extLst>
          </p:cNvPr>
          <p:cNvGraphicFramePr>
            <a:graphicFrameLocks noGrp="1"/>
          </p:cNvGraphicFramePr>
          <p:nvPr>
            <p:ph type="tbl" sz="quarter" idx="13"/>
            <p:extLst>
              <p:ext uri="{D42A27DB-BD31-4B8C-83A1-F6EECF244321}">
                <p14:modId xmlns:p14="http://schemas.microsoft.com/office/powerpoint/2010/main" val="2834368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33449133"/>
                    </a:ext>
                  </a:extLst>
                </a:gridCol>
                <a:gridCol w="987552">
                  <a:extLst>
                    <a:ext uri="{9D8B030D-6E8A-4147-A177-3AD203B41FA5}">
                      <a16:colId xmlns:a16="http://schemas.microsoft.com/office/drawing/2014/main" val="3062053442"/>
                    </a:ext>
                  </a:extLst>
                </a:gridCol>
                <a:gridCol w="1234440">
                  <a:extLst>
                    <a:ext uri="{9D8B030D-6E8A-4147-A177-3AD203B41FA5}">
                      <a16:colId xmlns:a16="http://schemas.microsoft.com/office/drawing/2014/main" val="1095539206"/>
                    </a:ext>
                  </a:extLst>
                </a:gridCol>
                <a:gridCol w="411480">
                  <a:extLst>
                    <a:ext uri="{9D8B030D-6E8A-4147-A177-3AD203B41FA5}">
                      <a16:colId xmlns:a16="http://schemas.microsoft.com/office/drawing/2014/main" val="1538620232"/>
                    </a:ext>
                  </a:extLst>
                </a:gridCol>
                <a:gridCol w="411480">
                  <a:extLst>
                    <a:ext uri="{9D8B030D-6E8A-4147-A177-3AD203B41FA5}">
                      <a16:colId xmlns:a16="http://schemas.microsoft.com/office/drawing/2014/main" val="733866142"/>
                    </a:ext>
                  </a:extLst>
                </a:gridCol>
                <a:gridCol w="411480">
                  <a:extLst>
                    <a:ext uri="{9D8B030D-6E8A-4147-A177-3AD203B41FA5}">
                      <a16:colId xmlns:a16="http://schemas.microsoft.com/office/drawing/2014/main" val="1205158685"/>
                    </a:ext>
                  </a:extLst>
                </a:gridCol>
                <a:gridCol w="411480">
                  <a:extLst>
                    <a:ext uri="{9D8B030D-6E8A-4147-A177-3AD203B41FA5}">
                      <a16:colId xmlns:a16="http://schemas.microsoft.com/office/drawing/2014/main" val="3939279475"/>
                    </a:ext>
                  </a:extLst>
                </a:gridCol>
                <a:gridCol w="411480">
                  <a:extLst>
                    <a:ext uri="{9D8B030D-6E8A-4147-A177-3AD203B41FA5}">
                      <a16:colId xmlns:a16="http://schemas.microsoft.com/office/drawing/2014/main" val="218356396"/>
                    </a:ext>
                  </a:extLst>
                </a:gridCol>
                <a:gridCol w="411480">
                  <a:extLst>
                    <a:ext uri="{9D8B030D-6E8A-4147-A177-3AD203B41FA5}">
                      <a16:colId xmlns:a16="http://schemas.microsoft.com/office/drawing/2014/main" val="1899140004"/>
                    </a:ext>
                  </a:extLst>
                </a:gridCol>
                <a:gridCol w="411480">
                  <a:extLst>
                    <a:ext uri="{9D8B030D-6E8A-4147-A177-3AD203B41FA5}">
                      <a16:colId xmlns:a16="http://schemas.microsoft.com/office/drawing/2014/main" val="3621813370"/>
                    </a:ext>
                  </a:extLst>
                </a:gridCol>
                <a:gridCol w="411480">
                  <a:extLst>
                    <a:ext uri="{9D8B030D-6E8A-4147-A177-3AD203B41FA5}">
                      <a16:colId xmlns:a16="http://schemas.microsoft.com/office/drawing/2014/main" val="3928423365"/>
                    </a:ext>
                  </a:extLst>
                </a:gridCol>
                <a:gridCol w="411480">
                  <a:extLst>
                    <a:ext uri="{9D8B030D-6E8A-4147-A177-3AD203B41FA5}">
                      <a16:colId xmlns:a16="http://schemas.microsoft.com/office/drawing/2014/main" val="1730254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27989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- 2024-07-27 11:08:18</a:t>
                      </a:r>
                      <a:r>
                        <a:rPr kumimoji="0" lang="de-DE" sz="1000" b="0" i="0" u="none" strike="noStrike" kern="1200" cap="none" spc="0" normalizeH="0" baseline="0" noProof="0">
                          <a:ln>
                            <a:noFill/>
                          </a:ln>
                          <a:solidFill>
                            <a:prstClr val="black"/>
                          </a:solidFill>
                          <a:effectLst/>
                          <a:uLnTx/>
                          <a:uFillTx/>
                          <a:latin typeface="Calibri"/>
                          <a:ea typeface="+mn-ea"/>
                          <a:cs typeface="+mn-cs"/>
                        </a:rPr>
                        <a:t>
 Die Dortmunder Nordstadt hat einen schwierigen Ruf. Genau hier bietet die Nordstadtliga Kindern viel mehr als nur Fußball. 
Okan ist selbst in der Nordstadt aufgewachsen. Ihm fehlte damals jemand, der hinter ihm steht und an ihn glaubt. Dieser Jemand ist Okan heute für die Kinder und Jugendlichen. Er spricht ihnen Mut zu und stärkt ihr Selbstvertrauen. 🤝❤️
@nordstadtligadortmund @nordstadtliga_queens 
👩🏻‍💻 Autorin: Paula Weber 
#Fußball #Teilhabe #Inklusion #Dortmund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https://quintly-eu-image-storage.s3.amazonaws.com/60b0c1ceafa7b1885479f8b118a661a3/bfb933a76528b47f1d4a0ed04b74bdf7.jpg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107.92 %</a:t>
                      </a:r>
                    </a:p>
                  </a:txBody>
                  <a:tcPr/>
                </a:tc>
                <a:extLst>
                  <a:ext uri="{0D108BD9-81ED-4DB2-BD59-A6C34878D82A}">
                    <a16:rowId xmlns:a16="http://schemas.microsoft.com/office/drawing/2014/main" val="3205058416"/>
                  </a:ext>
                </a:extLst>
              </a:tr>
            </a:tbl>
          </a:graphicData>
        </a:graphic>
      </p:graphicFrame>
      <p:sp>
        <p:nvSpPr>
          <p:cNvPr id="4" name="Text Placeholder 3">
            <a:extLst>
              <a:ext uri="{FF2B5EF4-FFF2-40B4-BE49-F238E27FC236}">
                <a16:creationId xmlns:a16="http://schemas.microsoft.com/office/drawing/2014/main" id="{DB4487FD-C661-48C1-BEF1-17C390745462}"/>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846661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C7CF4-3F03-4066-99A9-B65135A126A5}"/>
              </a:ext>
            </a:extLst>
          </p:cNvPr>
          <p:cNvSpPr>
            <a:spLocks noGrp="1"/>
          </p:cNvSpPr>
          <p:nvPr>
            <p:ph type="title"/>
          </p:nvPr>
        </p:nvSpPr>
        <p:spPr/>
        <p:txBody>
          <a:bodyPr/>
          <a:lstStyle/>
          <a:p>
            <a:r>
              <a:rPr lang="de-DE"/>
              <a:t>Instagram Instagram - Reel Übersicht | 01.2.34. WDR Lokalzeit - 21 of 22</a:t>
            </a:r>
            <a:endParaRPr lang="en-US"/>
          </a:p>
        </p:txBody>
      </p:sp>
      <p:graphicFrame>
        <p:nvGraphicFramePr>
          <p:cNvPr id="5" name="Table Placeholder 4">
            <a:extLst>
              <a:ext uri="{FF2B5EF4-FFF2-40B4-BE49-F238E27FC236}">
                <a16:creationId xmlns:a16="http://schemas.microsoft.com/office/drawing/2014/main" id="{2F187B56-6B80-4997-B7DC-3CCFC01DAB70}"/>
              </a:ext>
            </a:extLst>
          </p:cNvPr>
          <p:cNvGraphicFramePr>
            <a:graphicFrameLocks noGrp="1"/>
          </p:cNvGraphicFramePr>
          <p:nvPr>
            <p:ph type="tbl" sz="quarter" idx="13"/>
            <p:extLst>
              <p:ext uri="{D42A27DB-BD31-4B8C-83A1-F6EECF244321}">
                <p14:modId xmlns:p14="http://schemas.microsoft.com/office/powerpoint/2010/main" val="3600494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8113540"/>
                    </a:ext>
                  </a:extLst>
                </a:gridCol>
                <a:gridCol w="987552">
                  <a:extLst>
                    <a:ext uri="{9D8B030D-6E8A-4147-A177-3AD203B41FA5}">
                      <a16:colId xmlns:a16="http://schemas.microsoft.com/office/drawing/2014/main" val="1606725741"/>
                    </a:ext>
                  </a:extLst>
                </a:gridCol>
                <a:gridCol w="1234440">
                  <a:extLst>
                    <a:ext uri="{9D8B030D-6E8A-4147-A177-3AD203B41FA5}">
                      <a16:colId xmlns:a16="http://schemas.microsoft.com/office/drawing/2014/main" val="2595650747"/>
                    </a:ext>
                  </a:extLst>
                </a:gridCol>
                <a:gridCol w="411480">
                  <a:extLst>
                    <a:ext uri="{9D8B030D-6E8A-4147-A177-3AD203B41FA5}">
                      <a16:colId xmlns:a16="http://schemas.microsoft.com/office/drawing/2014/main" val="209882749"/>
                    </a:ext>
                  </a:extLst>
                </a:gridCol>
                <a:gridCol w="411480">
                  <a:extLst>
                    <a:ext uri="{9D8B030D-6E8A-4147-A177-3AD203B41FA5}">
                      <a16:colId xmlns:a16="http://schemas.microsoft.com/office/drawing/2014/main" val="2730471364"/>
                    </a:ext>
                  </a:extLst>
                </a:gridCol>
                <a:gridCol w="411480">
                  <a:extLst>
                    <a:ext uri="{9D8B030D-6E8A-4147-A177-3AD203B41FA5}">
                      <a16:colId xmlns:a16="http://schemas.microsoft.com/office/drawing/2014/main" val="256728745"/>
                    </a:ext>
                  </a:extLst>
                </a:gridCol>
                <a:gridCol w="411480">
                  <a:extLst>
                    <a:ext uri="{9D8B030D-6E8A-4147-A177-3AD203B41FA5}">
                      <a16:colId xmlns:a16="http://schemas.microsoft.com/office/drawing/2014/main" val="3775888041"/>
                    </a:ext>
                  </a:extLst>
                </a:gridCol>
                <a:gridCol w="411480">
                  <a:extLst>
                    <a:ext uri="{9D8B030D-6E8A-4147-A177-3AD203B41FA5}">
                      <a16:colId xmlns:a16="http://schemas.microsoft.com/office/drawing/2014/main" val="3683032319"/>
                    </a:ext>
                  </a:extLst>
                </a:gridCol>
                <a:gridCol w="411480">
                  <a:extLst>
                    <a:ext uri="{9D8B030D-6E8A-4147-A177-3AD203B41FA5}">
                      <a16:colId xmlns:a16="http://schemas.microsoft.com/office/drawing/2014/main" val="4024530320"/>
                    </a:ext>
                  </a:extLst>
                </a:gridCol>
                <a:gridCol w="411480">
                  <a:extLst>
                    <a:ext uri="{9D8B030D-6E8A-4147-A177-3AD203B41FA5}">
                      <a16:colId xmlns:a16="http://schemas.microsoft.com/office/drawing/2014/main" val="78753796"/>
                    </a:ext>
                  </a:extLst>
                </a:gridCol>
                <a:gridCol w="411480">
                  <a:extLst>
                    <a:ext uri="{9D8B030D-6E8A-4147-A177-3AD203B41FA5}">
                      <a16:colId xmlns:a16="http://schemas.microsoft.com/office/drawing/2014/main" val="2204497513"/>
                    </a:ext>
                  </a:extLst>
                </a:gridCol>
                <a:gridCol w="411480">
                  <a:extLst>
                    <a:ext uri="{9D8B030D-6E8A-4147-A177-3AD203B41FA5}">
                      <a16:colId xmlns:a16="http://schemas.microsoft.com/office/drawing/2014/main" val="142900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22840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- 2024-07-17 12:00:30</a:t>
                      </a:r>
                      <a:r>
                        <a:rPr kumimoji="0" lang="de-DE" sz="1000" b="0" i="0" u="none" strike="noStrike" kern="1200" cap="none" spc="0" normalizeH="0" baseline="0" noProof="0">
                          <a:ln>
                            <a:noFill/>
                          </a:ln>
                          <a:solidFill>
                            <a:prstClr val="black"/>
                          </a:solidFill>
                          <a:effectLst/>
                          <a:uLnTx/>
                          <a:uFillTx/>
                          <a:latin typeface="Calibri"/>
                          <a:ea typeface="+mn-ea"/>
                          <a:cs typeface="+mn-cs"/>
                        </a:rPr>
                        <a:t>
 Achtung: Hier geht es um sexuellen Missbrauch. 
Sandra wurde als Kind mehrfach von ihrem Stiefvater missbraucht. Lange hat sie das verdrängt, aber als Erwachsene haben sie die schrecklichen Erinnerungen eingeholt. Als sie sich mit elf Jahren ihrer Mutter anvertraut hat, hat die ihr nicht geglaubt. 💔
Trotzdem sagt Sandra: Reden ist das Wichtigste. Sie hat in Bottrop eine Selbsthilfegruppe
gegründet, damit Betroffene sich gegenseitig stützen können. 💪🏻
#Survivor #Selbsthilfegruppe #Bottrop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https://quintly-eu-image-storage.s3.amazonaws.com/60b0c1ceafa7b1885479f8b118a661a3/1d40bd919e45a30f5776f070f6e6b6aa.jpg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98.28 %</a:t>
                      </a:r>
                    </a:p>
                  </a:txBody>
                  <a:tcPr/>
                </a:tc>
                <a:extLst>
                  <a:ext uri="{0D108BD9-81ED-4DB2-BD59-A6C34878D82A}">
                    <a16:rowId xmlns:a16="http://schemas.microsoft.com/office/drawing/2014/main" val="3687281144"/>
                  </a:ext>
                </a:extLst>
              </a:tr>
            </a:tbl>
          </a:graphicData>
        </a:graphic>
      </p:graphicFrame>
      <p:sp>
        <p:nvSpPr>
          <p:cNvPr id="4" name="Text Placeholder 3">
            <a:extLst>
              <a:ext uri="{FF2B5EF4-FFF2-40B4-BE49-F238E27FC236}">
                <a16:creationId xmlns:a16="http://schemas.microsoft.com/office/drawing/2014/main" id="{8337D634-B6D8-45E3-86F6-C7B413544B22}"/>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514051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22F45-F475-4D3E-9022-242D442621B5}"/>
              </a:ext>
            </a:extLst>
          </p:cNvPr>
          <p:cNvSpPr>
            <a:spLocks noGrp="1"/>
          </p:cNvSpPr>
          <p:nvPr>
            <p:ph type="title"/>
          </p:nvPr>
        </p:nvSpPr>
        <p:spPr/>
        <p:txBody>
          <a:bodyPr/>
          <a:lstStyle/>
          <a:p>
            <a:r>
              <a:rPr lang="de-DE"/>
              <a:t>Instagram Instagram - Reel Übersicht | 01.2.34. WDR Lokalzeit - 22 of 22</a:t>
            </a:r>
            <a:endParaRPr lang="en-US"/>
          </a:p>
        </p:txBody>
      </p:sp>
      <p:graphicFrame>
        <p:nvGraphicFramePr>
          <p:cNvPr id="5" name="Table Placeholder 4">
            <a:extLst>
              <a:ext uri="{FF2B5EF4-FFF2-40B4-BE49-F238E27FC236}">
                <a16:creationId xmlns:a16="http://schemas.microsoft.com/office/drawing/2014/main" id="{D5B20E02-CC7F-4CA9-80E2-E645A0C3F1AC}"/>
              </a:ext>
            </a:extLst>
          </p:cNvPr>
          <p:cNvGraphicFramePr>
            <a:graphicFrameLocks noGrp="1"/>
          </p:cNvGraphicFramePr>
          <p:nvPr>
            <p:ph type="tbl" sz="quarter" idx="13"/>
            <p:extLst>
              <p:ext uri="{D42A27DB-BD31-4B8C-83A1-F6EECF244321}">
                <p14:modId xmlns:p14="http://schemas.microsoft.com/office/powerpoint/2010/main" val="1012700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82176805"/>
                    </a:ext>
                  </a:extLst>
                </a:gridCol>
                <a:gridCol w="987552">
                  <a:extLst>
                    <a:ext uri="{9D8B030D-6E8A-4147-A177-3AD203B41FA5}">
                      <a16:colId xmlns:a16="http://schemas.microsoft.com/office/drawing/2014/main" val="971066023"/>
                    </a:ext>
                  </a:extLst>
                </a:gridCol>
                <a:gridCol w="1234440">
                  <a:extLst>
                    <a:ext uri="{9D8B030D-6E8A-4147-A177-3AD203B41FA5}">
                      <a16:colId xmlns:a16="http://schemas.microsoft.com/office/drawing/2014/main" val="3280325186"/>
                    </a:ext>
                  </a:extLst>
                </a:gridCol>
                <a:gridCol w="411480">
                  <a:extLst>
                    <a:ext uri="{9D8B030D-6E8A-4147-A177-3AD203B41FA5}">
                      <a16:colId xmlns:a16="http://schemas.microsoft.com/office/drawing/2014/main" val="1781260570"/>
                    </a:ext>
                  </a:extLst>
                </a:gridCol>
                <a:gridCol w="411480">
                  <a:extLst>
                    <a:ext uri="{9D8B030D-6E8A-4147-A177-3AD203B41FA5}">
                      <a16:colId xmlns:a16="http://schemas.microsoft.com/office/drawing/2014/main" val="3268450083"/>
                    </a:ext>
                  </a:extLst>
                </a:gridCol>
                <a:gridCol w="411480">
                  <a:extLst>
                    <a:ext uri="{9D8B030D-6E8A-4147-A177-3AD203B41FA5}">
                      <a16:colId xmlns:a16="http://schemas.microsoft.com/office/drawing/2014/main" val="3901165775"/>
                    </a:ext>
                  </a:extLst>
                </a:gridCol>
                <a:gridCol w="411480">
                  <a:extLst>
                    <a:ext uri="{9D8B030D-6E8A-4147-A177-3AD203B41FA5}">
                      <a16:colId xmlns:a16="http://schemas.microsoft.com/office/drawing/2014/main" val="434196012"/>
                    </a:ext>
                  </a:extLst>
                </a:gridCol>
                <a:gridCol w="411480">
                  <a:extLst>
                    <a:ext uri="{9D8B030D-6E8A-4147-A177-3AD203B41FA5}">
                      <a16:colId xmlns:a16="http://schemas.microsoft.com/office/drawing/2014/main" val="1265722590"/>
                    </a:ext>
                  </a:extLst>
                </a:gridCol>
                <a:gridCol w="411480">
                  <a:extLst>
                    <a:ext uri="{9D8B030D-6E8A-4147-A177-3AD203B41FA5}">
                      <a16:colId xmlns:a16="http://schemas.microsoft.com/office/drawing/2014/main" val="2675399959"/>
                    </a:ext>
                  </a:extLst>
                </a:gridCol>
                <a:gridCol w="411480">
                  <a:extLst>
                    <a:ext uri="{9D8B030D-6E8A-4147-A177-3AD203B41FA5}">
                      <a16:colId xmlns:a16="http://schemas.microsoft.com/office/drawing/2014/main" val="2111907511"/>
                    </a:ext>
                  </a:extLst>
                </a:gridCol>
                <a:gridCol w="411480">
                  <a:extLst>
                    <a:ext uri="{9D8B030D-6E8A-4147-A177-3AD203B41FA5}">
                      <a16:colId xmlns:a16="http://schemas.microsoft.com/office/drawing/2014/main" val="146657748"/>
                    </a:ext>
                  </a:extLst>
                </a:gridCol>
                <a:gridCol w="411480">
                  <a:extLst>
                    <a:ext uri="{9D8B030D-6E8A-4147-A177-3AD203B41FA5}">
                      <a16:colId xmlns:a16="http://schemas.microsoft.com/office/drawing/2014/main" val="332201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20156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- 2024-08-01 12:59:03</a:t>
                      </a:r>
                      <a:r>
                        <a:rPr kumimoji="0" lang="de-DE" sz="1000" b="0" i="0" u="none" strike="noStrike" kern="1200" cap="none" spc="0" normalizeH="0" baseline="0" noProof="0">
                          <a:ln>
                            <a:noFill/>
                          </a:ln>
                          <a:solidFill>
                            <a:prstClr val="black"/>
                          </a:solidFill>
                          <a:effectLst/>
                          <a:uLnTx/>
                          <a:uFillTx/>
                          <a:latin typeface="Calibri"/>
                          <a:ea typeface="+mn-ea"/>
                          <a:cs typeface="+mn-cs"/>
                        </a:rPr>
                        <a:t>
 Es ist anstrengend, man schwitzt und kommt an seine Grenzen. 😰
Hier kommen nun drei Gründe, warum die Sportart Boxen trotz der Anstrengung toll sein kann. 🥊❤️
Die Kinder an der @paul_kraemer_schule bekommen ehrenamtlich Box-Unterricht von Ex-Box-Profi Torsten May, mit Unterstützung der @kjakoeln 
Würdest du es auch mal ausprobieren? 
👩🏼‍💻 Autorin: Lotta Pommerien
#Lokalzeit #Ehrenamt #Boxen #Erfolg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https://quintly-eu-image-storage.s3.amazonaws.com/60b0c1ceafa7b1885479f8b118a661a3/d5a765280173db5d349daa18a4b7f169.jpg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113.79 %</a:t>
                      </a:r>
                    </a:p>
                  </a:txBody>
                  <a:tcPr/>
                </a:tc>
                <a:extLst>
                  <a:ext uri="{0D108BD9-81ED-4DB2-BD59-A6C34878D82A}">
                    <a16:rowId xmlns:a16="http://schemas.microsoft.com/office/drawing/2014/main" val="3968214667"/>
                  </a:ext>
                </a:extLst>
              </a:tr>
            </a:tbl>
          </a:graphicData>
        </a:graphic>
      </p:graphicFrame>
      <p:sp>
        <p:nvSpPr>
          <p:cNvPr id="4" name="Text Placeholder 3">
            <a:extLst>
              <a:ext uri="{FF2B5EF4-FFF2-40B4-BE49-F238E27FC236}">
                <a16:creationId xmlns:a16="http://schemas.microsoft.com/office/drawing/2014/main" id="{3875EF93-190E-4910-A49C-96AE517B683E}"/>
              </a:ext>
            </a:extLst>
          </p:cNvPr>
          <p:cNvSpPr>
            <a:spLocks noGrp="1"/>
          </p:cNvSpPr>
          <p:nvPr>
            <p:ph type="body" sz="quarter" idx="14"/>
          </p:nvPr>
        </p:nvSpPr>
        <p:spPr/>
        <p:txBody>
          <a:bodyPr/>
          <a:lstStyle/>
          <a:p>
            <a:r>
              <a:rPr lang="en-US"/>
              <a:t>24/06/2024 - 04/08/2024</a:t>
            </a:r>
          </a:p>
        </p:txBody>
      </p:sp>
    </p:spTree>
    <p:extLst>
      <p:ext uri="{BB962C8B-B14F-4D97-AF65-F5344CB8AC3E}">
        <p14:creationId xmlns:p14="http://schemas.microsoft.com/office/powerpoint/2010/main" val="35569132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8235</Words>
  <Application>Microsoft Office PowerPoint</Application>
  <PresentationFormat>On-screen Show (4:3)</PresentationFormat>
  <Paragraphs>1463</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Meta - Top Videos und Reels</vt:lpstr>
      <vt:lpstr>Facebook Facebook - Post Übersicht (ohne Reels) | 01.2.34. WDR Lokalzeit - 1 of 9</vt:lpstr>
      <vt:lpstr>Facebook Facebook - Post Übersicht (ohne Reels) | 01.2.34. WDR Lokalzeit - 2 of 9</vt:lpstr>
      <vt:lpstr>Facebook Facebook - Post Übersicht (ohne Reels) | 01.2.34. WDR Lokalzeit - 3 of 9</vt:lpstr>
      <vt:lpstr>Facebook Facebook - Post Übersicht (ohne Reels) | 01.2.34. WDR Lokalzeit - 4 of 9</vt:lpstr>
      <vt:lpstr>Facebook Facebook - Post Übersicht (ohne Reels) | 01.2.34. WDR Lokalzeit - 5 of 9</vt:lpstr>
      <vt:lpstr>Facebook Facebook - Post Übersicht (ohne Reels) | 01.2.34. WDR Lokalzeit - 6 of 9</vt:lpstr>
      <vt:lpstr>Facebook Facebook - Post Übersicht (ohne Reels) | 01.2.34. WDR Lokalzeit - 7 of 9</vt:lpstr>
      <vt:lpstr>Facebook Facebook - Post Übersicht (ohne Reels) | 01.2.34. WDR Lokalzeit - 8 of 9</vt:lpstr>
      <vt:lpstr>Facebook Facebook - Post Übersicht (ohne Reels) | 01.2.34. WDR Lokalzeit - 9 of 9</vt:lpstr>
      <vt:lpstr>Facebook Facebook - Video Übersicht | 01.2.34. WDR Lokalzeit - 1 of 10</vt:lpstr>
      <vt:lpstr>Facebook Facebook - Video Übersicht | 01.2.34. WDR Lokalzeit - 2 of 10</vt:lpstr>
      <vt:lpstr>Facebook Facebook - Video Übersicht | 01.2.34. WDR Lokalzeit - 3 of 10</vt:lpstr>
      <vt:lpstr>Facebook Facebook - Video Übersicht | 01.2.34. WDR Lokalzeit - 4 of 10</vt:lpstr>
      <vt:lpstr>Facebook Facebook - Video Übersicht | 01.2.34. WDR Lokalzeit - 5 of 10</vt:lpstr>
      <vt:lpstr>Facebook Facebook - Video Übersicht | 01.2.34. WDR Lokalzeit - 6 of 10</vt:lpstr>
      <vt:lpstr>Facebook Facebook - Video Übersicht | 01.2.34. WDR Lokalzeit - 7 of 10</vt:lpstr>
      <vt:lpstr>Facebook Facebook - Video Übersicht | 01.2.34. WDR Lokalzeit - 8 of 10</vt:lpstr>
      <vt:lpstr>Facebook Facebook - Video Übersicht | 01.2.34. WDR Lokalzeit - 9 of 10</vt:lpstr>
      <vt:lpstr>Facebook Facebook - Video Übersicht | 01.2.34. WDR Lokalzeit - 10 of 10</vt:lpstr>
      <vt:lpstr>Facebook Facebook - Reel Übersicht | 01.2.34. WDR Lokalzeit - 1 of 6</vt:lpstr>
      <vt:lpstr>Facebook Facebook - Reel Übersicht | 01.2.34. WDR Lokalzeit - 2 of 6</vt:lpstr>
      <vt:lpstr>Facebook Facebook - Reel Übersicht | 01.2.34. WDR Lokalzeit - 3 of 6</vt:lpstr>
      <vt:lpstr>Facebook Facebook - Reel Übersicht | 01.2.34. WDR Lokalzeit - 4 of 6</vt:lpstr>
      <vt:lpstr>Facebook Facebook - Reel Übersicht | 01.2.34. WDR Lokalzeit - 5 of 6</vt:lpstr>
      <vt:lpstr>Facebook Facebook - Reel Übersicht | 01.2.34. WDR Lokalzeit - 6 of 6</vt:lpstr>
      <vt:lpstr>Instagram Instagram - Reel Übersicht | 01.2.34. WDR Lokalzeit - 1 of 22</vt:lpstr>
      <vt:lpstr>Instagram Instagram - Reel Übersicht | 01.2.34. WDR Lokalzeit - 2 of 22</vt:lpstr>
      <vt:lpstr>Instagram Instagram - Reel Übersicht | 01.2.34. WDR Lokalzeit - 3 of 22</vt:lpstr>
      <vt:lpstr>Instagram Instagram - Reel Übersicht | 01.2.34. WDR Lokalzeit - 4 of 22</vt:lpstr>
      <vt:lpstr>Instagram Instagram - Reel Übersicht | 01.2.34. WDR Lokalzeit - 5 of 22</vt:lpstr>
      <vt:lpstr>Instagram Instagram - Reel Übersicht | 01.2.34. WDR Lokalzeit - 6 of 22</vt:lpstr>
      <vt:lpstr>Instagram Instagram - Reel Übersicht | 01.2.34. WDR Lokalzeit - 7 of 22</vt:lpstr>
      <vt:lpstr>Instagram Instagram - Reel Übersicht | 01.2.34. WDR Lokalzeit - 8 of 22</vt:lpstr>
      <vt:lpstr>Instagram Instagram - Reel Übersicht | 01.2.34. WDR Lokalzeit - 9 of 22</vt:lpstr>
      <vt:lpstr>Instagram Instagram - Reel Übersicht | 01.2.34. WDR Lokalzeit - 10 of 22</vt:lpstr>
      <vt:lpstr>Instagram Instagram - Reel Übersicht | 01.2.34. WDR Lokalzeit - 11 of 22</vt:lpstr>
      <vt:lpstr>Instagram Instagram - Reel Übersicht | 01.2.34. WDR Lokalzeit - 12 of 22</vt:lpstr>
      <vt:lpstr>Instagram Instagram - Reel Übersicht | 01.2.34. WDR Lokalzeit - 13 of 22</vt:lpstr>
      <vt:lpstr>Instagram Instagram - Reel Übersicht | 01.2.34. WDR Lokalzeit - 14 of 22</vt:lpstr>
      <vt:lpstr>Instagram Instagram - Reel Übersicht | 01.2.34. WDR Lokalzeit - 15 of 22</vt:lpstr>
      <vt:lpstr>Instagram Instagram - Reel Übersicht | 01.2.34. WDR Lokalzeit - 16 of 22</vt:lpstr>
      <vt:lpstr>Instagram Instagram - Reel Übersicht | 01.2.34. WDR Lokalzeit - 17 of 22</vt:lpstr>
      <vt:lpstr>Instagram Instagram - Reel Übersicht | 01.2.34. WDR Lokalzeit - 18 of 22</vt:lpstr>
      <vt:lpstr>Instagram Instagram - Reel Übersicht | 01.2.34. WDR Lokalzeit - 19 of 22</vt:lpstr>
      <vt:lpstr>Instagram Instagram - Reel Übersicht | 01.2.34. WDR Lokalzeit - 20 of 22</vt:lpstr>
      <vt:lpstr>Instagram Instagram - Reel Übersicht | 01.2.34. WDR Lokalzeit - 21 of 22</vt:lpstr>
      <vt:lpstr>Instagram Instagram - Reel Übersicht | 01.2.34. WDR Lokalzeit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 - Top Videos und Reels</dc:title>
  <dc:creator>Frederik Born</dc:creator>
  <cp:lastModifiedBy>Frederik Born</cp:lastModifiedBy>
  <cp:revision>1</cp:revision>
  <dcterms:created xsi:type="dcterms:W3CDTF">2024-08-09T14:18:40Z</dcterms:created>
  <dcterms:modified xsi:type="dcterms:W3CDTF">2024-08-09T14:22:29Z</dcterms:modified>
</cp:coreProperties>
</file>