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660C-72F8-4880-AB57-B78A2333BD7B}"/>
              </a:ext>
            </a:extLst>
          </p:cNvPr>
          <p:cNvSpPr>
            <a:spLocks noGrp="1"/>
          </p:cNvSpPr>
          <p:nvPr>
            <p:ph type="title"/>
          </p:nvPr>
        </p:nvSpPr>
        <p:spPr/>
        <p:txBody>
          <a:bodyPr/>
          <a:lstStyle/>
          <a:p>
            <a:r>
              <a:rPr lang="de-DE"/>
              <a:t>Instagram Alle Posts des Zeitraums (mit Total Interactions) | 01.2.34. WDR Lokalzeit - 1 of 8</a:t>
            </a:r>
            <a:endParaRPr lang="en-US"/>
          </a:p>
        </p:txBody>
      </p:sp>
      <p:graphicFrame>
        <p:nvGraphicFramePr>
          <p:cNvPr id="5" name="Table Placeholder 4">
            <a:extLst>
              <a:ext uri="{FF2B5EF4-FFF2-40B4-BE49-F238E27FC236}">
                <a16:creationId xmlns:a16="http://schemas.microsoft.com/office/drawing/2014/main" id="{81E1BC51-B1BB-414F-A671-4D484E698E9C}"/>
              </a:ext>
            </a:extLst>
          </p:cNvPr>
          <p:cNvGraphicFramePr>
            <a:graphicFrameLocks noGrp="1"/>
          </p:cNvGraphicFramePr>
          <p:nvPr>
            <p:ph type="tbl" sz="quarter" idx="13"/>
            <p:extLst>
              <p:ext uri="{D42A27DB-BD31-4B8C-83A1-F6EECF244321}">
                <p14:modId xmlns:p14="http://schemas.microsoft.com/office/powerpoint/2010/main" val="500332885"/>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749362"/>
                    </a:ext>
                  </a:extLst>
                </a:gridCol>
                <a:gridCol w="1152144">
                  <a:extLst>
                    <a:ext uri="{9D8B030D-6E8A-4147-A177-3AD203B41FA5}">
                      <a16:colId xmlns:a16="http://schemas.microsoft.com/office/drawing/2014/main" val="1383057428"/>
                    </a:ext>
                  </a:extLst>
                </a:gridCol>
                <a:gridCol w="1152144">
                  <a:extLst>
                    <a:ext uri="{9D8B030D-6E8A-4147-A177-3AD203B41FA5}">
                      <a16:colId xmlns:a16="http://schemas.microsoft.com/office/drawing/2014/main" val="1642546589"/>
                    </a:ext>
                  </a:extLst>
                </a:gridCol>
                <a:gridCol w="1152144">
                  <a:extLst>
                    <a:ext uri="{9D8B030D-6E8A-4147-A177-3AD203B41FA5}">
                      <a16:colId xmlns:a16="http://schemas.microsoft.com/office/drawing/2014/main" val="1553837367"/>
                    </a:ext>
                  </a:extLst>
                </a:gridCol>
                <a:gridCol w="1152144">
                  <a:extLst>
                    <a:ext uri="{9D8B030D-6E8A-4147-A177-3AD203B41FA5}">
                      <a16:colId xmlns:a16="http://schemas.microsoft.com/office/drawing/2014/main" val="3593471338"/>
                    </a:ext>
                  </a:extLst>
                </a:gridCol>
                <a:gridCol w="1152144">
                  <a:extLst>
                    <a:ext uri="{9D8B030D-6E8A-4147-A177-3AD203B41FA5}">
                      <a16:colId xmlns:a16="http://schemas.microsoft.com/office/drawing/2014/main" val="1069283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0290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- 2024-07-30 11:16:41</a:t>
                      </a:r>
                      <a:r>
                        <a:rPr kumimoji="0" lang="de-DE" sz="1000" b="0" i="0" u="none" strike="noStrike" kern="1200" cap="none" spc="0" normalizeH="0" baseline="0" noProof="0">
                          <a:ln>
                            <a:noFill/>
                          </a:ln>
                          <a:solidFill>
                            <a:prstClr val="black"/>
                          </a:solidFill>
                          <a:effectLst/>
                          <a:uLnTx/>
                          <a:uFillTx/>
                          <a:latin typeface="Calibri"/>
                          <a:ea typeface="+mn-ea"/>
                          <a:cs typeface="+mn-cs"/>
                        </a:rPr>
                        <a:t>
 Nie wieder Schaufel, Eimer und Förmchen zum Spielplatz tragen müssen. ❌
Dank Natalie von Schwartzenberg ist das auf den Spielplätzen in ihrer Heimatstadt Inden nun möglich. Als Mutter und Ratsfrau hat sie dafür gesorgt, dass dort Spielzeugboxen aufgestellt werden, die mit gespendetem Spielzeug gefüllt sind. Jeder darf damit spielen – muss es aber anschließend wieder zurücklegen. 🚜🪀🪣
Ein weiterer Vorteil: Es entsteht kein Neid unter den Kindern, da alles fair mit allen geteilt wird. ❤️
Wäre es nicht großartig, wenn es solche Spielzeugboxen auf allen Spielplätzen gäbe? 
👩🏼‍💻 Autorin: Lili Weiler
#Spielplatz #Spielzeug #Inden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35239</a:t>
                      </a:r>
                    </a:p>
                  </a:txBody>
                  <a:tcPr/>
                </a:tc>
                <a:extLst>
                  <a:ext uri="{0D108BD9-81ED-4DB2-BD59-A6C34878D82A}">
                    <a16:rowId xmlns:a16="http://schemas.microsoft.com/office/drawing/2014/main" val="1642426371"/>
                  </a:ext>
                </a:extLst>
              </a:tr>
            </a:tbl>
          </a:graphicData>
        </a:graphic>
      </p:graphicFrame>
      <p:sp>
        <p:nvSpPr>
          <p:cNvPr id="4" name="Text Placeholder 3">
            <a:extLst>
              <a:ext uri="{FF2B5EF4-FFF2-40B4-BE49-F238E27FC236}">
                <a16:creationId xmlns:a16="http://schemas.microsoft.com/office/drawing/2014/main" id="{2BCDB931-713C-4520-A44E-EE01510B08F4}"/>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105258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6D12-ADAA-46A9-9B6F-FED767FC7D79}"/>
              </a:ext>
            </a:extLst>
          </p:cNvPr>
          <p:cNvSpPr>
            <a:spLocks noGrp="1"/>
          </p:cNvSpPr>
          <p:nvPr>
            <p:ph type="title"/>
          </p:nvPr>
        </p:nvSpPr>
        <p:spPr/>
        <p:txBody>
          <a:bodyPr/>
          <a:lstStyle/>
          <a:p>
            <a:r>
              <a:rPr lang="de-DE"/>
              <a:t>Instagram Alle Posts des Zeitraums (mit Total Interactions) | 01.2.34. WDR Lokalzeit - 2 of 8</a:t>
            </a:r>
            <a:endParaRPr lang="en-US"/>
          </a:p>
        </p:txBody>
      </p:sp>
      <p:graphicFrame>
        <p:nvGraphicFramePr>
          <p:cNvPr id="5" name="Table Placeholder 4">
            <a:extLst>
              <a:ext uri="{FF2B5EF4-FFF2-40B4-BE49-F238E27FC236}">
                <a16:creationId xmlns:a16="http://schemas.microsoft.com/office/drawing/2014/main" id="{F18219B2-CF5E-4DB1-A966-5F235DE1B385}"/>
              </a:ext>
            </a:extLst>
          </p:cNvPr>
          <p:cNvGraphicFramePr>
            <a:graphicFrameLocks noGrp="1"/>
          </p:cNvGraphicFramePr>
          <p:nvPr>
            <p:ph type="tbl" sz="quarter" idx="13"/>
            <p:extLst>
              <p:ext uri="{D42A27DB-BD31-4B8C-83A1-F6EECF244321}">
                <p14:modId xmlns:p14="http://schemas.microsoft.com/office/powerpoint/2010/main" val="126761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1004848"/>
                    </a:ext>
                  </a:extLst>
                </a:gridCol>
                <a:gridCol w="1152144">
                  <a:extLst>
                    <a:ext uri="{9D8B030D-6E8A-4147-A177-3AD203B41FA5}">
                      <a16:colId xmlns:a16="http://schemas.microsoft.com/office/drawing/2014/main" val="449075960"/>
                    </a:ext>
                  </a:extLst>
                </a:gridCol>
                <a:gridCol w="1152144">
                  <a:extLst>
                    <a:ext uri="{9D8B030D-6E8A-4147-A177-3AD203B41FA5}">
                      <a16:colId xmlns:a16="http://schemas.microsoft.com/office/drawing/2014/main" val="3035303248"/>
                    </a:ext>
                  </a:extLst>
                </a:gridCol>
                <a:gridCol w="1152144">
                  <a:extLst>
                    <a:ext uri="{9D8B030D-6E8A-4147-A177-3AD203B41FA5}">
                      <a16:colId xmlns:a16="http://schemas.microsoft.com/office/drawing/2014/main" val="792600644"/>
                    </a:ext>
                  </a:extLst>
                </a:gridCol>
                <a:gridCol w="1152144">
                  <a:extLst>
                    <a:ext uri="{9D8B030D-6E8A-4147-A177-3AD203B41FA5}">
                      <a16:colId xmlns:a16="http://schemas.microsoft.com/office/drawing/2014/main" val="2222444444"/>
                    </a:ext>
                  </a:extLst>
                </a:gridCol>
                <a:gridCol w="1152144">
                  <a:extLst>
                    <a:ext uri="{9D8B030D-6E8A-4147-A177-3AD203B41FA5}">
                      <a16:colId xmlns:a16="http://schemas.microsoft.com/office/drawing/2014/main" val="312834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8414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- 2024-08-02 12:20:27</a:t>
                      </a:r>
                      <a:r>
                        <a:rPr kumimoji="0" lang="de-DE" sz="1000" b="0" i="0" u="none" strike="noStrike" kern="1200" cap="none" spc="0" normalizeH="0" baseline="0" noProof="0">
                          <a:ln>
                            <a:noFill/>
                          </a:ln>
                          <a:solidFill>
                            <a:prstClr val="black"/>
                          </a:solidFill>
                          <a:effectLst/>
                          <a:uLnTx/>
                          <a:uFillTx/>
                          <a:latin typeface="Calibri"/>
                          <a:ea typeface="+mn-ea"/>
                          <a:cs typeface="+mn-cs"/>
                        </a:rPr>
                        <a:t>
 Jürgen Wenke hat als homosexueller Mann selbst viel Diskriminierung erfahren, auch wenn es keine offene Verfolgung war. Aber er sagt, dass er sich gerade deswegen gut in die Menschen und die Geschichten hineinversetzen kann. ❤️🫶🏻
Und genau deswegen will er auch die Gedenkkultur verändern. Damit homosexuelle Männer und ihr Leid in der Geschichte nicht vergessen werden. ✊🏼🌈
#Homosexuell #Queer #Stolperstein #Stolperschwelle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10725</a:t>
                      </a:r>
                    </a:p>
                  </a:txBody>
                  <a:tcPr/>
                </a:tc>
                <a:extLst>
                  <a:ext uri="{0D108BD9-81ED-4DB2-BD59-A6C34878D82A}">
                    <a16:rowId xmlns:a16="http://schemas.microsoft.com/office/drawing/2014/main" val="1467411906"/>
                  </a:ext>
                </a:extLst>
              </a:tr>
            </a:tbl>
          </a:graphicData>
        </a:graphic>
      </p:graphicFrame>
      <p:sp>
        <p:nvSpPr>
          <p:cNvPr id="4" name="Text Placeholder 3">
            <a:extLst>
              <a:ext uri="{FF2B5EF4-FFF2-40B4-BE49-F238E27FC236}">
                <a16:creationId xmlns:a16="http://schemas.microsoft.com/office/drawing/2014/main" id="{20405873-4277-4941-85A2-39E8ECD3CC00}"/>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49334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8D5D5-4AC2-4D4E-9B40-6DC2D4861880}"/>
              </a:ext>
            </a:extLst>
          </p:cNvPr>
          <p:cNvSpPr>
            <a:spLocks noGrp="1"/>
          </p:cNvSpPr>
          <p:nvPr>
            <p:ph type="title"/>
          </p:nvPr>
        </p:nvSpPr>
        <p:spPr/>
        <p:txBody>
          <a:bodyPr/>
          <a:lstStyle/>
          <a:p>
            <a:r>
              <a:rPr lang="de-DE"/>
              <a:t>Instagram Alle Posts des Zeitraums (mit Total Interactions) | 01.2.34. WDR Lokalzeit - 3 of 8</a:t>
            </a:r>
            <a:endParaRPr lang="en-US"/>
          </a:p>
        </p:txBody>
      </p:sp>
      <p:graphicFrame>
        <p:nvGraphicFramePr>
          <p:cNvPr id="5" name="Table Placeholder 4">
            <a:extLst>
              <a:ext uri="{FF2B5EF4-FFF2-40B4-BE49-F238E27FC236}">
                <a16:creationId xmlns:a16="http://schemas.microsoft.com/office/drawing/2014/main" id="{76D25A29-4DF5-4DD6-B334-4A8A9CB32EAA}"/>
              </a:ext>
            </a:extLst>
          </p:cNvPr>
          <p:cNvGraphicFramePr>
            <a:graphicFrameLocks noGrp="1"/>
          </p:cNvGraphicFramePr>
          <p:nvPr>
            <p:ph type="tbl" sz="quarter" idx="13"/>
            <p:extLst>
              <p:ext uri="{D42A27DB-BD31-4B8C-83A1-F6EECF244321}">
                <p14:modId xmlns:p14="http://schemas.microsoft.com/office/powerpoint/2010/main" val="200520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8762671"/>
                    </a:ext>
                  </a:extLst>
                </a:gridCol>
                <a:gridCol w="1152144">
                  <a:extLst>
                    <a:ext uri="{9D8B030D-6E8A-4147-A177-3AD203B41FA5}">
                      <a16:colId xmlns:a16="http://schemas.microsoft.com/office/drawing/2014/main" val="880481000"/>
                    </a:ext>
                  </a:extLst>
                </a:gridCol>
                <a:gridCol w="1152144">
                  <a:extLst>
                    <a:ext uri="{9D8B030D-6E8A-4147-A177-3AD203B41FA5}">
                      <a16:colId xmlns:a16="http://schemas.microsoft.com/office/drawing/2014/main" val="3915467456"/>
                    </a:ext>
                  </a:extLst>
                </a:gridCol>
                <a:gridCol w="1152144">
                  <a:extLst>
                    <a:ext uri="{9D8B030D-6E8A-4147-A177-3AD203B41FA5}">
                      <a16:colId xmlns:a16="http://schemas.microsoft.com/office/drawing/2014/main" val="3011794160"/>
                    </a:ext>
                  </a:extLst>
                </a:gridCol>
                <a:gridCol w="1152144">
                  <a:extLst>
                    <a:ext uri="{9D8B030D-6E8A-4147-A177-3AD203B41FA5}">
                      <a16:colId xmlns:a16="http://schemas.microsoft.com/office/drawing/2014/main" val="78890369"/>
                    </a:ext>
                  </a:extLst>
                </a:gridCol>
                <a:gridCol w="1152144">
                  <a:extLst>
                    <a:ext uri="{9D8B030D-6E8A-4147-A177-3AD203B41FA5}">
                      <a16:colId xmlns:a16="http://schemas.microsoft.com/office/drawing/2014/main" val="52324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5682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- 2024-07-31 11:01:51</a:t>
                      </a:r>
                      <a:r>
                        <a:rPr kumimoji="0" lang="de-DE" sz="1000" b="0" i="0" u="none" strike="noStrike" kern="1200" cap="none" spc="0" normalizeH="0" baseline="0" noProof="0">
                          <a:ln>
                            <a:noFill/>
                          </a:ln>
                          <a:solidFill>
                            <a:prstClr val="black"/>
                          </a:solidFill>
                          <a:effectLst/>
                          <a:uLnTx/>
                          <a:uFillTx/>
                          <a:latin typeface="Calibri"/>
                          <a:ea typeface="+mn-ea"/>
                          <a:cs typeface="+mn-cs"/>
                        </a:rPr>
                        <a:t>
 Auf Birgits Hof leben Kühe, die vor der Schlachtung gerettet wurden. 🐄 Zusammen mit ihrer Familie sorgt sie dafür, dass die geretteten Tiere auf ihrem volmehof ihr Leben genießen und in Ruhe alt werden können. Mit grünen Wiesen, vielen Kuscheleinheiten und netten Artgenossen.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Julia Gradt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#Lokalzeit #Kühe #Landwirtschaft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9614</a:t>
                      </a:r>
                    </a:p>
                  </a:txBody>
                  <a:tcPr/>
                </a:tc>
                <a:extLst>
                  <a:ext uri="{0D108BD9-81ED-4DB2-BD59-A6C34878D82A}">
                    <a16:rowId xmlns:a16="http://schemas.microsoft.com/office/drawing/2014/main" val="1039304172"/>
                  </a:ext>
                </a:extLst>
              </a:tr>
            </a:tbl>
          </a:graphicData>
        </a:graphic>
      </p:graphicFrame>
      <p:sp>
        <p:nvSpPr>
          <p:cNvPr id="4" name="Text Placeholder 3">
            <a:extLst>
              <a:ext uri="{FF2B5EF4-FFF2-40B4-BE49-F238E27FC236}">
                <a16:creationId xmlns:a16="http://schemas.microsoft.com/office/drawing/2014/main" id="{7DD45387-289D-4EC3-BCC8-5784B9F3D08B}"/>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2357282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DA0F-409D-4A0D-991F-D1AB33BCE109}"/>
              </a:ext>
            </a:extLst>
          </p:cNvPr>
          <p:cNvSpPr>
            <a:spLocks noGrp="1"/>
          </p:cNvSpPr>
          <p:nvPr>
            <p:ph type="title"/>
          </p:nvPr>
        </p:nvSpPr>
        <p:spPr/>
        <p:txBody>
          <a:bodyPr/>
          <a:lstStyle/>
          <a:p>
            <a:r>
              <a:rPr lang="de-DE"/>
              <a:t>Instagram Alle Posts des Zeitraums (mit Total Interactions) | 01.2.34. WDR Lokalzeit - 4 of 8</a:t>
            </a:r>
            <a:endParaRPr lang="en-US"/>
          </a:p>
        </p:txBody>
      </p:sp>
      <p:graphicFrame>
        <p:nvGraphicFramePr>
          <p:cNvPr id="5" name="Table Placeholder 4">
            <a:extLst>
              <a:ext uri="{FF2B5EF4-FFF2-40B4-BE49-F238E27FC236}">
                <a16:creationId xmlns:a16="http://schemas.microsoft.com/office/drawing/2014/main" id="{50E2B7CE-23C2-43FC-B118-5D45089E0BC9}"/>
              </a:ext>
            </a:extLst>
          </p:cNvPr>
          <p:cNvGraphicFramePr>
            <a:graphicFrameLocks noGrp="1"/>
          </p:cNvGraphicFramePr>
          <p:nvPr>
            <p:ph type="tbl" sz="quarter" idx="13"/>
            <p:extLst>
              <p:ext uri="{D42A27DB-BD31-4B8C-83A1-F6EECF244321}">
                <p14:modId xmlns:p14="http://schemas.microsoft.com/office/powerpoint/2010/main" val="310599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4668535"/>
                    </a:ext>
                  </a:extLst>
                </a:gridCol>
                <a:gridCol w="1152144">
                  <a:extLst>
                    <a:ext uri="{9D8B030D-6E8A-4147-A177-3AD203B41FA5}">
                      <a16:colId xmlns:a16="http://schemas.microsoft.com/office/drawing/2014/main" val="889763670"/>
                    </a:ext>
                  </a:extLst>
                </a:gridCol>
                <a:gridCol w="1152144">
                  <a:extLst>
                    <a:ext uri="{9D8B030D-6E8A-4147-A177-3AD203B41FA5}">
                      <a16:colId xmlns:a16="http://schemas.microsoft.com/office/drawing/2014/main" val="3517473512"/>
                    </a:ext>
                  </a:extLst>
                </a:gridCol>
                <a:gridCol w="1152144">
                  <a:extLst>
                    <a:ext uri="{9D8B030D-6E8A-4147-A177-3AD203B41FA5}">
                      <a16:colId xmlns:a16="http://schemas.microsoft.com/office/drawing/2014/main" val="1388353598"/>
                    </a:ext>
                  </a:extLst>
                </a:gridCol>
                <a:gridCol w="1152144">
                  <a:extLst>
                    <a:ext uri="{9D8B030D-6E8A-4147-A177-3AD203B41FA5}">
                      <a16:colId xmlns:a16="http://schemas.microsoft.com/office/drawing/2014/main" val="921312688"/>
                    </a:ext>
                  </a:extLst>
                </a:gridCol>
                <a:gridCol w="1152144">
                  <a:extLst>
                    <a:ext uri="{9D8B030D-6E8A-4147-A177-3AD203B41FA5}">
                      <a16:colId xmlns:a16="http://schemas.microsoft.com/office/drawing/2014/main" val="396716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9973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- 2024-08-01 12:59:03</a:t>
                      </a:r>
                      <a:r>
                        <a:rPr kumimoji="0" lang="de-DE" sz="1000" b="0" i="0" u="none" strike="noStrike" kern="1200" cap="none" spc="0" normalizeH="0" baseline="0" noProof="0">
                          <a:ln>
                            <a:noFill/>
                          </a:ln>
                          <a:solidFill>
                            <a:prstClr val="black"/>
                          </a:solidFill>
                          <a:effectLst/>
                          <a:uLnTx/>
                          <a:uFillTx/>
                          <a:latin typeface="Calibri"/>
                          <a:ea typeface="+mn-ea"/>
                          <a:cs typeface="+mn-cs"/>
                        </a:rPr>
                        <a:t>
 Es ist anstrengend, man schwitzt und kommt an seine Grenzen. 😰
Hier kommen nun drei Gründe, warum die Sportart Boxen trotz der Anstrengung toll sein kann. 🥊❤️
Die Kinder an der paul_kraemer_schule bekommen ehrenamtlich Box-Unterricht von Ex-Box-Profi Torsten May, mit Unterstützung der kjakoeln 
Würdest du es auch mal ausprobieren? 
👩🏼‍💻 Autorin: Lotta Pommerien
#Lokalzeit #Ehrenamt #Boxen #Erfolg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5989</a:t>
                      </a:r>
                    </a:p>
                  </a:txBody>
                  <a:tcPr/>
                </a:tc>
                <a:extLst>
                  <a:ext uri="{0D108BD9-81ED-4DB2-BD59-A6C34878D82A}">
                    <a16:rowId xmlns:a16="http://schemas.microsoft.com/office/drawing/2014/main" val="368623241"/>
                  </a:ext>
                </a:extLst>
              </a:tr>
            </a:tbl>
          </a:graphicData>
        </a:graphic>
      </p:graphicFrame>
      <p:sp>
        <p:nvSpPr>
          <p:cNvPr id="4" name="Text Placeholder 3">
            <a:extLst>
              <a:ext uri="{FF2B5EF4-FFF2-40B4-BE49-F238E27FC236}">
                <a16:creationId xmlns:a16="http://schemas.microsoft.com/office/drawing/2014/main" id="{C693CE89-DCC2-4AA5-B9CF-6687C45A9592}"/>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665864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D182-300E-44C7-A6E0-14E0854BC228}"/>
              </a:ext>
            </a:extLst>
          </p:cNvPr>
          <p:cNvSpPr>
            <a:spLocks noGrp="1"/>
          </p:cNvSpPr>
          <p:nvPr>
            <p:ph type="title"/>
          </p:nvPr>
        </p:nvSpPr>
        <p:spPr/>
        <p:txBody>
          <a:bodyPr/>
          <a:lstStyle/>
          <a:p>
            <a:r>
              <a:rPr lang="de-DE"/>
              <a:t>Instagram Alle Posts des Zeitraums (mit Total Interactions) | 01.2.34. WDR Lokalzeit - 5 of 8</a:t>
            </a:r>
            <a:endParaRPr lang="en-US"/>
          </a:p>
        </p:txBody>
      </p:sp>
      <p:graphicFrame>
        <p:nvGraphicFramePr>
          <p:cNvPr id="5" name="Table Placeholder 4">
            <a:extLst>
              <a:ext uri="{FF2B5EF4-FFF2-40B4-BE49-F238E27FC236}">
                <a16:creationId xmlns:a16="http://schemas.microsoft.com/office/drawing/2014/main" id="{3D0FCD11-7997-42F2-9465-5B982F6D9AAD}"/>
              </a:ext>
            </a:extLst>
          </p:cNvPr>
          <p:cNvGraphicFramePr>
            <a:graphicFrameLocks noGrp="1"/>
          </p:cNvGraphicFramePr>
          <p:nvPr>
            <p:ph type="tbl" sz="quarter" idx="13"/>
            <p:extLst>
              <p:ext uri="{D42A27DB-BD31-4B8C-83A1-F6EECF244321}">
                <p14:modId xmlns:p14="http://schemas.microsoft.com/office/powerpoint/2010/main" val="297637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0546353"/>
                    </a:ext>
                  </a:extLst>
                </a:gridCol>
                <a:gridCol w="1152144">
                  <a:extLst>
                    <a:ext uri="{9D8B030D-6E8A-4147-A177-3AD203B41FA5}">
                      <a16:colId xmlns:a16="http://schemas.microsoft.com/office/drawing/2014/main" val="3567266388"/>
                    </a:ext>
                  </a:extLst>
                </a:gridCol>
                <a:gridCol w="1152144">
                  <a:extLst>
                    <a:ext uri="{9D8B030D-6E8A-4147-A177-3AD203B41FA5}">
                      <a16:colId xmlns:a16="http://schemas.microsoft.com/office/drawing/2014/main" val="799483098"/>
                    </a:ext>
                  </a:extLst>
                </a:gridCol>
                <a:gridCol w="1152144">
                  <a:extLst>
                    <a:ext uri="{9D8B030D-6E8A-4147-A177-3AD203B41FA5}">
                      <a16:colId xmlns:a16="http://schemas.microsoft.com/office/drawing/2014/main" val="3061408911"/>
                    </a:ext>
                  </a:extLst>
                </a:gridCol>
                <a:gridCol w="1152144">
                  <a:extLst>
                    <a:ext uri="{9D8B030D-6E8A-4147-A177-3AD203B41FA5}">
                      <a16:colId xmlns:a16="http://schemas.microsoft.com/office/drawing/2014/main" val="712305845"/>
                    </a:ext>
                  </a:extLst>
                </a:gridCol>
                <a:gridCol w="1152144">
                  <a:extLst>
                    <a:ext uri="{9D8B030D-6E8A-4147-A177-3AD203B41FA5}">
                      <a16:colId xmlns:a16="http://schemas.microsoft.com/office/drawing/2014/main" val="40940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0024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- 2024-08-04 11:28:43</a:t>
                      </a:r>
                      <a:r>
                        <a:rPr kumimoji="0" lang="de-DE" sz="1000" b="0" i="0" u="none" strike="noStrike" kern="1200" cap="none" spc="0" normalizeH="0" baseline="0" noProof="0">
                          <a:ln>
                            <a:noFill/>
                          </a:ln>
                          <a:solidFill>
                            <a:prstClr val="black"/>
                          </a:solidFill>
                          <a:effectLst/>
                          <a:uLnTx/>
                          <a:uFillTx/>
                          <a:latin typeface="Calibri"/>
                          <a:ea typeface="+mn-ea"/>
                          <a:cs typeface="+mn-cs"/>
                        </a:rPr>
                        <a:t>
 Schon seit seiner Kindheit sind Trecker Frederics große Leidenschaft. 🚜❤️
Eine längere Reportage über ihn findest du in unserer Bio über den Link zum Youtube-Kanal von Lokalzeit Land.Schafft. 🌾 
#Landwirtschaft #Traktor #Lokalzeit #WDR #Leidenschaft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19871</a:t>
                      </a:r>
                    </a:p>
                  </a:txBody>
                  <a:tcPr/>
                </a:tc>
                <a:extLst>
                  <a:ext uri="{0D108BD9-81ED-4DB2-BD59-A6C34878D82A}">
                    <a16:rowId xmlns:a16="http://schemas.microsoft.com/office/drawing/2014/main" val="2835504309"/>
                  </a:ext>
                </a:extLst>
              </a:tr>
            </a:tbl>
          </a:graphicData>
        </a:graphic>
      </p:graphicFrame>
      <p:sp>
        <p:nvSpPr>
          <p:cNvPr id="4" name="Text Placeholder 3">
            <a:extLst>
              <a:ext uri="{FF2B5EF4-FFF2-40B4-BE49-F238E27FC236}">
                <a16:creationId xmlns:a16="http://schemas.microsoft.com/office/drawing/2014/main" id="{EE0CC102-12D3-4679-B04C-ABCB3B13AADB}"/>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508122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58D45-78FF-4989-BECC-0E5F0D52966E}"/>
              </a:ext>
            </a:extLst>
          </p:cNvPr>
          <p:cNvSpPr>
            <a:spLocks noGrp="1"/>
          </p:cNvSpPr>
          <p:nvPr>
            <p:ph type="title"/>
          </p:nvPr>
        </p:nvSpPr>
        <p:spPr/>
        <p:txBody>
          <a:bodyPr/>
          <a:lstStyle/>
          <a:p>
            <a:r>
              <a:rPr lang="de-DE"/>
              <a:t>Instagram Alle Posts des Zeitraums (mit Total Interactions) | 01.2.34. WDR Lokalzeit - 6 of 8</a:t>
            </a:r>
            <a:endParaRPr lang="en-US"/>
          </a:p>
        </p:txBody>
      </p:sp>
      <p:graphicFrame>
        <p:nvGraphicFramePr>
          <p:cNvPr id="5" name="Table Placeholder 4">
            <a:extLst>
              <a:ext uri="{FF2B5EF4-FFF2-40B4-BE49-F238E27FC236}">
                <a16:creationId xmlns:a16="http://schemas.microsoft.com/office/drawing/2014/main" id="{8832FA5D-77AD-4C62-B66F-BF2B99F9E9E5}"/>
              </a:ext>
            </a:extLst>
          </p:cNvPr>
          <p:cNvGraphicFramePr>
            <a:graphicFrameLocks noGrp="1"/>
          </p:cNvGraphicFramePr>
          <p:nvPr>
            <p:ph type="tbl" sz="quarter" idx="13"/>
            <p:extLst>
              <p:ext uri="{D42A27DB-BD31-4B8C-83A1-F6EECF244321}">
                <p14:modId xmlns:p14="http://schemas.microsoft.com/office/powerpoint/2010/main" val="1671498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403509"/>
                    </a:ext>
                  </a:extLst>
                </a:gridCol>
                <a:gridCol w="1152144">
                  <a:extLst>
                    <a:ext uri="{9D8B030D-6E8A-4147-A177-3AD203B41FA5}">
                      <a16:colId xmlns:a16="http://schemas.microsoft.com/office/drawing/2014/main" val="4182410439"/>
                    </a:ext>
                  </a:extLst>
                </a:gridCol>
                <a:gridCol w="1152144">
                  <a:extLst>
                    <a:ext uri="{9D8B030D-6E8A-4147-A177-3AD203B41FA5}">
                      <a16:colId xmlns:a16="http://schemas.microsoft.com/office/drawing/2014/main" val="2163175024"/>
                    </a:ext>
                  </a:extLst>
                </a:gridCol>
                <a:gridCol w="1152144">
                  <a:extLst>
                    <a:ext uri="{9D8B030D-6E8A-4147-A177-3AD203B41FA5}">
                      <a16:colId xmlns:a16="http://schemas.microsoft.com/office/drawing/2014/main" val="643476184"/>
                    </a:ext>
                  </a:extLst>
                </a:gridCol>
                <a:gridCol w="1152144">
                  <a:extLst>
                    <a:ext uri="{9D8B030D-6E8A-4147-A177-3AD203B41FA5}">
                      <a16:colId xmlns:a16="http://schemas.microsoft.com/office/drawing/2014/main" val="941779285"/>
                    </a:ext>
                  </a:extLst>
                </a:gridCol>
                <a:gridCol w="1152144">
                  <a:extLst>
                    <a:ext uri="{9D8B030D-6E8A-4147-A177-3AD203B41FA5}">
                      <a16:colId xmlns:a16="http://schemas.microsoft.com/office/drawing/2014/main" val="1021713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236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- 2024-07-29 10:52:17</a:t>
                      </a:r>
                      <a:r>
                        <a:rPr kumimoji="0" lang="de-DE" sz="1000" b="0" i="0" u="none" strike="noStrike" kern="1200" cap="none" spc="0" normalizeH="0" baseline="0" noProof="0">
                          <a:ln>
                            <a:noFill/>
                          </a:ln>
                          <a:solidFill>
                            <a:prstClr val="black"/>
                          </a:solidFill>
                          <a:effectLst/>
                          <a:uLnTx/>
                          <a:uFillTx/>
                          <a:latin typeface="Calibri"/>
                          <a:ea typeface="+mn-ea"/>
                          <a:cs typeface="+mn-cs"/>
                        </a:rPr>
                        <a:t>
 Wie waren deine ersten Joberfahrungen?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An der Paul-Krämer-Schule in Frechen gehen Menschen mit Behinderung ihre ersten Schritte im Berufsleben. Es gibt drei verschiedene Klassen und Berufsbereiche. In einer davon lernen die Jugendlichen und jungen Erwachsenen alles über Gastronomie – vom Zubereiten der Speisen bis hin zum Verkauf in ihrem eigenen Foodtruck.</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Wir haben eine der Schülerinnen, Luisa, getroffen. Sie liebt es, einmal die Woche mit dem Foodtruck rauszufahren.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Lotta Pommerien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#Inklusion #Förderschule #Foodtruck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18524</a:t>
                      </a:r>
                    </a:p>
                  </a:txBody>
                  <a:tcPr/>
                </a:tc>
                <a:extLst>
                  <a:ext uri="{0D108BD9-81ED-4DB2-BD59-A6C34878D82A}">
                    <a16:rowId xmlns:a16="http://schemas.microsoft.com/office/drawing/2014/main" val="3519628952"/>
                  </a:ext>
                </a:extLst>
              </a:tr>
            </a:tbl>
          </a:graphicData>
        </a:graphic>
      </p:graphicFrame>
      <p:sp>
        <p:nvSpPr>
          <p:cNvPr id="4" name="Text Placeholder 3">
            <a:extLst>
              <a:ext uri="{FF2B5EF4-FFF2-40B4-BE49-F238E27FC236}">
                <a16:creationId xmlns:a16="http://schemas.microsoft.com/office/drawing/2014/main" id="{D23E772B-6CB5-4B38-8FF2-0B4247E03DC3}"/>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382987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C266-7838-409A-B3D6-818A86A45D86}"/>
              </a:ext>
            </a:extLst>
          </p:cNvPr>
          <p:cNvSpPr>
            <a:spLocks noGrp="1"/>
          </p:cNvSpPr>
          <p:nvPr>
            <p:ph type="title"/>
          </p:nvPr>
        </p:nvSpPr>
        <p:spPr/>
        <p:txBody>
          <a:bodyPr/>
          <a:lstStyle/>
          <a:p>
            <a:r>
              <a:rPr lang="de-DE"/>
              <a:t>Instagram Alle Posts des Zeitraums (mit Total Interactions) | 01.2.34. WDR Lokalzeit - 7 of 8</a:t>
            </a:r>
            <a:endParaRPr lang="en-US"/>
          </a:p>
        </p:txBody>
      </p:sp>
      <p:graphicFrame>
        <p:nvGraphicFramePr>
          <p:cNvPr id="5" name="Table Placeholder 4">
            <a:extLst>
              <a:ext uri="{FF2B5EF4-FFF2-40B4-BE49-F238E27FC236}">
                <a16:creationId xmlns:a16="http://schemas.microsoft.com/office/drawing/2014/main" id="{E88B9E70-EED8-480F-ABC8-9E7523D803DD}"/>
              </a:ext>
            </a:extLst>
          </p:cNvPr>
          <p:cNvGraphicFramePr>
            <a:graphicFrameLocks noGrp="1"/>
          </p:cNvGraphicFramePr>
          <p:nvPr>
            <p:ph type="tbl" sz="quarter" idx="13"/>
            <p:extLst>
              <p:ext uri="{D42A27DB-BD31-4B8C-83A1-F6EECF244321}">
                <p14:modId xmlns:p14="http://schemas.microsoft.com/office/powerpoint/2010/main" val="132899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3081522"/>
                    </a:ext>
                  </a:extLst>
                </a:gridCol>
                <a:gridCol w="1152144">
                  <a:extLst>
                    <a:ext uri="{9D8B030D-6E8A-4147-A177-3AD203B41FA5}">
                      <a16:colId xmlns:a16="http://schemas.microsoft.com/office/drawing/2014/main" val="1100771825"/>
                    </a:ext>
                  </a:extLst>
                </a:gridCol>
                <a:gridCol w="1152144">
                  <a:extLst>
                    <a:ext uri="{9D8B030D-6E8A-4147-A177-3AD203B41FA5}">
                      <a16:colId xmlns:a16="http://schemas.microsoft.com/office/drawing/2014/main" val="98667550"/>
                    </a:ext>
                  </a:extLst>
                </a:gridCol>
                <a:gridCol w="1152144">
                  <a:extLst>
                    <a:ext uri="{9D8B030D-6E8A-4147-A177-3AD203B41FA5}">
                      <a16:colId xmlns:a16="http://schemas.microsoft.com/office/drawing/2014/main" val="1820420459"/>
                    </a:ext>
                  </a:extLst>
                </a:gridCol>
                <a:gridCol w="1152144">
                  <a:extLst>
                    <a:ext uri="{9D8B030D-6E8A-4147-A177-3AD203B41FA5}">
                      <a16:colId xmlns:a16="http://schemas.microsoft.com/office/drawing/2014/main" val="1889292867"/>
                    </a:ext>
                  </a:extLst>
                </a:gridCol>
                <a:gridCol w="1152144">
                  <a:extLst>
                    <a:ext uri="{9D8B030D-6E8A-4147-A177-3AD203B41FA5}">
                      <a16:colId xmlns:a16="http://schemas.microsoft.com/office/drawing/2014/main" val="50121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9968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- 2024-07-30 17:22:23</a:t>
                      </a:r>
                      <a:r>
                        <a:rPr kumimoji="0" lang="de-DE" sz="1000" b="0" i="0" u="none" strike="noStrike" kern="1200" cap="none" spc="0" normalizeH="0" baseline="0" noProof="0">
                          <a:ln>
                            <a:noFill/>
                          </a:ln>
                          <a:solidFill>
                            <a:prstClr val="black"/>
                          </a:solidFill>
                          <a:effectLst/>
                          <a:uLnTx/>
                          <a:uFillTx/>
                          <a:latin typeface="Calibri"/>
                          <a:ea typeface="+mn-ea"/>
                          <a:cs typeface="+mn-cs"/>
                        </a:rPr>
                        <a:t>
 Auf die Badewanne, fertig, los! 
Jedes Jahr lockt das Badewannenrennen neue Besucher in das Freibad in Sprockhövel. In erster Linie machen natürlich alle wegen der „Gaudi“ mit, doch mit der Teilnahme und dem Besuch unterstützen die Menschen auch das Freibad selbst und seinen ehrenamtlichen Förderverein – denn durch solche Events kommen mehr Besucherinnen und Besucher ins Freibad, teilweise auch neue, die später dann vielleicht auch noch öfter vorbeischauen. 🤿🛁
#Badewanne #Freibad #Sprockhövel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9428</a:t>
                      </a:r>
                    </a:p>
                  </a:txBody>
                  <a:tcPr/>
                </a:tc>
                <a:extLst>
                  <a:ext uri="{0D108BD9-81ED-4DB2-BD59-A6C34878D82A}">
                    <a16:rowId xmlns:a16="http://schemas.microsoft.com/office/drawing/2014/main" val="3796080865"/>
                  </a:ext>
                </a:extLst>
              </a:tr>
            </a:tbl>
          </a:graphicData>
        </a:graphic>
      </p:graphicFrame>
      <p:sp>
        <p:nvSpPr>
          <p:cNvPr id="4" name="Text Placeholder 3">
            <a:extLst>
              <a:ext uri="{FF2B5EF4-FFF2-40B4-BE49-F238E27FC236}">
                <a16:creationId xmlns:a16="http://schemas.microsoft.com/office/drawing/2014/main" id="{F58F04DD-1E5C-4B71-9175-163F731C1628}"/>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696315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A8E0-A8F1-4412-9CEA-3E104BC397F8}"/>
              </a:ext>
            </a:extLst>
          </p:cNvPr>
          <p:cNvSpPr>
            <a:spLocks noGrp="1"/>
          </p:cNvSpPr>
          <p:nvPr>
            <p:ph type="title"/>
          </p:nvPr>
        </p:nvSpPr>
        <p:spPr/>
        <p:txBody>
          <a:bodyPr/>
          <a:lstStyle/>
          <a:p>
            <a:r>
              <a:rPr lang="de-DE"/>
              <a:t>Instagram Alle Posts des Zeitraums (mit Total Interactions) | 01.2.34. WDR Lokalzeit - 8 of 8</a:t>
            </a:r>
            <a:endParaRPr lang="en-US"/>
          </a:p>
        </p:txBody>
      </p:sp>
      <p:graphicFrame>
        <p:nvGraphicFramePr>
          <p:cNvPr id="5" name="Table Placeholder 4">
            <a:extLst>
              <a:ext uri="{FF2B5EF4-FFF2-40B4-BE49-F238E27FC236}">
                <a16:creationId xmlns:a16="http://schemas.microsoft.com/office/drawing/2014/main" id="{773D2A57-3F8F-4A47-AD1C-BD21EA8FCC34}"/>
              </a:ext>
            </a:extLst>
          </p:cNvPr>
          <p:cNvGraphicFramePr>
            <a:graphicFrameLocks noGrp="1"/>
          </p:cNvGraphicFramePr>
          <p:nvPr>
            <p:ph type="tbl" sz="quarter" idx="13"/>
            <p:extLst>
              <p:ext uri="{D42A27DB-BD31-4B8C-83A1-F6EECF244321}">
                <p14:modId xmlns:p14="http://schemas.microsoft.com/office/powerpoint/2010/main" val="179474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9602755"/>
                    </a:ext>
                  </a:extLst>
                </a:gridCol>
                <a:gridCol w="1152144">
                  <a:extLst>
                    <a:ext uri="{9D8B030D-6E8A-4147-A177-3AD203B41FA5}">
                      <a16:colId xmlns:a16="http://schemas.microsoft.com/office/drawing/2014/main" val="2888554220"/>
                    </a:ext>
                  </a:extLst>
                </a:gridCol>
                <a:gridCol w="1152144">
                  <a:extLst>
                    <a:ext uri="{9D8B030D-6E8A-4147-A177-3AD203B41FA5}">
                      <a16:colId xmlns:a16="http://schemas.microsoft.com/office/drawing/2014/main" val="3701697061"/>
                    </a:ext>
                  </a:extLst>
                </a:gridCol>
                <a:gridCol w="1152144">
                  <a:extLst>
                    <a:ext uri="{9D8B030D-6E8A-4147-A177-3AD203B41FA5}">
                      <a16:colId xmlns:a16="http://schemas.microsoft.com/office/drawing/2014/main" val="837812382"/>
                    </a:ext>
                  </a:extLst>
                </a:gridCol>
                <a:gridCol w="1152144">
                  <a:extLst>
                    <a:ext uri="{9D8B030D-6E8A-4147-A177-3AD203B41FA5}">
                      <a16:colId xmlns:a16="http://schemas.microsoft.com/office/drawing/2014/main" val="3736801462"/>
                    </a:ext>
                  </a:extLst>
                </a:gridCol>
                <a:gridCol w="1152144">
                  <a:extLst>
                    <a:ext uri="{9D8B030D-6E8A-4147-A177-3AD203B41FA5}">
                      <a16:colId xmlns:a16="http://schemas.microsoft.com/office/drawing/2014/main" val="319000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7007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- 2024-08-03 11:30:00</a:t>
                      </a:r>
                      <a:r>
                        <a:rPr kumimoji="0" lang="de-DE" sz="1000" b="0" i="0" u="none" strike="noStrike" kern="1200" cap="none" spc="0" normalizeH="0" baseline="0" noProof="0">
                          <a:ln>
                            <a:noFill/>
                          </a:ln>
                          <a:solidFill>
                            <a:prstClr val="black"/>
                          </a:solidFill>
                          <a:effectLst/>
                          <a:uLnTx/>
                          <a:uFillTx/>
                          <a:latin typeface="Calibri"/>
                          <a:ea typeface="+mn-ea"/>
                          <a:cs typeface="+mn-cs"/>
                        </a:rPr>
                        <a:t>
 Was tun, wenn die beste Freundin schwer krank ist? 😔
Sultana und Sosan sind zusammen in Kabul in Afghanistan groß geworden. Obwohl Sultana mittlerweile in Deutschland lebt, haben sie noch viel Kontakt. Sosan ist vor vier Jahren schwer erkrankt. Ihre Nieren funktionieren nicht mehr richtig. 
Glücklicherweise wurde eine neue Niere für Sosan gefunden. Jetzt sammelt Sultana für ihre beste Freundin Spenden, damit sie schnell wieder gesund wird. ❤️
#Spenden #LebenRetten #HobbyHorsing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7924</a:t>
                      </a:r>
                    </a:p>
                  </a:txBody>
                  <a:tcPr/>
                </a:tc>
                <a:extLst>
                  <a:ext uri="{0D108BD9-81ED-4DB2-BD59-A6C34878D82A}">
                    <a16:rowId xmlns:a16="http://schemas.microsoft.com/office/drawing/2014/main" val="2708075364"/>
                  </a:ext>
                </a:extLst>
              </a:tr>
            </a:tbl>
          </a:graphicData>
        </a:graphic>
      </p:graphicFrame>
      <p:sp>
        <p:nvSpPr>
          <p:cNvPr id="4" name="Text Placeholder 3">
            <a:extLst>
              <a:ext uri="{FF2B5EF4-FFF2-40B4-BE49-F238E27FC236}">
                <a16:creationId xmlns:a16="http://schemas.microsoft.com/office/drawing/2014/main" id="{03528207-C088-45EE-BC84-5E69CEAD2D38}"/>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4232289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1027</Words>
  <Application>Microsoft Office PowerPoint</Application>
  <PresentationFormat>On-screen Show (4:3)</PresentationFormat>
  <Paragraphs>124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Alle Posts des Zeitraums (mit Total Interactions) | 01.2.34. WDR Lokalzeit - 1 of 8</vt:lpstr>
      <vt:lpstr>Instagram Alle Posts des Zeitraums (mit Total Interactions) | 01.2.34. WDR Lokalzeit - 2 of 8</vt:lpstr>
      <vt:lpstr>Instagram Alle Posts des Zeitraums (mit Total Interactions) | 01.2.34. WDR Lokalzeit - 3 of 8</vt:lpstr>
      <vt:lpstr>Instagram Alle Posts des Zeitraums (mit Total Interactions) | 01.2.34. WDR Lokalzeit - 4 of 8</vt:lpstr>
      <vt:lpstr>Instagram Alle Posts des Zeitraums (mit Total Interactions) | 01.2.34. WDR Lokalzeit - 5 of 8</vt:lpstr>
      <vt:lpstr>Instagram Alle Posts des Zeitraums (mit Total Interactions) | 01.2.34. WDR Lokalzeit - 6 of 8</vt:lpstr>
      <vt:lpstr>Instagram Alle Posts des Zeitraums (mit Total Interactions) | 01.2.34. WDR Lokalzeit - 7 of 8</vt:lpstr>
      <vt:lpstr>Instagram Alle Posts des Zeitraums (mit Total Interactions) | 01.2.34. WDR Lokalzeit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8</dc:title>
  <dc:creator>Frederik Born</dc:creator>
  <cp:lastModifiedBy>Frederik Born</cp:lastModifiedBy>
  <cp:revision>1</cp:revision>
  <dcterms:created xsi:type="dcterms:W3CDTF">2024-08-06T11:59:23Z</dcterms:created>
  <dcterms:modified xsi:type="dcterms:W3CDTF">2024-08-06T11:59:44Z</dcterms:modified>
</cp:coreProperties>
</file>