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BCA39-AF8B-4BC1-BC03-34D6195FC18C}"/>
              </a:ext>
            </a:extLst>
          </p:cNvPr>
          <p:cNvSpPr>
            <a:spLocks noGrp="1"/>
          </p:cNvSpPr>
          <p:nvPr>
            <p:ph type="title"/>
          </p:nvPr>
        </p:nvSpPr>
        <p:spPr/>
        <p:txBody>
          <a:bodyPr/>
          <a:lstStyle/>
          <a:p>
            <a:r>
              <a:rPr lang="de-DE"/>
              <a:t>Instagram Alle Posts des Zeitraums (mit Total Interactions) | 01.2.34. WDR Lokalzeit - 1 of 8</a:t>
            </a:r>
            <a:endParaRPr lang="en-US"/>
          </a:p>
        </p:txBody>
      </p:sp>
      <p:graphicFrame>
        <p:nvGraphicFramePr>
          <p:cNvPr id="5" name="Table Placeholder 4">
            <a:extLst>
              <a:ext uri="{FF2B5EF4-FFF2-40B4-BE49-F238E27FC236}">
                <a16:creationId xmlns:a16="http://schemas.microsoft.com/office/drawing/2014/main" id="{8623A26E-0BA2-472B-AF27-A3A006A99BEA}"/>
              </a:ext>
            </a:extLst>
          </p:cNvPr>
          <p:cNvGraphicFramePr>
            <a:graphicFrameLocks noGrp="1"/>
          </p:cNvGraphicFramePr>
          <p:nvPr>
            <p:ph type="tbl" sz="quarter" idx="13"/>
            <p:extLst>
              <p:ext uri="{D42A27DB-BD31-4B8C-83A1-F6EECF244321}">
                <p14:modId xmlns:p14="http://schemas.microsoft.com/office/powerpoint/2010/main" val="4209795589"/>
              </p:ext>
            </p:extLst>
          </p:nvPr>
        </p:nvGraphicFramePr>
        <p:xfrm>
          <a:off x="457200" y="1731963"/>
          <a:ext cx="8065008" cy="3708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1706858"/>
                    </a:ext>
                  </a:extLst>
                </a:gridCol>
                <a:gridCol w="1152144">
                  <a:extLst>
                    <a:ext uri="{9D8B030D-6E8A-4147-A177-3AD203B41FA5}">
                      <a16:colId xmlns:a16="http://schemas.microsoft.com/office/drawing/2014/main" val="2876573301"/>
                    </a:ext>
                  </a:extLst>
                </a:gridCol>
                <a:gridCol w="1152144">
                  <a:extLst>
                    <a:ext uri="{9D8B030D-6E8A-4147-A177-3AD203B41FA5}">
                      <a16:colId xmlns:a16="http://schemas.microsoft.com/office/drawing/2014/main" val="972317864"/>
                    </a:ext>
                  </a:extLst>
                </a:gridCol>
                <a:gridCol w="1152144">
                  <a:extLst>
                    <a:ext uri="{9D8B030D-6E8A-4147-A177-3AD203B41FA5}">
                      <a16:colId xmlns:a16="http://schemas.microsoft.com/office/drawing/2014/main" val="1732664203"/>
                    </a:ext>
                  </a:extLst>
                </a:gridCol>
                <a:gridCol w="1152144">
                  <a:extLst>
                    <a:ext uri="{9D8B030D-6E8A-4147-A177-3AD203B41FA5}">
                      <a16:colId xmlns:a16="http://schemas.microsoft.com/office/drawing/2014/main" val="3275141733"/>
                    </a:ext>
                  </a:extLst>
                </a:gridCol>
                <a:gridCol w="1152144">
                  <a:extLst>
                    <a:ext uri="{9D8B030D-6E8A-4147-A177-3AD203B41FA5}">
                      <a16:colId xmlns:a16="http://schemas.microsoft.com/office/drawing/2014/main" val="3705900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01727218"/>
                  </a:ext>
                </a:extLst>
              </a:tr>
            </a:tbl>
          </a:graphicData>
        </a:graphic>
      </p:graphicFrame>
      <p:sp>
        <p:nvSpPr>
          <p:cNvPr id="4" name="Text Placeholder 3">
            <a:extLst>
              <a:ext uri="{FF2B5EF4-FFF2-40B4-BE49-F238E27FC236}">
                <a16:creationId xmlns:a16="http://schemas.microsoft.com/office/drawing/2014/main" id="{1F53F8C0-DFB0-4670-AE94-43CC1672D2DC}"/>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1629678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84C27-51C5-4100-A83B-48D32E3835BF}"/>
              </a:ext>
            </a:extLst>
          </p:cNvPr>
          <p:cNvSpPr>
            <a:spLocks noGrp="1"/>
          </p:cNvSpPr>
          <p:nvPr>
            <p:ph type="title"/>
          </p:nvPr>
        </p:nvSpPr>
        <p:spPr/>
        <p:txBody>
          <a:bodyPr/>
          <a:lstStyle/>
          <a:p>
            <a:r>
              <a:rPr lang="de-DE"/>
              <a:t>Instagram Alle Posts des Zeitraums (mit Total Interactions) | 01.2.34. WDR Lokalzeit - 2 of 8</a:t>
            </a:r>
            <a:endParaRPr lang="en-US"/>
          </a:p>
        </p:txBody>
      </p:sp>
      <p:graphicFrame>
        <p:nvGraphicFramePr>
          <p:cNvPr id="5" name="Table Placeholder 4">
            <a:extLst>
              <a:ext uri="{FF2B5EF4-FFF2-40B4-BE49-F238E27FC236}">
                <a16:creationId xmlns:a16="http://schemas.microsoft.com/office/drawing/2014/main" id="{3BF83BDD-708D-4E2A-A3AD-B963B3EB54B5}"/>
              </a:ext>
            </a:extLst>
          </p:cNvPr>
          <p:cNvGraphicFramePr>
            <a:graphicFrameLocks noGrp="1"/>
          </p:cNvGraphicFramePr>
          <p:nvPr>
            <p:ph type="tbl" sz="quarter" idx="13"/>
            <p:extLst>
              <p:ext uri="{D42A27DB-BD31-4B8C-83A1-F6EECF244321}">
                <p14:modId xmlns:p14="http://schemas.microsoft.com/office/powerpoint/2010/main" val="331812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9079424"/>
                    </a:ext>
                  </a:extLst>
                </a:gridCol>
                <a:gridCol w="1152144">
                  <a:extLst>
                    <a:ext uri="{9D8B030D-6E8A-4147-A177-3AD203B41FA5}">
                      <a16:colId xmlns:a16="http://schemas.microsoft.com/office/drawing/2014/main" val="4014756236"/>
                    </a:ext>
                  </a:extLst>
                </a:gridCol>
                <a:gridCol w="1152144">
                  <a:extLst>
                    <a:ext uri="{9D8B030D-6E8A-4147-A177-3AD203B41FA5}">
                      <a16:colId xmlns:a16="http://schemas.microsoft.com/office/drawing/2014/main" val="592225711"/>
                    </a:ext>
                  </a:extLst>
                </a:gridCol>
                <a:gridCol w="1152144">
                  <a:extLst>
                    <a:ext uri="{9D8B030D-6E8A-4147-A177-3AD203B41FA5}">
                      <a16:colId xmlns:a16="http://schemas.microsoft.com/office/drawing/2014/main" val="2803096341"/>
                    </a:ext>
                  </a:extLst>
                </a:gridCol>
                <a:gridCol w="1152144">
                  <a:extLst>
                    <a:ext uri="{9D8B030D-6E8A-4147-A177-3AD203B41FA5}">
                      <a16:colId xmlns:a16="http://schemas.microsoft.com/office/drawing/2014/main" val="901498985"/>
                    </a:ext>
                  </a:extLst>
                </a:gridCol>
                <a:gridCol w="1152144">
                  <a:extLst>
                    <a:ext uri="{9D8B030D-6E8A-4147-A177-3AD203B41FA5}">
                      <a16:colId xmlns:a16="http://schemas.microsoft.com/office/drawing/2014/main" val="3483132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7769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- 2024-07-22 11:57:39</a:t>
                      </a:r>
                      <a:r>
                        <a:rPr kumimoji="0" lang="de-DE" sz="1000" b="0" i="0" u="none" strike="noStrike" kern="1200" cap="none" spc="0" normalizeH="0" baseline="0" noProof="0">
                          <a:ln>
                            <a:noFill/>
                          </a:ln>
                          <a:solidFill>
                            <a:prstClr val="black"/>
                          </a:solidFill>
                          <a:effectLst/>
                          <a:uLnTx/>
                          <a:uFillTx/>
                          <a:latin typeface="Calibri"/>
                          <a:ea typeface="+mn-ea"/>
                          <a:cs typeface="+mn-cs"/>
                        </a:rPr>
                        <a:t>
 Achatschnecke Turbo und Teacup-Schweinchen Peppa Wutz sind im Einsatz auf der Kinderstation des Clemenshospitals Münster. 🐌 🐖
Ein Mal in der Woche kommen die Tiere mit Bianca Terhürne auf die E2, der kinder-psychosomatischen Station und der kinderneurologischen Früh-Reha. ❤️
Bianca war früher Krankenschwester, sie ist auch ausgebildet für die tiergestützte Intervention. Sie weiß: Jedes Kind reagiert anders auf ihre unterschiedlichen Tiere – genauso wissen auch die Tiere genau, von wem sie gestreichelt werden möchten. 
Bei den Besuchen helfen Peppa Wutz und all die anderen Tiere den Kindern, sich zu entspannen und sie helfen beim Abbau von Ängsten oder ermuntern zum Kuscheln! 💪🤗🐷🐰
👩‍💻 Autorin: Lara Brüggemeier
#WDR #Lokalzeit #Tiere #Krankenhaus #Kinderstation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67699</a:t>
                      </a:r>
                    </a:p>
                  </a:txBody>
                  <a:tcPr/>
                </a:tc>
                <a:extLst>
                  <a:ext uri="{0D108BD9-81ED-4DB2-BD59-A6C34878D82A}">
                    <a16:rowId xmlns:a16="http://schemas.microsoft.com/office/drawing/2014/main" val="2164580211"/>
                  </a:ext>
                </a:extLst>
              </a:tr>
            </a:tbl>
          </a:graphicData>
        </a:graphic>
      </p:graphicFrame>
      <p:sp>
        <p:nvSpPr>
          <p:cNvPr id="4" name="Text Placeholder 3">
            <a:extLst>
              <a:ext uri="{FF2B5EF4-FFF2-40B4-BE49-F238E27FC236}">
                <a16:creationId xmlns:a16="http://schemas.microsoft.com/office/drawing/2014/main" id="{6C1B3503-D2D0-4B02-9294-BEE1AC7F21EA}"/>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378104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C677-A8ED-4646-8D1B-6EC0A66B2D81}"/>
              </a:ext>
            </a:extLst>
          </p:cNvPr>
          <p:cNvSpPr>
            <a:spLocks noGrp="1"/>
          </p:cNvSpPr>
          <p:nvPr>
            <p:ph type="title"/>
          </p:nvPr>
        </p:nvSpPr>
        <p:spPr/>
        <p:txBody>
          <a:bodyPr/>
          <a:lstStyle/>
          <a:p>
            <a:r>
              <a:rPr lang="de-DE"/>
              <a:t>Instagram Alle Posts des Zeitraums (mit Total Interactions) | 01.2.34. WDR Lokalzeit - 3 of 8</a:t>
            </a:r>
            <a:endParaRPr lang="en-US"/>
          </a:p>
        </p:txBody>
      </p:sp>
      <p:graphicFrame>
        <p:nvGraphicFramePr>
          <p:cNvPr id="5" name="Table Placeholder 4">
            <a:extLst>
              <a:ext uri="{FF2B5EF4-FFF2-40B4-BE49-F238E27FC236}">
                <a16:creationId xmlns:a16="http://schemas.microsoft.com/office/drawing/2014/main" id="{100B6709-D2DC-4880-9F2D-70278AEF66D0}"/>
              </a:ext>
            </a:extLst>
          </p:cNvPr>
          <p:cNvGraphicFramePr>
            <a:graphicFrameLocks noGrp="1"/>
          </p:cNvGraphicFramePr>
          <p:nvPr>
            <p:ph type="tbl" sz="quarter" idx="13"/>
            <p:extLst>
              <p:ext uri="{D42A27DB-BD31-4B8C-83A1-F6EECF244321}">
                <p14:modId xmlns:p14="http://schemas.microsoft.com/office/powerpoint/2010/main" val="158450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8040771"/>
                    </a:ext>
                  </a:extLst>
                </a:gridCol>
                <a:gridCol w="1152144">
                  <a:extLst>
                    <a:ext uri="{9D8B030D-6E8A-4147-A177-3AD203B41FA5}">
                      <a16:colId xmlns:a16="http://schemas.microsoft.com/office/drawing/2014/main" val="1448136593"/>
                    </a:ext>
                  </a:extLst>
                </a:gridCol>
                <a:gridCol w="1152144">
                  <a:extLst>
                    <a:ext uri="{9D8B030D-6E8A-4147-A177-3AD203B41FA5}">
                      <a16:colId xmlns:a16="http://schemas.microsoft.com/office/drawing/2014/main" val="2096778455"/>
                    </a:ext>
                  </a:extLst>
                </a:gridCol>
                <a:gridCol w="1152144">
                  <a:extLst>
                    <a:ext uri="{9D8B030D-6E8A-4147-A177-3AD203B41FA5}">
                      <a16:colId xmlns:a16="http://schemas.microsoft.com/office/drawing/2014/main" val="2186981122"/>
                    </a:ext>
                  </a:extLst>
                </a:gridCol>
                <a:gridCol w="1152144">
                  <a:extLst>
                    <a:ext uri="{9D8B030D-6E8A-4147-A177-3AD203B41FA5}">
                      <a16:colId xmlns:a16="http://schemas.microsoft.com/office/drawing/2014/main" val="2902081656"/>
                    </a:ext>
                  </a:extLst>
                </a:gridCol>
                <a:gridCol w="1152144">
                  <a:extLst>
                    <a:ext uri="{9D8B030D-6E8A-4147-A177-3AD203B41FA5}">
                      <a16:colId xmlns:a16="http://schemas.microsoft.com/office/drawing/2014/main" val="1346631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8664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- 2024-07-28 11:22:58</a:t>
                      </a:r>
                      <a:r>
                        <a:rPr kumimoji="0" lang="de-DE" sz="1000" b="0" i="0" u="none" strike="noStrike" kern="1200" cap="none" spc="0" normalizeH="0" baseline="0" noProof="0">
                          <a:ln>
                            <a:noFill/>
                          </a:ln>
                          <a:solidFill>
                            <a:prstClr val="black"/>
                          </a:solidFill>
                          <a:effectLst/>
                          <a:uLnTx/>
                          <a:uFillTx/>
                          <a:latin typeface="Calibri"/>
                          <a:ea typeface="+mn-ea"/>
                          <a:cs typeface="+mn-cs"/>
                        </a:rPr>
                        <a:t>
 Hinweis: In diesem Post geht es um totgeborene Babys. Wenn dich das zu sehr belastet, lies nicht weiter.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„Am schlimmsten sind die schmerzhaften Schreie der Eltern.“ 
Isabelle Lidke ist ehrenamtliche Sternenkind-Fotografin. Die 32-Jährige fotografiert totgeborene Babys, um den Eltern eine bleibende Erinnerung zu schaffen. 
Mehrmals im Monat wird Isabelle, oft unerwartet und kurzfristig, von Hebammen und Ärzten in den Kreißsaal gerufen. Ausgestattet mit einem kleinen Koffer mit Kleidung für Neugeborene und ihrer Kamera, macht sie einfühlsame Sternenkind-Fotos. Trotz der Kritik, die sie immer wieder für ihre Arbeit erhält, hilft sie so den Eltern, würdevoll Abschied zu nehmen.
Was denkst du über Sternenkind-Fotografie als Möglichkeit der Trauerbewältigung? 
👩🏻‍💻 Autorin: Nastaran Amirhaji
#Sternenkind #Sternenkinder #Sternenkindfotografin #Bochum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38593</a:t>
                      </a:r>
                    </a:p>
                  </a:txBody>
                  <a:tcPr/>
                </a:tc>
                <a:extLst>
                  <a:ext uri="{0D108BD9-81ED-4DB2-BD59-A6C34878D82A}">
                    <a16:rowId xmlns:a16="http://schemas.microsoft.com/office/drawing/2014/main" val="3766398152"/>
                  </a:ext>
                </a:extLst>
              </a:tr>
            </a:tbl>
          </a:graphicData>
        </a:graphic>
      </p:graphicFrame>
      <p:sp>
        <p:nvSpPr>
          <p:cNvPr id="4" name="Text Placeholder 3">
            <a:extLst>
              <a:ext uri="{FF2B5EF4-FFF2-40B4-BE49-F238E27FC236}">
                <a16:creationId xmlns:a16="http://schemas.microsoft.com/office/drawing/2014/main" id="{38786A48-A7A9-4B5D-BF62-62F8D837D019}"/>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194443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52B06-D2B0-4638-842F-9AB8CA1FAD7C}"/>
              </a:ext>
            </a:extLst>
          </p:cNvPr>
          <p:cNvSpPr>
            <a:spLocks noGrp="1"/>
          </p:cNvSpPr>
          <p:nvPr>
            <p:ph type="title"/>
          </p:nvPr>
        </p:nvSpPr>
        <p:spPr/>
        <p:txBody>
          <a:bodyPr/>
          <a:lstStyle/>
          <a:p>
            <a:r>
              <a:rPr lang="de-DE"/>
              <a:t>Instagram Alle Posts des Zeitraums (mit Total Interactions) | 01.2.34. WDR Lokalzeit - 4 of 8</a:t>
            </a:r>
            <a:endParaRPr lang="en-US"/>
          </a:p>
        </p:txBody>
      </p:sp>
      <p:graphicFrame>
        <p:nvGraphicFramePr>
          <p:cNvPr id="5" name="Table Placeholder 4">
            <a:extLst>
              <a:ext uri="{FF2B5EF4-FFF2-40B4-BE49-F238E27FC236}">
                <a16:creationId xmlns:a16="http://schemas.microsoft.com/office/drawing/2014/main" id="{13261629-7EB8-4EB4-8287-4C6D27097F72}"/>
              </a:ext>
            </a:extLst>
          </p:cNvPr>
          <p:cNvGraphicFramePr>
            <a:graphicFrameLocks noGrp="1"/>
          </p:cNvGraphicFramePr>
          <p:nvPr>
            <p:ph type="tbl" sz="quarter" idx="13"/>
            <p:extLst>
              <p:ext uri="{D42A27DB-BD31-4B8C-83A1-F6EECF244321}">
                <p14:modId xmlns:p14="http://schemas.microsoft.com/office/powerpoint/2010/main" val="68487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6234679"/>
                    </a:ext>
                  </a:extLst>
                </a:gridCol>
                <a:gridCol w="1152144">
                  <a:extLst>
                    <a:ext uri="{9D8B030D-6E8A-4147-A177-3AD203B41FA5}">
                      <a16:colId xmlns:a16="http://schemas.microsoft.com/office/drawing/2014/main" val="1999919874"/>
                    </a:ext>
                  </a:extLst>
                </a:gridCol>
                <a:gridCol w="1152144">
                  <a:extLst>
                    <a:ext uri="{9D8B030D-6E8A-4147-A177-3AD203B41FA5}">
                      <a16:colId xmlns:a16="http://schemas.microsoft.com/office/drawing/2014/main" val="1733187942"/>
                    </a:ext>
                  </a:extLst>
                </a:gridCol>
                <a:gridCol w="1152144">
                  <a:extLst>
                    <a:ext uri="{9D8B030D-6E8A-4147-A177-3AD203B41FA5}">
                      <a16:colId xmlns:a16="http://schemas.microsoft.com/office/drawing/2014/main" val="3955090425"/>
                    </a:ext>
                  </a:extLst>
                </a:gridCol>
                <a:gridCol w="1152144">
                  <a:extLst>
                    <a:ext uri="{9D8B030D-6E8A-4147-A177-3AD203B41FA5}">
                      <a16:colId xmlns:a16="http://schemas.microsoft.com/office/drawing/2014/main" val="2059951556"/>
                    </a:ext>
                  </a:extLst>
                </a:gridCol>
                <a:gridCol w="1152144">
                  <a:extLst>
                    <a:ext uri="{9D8B030D-6E8A-4147-A177-3AD203B41FA5}">
                      <a16:colId xmlns:a16="http://schemas.microsoft.com/office/drawing/2014/main" val="99782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7772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- 2024-07-26 12:23:10</a:t>
                      </a:r>
                      <a:r>
                        <a:rPr kumimoji="0" lang="de-DE" sz="1000" b="0" i="0" u="none" strike="noStrike" kern="1200" cap="none" spc="0" normalizeH="0" baseline="0" noProof="0">
                          <a:ln>
                            <a:noFill/>
                          </a:ln>
                          <a:solidFill>
                            <a:prstClr val="black"/>
                          </a:solidFill>
                          <a:effectLst/>
                          <a:uLnTx/>
                          <a:uFillTx/>
                          <a:latin typeface="Calibri"/>
                          <a:ea typeface="+mn-ea"/>
                          <a:cs typeface="+mn-cs"/>
                        </a:rPr>
                        <a:t>
 1000 Meter Stoff, 600 Kostüme für mehr als 40 Tänze: Alice und Helene lassen jedes Jahr die Nähmaschinen glühen – kurz vor der großen Show “Dance &amp; Sing” von der Tanzschule spitzentanz aus Kreuztal. ✨💃 
Wenn im Frühjahr alle Choreographien stehen, sprudeln in Alice Kopf die Ideen für die Kostüme. Der Startschuss für das große Nähen. Nun haben Alice und ihre Mutter Helene sechs Wochen Zeit aus wilden und bunten Entwürfen echte Kostüme für die Bühne zu kreieren – und das komplett ehrenamtlich. Das Engagement von Alice und Helene hält die Kosten für die Familien der mitwirkenden Kids gering.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Susanne Schoeppner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#WDR #Lokalzeit #Ehrenamt #Tanzen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9630</a:t>
                      </a:r>
                    </a:p>
                  </a:txBody>
                  <a:tcPr/>
                </a:tc>
                <a:extLst>
                  <a:ext uri="{0D108BD9-81ED-4DB2-BD59-A6C34878D82A}">
                    <a16:rowId xmlns:a16="http://schemas.microsoft.com/office/drawing/2014/main" val="2816498605"/>
                  </a:ext>
                </a:extLst>
              </a:tr>
            </a:tbl>
          </a:graphicData>
        </a:graphic>
      </p:graphicFrame>
      <p:sp>
        <p:nvSpPr>
          <p:cNvPr id="4" name="Text Placeholder 3">
            <a:extLst>
              <a:ext uri="{FF2B5EF4-FFF2-40B4-BE49-F238E27FC236}">
                <a16:creationId xmlns:a16="http://schemas.microsoft.com/office/drawing/2014/main" id="{726483D8-5464-4D04-A33C-FC3C04BDC039}"/>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1821992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D2A2-4E90-4C3E-A20F-008D10BD818A}"/>
              </a:ext>
            </a:extLst>
          </p:cNvPr>
          <p:cNvSpPr>
            <a:spLocks noGrp="1"/>
          </p:cNvSpPr>
          <p:nvPr>
            <p:ph type="title"/>
          </p:nvPr>
        </p:nvSpPr>
        <p:spPr/>
        <p:txBody>
          <a:bodyPr/>
          <a:lstStyle/>
          <a:p>
            <a:r>
              <a:rPr lang="de-DE"/>
              <a:t>Instagram Alle Posts des Zeitraums (mit Total Interactions) | 01.2.34. WDR Lokalzeit - 5 of 8</a:t>
            </a:r>
            <a:endParaRPr lang="en-US"/>
          </a:p>
        </p:txBody>
      </p:sp>
      <p:graphicFrame>
        <p:nvGraphicFramePr>
          <p:cNvPr id="5" name="Table Placeholder 4">
            <a:extLst>
              <a:ext uri="{FF2B5EF4-FFF2-40B4-BE49-F238E27FC236}">
                <a16:creationId xmlns:a16="http://schemas.microsoft.com/office/drawing/2014/main" id="{2AA6C968-0377-4F25-85BD-4D0484F38F07}"/>
              </a:ext>
            </a:extLst>
          </p:cNvPr>
          <p:cNvGraphicFramePr>
            <a:graphicFrameLocks noGrp="1"/>
          </p:cNvGraphicFramePr>
          <p:nvPr>
            <p:ph type="tbl" sz="quarter" idx="13"/>
            <p:extLst>
              <p:ext uri="{D42A27DB-BD31-4B8C-83A1-F6EECF244321}">
                <p14:modId xmlns:p14="http://schemas.microsoft.com/office/powerpoint/2010/main" val="298744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0982497"/>
                    </a:ext>
                  </a:extLst>
                </a:gridCol>
                <a:gridCol w="1152144">
                  <a:extLst>
                    <a:ext uri="{9D8B030D-6E8A-4147-A177-3AD203B41FA5}">
                      <a16:colId xmlns:a16="http://schemas.microsoft.com/office/drawing/2014/main" val="4149922107"/>
                    </a:ext>
                  </a:extLst>
                </a:gridCol>
                <a:gridCol w="1152144">
                  <a:extLst>
                    <a:ext uri="{9D8B030D-6E8A-4147-A177-3AD203B41FA5}">
                      <a16:colId xmlns:a16="http://schemas.microsoft.com/office/drawing/2014/main" val="1221744509"/>
                    </a:ext>
                  </a:extLst>
                </a:gridCol>
                <a:gridCol w="1152144">
                  <a:extLst>
                    <a:ext uri="{9D8B030D-6E8A-4147-A177-3AD203B41FA5}">
                      <a16:colId xmlns:a16="http://schemas.microsoft.com/office/drawing/2014/main" val="1126637463"/>
                    </a:ext>
                  </a:extLst>
                </a:gridCol>
                <a:gridCol w="1152144">
                  <a:extLst>
                    <a:ext uri="{9D8B030D-6E8A-4147-A177-3AD203B41FA5}">
                      <a16:colId xmlns:a16="http://schemas.microsoft.com/office/drawing/2014/main" val="448504172"/>
                    </a:ext>
                  </a:extLst>
                </a:gridCol>
                <a:gridCol w="1152144">
                  <a:extLst>
                    <a:ext uri="{9D8B030D-6E8A-4147-A177-3AD203B41FA5}">
                      <a16:colId xmlns:a16="http://schemas.microsoft.com/office/drawing/2014/main" val="2690467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4869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- 2024-07-24 11:44:45</a:t>
                      </a:r>
                      <a:r>
                        <a:rPr kumimoji="0" lang="de-DE" sz="1000" b="0" i="0" u="none" strike="noStrike" kern="1200" cap="none" spc="0" normalizeH="0" baseline="0" noProof="0">
                          <a:ln>
                            <a:noFill/>
                          </a:ln>
                          <a:solidFill>
                            <a:prstClr val="black"/>
                          </a:solidFill>
                          <a:effectLst/>
                          <a:uLnTx/>
                          <a:uFillTx/>
                          <a:latin typeface="Calibri"/>
                          <a:ea typeface="+mn-ea"/>
                          <a:cs typeface="+mn-cs"/>
                        </a:rPr>
                        <a:t>
 Welchen Sport hast du zuletzt neu ausprobiert? 🤔
Mika hat einen Rollstuhl und kann endlich Wassersport machen! Möglich macht es das barrierefreie Stand-Up-Paddle des Vereins „Münster Inklusiv Denken“. Mit Spezial-Board und Begleitung können Rollstuhlfahrerinnen und -fahrer kostenlos den Wassersport am Hafen in Münster erleben. ❤️💪
Für Mika geht es damit schon auf die zweite Fahrt!
👩‍💻 Autorin: Veerle Seelig 
#Inklusion #Wassersport #Ehrenamt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8969</a:t>
                      </a:r>
                    </a:p>
                  </a:txBody>
                  <a:tcPr/>
                </a:tc>
                <a:extLst>
                  <a:ext uri="{0D108BD9-81ED-4DB2-BD59-A6C34878D82A}">
                    <a16:rowId xmlns:a16="http://schemas.microsoft.com/office/drawing/2014/main" val="2403153130"/>
                  </a:ext>
                </a:extLst>
              </a:tr>
            </a:tbl>
          </a:graphicData>
        </a:graphic>
      </p:graphicFrame>
      <p:sp>
        <p:nvSpPr>
          <p:cNvPr id="4" name="Text Placeholder 3">
            <a:extLst>
              <a:ext uri="{FF2B5EF4-FFF2-40B4-BE49-F238E27FC236}">
                <a16:creationId xmlns:a16="http://schemas.microsoft.com/office/drawing/2014/main" id="{FA150C7B-526C-4A5D-96BB-6C9C0CBCF1E6}"/>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554342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FD60-D236-41BB-B4DA-0388CD92248F}"/>
              </a:ext>
            </a:extLst>
          </p:cNvPr>
          <p:cNvSpPr>
            <a:spLocks noGrp="1"/>
          </p:cNvSpPr>
          <p:nvPr>
            <p:ph type="title"/>
          </p:nvPr>
        </p:nvSpPr>
        <p:spPr/>
        <p:txBody>
          <a:bodyPr/>
          <a:lstStyle/>
          <a:p>
            <a:r>
              <a:rPr lang="de-DE"/>
              <a:t>Instagram Alle Posts des Zeitraums (mit Total Interactions) | 01.2.34. WDR Lokalzeit - 6 of 8</a:t>
            </a:r>
            <a:endParaRPr lang="en-US"/>
          </a:p>
        </p:txBody>
      </p:sp>
      <p:graphicFrame>
        <p:nvGraphicFramePr>
          <p:cNvPr id="5" name="Table Placeholder 4">
            <a:extLst>
              <a:ext uri="{FF2B5EF4-FFF2-40B4-BE49-F238E27FC236}">
                <a16:creationId xmlns:a16="http://schemas.microsoft.com/office/drawing/2014/main" id="{059667CE-7EB5-4396-8713-EF26E12F13AE}"/>
              </a:ext>
            </a:extLst>
          </p:cNvPr>
          <p:cNvGraphicFramePr>
            <a:graphicFrameLocks noGrp="1"/>
          </p:cNvGraphicFramePr>
          <p:nvPr>
            <p:ph type="tbl" sz="quarter" idx="13"/>
            <p:extLst>
              <p:ext uri="{D42A27DB-BD31-4B8C-83A1-F6EECF244321}">
                <p14:modId xmlns:p14="http://schemas.microsoft.com/office/powerpoint/2010/main" val="381420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2770124"/>
                    </a:ext>
                  </a:extLst>
                </a:gridCol>
                <a:gridCol w="1152144">
                  <a:extLst>
                    <a:ext uri="{9D8B030D-6E8A-4147-A177-3AD203B41FA5}">
                      <a16:colId xmlns:a16="http://schemas.microsoft.com/office/drawing/2014/main" val="1492709895"/>
                    </a:ext>
                  </a:extLst>
                </a:gridCol>
                <a:gridCol w="1152144">
                  <a:extLst>
                    <a:ext uri="{9D8B030D-6E8A-4147-A177-3AD203B41FA5}">
                      <a16:colId xmlns:a16="http://schemas.microsoft.com/office/drawing/2014/main" val="4186809122"/>
                    </a:ext>
                  </a:extLst>
                </a:gridCol>
                <a:gridCol w="1152144">
                  <a:extLst>
                    <a:ext uri="{9D8B030D-6E8A-4147-A177-3AD203B41FA5}">
                      <a16:colId xmlns:a16="http://schemas.microsoft.com/office/drawing/2014/main" val="693607282"/>
                    </a:ext>
                  </a:extLst>
                </a:gridCol>
                <a:gridCol w="1152144">
                  <a:extLst>
                    <a:ext uri="{9D8B030D-6E8A-4147-A177-3AD203B41FA5}">
                      <a16:colId xmlns:a16="http://schemas.microsoft.com/office/drawing/2014/main" val="284039079"/>
                    </a:ext>
                  </a:extLst>
                </a:gridCol>
                <a:gridCol w="1152144">
                  <a:extLst>
                    <a:ext uri="{9D8B030D-6E8A-4147-A177-3AD203B41FA5}">
                      <a16:colId xmlns:a16="http://schemas.microsoft.com/office/drawing/2014/main" val="2235395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0135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- 2024-07-27 11:08:18</a:t>
                      </a:r>
                      <a:r>
                        <a:rPr kumimoji="0" lang="de-DE" sz="1000" b="0" i="0" u="none" strike="noStrike" kern="1200" cap="none" spc="0" normalizeH="0" baseline="0" noProof="0">
                          <a:ln>
                            <a:noFill/>
                          </a:ln>
                          <a:solidFill>
                            <a:prstClr val="black"/>
                          </a:solidFill>
                          <a:effectLst/>
                          <a:uLnTx/>
                          <a:uFillTx/>
                          <a:latin typeface="Calibri"/>
                          <a:ea typeface="+mn-ea"/>
                          <a:cs typeface="+mn-cs"/>
                        </a:rPr>
                        <a:t>
 Die Dortmunder Nordstadt hat einen schwierigen Ruf. Genau hier bietet die Nordstadtliga Kindern viel mehr als nur Fußball. 
Okan ist selbst in der Nordstadt aufgewachsen. Ihm fehlte damals jemand, der hinter ihm steht und an ihn glaubt. Dieser Jemand ist Okan heute für die Kinder und Jugendlichen. Er spricht ihnen Mut zu und stärkt ihr Selbstvertrauen. 🤝❤️
nordstadtligadortmund nordstadtliga_queens 
👩🏻‍💻 Autorin: Paula Weber 
#Fußball #Teilhabe #Inklusion #Dortmund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7779</a:t>
                      </a:r>
                    </a:p>
                  </a:txBody>
                  <a:tcPr/>
                </a:tc>
                <a:extLst>
                  <a:ext uri="{0D108BD9-81ED-4DB2-BD59-A6C34878D82A}">
                    <a16:rowId xmlns:a16="http://schemas.microsoft.com/office/drawing/2014/main" val="4091319639"/>
                  </a:ext>
                </a:extLst>
              </a:tr>
            </a:tbl>
          </a:graphicData>
        </a:graphic>
      </p:graphicFrame>
      <p:sp>
        <p:nvSpPr>
          <p:cNvPr id="4" name="Text Placeholder 3">
            <a:extLst>
              <a:ext uri="{FF2B5EF4-FFF2-40B4-BE49-F238E27FC236}">
                <a16:creationId xmlns:a16="http://schemas.microsoft.com/office/drawing/2014/main" id="{0875CDBD-A364-458E-9B1A-0C0DE65BF1FF}"/>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409152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FA69-3EEA-4F40-9B7A-203B4D0C7BC5}"/>
              </a:ext>
            </a:extLst>
          </p:cNvPr>
          <p:cNvSpPr>
            <a:spLocks noGrp="1"/>
          </p:cNvSpPr>
          <p:nvPr>
            <p:ph type="title"/>
          </p:nvPr>
        </p:nvSpPr>
        <p:spPr/>
        <p:txBody>
          <a:bodyPr/>
          <a:lstStyle/>
          <a:p>
            <a:r>
              <a:rPr lang="de-DE"/>
              <a:t>Instagram Alle Posts des Zeitraums (mit Total Interactions) | 01.2.34. WDR Lokalzeit - 7 of 8</a:t>
            </a:r>
            <a:endParaRPr lang="en-US"/>
          </a:p>
        </p:txBody>
      </p:sp>
      <p:graphicFrame>
        <p:nvGraphicFramePr>
          <p:cNvPr id="5" name="Table Placeholder 4">
            <a:extLst>
              <a:ext uri="{FF2B5EF4-FFF2-40B4-BE49-F238E27FC236}">
                <a16:creationId xmlns:a16="http://schemas.microsoft.com/office/drawing/2014/main" id="{9FB8D6C3-4C05-437E-8D01-28C3E1BF9CB4}"/>
              </a:ext>
            </a:extLst>
          </p:cNvPr>
          <p:cNvGraphicFramePr>
            <a:graphicFrameLocks noGrp="1"/>
          </p:cNvGraphicFramePr>
          <p:nvPr>
            <p:ph type="tbl" sz="quarter" idx="13"/>
            <p:extLst>
              <p:ext uri="{D42A27DB-BD31-4B8C-83A1-F6EECF244321}">
                <p14:modId xmlns:p14="http://schemas.microsoft.com/office/powerpoint/2010/main" val="323754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2971302"/>
                    </a:ext>
                  </a:extLst>
                </a:gridCol>
                <a:gridCol w="1152144">
                  <a:extLst>
                    <a:ext uri="{9D8B030D-6E8A-4147-A177-3AD203B41FA5}">
                      <a16:colId xmlns:a16="http://schemas.microsoft.com/office/drawing/2014/main" val="3729644578"/>
                    </a:ext>
                  </a:extLst>
                </a:gridCol>
                <a:gridCol w="1152144">
                  <a:extLst>
                    <a:ext uri="{9D8B030D-6E8A-4147-A177-3AD203B41FA5}">
                      <a16:colId xmlns:a16="http://schemas.microsoft.com/office/drawing/2014/main" val="2642681849"/>
                    </a:ext>
                  </a:extLst>
                </a:gridCol>
                <a:gridCol w="1152144">
                  <a:extLst>
                    <a:ext uri="{9D8B030D-6E8A-4147-A177-3AD203B41FA5}">
                      <a16:colId xmlns:a16="http://schemas.microsoft.com/office/drawing/2014/main" val="571473025"/>
                    </a:ext>
                  </a:extLst>
                </a:gridCol>
                <a:gridCol w="1152144">
                  <a:extLst>
                    <a:ext uri="{9D8B030D-6E8A-4147-A177-3AD203B41FA5}">
                      <a16:colId xmlns:a16="http://schemas.microsoft.com/office/drawing/2014/main" val="132609405"/>
                    </a:ext>
                  </a:extLst>
                </a:gridCol>
                <a:gridCol w="1152144">
                  <a:extLst>
                    <a:ext uri="{9D8B030D-6E8A-4147-A177-3AD203B41FA5}">
                      <a16:colId xmlns:a16="http://schemas.microsoft.com/office/drawing/2014/main" val="156323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0932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- 2024-07-25 11:24:12</a:t>
                      </a:r>
                      <a:r>
                        <a:rPr kumimoji="0" lang="de-DE" sz="1000" b="0" i="0" u="none" strike="noStrike" kern="1200" cap="none" spc="0" normalizeH="0" baseline="0" noProof="0">
                          <a:ln>
                            <a:noFill/>
                          </a:ln>
                          <a:solidFill>
                            <a:prstClr val="black"/>
                          </a:solidFill>
                          <a:effectLst/>
                          <a:uLnTx/>
                          <a:uFillTx/>
                          <a:latin typeface="Calibri"/>
                          <a:ea typeface="+mn-ea"/>
                          <a:cs typeface="+mn-cs"/>
                        </a:rPr>
                        <a:t>
 Lachen ist gesund – den Spruch kennt wohl jeder. Die Ehrenamtlichen vom lachtelefon kümmern sich darum ganz offiziell. Einfach anrufen und zum Lachen gebracht werden. 📞❤️
Was bringt dich zum Lachen?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Nina Bussmann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#Lachen #Lachtelefon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7301</a:t>
                      </a:r>
                    </a:p>
                  </a:txBody>
                  <a:tcPr/>
                </a:tc>
                <a:extLst>
                  <a:ext uri="{0D108BD9-81ED-4DB2-BD59-A6C34878D82A}">
                    <a16:rowId xmlns:a16="http://schemas.microsoft.com/office/drawing/2014/main" val="3495234240"/>
                  </a:ext>
                </a:extLst>
              </a:tr>
            </a:tbl>
          </a:graphicData>
        </a:graphic>
      </p:graphicFrame>
      <p:sp>
        <p:nvSpPr>
          <p:cNvPr id="4" name="Text Placeholder 3">
            <a:extLst>
              <a:ext uri="{FF2B5EF4-FFF2-40B4-BE49-F238E27FC236}">
                <a16:creationId xmlns:a16="http://schemas.microsoft.com/office/drawing/2014/main" id="{C1C4DAB3-D6EA-4BE8-BC57-DE6E780CF564}"/>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369343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A1BD-5E78-4CB7-AA94-C3C8A914657E}"/>
              </a:ext>
            </a:extLst>
          </p:cNvPr>
          <p:cNvSpPr>
            <a:spLocks noGrp="1"/>
          </p:cNvSpPr>
          <p:nvPr>
            <p:ph type="title"/>
          </p:nvPr>
        </p:nvSpPr>
        <p:spPr/>
        <p:txBody>
          <a:bodyPr/>
          <a:lstStyle/>
          <a:p>
            <a:r>
              <a:rPr lang="de-DE"/>
              <a:t>Instagram Alle Posts des Zeitraums (mit Total Interactions) | 01.2.34. WDR Lokalzeit - 8 of 8</a:t>
            </a:r>
            <a:endParaRPr lang="en-US"/>
          </a:p>
        </p:txBody>
      </p:sp>
      <p:graphicFrame>
        <p:nvGraphicFramePr>
          <p:cNvPr id="5" name="Table Placeholder 4">
            <a:extLst>
              <a:ext uri="{FF2B5EF4-FFF2-40B4-BE49-F238E27FC236}">
                <a16:creationId xmlns:a16="http://schemas.microsoft.com/office/drawing/2014/main" id="{C1DD2E49-EF2E-4631-BF79-A878FB5C9031}"/>
              </a:ext>
            </a:extLst>
          </p:cNvPr>
          <p:cNvGraphicFramePr>
            <a:graphicFrameLocks noGrp="1"/>
          </p:cNvGraphicFramePr>
          <p:nvPr>
            <p:ph type="tbl" sz="quarter" idx="13"/>
            <p:extLst>
              <p:ext uri="{D42A27DB-BD31-4B8C-83A1-F6EECF244321}">
                <p14:modId xmlns:p14="http://schemas.microsoft.com/office/powerpoint/2010/main" val="151882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4016464"/>
                    </a:ext>
                  </a:extLst>
                </a:gridCol>
                <a:gridCol w="1152144">
                  <a:extLst>
                    <a:ext uri="{9D8B030D-6E8A-4147-A177-3AD203B41FA5}">
                      <a16:colId xmlns:a16="http://schemas.microsoft.com/office/drawing/2014/main" val="2044767815"/>
                    </a:ext>
                  </a:extLst>
                </a:gridCol>
                <a:gridCol w="1152144">
                  <a:extLst>
                    <a:ext uri="{9D8B030D-6E8A-4147-A177-3AD203B41FA5}">
                      <a16:colId xmlns:a16="http://schemas.microsoft.com/office/drawing/2014/main" val="620653394"/>
                    </a:ext>
                  </a:extLst>
                </a:gridCol>
                <a:gridCol w="1152144">
                  <a:extLst>
                    <a:ext uri="{9D8B030D-6E8A-4147-A177-3AD203B41FA5}">
                      <a16:colId xmlns:a16="http://schemas.microsoft.com/office/drawing/2014/main" val="4206472468"/>
                    </a:ext>
                  </a:extLst>
                </a:gridCol>
                <a:gridCol w="1152144">
                  <a:extLst>
                    <a:ext uri="{9D8B030D-6E8A-4147-A177-3AD203B41FA5}">
                      <a16:colId xmlns:a16="http://schemas.microsoft.com/office/drawing/2014/main" val="274655603"/>
                    </a:ext>
                  </a:extLst>
                </a:gridCol>
                <a:gridCol w="1152144">
                  <a:extLst>
                    <a:ext uri="{9D8B030D-6E8A-4147-A177-3AD203B41FA5}">
                      <a16:colId xmlns:a16="http://schemas.microsoft.com/office/drawing/2014/main" val="277383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6400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- 2024-07-23 12:41:33</a:t>
                      </a:r>
                      <a:r>
                        <a:rPr kumimoji="0" lang="en-US" sz="1000" b="0" i="0" u="none" strike="noStrike" kern="1200" cap="none" spc="0" normalizeH="0" baseline="0" noProof="0">
                          <a:ln>
                            <a:noFill/>
                          </a:ln>
                          <a:solidFill>
                            <a:prstClr val="black"/>
                          </a:solidFill>
                          <a:effectLst/>
                          <a:uLnTx/>
                          <a:uFillTx/>
                          <a:latin typeface="Calibri"/>
                          <a:ea typeface="+mn-ea"/>
                          <a:cs typeface="+mn-cs"/>
                        </a:rPr>
                        <a:t>
 Ein Goldmedaillengewinner als Boxlehrer! Torsten May ist ehemaliger Profiboxer, gewann 1992 sogar olympisches Gold! 🏅💪
Seit sechs Jahren gibt er nun ehrenamtlich Stunden an Schulen. 🏫🥊
Hast du ein Hobby, das dir Mut und Selbstvertrauen gibt? ⭐️
👩‍💻 Autorin: Lotta Pommerien 
kjakoeln paul_kraemer_schule 
#Lokalzeit #Ehrenamt #Boxen #Selbstvertrauen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6620</a:t>
                      </a:r>
                    </a:p>
                  </a:txBody>
                  <a:tcPr/>
                </a:tc>
                <a:extLst>
                  <a:ext uri="{0D108BD9-81ED-4DB2-BD59-A6C34878D82A}">
                    <a16:rowId xmlns:a16="http://schemas.microsoft.com/office/drawing/2014/main" val="1403014177"/>
                  </a:ext>
                </a:extLst>
              </a:tr>
            </a:tbl>
          </a:graphicData>
        </a:graphic>
      </p:graphicFrame>
      <p:sp>
        <p:nvSpPr>
          <p:cNvPr id="4" name="Text Placeholder 3">
            <a:extLst>
              <a:ext uri="{FF2B5EF4-FFF2-40B4-BE49-F238E27FC236}">
                <a16:creationId xmlns:a16="http://schemas.microsoft.com/office/drawing/2014/main" id="{EC8794E2-0682-4AAD-9941-A9DC3087A78A}"/>
              </a:ext>
            </a:extLst>
          </p:cNvPr>
          <p:cNvSpPr>
            <a:spLocks noGrp="1"/>
          </p:cNvSpPr>
          <p:nvPr>
            <p:ph type="body" sz="quarter" idx="14"/>
          </p:nvPr>
        </p:nvSpPr>
        <p:spPr/>
        <p:txBody>
          <a:bodyPr/>
          <a:lstStyle/>
          <a:p>
            <a:r>
              <a:rPr lang="en-US"/>
              <a:t>22/07/2024 - 28/07/2024</a:t>
            </a:r>
          </a:p>
        </p:txBody>
      </p:sp>
    </p:spTree>
    <p:extLst>
      <p:ext uri="{BB962C8B-B14F-4D97-AF65-F5344CB8AC3E}">
        <p14:creationId xmlns:p14="http://schemas.microsoft.com/office/powerpoint/2010/main" val="3194287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1046</Words>
  <Application>Microsoft Office PowerPoint</Application>
  <PresentationFormat>On-screen Show (4:3)</PresentationFormat>
  <Paragraphs>114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Alle Posts des Zeitraums (mit Total Interactions) | 01.2.34. WDR Lokalzeit - 1 of 8</vt:lpstr>
      <vt:lpstr>Instagram Alle Posts des Zeitraums (mit Total Interactions) | 01.2.34. WDR Lokalzeit - 2 of 8</vt:lpstr>
      <vt:lpstr>Instagram Alle Posts des Zeitraums (mit Total Interactions) | 01.2.34. WDR Lokalzeit - 3 of 8</vt:lpstr>
      <vt:lpstr>Instagram Alle Posts des Zeitraums (mit Total Interactions) | 01.2.34. WDR Lokalzeit - 4 of 8</vt:lpstr>
      <vt:lpstr>Instagram Alle Posts des Zeitraums (mit Total Interactions) | 01.2.34. WDR Lokalzeit - 5 of 8</vt:lpstr>
      <vt:lpstr>Instagram Alle Posts des Zeitraums (mit Total Interactions) | 01.2.34. WDR Lokalzeit - 6 of 8</vt:lpstr>
      <vt:lpstr>Instagram Alle Posts des Zeitraums (mit Total Interactions) | 01.2.34. WDR Lokalzeit - 7 of 8</vt:lpstr>
      <vt:lpstr>Instagram Alle Posts des Zeitraums (mit Total Interactions) | 01.2.34. WDR Lokalzeit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8</dc:title>
  <dc:creator>Frederik Born</dc:creator>
  <cp:lastModifiedBy>Frederik Born</cp:lastModifiedBy>
  <cp:revision>1</cp:revision>
  <dcterms:created xsi:type="dcterms:W3CDTF">2024-07-30T12:47:03Z</dcterms:created>
  <dcterms:modified xsi:type="dcterms:W3CDTF">2024-07-30T12:47:24Z</dcterms:modified>
</cp:coreProperties>
</file>