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Lst>
  <p:sldSz cx="9144000" cy="6858000" type="screen4x3"/>
  <p:notesSz cx="6858000" cy="9144000"/>
  <p:embeddedFontLst>
    <p:embeddedFont>
      <p:font typeface="Calibri" panose="020F0502020204030204" pitchFamily="34" charset="0"/>
      <p:regular r:id="rId8"/>
      <p:bold r:id="rId9"/>
      <p:italic r:id="rId10"/>
      <p:boldItalic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7D6FF-D0BF-4304-9A6E-EF34E615BA03}"/>
              </a:ext>
            </a:extLst>
          </p:cNvPr>
          <p:cNvSpPr>
            <a:spLocks noGrp="1"/>
          </p:cNvSpPr>
          <p:nvPr>
            <p:ph type="title"/>
          </p:nvPr>
        </p:nvSpPr>
        <p:spPr/>
        <p:txBody>
          <a:bodyPr/>
          <a:lstStyle/>
          <a:p>
            <a:r>
              <a:rPr lang="de-DE"/>
              <a:t>Instagram Alle Posts des Zeitraums (mit Total Interactions) | lokalzeit - 1 of 6</a:t>
            </a:r>
            <a:endParaRPr lang="en-US"/>
          </a:p>
        </p:txBody>
      </p:sp>
      <p:graphicFrame>
        <p:nvGraphicFramePr>
          <p:cNvPr id="5" name="Table Placeholder 4">
            <a:extLst>
              <a:ext uri="{FF2B5EF4-FFF2-40B4-BE49-F238E27FC236}">
                <a16:creationId xmlns:a16="http://schemas.microsoft.com/office/drawing/2014/main" id="{D18ECD94-FAD7-4C8F-8191-81B8F819C34C}"/>
              </a:ext>
            </a:extLst>
          </p:cNvPr>
          <p:cNvGraphicFramePr>
            <a:graphicFrameLocks noGrp="1"/>
          </p:cNvGraphicFramePr>
          <p:nvPr>
            <p:ph type="tbl" sz="quarter" idx="13"/>
            <p:extLst>
              <p:ext uri="{D42A27DB-BD31-4B8C-83A1-F6EECF244321}">
                <p14:modId xmlns:p14="http://schemas.microsoft.com/office/powerpoint/2010/main" val="556837537"/>
              </p:ext>
            </p:extLst>
          </p:nvPr>
        </p:nvGraphicFramePr>
        <p:xfrm>
          <a:off x="457200" y="1731963"/>
          <a:ext cx="8065008" cy="2814320"/>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11076459"/>
                    </a:ext>
                  </a:extLst>
                </a:gridCol>
                <a:gridCol w="1152144">
                  <a:extLst>
                    <a:ext uri="{9D8B030D-6E8A-4147-A177-3AD203B41FA5}">
                      <a16:colId xmlns:a16="http://schemas.microsoft.com/office/drawing/2014/main" val="3290926979"/>
                    </a:ext>
                  </a:extLst>
                </a:gridCol>
                <a:gridCol w="1152144">
                  <a:extLst>
                    <a:ext uri="{9D8B030D-6E8A-4147-A177-3AD203B41FA5}">
                      <a16:colId xmlns:a16="http://schemas.microsoft.com/office/drawing/2014/main" val="2076700198"/>
                    </a:ext>
                  </a:extLst>
                </a:gridCol>
                <a:gridCol w="1152144">
                  <a:extLst>
                    <a:ext uri="{9D8B030D-6E8A-4147-A177-3AD203B41FA5}">
                      <a16:colId xmlns:a16="http://schemas.microsoft.com/office/drawing/2014/main" val="3701345515"/>
                    </a:ext>
                  </a:extLst>
                </a:gridCol>
                <a:gridCol w="1152144">
                  <a:extLst>
                    <a:ext uri="{9D8B030D-6E8A-4147-A177-3AD203B41FA5}">
                      <a16:colId xmlns:a16="http://schemas.microsoft.com/office/drawing/2014/main" val="4060078072"/>
                    </a:ext>
                  </a:extLst>
                </a:gridCol>
                <a:gridCol w="1152144">
                  <a:extLst>
                    <a:ext uri="{9D8B030D-6E8A-4147-A177-3AD203B41FA5}">
                      <a16:colId xmlns:a16="http://schemas.microsoft.com/office/drawing/2014/main" val="8042170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000768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- 2024-07-20 16:59:02</a:t>
                      </a:r>
                      <a:r>
                        <a:rPr kumimoji="0" lang="en-US" sz="1000" b="0" i="0" u="none" strike="noStrike" kern="1200" cap="none" spc="0" normalizeH="0" baseline="0" noProof="0">
                          <a:ln>
                            <a:noFill/>
                          </a:ln>
                          <a:solidFill>
                            <a:prstClr val="black"/>
                          </a:solidFill>
                          <a:effectLst/>
                          <a:uLnTx/>
                          <a:uFillTx/>
                          <a:latin typeface="Calibri"/>
                          <a:ea typeface="+mn-ea"/>
                          <a:cs typeface="+mn-cs"/>
                        </a:rPr>
                        <a:t>
 Esther und Martin aus Siegburg waren das einzige Paar, das beim diesjährigen parookaville in Weeze standesamtlich heiraten durfte. 👰‍♀️🤵‍♂️ Für sie war es eine echte Traumhochzeit mit Freunden und Familien. Ihr prominenter Trauzeuge war übrigens Star-DJ Marten Hørger. 😎
🧑‍💻Autor: Christian Richter
#wdr #lokalzeit #parookaville2024 #festival #hochzeit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12.6308 %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351029</a:t>
                      </a:r>
                    </a:p>
                  </a:txBody>
                  <a:tcPr/>
                </a:tc>
                <a:extLst>
                  <a:ext uri="{0D108BD9-81ED-4DB2-BD59-A6C34878D82A}">
                    <a16:rowId xmlns:a16="http://schemas.microsoft.com/office/drawing/2014/main" val="3119869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- 2024-07-18 11:44:59</a:t>
                      </a:r>
                      <a:r>
                        <a:rPr kumimoji="0" lang="en-US" sz="1000" b="0" i="0" u="none" strike="noStrike" kern="1200" cap="none" spc="0" normalizeH="0" baseline="0" noProof="0">
                          <a:ln>
                            <a:noFill/>
                          </a:ln>
                          <a:solidFill>
                            <a:prstClr val="black"/>
                          </a:solidFill>
                          <a:effectLst/>
                          <a:uLnTx/>
                          <a:uFillTx/>
                          <a:latin typeface="Calibri"/>
                          <a:ea typeface="+mn-ea"/>
                          <a:cs typeface="+mn-cs"/>
                        </a:rPr>
                        <a:t>
 Vor zehn Jahren spricht Zana noch kein einziges Wort Deutsch. Jetzt hat der gebürtige Syrer sein Abitur gemacht. 🎓 Unterstützung und Motivation hat er von seinem Lehrer Guido Groh bekommen. 💪🏼
🧑🏼‍💻 Autor: Simon Voigt 
#Döner #DönerMachtSchöner #Beckum #Abitur #Integration #Lokalzeit #WDR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10.5437 %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64906</a:t>
                      </a:r>
                    </a:p>
                  </a:txBody>
                  <a:tcPr/>
                </a:tc>
                <a:extLst>
                  <a:ext uri="{0D108BD9-81ED-4DB2-BD59-A6C34878D82A}">
                    <a16:rowId xmlns:a16="http://schemas.microsoft.com/office/drawing/2014/main" val="4214032144"/>
                  </a:ext>
                </a:extLst>
              </a:tr>
            </a:tbl>
          </a:graphicData>
        </a:graphic>
      </p:graphicFrame>
      <p:sp>
        <p:nvSpPr>
          <p:cNvPr id="4" name="Text Placeholder 3">
            <a:extLst>
              <a:ext uri="{FF2B5EF4-FFF2-40B4-BE49-F238E27FC236}">
                <a16:creationId xmlns:a16="http://schemas.microsoft.com/office/drawing/2014/main" id="{F101E681-0C59-4D6F-9351-F444ADEA6C7B}"/>
              </a:ext>
            </a:extLst>
          </p:cNvPr>
          <p:cNvSpPr>
            <a:spLocks noGrp="1"/>
          </p:cNvSpPr>
          <p:nvPr>
            <p:ph type="body" sz="quarter" idx="14"/>
          </p:nvPr>
        </p:nvSpPr>
        <p:spPr/>
        <p:txBody>
          <a:bodyPr/>
          <a:lstStyle/>
          <a:p>
            <a:r>
              <a:rPr lang="en-US"/>
              <a:t>15/07/2024 - 21/07/2024</a:t>
            </a:r>
          </a:p>
        </p:txBody>
      </p:sp>
    </p:spTree>
    <p:extLst>
      <p:ext uri="{BB962C8B-B14F-4D97-AF65-F5344CB8AC3E}">
        <p14:creationId xmlns:p14="http://schemas.microsoft.com/office/powerpoint/2010/main" val="9984872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07CB8-78E7-4291-B7A7-76406C4C450B}"/>
              </a:ext>
            </a:extLst>
          </p:cNvPr>
          <p:cNvSpPr>
            <a:spLocks noGrp="1"/>
          </p:cNvSpPr>
          <p:nvPr>
            <p:ph type="title"/>
          </p:nvPr>
        </p:nvSpPr>
        <p:spPr/>
        <p:txBody>
          <a:bodyPr/>
          <a:lstStyle/>
          <a:p>
            <a:r>
              <a:rPr lang="de-DE"/>
              <a:t>Instagram Alle Posts des Zeitraums (mit Total Interactions) | lokalzeit - 2 of 6</a:t>
            </a:r>
            <a:endParaRPr lang="en-US"/>
          </a:p>
        </p:txBody>
      </p:sp>
      <p:graphicFrame>
        <p:nvGraphicFramePr>
          <p:cNvPr id="5" name="Table Placeholder 4">
            <a:extLst>
              <a:ext uri="{FF2B5EF4-FFF2-40B4-BE49-F238E27FC236}">
                <a16:creationId xmlns:a16="http://schemas.microsoft.com/office/drawing/2014/main" id="{727FD2AD-137A-43DB-B67A-F642C1CD1066}"/>
              </a:ext>
            </a:extLst>
          </p:cNvPr>
          <p:cNvGraphicFramePr>
            <a:graphicFrameLocks noGrp="1"/>
          </p:cNvGraphicFramePr>
          <p:nvPr>
            <p:ph type="tbl" sz="quarter" idx="13"/>
            <p:extLst>
              <p:ext uri="{D42A27DB-BD31-4B8C-83A1-F6EECF244321}">
                <p14:modId xmlns:p14="http://schemas.microsoft.com/office/powerpoint/2010/main" val="3029609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7286031"/>
                    </a:ext>
                  </a:extLst>
                </a:gridCol>
                <a:gridCol w="1152144">
                  <a:extLst>
                    <a:ext uri="{9D8B030D-6E8A-4147-A177-3AD203B41FA5}">
                      <a16:colId xmlns:a16="http://schemas.microsoft.com/office/drawing/2014/main" val="2185229129"/>
                    </a:ext>
                  </a:extLst>
                </a:gridCol>
                <a:gridCol w="1152144">
                  <a:extLst>
                    <a:ext uri="{9D8B030D-6E8A-4147-A177-3AD203B41FA5}">
                      <a16:colId xmlns:a16="http://schemas.microsoft.com/office/drawing/2014/main" val="133340941"/>
                    </a:ext>
                  </a:extLst>
                </a:gridCol>
                <a:gridCol w="1152144">
                  <a:extLst>
                    <a:ext uri="{9D8B030D-6E8A-4147-A177-3AD203B41FA5}">
                      <a16:colId xmlns:a16="http://schemas.microsoft.com/office/drawing/2014/main" val="2046367086"/>
                    </a:ext>
                  </a:extLst>
                </a:gridCol>
                <a:gridCol w="1152144">
                  <a:extLst>
                    <a:ext uri="{9D8B030D-6E8A-4147-A177-3AD203B41FA5}">
                      <a16:colId xmlns:a16="http://schemas.microsoft.com/office/drawing/2014/main" val="2570262479"/>
                    </a:ext>
                  </a:extLst>
                </a:gridCol>
                <a:gridCol w="1152144">
                  <a:extLst>
                    <a:ext uri="{9D8B030D-6E8A-4147-A177-3AD203B41FA5}">
                      <a16:colId xmlns:a16="http://schemas.microsoft.com/office/drawing/2014/main" val="19525658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257914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- 2024-07-16 12:52:27</a:t>
                      </a:r>
                      <a:r>
                        <a:rPr kumimoji="0" lang="de-DE" sz="1000" b="0" i="0" u="none" strike="noStrike" kern="1200" cap="none" spc="0" normalizeH="0" baseline="0" noProof="0">
                          <a:ln>
                            <a:noFill/>
                          </a:ln>
                          <a:solidFill>
                            <a:prstClr val="black"/>
                          </a:solidFill>
                          <a:effectLst/>
                          <a:uLnTx/>
                          <a:uFillTx/>
                          <a:latin typeface="Calibri"/>
                          <a:ea typeface="+mn-ea"/>
                          <a:cs typeface="+mn-cs"/>
                        </a:rPr>
                        <a:t>
 Seit 22 Jahren hat Udo Ernst keinen festen Wohnsitz. Mit dem Fahrrad reist er quer durch Deutschland, verdient etwas Geld mit Aushilfsjobs. Seit Jahren immer an seiner Seite: Hund Keiro. 🐕🤎 Doch der ist nicht in jeder Unterkunft für Wohnungslose willkommen. 😱
Deswegen setzt Udo sich in Minden für eine hundefreundliche Unterkunft ein. 💪🏼 Mit Erfolg: Am Rudolf-Winzer-Haus der Diakonie entsteht eine Hütte für Hund und Mensch. 🔨 Bis zu fünf Tage pro Monat dürfen der 60-Jährige und Keiro hier kostenlos schlafen. Bäder gibt es direkt im Haupthaus nebenan. Für Udo eine tolle Lösung: In Häusern hält er es ohnehin nicht lange aus. 💪🏼
diakoniestiftungsalem 🫶🏻
#Wohnungslosigkeit #Hund #Hilfe #Minden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26085</a:t>
                      </a:r>
                    </a:p>
                  </a:txBody>
                  <a:tcPr/>
                </a:tc>
                <a:extLst>
                  <a:ext uri="{0D108BD9-81ED-4DB2-BD59-A6C34878D82A}">
                    <a16:rowId xmlns:a16="http://schemas.microsoft.com/office/drawing/2014/main" val="1787273806"/>
                  </a:ext>
                </a:extLst>
              </a:tr>
            </a:tbl>
          </a:graphicData>
        </a:graphic>
      </p:graphicFrame>
      <p:sp>
        <p:nvSpPr>
          <p:cNvPr id="4" name="Text Placeholder 3">
            <a:extLst>
              <a:ext uri="{FF2B5EF4-FFF2-40B4-BE49-F238E27FC236}">
                <a16:creationId xmlns:a16="http://schemas.microsoft.com/office/drawing/2014/main" id="{5463890F-BBCB-421E-8FF8-B3BBC53C5E36}"/>
              </a:ext>
            </a:extLst>
          </p:cNvPr>
          <p:cNvSpPr>
            <a:spLocks noGrp="1"/>
          </p:cNvSpPr>
          <p:nvPr>
            <p:ph type="body" sz="quarter" idx="14"/>
          </p:nvPr>
        </p:nvSpPr>
        <p:spPr/>
        <p:txBody>
          <a:bodyPr/>
          <a:lstStyle/>
          <a:p>
            <a:r>
              <a:rPr lang="en-US"/>
              <a:t>15/07/2024 - 21/07/2024</a:t>
            </a:r>
          </a:p>
        </p:txBody>
      </p:sp>
    </p:spTree>
    <p:extLst>
      <p:ext uri="{BB962C8B-B14F-4D97-AF65-F5344CB8AC3E}">
        <p14:creationId xmlns:p14="http://schemas.microsoft.com/office/powerpoint/2010/main" val="15626434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14C05-48BB-4F45-ABBD-88CFB50FD646}"/>
              </a:ext>
            </a:extLst>
          </p:cNvPr>
          <p:cNvSpPr>
            <a:spLocks noGrp="1"/>
          </p:cNvSpPr>
          <p:nvPr>
            <p:ph type="title"/>
          </p:nvPr>
        </p:nvSpPr>
        <p:spPr/>
        <p:txBody>
          <a:bodyPr/>
          <a:lstStyle/>
          <a:p>
            <a:r>
              <a:rPr lang="de-DE"/>
              <a:t>Instagram Alle Posts des Zeitraums (mit Total Interactions) | lokalzeit - 3 of 6</a:t>
            </a:r>
            <a:endParaRPr lang="en-US"/>
          </a:p>
        </p:txBody>
      </p:sp>
      <p:graphicFrame>
        <p:nvGraphicFramePr>
          <p:cNvPr id="5" name="Table Placeholder 4">
            <a:extLst>
              <a:ext uri="{FF2B5EF4-FFF2-40B4-BE49-F238E27FC236}">
                <a16:creationId xmlns:a16="http://schemas.microsoft.com/office/drawing/2014/main" id="{7E483C0A-5B80-43A5-B682-5DFDD773AB91}"/>
              </a:ext>
            </a:extLst>
          </p:cNvPr>
          <p:cNvGraphicFramePr>
            <a:graphicFrameLocks noGrp="1"/>
          </p:cNvGraphicFramePr>
          <p:nvPr>
            <p:ph type="tbl" sz="quarter" idx="13"/>
            <p:extLst>
              <p:ext uri="{D42A27DB-BD31-4B8C-83A1-F6EECF244321}">
                <p14:modId xmlns:p14="http://schemas.microsoft.com/office/powerpoint/2010/main" val="10230583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72008334"/>
                    </a:ext>
                  </a:extLst>
                </a:gridCol>
                <a:gridCol w="1152144">
                  <a:extLst>
                    <a:ext uri="{9D8B030D-6E8A-4147-A177-3AD203B41FA5}">
                      <a16:colId xmlns:a16="http://schemas.microsoft.com/office/drawing/2014/main" val="3539887330"/>
                    </a:ext>
                  </a:extLst>
                </a:gridCol>
                <a:gridCol w="1152144">
                  <a:extLst>
                    <a:ext uri="{9D8B030D-6E8A-4147-A177-3AD203B41FA5}">
                      <a16:colId xmlns:a16="http://schemas.microsoft.com/office/drawing/2014/main" val="2721044653"/>
                    </a:ext>
                  </a:extLst>
                </a:gridCol>
                <a:gridCol w="1152144">
                  <a:extLst>
                    <a:ext uri="{9D8B030D-6E8A-4147-A177-3AD203B41FA5}">
                      <a16:colId xmlns:a16="http://schemas.microsoft.com/office/drawing/2014/main" val="722579229"/>
                    </a:ext>
                  </a:extLst>
                </a:gridCol>
                <a:gridCol w="1152144">
                  <a:extLst>
                    <a:ext uri="{9D8B030D-6E8A-4147-A177-3AD203B41FA5}">
                      <a16:colId xmlns:a16="http://schemas.microsoft.com/office/drawing/2014/main" val="246734080"/>
                    </a:ext>
                  </a:extLst>
                </a:gridCol>
                <a:gridCol w="1152144">
                  <a:extLst>
                    <a:ext uri="{9D8B030D-6E8A-4147-A177-3AD203B41FA5}">
                      <a16:colId xmlns:a16="http://schemas.microsoft.com/office/drawing/2014/main" val="2911723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963677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- 2024-07-19 12:11:25</a:t>
                      </a:r>
                      <a:r>
                        <a:rPr kumimoji="0" lang="de-DE" sz="1000" b="0" i="0" u="none" strike="noStrike" kern="1200" cap="none" spc="0" normalizeH="0" baseline="0" noProof="0">
                          <a:ln>
                            <a:noFill/>
                          </a:ln>
                          <a:solidFill>
                            <a:prstClr val="black"/>
                          </a:solidFill>
                          <a:effectLst/>
                          <a:uLnTx/>
                          <a:uFillTx/>
                          <a:latin typeface="Calibri"/>
                          <a:ea typeface="+mn-ea"/>
                          <a:cs typeface="+mn-cs"/>
                        </a:rPr>
                        <a:t>
 Es ist Hochsaison und Nicole Beule aus Olsberg hat alle Hände voll zu tun. 💪🏼 Sie ist Landmaschinenmechanikermeisterin – eine von nur ganz wenigen im gesamten Sauerland. Den Betrieb hat sie von ihrem Vater übernommen. Kein Wunder, denn schon als kleines Mädchen ist sie auf Treckern rumgeturnt. 🚜 Jetzt hat sie ihre Leidenschaft zum Beruf gemacht. 🔧💚
#Landwirtschaft #Landmaschinen #Reparatur #Sauerland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19055</a:t>
                      </a:r>
                    </a:p>
                  </a:txBody>
                  <a:tcPr/>
                </a:tc>
                <a:extLst>
                  <a:ext uri="{0D108BD9-81ED-4DB2-BD59-A6C34878D82A}">
                    <a16:rowId xmlns:a16="http://schemas.microsoft.com/office/drawing/2014/main" val="3703264241"/>
                  </a:ext>
                </a:extLst>
              </a:tr>
            </a:tbl>
          </a:graphicData>
        </a:graphic>
      </p:graphicFrame>
      <p:sp>
        <p:nvSpPr>
          <p:cNvPr id="4" name="Text Placeholder 3">
            <a:extLst>
              <a:ext uri="{FF2B5EF4-FFF2-40B4-BE49-F238E27FC236}">
                <a16:creationId xmlns:a16="http://schemas.microsoft.com/office/drawing/2014/main" id="{1C9B6E6C-1218-4B72-AAD7-A8C8C52C6747}"/>
              </a:ext>
            </a:extLst>
          </p:cNvPr>
          <p:cNvSpPr>
            <a:spLocks noGrp="1"/>
          </p:cNvSpPr>
          <p:nvPr>
            <p:ph type="body" sz="quarter" idx="14"/>
          </p:nvPr>
        </p:nvSpPr>
        <p:spPr/>
        <p:txBody>
          <a:bodyPr/>
          <a:lstStyle/>
          <a:p>
            <a:r>
              <a:rPr lang="en-US"/>
              <a:t>15/07/2024 - 21/07/2024</a:t>
            </a:r>
          </a:p>
        </p:txBody>
      </p:sp>
    </p:spTree>
    <p:extLst>
      <p:ext uri="{BB962C8B-B14F-4D97-AF65-F5344CB8AC3E}">
        <p14:creationId xmlns:p14="http://schemas.microsoft.com/office/powerpoint/2010/main" val="41710754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DBA43-BD81-468A-B0E6-BDF9F8F4181E}"/>
              </a:ext>
            </a:extLst>
          </p:cNvPr>
          <p:cNvSpPr>
            <a:spLocks noGrp="1"/>
          </p:cNvSpPr>
          <p:nvPr>
            <p:ph type="title"/>
          </p:nvPr>
        </p:nvSpPr>
        <p:spPr/>
        <p:txBody>
          <a:bodyPr/>
          <a:lstStyle/>
          <a:p>
            <a:r>
              <a:rPr lang="de-DE"/>
              <a:t>Instagram Alle Posts des Zeitraums (mit Total Interactions) | lokalzeit - 4 of 6</a:t>
            </a:r>
            <a:endParaRPr lang="en-US"/>
          </a:p>
        </p:txBody>
      </p:sp>
      <p:graphicFrame>
        <p:nvGraphicFramePr>
          <p:cNvPr id="5" name="Table Placeholder 4">
            <a:extLst>
              <a:ext uri="{FF2B5EF4-FFF2-40B4-BE49-F238E27FC236}">
                <a16:creationId xmlns:a16="http://schemas.microsoft.com/office/drawing/2014/main" id="{E2BFD6F1-8AA0-4F8A-8686-A26781B70932}"/>
              </a:ext>
            </a:extLst>
          </p:cNvPr>
          <p:cNvGraphicFramePr>
            <a:graphicFrameLocks noGrp="1"/>
          </p:cNvGraphicFramePr>
          <p:nvPr>
            <p:ph type="tbl" sz="quarter" idx="13"/>
            <p:extLst>
              <p:ext uri="{D42A27DB-BD31-4B8C-83A1-F6EECF244321}">
                <p14:modId xmlns:p14="http://schemas.microsoft.com/office/powerpoint/2010/main" val="42901501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293178092"/>
                    </a:ext>
                  </a:extLst>
                </a:gridCol>
                <a:gridCol w="1152144">
                  <a:extLst>
                    <a:ext uri="{9D8B030D-6E8A-4147-A177-3AD203B41FA5}">
                      <a16:colId xmlns:a16="http://schemas.microsoft.com/office/drawing/2014/main" val="787701792"/>
                    </a:ext>
                  </a:extLst>
                </a:gridCol>
                <a:gridCol w="1152144">
                  <a:extLst>
                    <a:ext uri="{9D8B030D-6E8A-4147-A177-3AD203B41FA5}">
                      <a16:colId xmlns:a16="http://schemas.microsoft.com/office/drawing/2014/main" val="1564584608"/>
                    </a:ext>
                  </a:extLst>
                </a:gridCol>
                <a:gridCol w="1152144">
                  <a:extLst>
                    <a:ext uri="{9D8B030D-6E8A-4147-A177-3AD203B41FA5}">
                      <a16:colId xmlns:a16="http://schemas.microsoft.com/office/drawing/2014/main" val="4033120353"/>
                    </a:ext>
                  </a:extLst>
                </a:gridCol>
                <a:gridCol w="1152144">
                  <a:extLst>
                    <a:ext uri="{9D8B030D-6E8A-4147-A177-3AD203B41FA5}">
                      <a16:colId xmlns:a16="http://schemas.microsoft.com/office/drawing/2014/main" val="1801603926"/>
                    </a:ext>
                  </a:extLst>
                </a:gridCol>
                <a:gridCol w="1152144">
                  <a:extLst>
                    <a:ext uri="{9D8B030D-6E8A-4147-A177-3AD203B41FA5}">
                      <a16:colId xmlns:a16="http://schemas.microsoft.com/office/drawing/2014/main" val="22978299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63643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- 2024-07-15 11:39:01</a:t>
                      </a:r>
                      <a:r>
                        <a:rPr kumimoji="0" lang="de-DE" sz="1000" b="0" i="0" u="none" strike="noStrike" kern="1200" cap="none" spc="0" normalizeH="0" baseline="0" noProof="0">
                          <a:ln>
                            <a:noFill/>
                          </a:ln>
                          <a:solidFill>
                            <a:prstClr val="black"/>
                          </a:solidFill>
                          <a:effectLst/>
                          <a:uLnTx/>
                          <a:uFillTx/>
                          <a:latin typeface="Calibri"/>
                          <a:ea typeface="+mn-ea"/>
                          <a:cs typeface="+mn-cs"/>
                        </a:rPr>
                        <a:t>
 Wie waren deine ersten Schritte in die Arbeitswelt?
Die Paul-Krämer-Schule in Frechen ist eine Förderschule mit Schwerpunkt geistiger Entwicklung und ermöglicht jungen Menschen praxisnahe Einblicke in verschiedene Berufsfelder. Hier gibt es eine Gastronomie-Klasse, die einen Foodtruck betreibt: Kochen, Anrichten, Küchenhygiene, Verkauf – all das lernen die Schülerinnen und Schüler hier. Regelmäßig steht der Foodtruck vor dem Erftstädter Rathaus und das Essen kommt sehr gut an!
👩‍💻 Autorin: Lotta Pommerien
#Inklusion #Förderschule #Traumjob #Frechen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13743</a:t>
                      </a:r>
                    </a:p>
                  </a:txBody>
                  <a:tcPr/>
                </a:tc>
                <a:extLst>
                  <a:ext uri="{0D108BD9-81ED-4DB2-BD59-A6C34878D82A}">
                    <a16:rowId xmlns:a16="http://schemas.microsoft.com/office/drawing/2014/main" val="2901566854"/>
                  </a:ext>
                </a:extLst>
              </a:tr>
            </a:tbl>
          </a:graphicData>
        </a:graphic>
      </p:graphicFrame>
      <p:sp>
        <p:nvSpPr>
          <p:cNvPr id="4" name="Text Placeholder 3">
            <a:extLst>
              <a:ext uri="{FF2B5EF4-FFF2-40B4-BE49-F238E27FC236}">
                <a16:creationId xmlns:a16="http://schemas.microsoft.com/office/drawing/2014/main" id="{B568DF41-C8C1-40D5-BCB3-120E28482AB7}"/>
              </a:ext>
            </a:extLst>
          </p:cNvPr>
          <p:cNvSpPr>
            <a:spLocks noGrp="1"/>
          </p:cNvSpPr>
          <p:nvPr>
            <p:ph type="body" sz="quarter" idx="14"/>
          </p:nvPr>
        </p:nvSpPr>
        <p:spPr/>
        <p:txBody>
          <a:bodyPr/>
          <a:lstStyle/>
          <a:p>
            <a:r>
              <a:rPr lang="en-US"/>
              <a:t>15/07/2024 - 21/07/2024</a:t>
            </a:r>
          </a:p>
        </p:txBody>
      </p:sp>
    </p:spTree>
    <p:extLst>
      <p:ext uri="{BB962C8B-B14F-4D97-AF65-F5344CB8AC3E}">
        <p14:creationId xmlns:p14="http://schemas.microsoft.com/office/powerpoint/2010/main" val="21628947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A8B23-DDAB-4426-B994-7550E4CF8680}"/>
              </a:ext>
            </a:extLst>
          </p:cNvPr>
          <p:cNvSpPr>
            <a:spLocks noGrp="1"/>
          </p:cNvSpPr>
          <p:nvPr>
            <p:ph type="title"/>
          </p:nvPr>
        </p:nvSpPr>
        <p:spPr/>
        <p:txBody>
          <a:bodyPr/>
          <a:lstStyle/>
          <a:p>
            <a:r>
              <a:rPr lang="de-DE"/>
              <a:t>Instagram Alle Posts des Zeitraums (mit Total Interactions) | lokalzeit - 5 of 6</a:t>
            </a:r>
            <a:endParaRPr lang="en-US"/>
          </a:p>
        </p:txBody>
      </p:sp>
      <p:graphicFrame>
        <p:nvGraphicFramePr>
          <p:cNvPr id="5" name="Table Placeholder 4">
            <a:extLst>
              <a:ext uri="{FF2B5EF4-FFF2-40B4-BE49-F238E27FC236}">
                <a16:creationId xmlns:a16="http://schemas.microsoft.com/office/drawing/2014/main" id="{1959C82F-00BA-4994-9FDC-5AE35B4A934D}"/>
              </a:ext>
            </a:extLst>
          </p:cNvPr>
          <p:cNvGraphicFramePr>
            <a:graphicFrameLocks noGrp="1"/>
          </p:cNvGraphicFramePr>
          <p:nvPr>
            <p:ph type="tbl" sz="quarter" idx="13"/>
            <p:extLst>
              <p:ext uri="{D42A27DB-BD31-4B8C-83A1-F6EECF244321}">
                <p14:modId xmlns:p14="http://schemas.microsoft.com/office/powerpoint/2010/main" val="3388129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041653543"/>
                    </a:ext>
                  </a:extLst>
                </a:gridCol>
                <a:gridCol w="1152144">
                  <a:extLst>
                    <a:ext uri="{9D8B030D-6E8A-4147-A177-3AD203B41FA5}">
                      <a16:colId xmlns:a16="http://schemas.microsoft.com/office/drawing/2014/main" val="956639604"/>
                    </a:ext>
                  </a:extLst>
                </a:gridCol>
                <a:gridCol w="1152144">
                  <a:extLst>
                    <a:ext uri="{9D8B030D-6E8A-4147-A177-3AD203B41FA5}">
                      <a16:colId xmlns:a16="http://schemas.microsoft.com/office/drawing/2014/main" val="2632824153"/>
                    </a:ext>
                  </a:extLst>
                </a:gridCol>
                <a:gridCol w="1152144">
                  <a:extLst>
                    <a:ext uri="{9D8B030D-6E8A-4147-A177-3AD203B41FA5}">
                      <a16:colId xmlns:a16="http://schemas.microsoft.com/office/drawing/2014/main" val="2417035054"/>
                    </a:ext>
                  </a:extLst>
                </a:gridCol>
                <a:gridCol w="1152144">
                  <a:extLst>
                    <a:ext uri="{9D8B030D-6E8A-4147-A177-3AD203B41FA5}">
                      <a16:colId xmlns:a16="http://schemas.microsoft.com/office/drawing/2014/main" val="2817981539"/>
                    </a:ext>
                  </a:extLst>
                </a:gridCol>
                <a:gridCol w="1152144">
                  <a:extLst>
                    <a:ext uri="{9D8B030D-6E8A-4147-A177-3AD203B41FA5}">
                      <a16:colId xmlns:a16="http://schemas.microsoft.com/office/drawing/2014/main" val="10662136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670492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- 2024-07-17 12:00:30</a:t>
                      </a:r>
                      <a:r>
                        <a:rPr kumimoji="0" lang="de-DE" sz="1000" b="0" i="0" u="none" strike="noStrike" kern="1200" cap="none" spc="0" normalizeH="0" baseline="0" noProof="0">
                          <a:ln>
                            <a:noFill/>
                          </a:ln>
                          <a:solidFill>
                            <a:prstClr val="black"/>
                          </a:solidFill>
                          <a:effectLst/>
                          <a:uLnTx/>
                          <a:uFillTx/>
                          <a:latin typeface="Calibri"/>
                          <a:ea typeface="+mn-ea"/>
                          <a:cs typeface="+mn-cs"/>
                        </a:rPr>
                        <a:t>
 Achtung: Hier geht es um sexuellen Missbrauch. 
Sandra wurde als Kind mehrfach von ihrem Stiefvater missbraucht. Lange hat sie das verdrängt, aber als Erwachsene haben sie die schrecklichen Erinnerungen eingeholt. Als sie sich mit elf Jahren ihrer Mutter anvertraut hat, hat die ihr nicht geglaubt. 💔
Trotzdem sagt Sandra: Reden ist das Wichtigste. Sie hat in Bottrop eine Selbsthilfegruppe
gegründet, damit Betroffene sich gegenseitig stützen können. 💪🏻
#Survivor #Selbsthilfegruppe #Bottrop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7276</a:t>
                      </a:r>
                    </a:p>
                  </a:txBody>
                  <a:tcPr/>
                </a:tc>
                <a:extLst>
                  <a:ext uri="{0D108BD9-81ED-4DB2-BD59-A6C34878D82A}">
                    <a16:rowId xmlns:a16="http://schemas.microsoft.com/office/drawing/2014/main" val="1006856143"/>
                  </a:ext>
                </a:extLst>
              </a:tr>
            </a:tbl>
          </a:graphicData>
        </a:graphic>
      </p:graphicFrame>
      <p:sp>
        <p:nvSpPr>
          <p:cNvPr id="4" name="Text Placeholder 3">
            <a:extLst>
              <a:ext uri="{FF2B5EF4-FFF2-40B4-BE49-F238E27FC236}">
                <a16:creationId xmlns:a16="http://schemas.microsoft.com/office/drawing/2014/main" id="{94D1F469-6760-4752-BF39-16F0BC3EF939}"/>
              </a:ext>
            </a:extLst>
          </p:cNvPr>
          <p:cNvSpPr>
            <a:spLocks noGrp="1"/>
          </p:cNvSpPr>
          <p:nvPr>
            <p:ph type="body" sz="quarter" idx="14"/>
          </p:nvPr>
        </p:nvSpPr>
        <p:spPr/>
        <p:txBody>
          <a:bodyPr/>
          <a:lstStyle/>
          <a:p>
            <a:r>
              <a:rPr lang="en-US"/>
              <a:t>15/07/2024 - 21/07/2024</a:t>
            </a:r>
          </a:p>
        </p:txBody>
      </p:sp>
    </p:spTree>
    <p:extLst>
      <p:ext uri="{BB962C8B-B14F-4D97-AF65-F5344CB8AC3E}">
        <p14:creationId xmlns:p14="http://schemas.microsoft.com/office/powerpoint/2010/main" val="8347721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50A6B-4711-4A47-BE8F-D8D0371104A9}"/>
              </a:ext>
            </a:extLst>
          </p:cNvPr>
          <p:cNvSpPr>
            <a:spLocks noGrp="1"/>
          </p:cNvSpPr>
          <p:nvPr>
            <p:ph type="title"/>
          </p:nvPr>
        </p:nvSpPr>
        <p:spPr/>
        <p:txBody>
          <a:bodyPr/>
          <a:lstStyle/>
          <a:p>
            <a:r>
              <a:rPr lang="de-DE"/>
              <a:t>Instagram Alle Posts des Zeitraums (mit Total Interactions) | lokalzeit - 6 of 6</a:t>
            </a:r>
            <a:endParaRPr lang="en-US"/>
          </a:p>
        </p:txBody>
      </p:sp>
      <p:graphicFrame>
        <p:nvGraphicFramePr>
          <p:cNvPr id="5" name="Table Placeholder 4">
            <a:extLst>
              <a:ext uri="{FF2B5EF4-FFF2-40B4-BE49-F238E27FC236}">
                <a16:creationId xmlns:a16="http://schemas.microsoft.com/office/drawing/2014/main" id="{FFD5935C-8AB3-4E2C-BCDC-1383F9AAAC5E}"/>
              </a:ext>
            </a:extLst>
          </p:cNvPr>
          <p:cNvGraphicFramePr>
            <a:graphicFrameLocks noGrp="1"/>
          </p:cNvGraphicFramePr>
          <p:nvPr>
            <p:ph type="tbl" sz="quarter" idx="13"/>
            <p:extLst>
              <p:ext uri="{D42A27DB-BD31-4B8C-83A1-F6EECF244321}">
                <p14:modId xmlns:p14="http://schemas.microsoft.com/office/powerpoint/2010/main" val="2552429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617024"/>
                    </a:ext>
                  </a:extLst>
                </a:gridCol>
                <a:gridCol w="1152144">
                  <a:extLst>
                    <a:ext uri="{9D8B030D-6E8A-4147-A177-3AD203B41FA5}">
                      <a16:colId xmlns:a16="http://schemas.microsoft.com/office/drawing/2014/main" val="752649724"/>
                    </a:ext>
                  </a:extLst>
                </a:gridCol>
                <a:gridCol w="1152144">
                  <a:extLst>
                    <a:ext uri="{9D8B030D-6E8A-4147-A177-3AD203B41FA5}">
                      <a16:colId xmlns:a16="http://schemas.microsoft.com/office/drawing/2014/main" val="184347615"/>
                    </a:ext>
                  </a:extLst>
                </a:gridCol>
                <a:gridCol w="1152144">
                  <a:extLst>
                    <a:ext uri="{9D8B030D-6E8A-4147-A177-3AD203B41FA5}">
                      <a16:colId xmlns:a16="http://schemas.microsoft.com/office/drawing/2014/main" val="2991115011"/>
                    </a:ext>
                  </a:extLst>
                </a:gridCol>
                <a:gridCol w="1152144">
                  <a:extLst>
                    <a:ext uri="{9D8B030D-6E8A-4147-A177-3AD203B41FA5}">
                      <a16:colId xmlns:a16="http://schemas.microsoft.com/office/drawing/2014/main" val="3065060985"/>
                    </a:ext>
                  </a:extLst>
                </a:gridCol>
                <a:gridCol w="1152144">
                  <a:extLst>
                    <a:ext uri="{9D8B030D-6E8A-4147-A177-3AD203B41FA5}">
                      <a16:colId xmlns:a16="http://schemas.microsoft.com/office/drawing/2014/main" val="41287492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474780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- 2024-07-21 11:56:22</a:t>
                      </a:r>
                      <a:r>
                        <a:rPr kumimoji="0" lang="de-DE" sz="1000" b="0" i="0" u="none" strike="noStrike" kern="1200" cap="none" spc="0" normalizeH="0" baseline="0" noProof="0">
                          <a:ln>
                            <a:noFill/>
                          </a:ln>
                          <a:solidFill>
                            <a:prstClr val="black"/>
                          </a:solidFill>
                          <a:effectLst/>
                          <a:uLnTx/>
                          <a:uFillTx/>
                          <a:latin typeface="Calibri"/>
                          <a:ea typeface="+mn-ea"/>
                          <a:cs typeface="+mn-cs"/>
                        </a:rPr>
                        <a:t>
 Frauen im Schützenverein – nicht im westfälischen Siddinghausen. Hier bleiben die Männer traditionell unter sich, und die Gründe dafür reichen bis ins Mittelalter zurück. 😮
Anders in Dormagen: Die Herzdamen haben dort ihren eigenen Frauenschützenzug. 💪 Doch auch hier stoßen sie auf Kritik. 
Schützenverein mit oder ohne Frauen – was denkt ihr? 
#Schützenfest #Frauenschützen #Schützenverein #Siddinghausen #Dormagen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7052</a:t>
                      </a:r>
                    </a:p>
                  </a:txBody>
                  <a:tcPr/>
                </a:tc>
                <a:extLst>
                  <a:ext uri="{0D108BD9-81ED-4DB2-BD59-A6C34878D82A}">
                    <a16:rowId xmlns:a16="http://schemas.microsoft.com/office/drawing/2014/main" val="1574368035"/>
                  </a:ext>
                </a:extLst>
              </a:tr>
            </a:tbl>
          </a:graphicData>
        </a:graphic>
      </p:graphicFrame>
      <p:sp>
        <p:nvSpPr>
          <p:cNvPr id="4" name="Text Placeholder 3">
            <a:extLst>
              <a:ext uri="{FF2B5EF4-FFF2-40B4-BE49-F238E27FC236}">
                <a16:creationId xmlns:a16="http://schemas.microsoft.com/office/drawing/2014/main" id="{E75E6485-70EA-4F80-91B5-D960BA61E910}"/>
              </a:ext>
            </a:extLst>
          </p:cNvPr>
          <p:cNvSpPr>
            <a:spLocks noGrp="1"/>
          </p:cNvSpPr>
          <p:nvPr>
            <p:ph type="body" sz="quarter" idx="14"/>
          </p:nvPr>
        </p:nvSpPr>
        <p:spPr/>
        <p:txBody>
          <a:bodyPr/>
          <a:lstStyle/>
          <a:p>
            <a:r>
              <a:rPr lang="en-US"/>
              <a:t>15/07/2024 - 21/07/2024</a:t>
            </a:r>
          </a:p>
        </p:txBody>
      </p:sp>
    </p:spTree>
    <p:extLst>
      <p:ext uri="{BB962C8B-B14F-4D97-AF65-F5344CB8AC3E}">
        <p14:creationId xmlns:p14="http://schemas.microsoft.com/office/powerpoint/2010/main" val="334310092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854</Words>
  <Application>Microsoft Office PowerPoint</Application>
  <PresentationFormat>On-screen Show (4:3)</PresentationFormat>
  <Paragraphs>90</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Calibri</vt:lpstr>
      <vt:lpstr>Arial</vt:lpstr>
      <vt:lpstr>quintly_template</vt:lpstr>
      <vt:lpstr>Instagram Alle Posts des Zeitraums (mit Total Interactions) | lokalzeit - 1 of 6</vt:lpstr>
      <vt:lpstr>Instagram Alle Posts des Zeitraums (mit Total Interactions) | lokalzeit - 2 of 6</vt:lpstr>
      <vt:lpstr>Instagram Alle Posts des Zeitraums (mit Total Interactions) | lokalzeit - 3 of 6</vt:lpstr>
      <vt:lpstr>Instagram Alle Posts des Zeitraums (mit Total Interactions) | lokalzeit - 4 of 6</vt:lpstr>
      <vt:lpstr>Instagram Alle Posts des Zeitraums (mit Total Interactions) | lokalzeit - 5 of 6</vt:lpstr>
      <vt:lpstr>Instagram Alle Posts des Zeitraums (mit Total Interactions) | lokalzeit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Alle Posts des Zeitraums (mit Total Interactions) | lokalzeit - 1 of 6</dc:title>
  <dc:creator>Frederik Born</dc:creator>
  <cp:lastModifiedBy>Frederik Born</cp:lastModifiedBy>
  <cp:revision>1</cp:revision>
  <dcterms:created xsi:type="dcterms:W3CDTF">2024-07-23T11:51:45Z</dcterms:created>
  <dcterms:modified xsi:type="dcterms:W3CDTF">2024-07-23T11:52:02Z</dcterms:modified>
</cp:coreProperties>
</file>