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C97F5-7B31-43D4-AF37-4F47E2D1AC05}"/>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211DADE6-996A-40FF-869E-83EF00A92383}"/>
              </a:ext>
            </a:extLst>
          </p:cNvPr>
          <p:cNvGraphicFramePr>
            <a:graphicFrameLocks noGrp="1"/>
          </p:cNvGraphicFramePr>
          <p:nvPr>
            <p:ph type="tbl" sz="quarter" idx="13"/>
            <p:extLst>
              <p:ext uri="{D42A27DB-BD31-4B8C-83A1-F6EECF244321}">
                <p14:modId xmlns:p14="http://schemas.microsoft.com/office/powerpoint/2010/main" val="1701625884"/>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89933499"/>
                    </a:ext>
                  </a:extLst>
                </a:gridCol>
                <a:gridCol w="1152144">
                  <a:extLst>
                    <a:ext uri="{9D8B030D-6E8A-4147-A177-3AD203B41FA5}">
                      <a16:colId xmlns:a16="http://schemas.microsoft.com/office/drawing/2014/main" val="290347523"/>
                    </a:ext>
                  </a:extLst>
                </a:gridCol>
                <a:gridCol w="1152144">
                  <a:extLst>
                    <a:ext uri="{9D8B030D-6E8A-4147-A177-3AD203B41FA5}">
                      <a16:colId xmlns:a16="http://schemas.microsoft.com/office/drawing/2014/main" val="3100276782"/>
                    </a:ext>
                  </a:extLst>
                </a:gridCol>
                <a:gridCol w="1152144">
                  <a:extLst>
                    <a:ext uri="{9D8B030D-6E8A-4147-A177-3AD203B41FA5}">
                      <a16:colId xmlns:a16="http://schemas.microsoft.com/office/drawing/2014/main" val="575498764"/>
                    </a:ext>
                  </a:extLst>
                </a:gridCol>
                <a:gridCol w="1152144">
                  <a:extLst>
                    <a:ext uri="{9D8B030D-6E8A-4147-A177-3AD203B41FA5}">
                      <a16:colId xmlns:a16="http://schemas.microsoft.com/office/drawing/2014/main" val="3394673799"/>
                    </a:ext>
                  </a:extLst>
                </a:gridCol>
                <a:gridCol w="1152144">
                  <a:extLst>
                    <a:ext uri="{9D8B030D-6E8A-4147-A177-3AD203B41FA5}">
                      <a16:colId xmlns:a16="http://schemas.microsoft.com/office/drawing/2014/main" val="400853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3553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- 2024-07-11 13:00:47</a:t>
                      </a:r>
                      <a:r>
                        <a:rPr kumimoji="0" lang="en-US" sz="1000" b="0" i="0" u="none" strike="noStrike" kern="1200" cap="none" spc="0" normalizeH="0" baseline="0" noProof="0">
                          <a:ln>
                            <a:noFill/>
                          </a:ln>
                          <a:solidFill>
                            <a:prstClr val="black"/>
                          </a:solidFill>
                          <a:effectLst/>
                          <a:uLnTx/>
                          <a:uFillTx/>
                          <a:latin typeface="Calibri"/>
                          <a:ea typeface="+mn-ea"/>
                          <a:cs typeface="+mn-cs"/>
                        </a:rPr>
                        <a:t>
 100-Döner-Wette! 🥙 So will Lehrer Guido Groh seinen Schüler fürs Abitur motivieren. Wenn Zana sein Abi schafft, legt der Lehrer 100 Döner oben drauf. 💪🏼
🧑‍💻 Autor: Simon Voigt 
#Döner #Dönermachtschöner #Beckum #Abitur #Integration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371.9999 %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2382620</a:t>
                      </a:r>
                    </a:p>
                  </a:txBody>
                  <a:tcPr/>
                </a:tc>
                <a:extLst>
                  <a:ext uri="{0D108BD9-81ED-4DB2-BD59-A6C34878D82A}">
                    <a16:rowId xmlns:a16="http://schemas.microsoft.com/office/drawing/2014/main" val="2164156809"/>
                  </a:ext>
                </a:extLst>
              </a:tr>
            </a:tbl>
          </a:graphicData>
        </a:graphic>
      </p:graphicFrame>
      <p:sp>
        <p:nvSpPr>
          <p:cNvPr id="4" name="Text Placeholder 3">
            <a:extLst>
              <a:ext uri="{FF2B5EF4-FFF2-40B4-BE49-F238E27FC236}">
                <a16:creationId xmlns:a16="http://schemas.microsoft.com/office/drawing/2014/main" id="{57AFEC74-8DC8-4DB6-B776-00117544388A}"/>
              </a:ext>
            </a:extLst>
          </p:cNvPr>
          <p:cNvSpPr>
            <a:spLocks noGrp="1"/>
          </p:cNvSpPr>
          <p:nvPr>
            <p:ph type="body" sz="quarter" idx="14"/>
          </p:nvPr>
        </p:nvSpPr>
        <p:spPr/>
        <p:txBody>
          <a:bodyPr/>
          <a:lstStyle/>
          <a:p>
            <a:r>
              <a:rPr lang="en-US"/>
              <a:t>08/07/2024 - 14/07/2024</a:t>
            </a:r>
          </a:p>
        </p:txBody>
      </p:sp>
    </p:spTree>
    <p:extLst>
      <p:ext uri="{BB962C8B-B14F-4D97-AF65-F5344CB8AC3E}">
        <p14:creationId xmlns:p14="http://schemas.microsoft.com/office/powerpoint/2010/main" val="3409909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5786A-3E0C-4E0D-87B1-A0D44490020E}"/>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4A304150-900B-4556-AB7C-4B787BB8310E}"/>
              </a:ext>
            </a:extLst>
          </p:cNvPr>
          <p:cNvGraphicFramePr>
            <a:graphicFrameLocks noGrp="1"/>
          </p:cNvGraphicFramePr>
          <p:nvPr>
            <p:ph type="tbl" sz="quarter" idx="13"/>
            <p:extLst>
              <p:ext uri="{D42A27DB-BD31-4B8C-83A1-F6EECF244321}">
                <p14:modId xmlns:p14="http://schemas.microsoft.com/office/powerpoint/2010/main" val="380173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9556576"/>
                    </a:ext>
                  </a:extLst>
                </a:gridCol>
                <a:gridCol w="1152144">
                  <a:extLst>
                    <a:ext uri="{9D8B030D-6E8A-4147-A177-3AD203B41FA5}">
                      <a16:colId xmlns:a16="http://schemas.microsoft.com/office/drawing/2014/main" val="2047496577"/>
                    </a:ext>
                  </a:extLst>
                </a:gridCol>
                <a:gridCol w="1152144">
                  <a:extLst>
                    <a:ext uri="{9D8B030D-6E8A-4147-A177-3AD203B41FA5}">
                      <a16:colId xmlns:a16="http://schemas.microsoft.com/office/drawing/2014/main" val="3729451021"/>
                    </a:ext>
                  </a:extLst>
                </a:gridCol>
                <a:gridCol w="1152144">
                  <a:extLst>
                    <a:ext uri="{9D8B030D-6E8A-4147-A177-3AD203B41FA5}">
                      <a16:colId xmlns:a16="http://schemas.microsoft.com/office/drawing/2014/main" val="3244941349"/>
                    </a:ext>
                  </a:extLst>
                </a:gridCol>
                <a:gridCol w="1152144">
                  <a:extLst>
                    <a:ext uri="{9D8B030D-6E8A-4147-A177-3AD203B41FA5}">
                      <a16:colId xmlns:a16="http://schemas.microsoft.com/office/drawing/2014/main" val="485646452"/>
                    </a:ext>
                  </a:extLst>
                </a:gridCol>
                <a:gridCol w="1152144">
                  <a:extLst>
                    <a:ext uri="{9D8B030D-6E8A-4147-A177-3AD203B41FA5}">
                      <a16:colId xmlns:a16="http://schemas.microsoft.com/office/drawing/2014/main" val="2283459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5469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- 2024-07-08 14:28:17</a:t>
                      </a:r>
                      <a:r>
                        <a:rPr kumimoji="0" lang="de-DE" sz="1000" b="0" i="0" u="none" strike="noStrike" kern="1200" cap="none" spc="0" normalizeH="0" baseline="0" noProof="0">
                          <a:ln>
                            <a:noFill/>
                          </a:ln>
                          <a:solidFill>
                            <a:prstClr val="black"/>
                          </a:solidFill>
                          <a:effectLst/>
                          <a:uLnTx/>
                          <a:uFillTx/>
                          <a:latin typeface="Calibri"/>
                          <a:ea typeface="+mn-ea"/>
                          <a:cs typeface="+mn-cs"/>
                        </a:rPr>
                        <a:t>
 Kaum zu glauben: 4 Euro Eintritt zum Erdbeerpflücken und kurze Zeit später - alles weg! 🍓 
Erst war Landwirt Jörg Umberg genervt. Viele sind zu seinem Erdbeerfeld gekommen und haben mehr gegessen als gekauft. Deshalb hat er von allen Eintritt verlangt, der aber wieder mit dem Kaufpreis verrechnet wird. 💸 
Die Geschichte ging so rum, dass nicht nur Menschen aus ganz NRW angereist sind – selbst aus Ostfriesland kamen sie, um Jörgs Erdbeeren zu kaufen. Mittlerweile wachsen neue nach, da fast alle ausverkauft waren. 😮 
 🧑‍💻 Autor: Frank Zymny
#Erdbeeren #Landwirtschaft #Bauer #Bottrop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231923</a:t>
                      </a:r>
                    </a:p>
                  </a:txBody>
                  <a:tcPr/>
                </a:tc>
                <a:extLst>
                  <a:ext uri="{0D108BD9-81ED-4DB2-BD59-A6C34878D82A}">
                    <a16:rowId xmlns:a16="http://schemas.microsoft.com/office/drawing/2014/main" val="2702657247"/>
                  </a:ext>
                </a:extLst>
              </a:tr>
            </a:tbl>
          </a:graphicData>
        </a:graphic>
      </p:graphicFrame>
      <p:sp>
        <p:nvSpPr>
          <p:cNvPr id="4" name="Text Placeholder 3">
            <a:extLst>
              <a:ext uri="{FF2B5EF4-FFF2-40B4-BE49-F238E27FC236}">
                <a16:creationId xmlns:a16="http://schemas.microsoft.com/office/drawing/2014/main" id="{40B5F44A-955A-418A-8E59-103F84344936}"/>
              </a:ext>
            </a:extLst>
          </p:cNvPr>
          <p:cNvSpPr>
            <a:spLocks noGrp="1"/>
          </p:cNvSpPr>
          <p:nvPr>
            <p:ph type="body" sz="quarter" idx="14"/>
          </p:nvPr>
        </p:nvSpPr>
        <p:spPr/>
        <p:txBody>
          <a:bodyPr/>
          <a:lstStyle/>
          <a:p>
            <a:r>
              <a:rPr lang="en-US"/>
              <a:t>08/07/2024 - 14/07/2024</a:t>
            </a:r>
          </a:p>
        </p:txBody>
      </p:sp>
    </p:spTree>
    <p:extLst>
      <p:ext uri="{BB962C8B-B14F-4D97-AF65-F5344CB8AC3E}">
        <p14:creationId xmlns:p14="http://schemas.microsoft.com/office/powerpoint/2010/main" val="4229877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9996-5B7E-408B-BE8A-04422C32163A}"/>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CDC47A31-AD3D-4D08-9A79-50D76EF0E614}"/>
              </a:ext>
            </a:extLst>
          </p:cNvPr>
          <p:cNvGraphicFramePr>
            <a:graphicFrameLocks noGrp="1"/>
          </p:cNvGraphicFramePr>
          <p:nvPr>
            <p:ph type="tbl" sz="quarter" idx="13"/>
            <p:extLst>
              <p:ext uri="{D42A27DB-BD31-4B8C-83A1-F6EECF244321}">
                <p14:modId xmlns:p14="http://schemas.microsoft.com/office/powerpoint/2010/main" val="2121085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88387505"/>
                    </a:ext>
                  </a:extLst>
                </a:gridCol>
                <a:gridCol w="1152144">
                  <a:extLst>
                    <a:ext uri="{9D8B030D-6E8A-4147-A177-3AD203B41FA5}">
                      <a16:colId xmlns:a16="http://schemas.microsoft.com/office/drawing/2014/main" val="77014851"/>
                    </a:ext>
                  </a:extLst>
                </a:gridCol>
                <a:gridCol w="1152144">
                  <a:extLst>
                    <a:ext uri="{9D8B030D-6E8A-4147-A177-3AD203B41FA5}">
                      <a16:colId xmlns:a16="http://schemas.microsoft.com/office/drawing/2014/main" val="2507601596"/>
                    </a:ext>
                  </a:extLst>
                </a:gridCol>
                <a:gridCol w="1152144">
                  <a:extLst>
                    <a:ext uri="{9D8B030D-6E8A-4147-A177-3AD203B41FA5}">
                      <a16:colId xmlns:a16="http://schemas.microsoft.com/office/drawing/2014/main" val="1048829869"/>
                    </a:ext>
                  </a:extLst>
                </a:gridCol>
                <a:gridCol w="1152144">
                  <a:extLst>
                    <a:ext uri="{9D8B030D-6E8A-4147-A177-3AD203B41FA5}">
                      <a16:colId xmlns:a16="http://schemas.microsoft.com/office/drawing/2014/main" val="3998784599"/>
                    </a:ext>
                  </a:extLst>
                </a:gridCol>
                <a:gridCol w="1152144">
                  <a:extLst>
                    <a:ext uri="{9D8B030D-6E8A-4147-A177-3AD203B41FA5}">
                      <a16:colId xmlns:a16="http://schemas.microsoft.com/office/drawing/2014/main" val="53660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5822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- 2024-07-13 11:49:38</a:t>
                      </a:r>
                      <a:r>
                        <a:rPr kumimoji="0" lang="de-DE" sz="1000" b="0" i="0" u="none" strike="noStrike" kern="1200" cap="none" spc="0" normalizeH="0" baseline="0" noProof="0">
                          <a:ln>
                            <a:noFill/>
                          </a:ln>
                          <a:solidFill>
                            <a:prstClr val="black"/>
                          </a:solidFill>
                          <a:effectLst/>
                          <a:uLnTx/>
                          <a:uFillTx/>
                          <a:latin typeface="Calibri"/>
                          <a:ea typeface="+mn-ea"/>
                          <a:cs typeface="+mn-cs"/>
                        </a:rPr>
                        <a:t>
 Wie wünscht ihr euch euren Heiratsantrag? 💍
Landwirt Manuel Hofius aus Bad Berleburg hat gleich die ganz großen Geschütze aufgefahren: Spontan lockt er Freundin Jana auf einen Rundflug im Kleinflugzeug. Und plötzlich taucht er auf: Der Schriftzug „Jana, willst du mich heiraten?“. ❤️ Auf einer Wiese, geschrieben aus Heu. Und Jana traut ihren Augen kaum. 😍 Ob sie Ja sagt? 🤔
🧑🏻‍💻Autor: Markus Krczal 
#Hochzeit #Heiratsantrag #Landwirtschaft #BadBerleburg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59137</a:t>
                      </a:r>
                    </a:p>
                  </a:txBody>
                  <a:tcPr/>
                </a:tc>
                <a:extLst>
                  <a:ext uri="{0D108BD9-81ED-4DB2-BD59-A6C34878D82A}">
                    <a16:rowId xmlns:a16="http://schemas.microsoft.com/office/drawing/2014/main" val="56738996"/>
                  </a:ext>
                </a:extLst>
              </a:tr>
            </a:tbl>
          </a:graphicData>
        </a:graphic>
      </p:graphicFrame>
      <p:sp>
        <p:nvSpPr>
          <p:cNvPr id="4" name="Text Placeholder 3">
            <a:extLst>
              <a:ext uri="{FF2B5EF4-FFF2-40B4-BE49-F238E27FC236}">
                <a16:creationId xmlns:a16="http://schemas.microsoft.com/office/drawing/2014/main" id="{1CABAE97-5B58-4433-88E6-4BBF9BDB26CA}"/>
              </a:ext>
            </a:extLst>
          </p:cNvPr>
          <p:cNvSpPr>
            <a:spLocks noGrp="1"/>
          </p:cNvSpPr>
          <p:nvPr>
            <p:ph type="body" sz="quarter" idx="14"/>
          </p:nvPr>
        </p:nvSpPr>
        <p:spPr/>
        <p:txBody>
          <a:bodyPr/>
          <a:lstStyle/>
          <a:p>
            <a:r>
              <a:rPr lang="en-US"/>
              <a:t>08/07/2024 - 14/07/2024</a:t>
            </a:r>
          </a:p>
        </p:txBody>
      </p:sp>
    </p:spTree>
    <p:extLst>
      <p:ext uri="{BB962C8B-B14F-4D97-AF65-F5344CB8AC3E}">
        <p14:creationId xmlns:p14="http://schemas.microsoft.com/office/powerpoint/2010/main" val="2003681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93A01-FA64-441A-BA22-8DC0DF8AA8A0}"/>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A77FAC0F-26B8-4CAE-AC6C-2F580AE91061}"/>
              </a:ext>
            </a:extLst>
          </p:cNvPr>
          <p:cNvGraphicFramePr>
            <a:graphicFrameLocks noGrp="1"/>
          </p:cNvGraphicFramePr>
          <p:nvPr>
            <p:ph type="tbl" sz="quarter" idx="13"/>
            <p:extLst>
              <p:ext uri="{D42A27DB-BD31-4B8C-83A1-F6EECF244321}">
                <p14:modId xmlns:p14="http://schemas.microsoft.com/office/powerpoint/2010/main" val="269304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03445006"/>
                    </a:ext>
                  </a:extLst>
                </a:gridCol>
                <a:gridCol w="1152144">
                  <a:extLst>
                    <a:ext uri="{9D8B030D-6E8A-4147-A177-3AD203B41FA5}">
                      <a16:colId xmlns:a16="http://schemas.microsoft.com/office/drawing/2014/main" val="2684292192"/>
                    </a:ext>
                  </a:extLst>
                </a:gridCol>
                <a:gridCol w="1152144">
                  <a:extLst>
                    <a:ext uri="{9D8B030D-6E8A-4147-A177-3AD203B41FA5}">
                      <a16:colId xmlns:a16="http://schemas.microsoft.com/office/drawing/2014/main" val="1420000478"/>
                    </a:ext>
                  </a:extLst>
                </a:gridCol>
                <a:gridCol w="1152144">
                  <a:extLst>
                    <a:ext uri="{9D8B030D-6E8A-4147-A177-3AD203B41FA5}">
                      <a16:colId xmlns:a16="http://schemas.microsoft.com/office/drawing/2014/main" val="2194789773"/>
                    </a:ext>
                  </a:extLst>
                </a:gridCol>
                <a:gridCol w="1152144">
                  <a:extLst>
                    <a:ext uri="{9D8B030D-6E8A-4147-A177-3AD203B41FA5}">
                      <a16:colId xmlns:a16="http://schemas.microsoft.com/office/drawing/2014/main" val="3294485642"/>
                    </a:ext>
                  </a:extLst>
                </a:gridCol>
                <a:gridCol w="1152144">
                  <a:extLst>
                    <a:ext uri="{9D8B030D-6E8A-4147-A177-3AD203B41FA5}">
                      <a16:colId xmlns:a16="http://schemas.microsoft.com/office/drawing/2014/main" val="250904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95921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- 2024-07-09 11:53:30</a:t>
                      </a:r>
                      <a:r>
                        <a:rPr kumimoji="0" lang="de-DE" sz="1000" b="0" i="0" u="none" strike="noStrike" kern="1200" cap="none" spc="0" normalizeH="0" baseline="0" noProof="0">
                          <a:ln>
                            <a:noFill/>
                          </a:ln>
                          <a:solidFill>
                            <a:prstClr val="black"/>
                          </a:solidFill>
                          <a:effectLst/>
                          <a:uLnTx/>
                          <a:uFillTx/>
                          <a:latin typeface="Calibri"/>
                          <a:ea typeface="+mn-ea"/>
                          <a:cs typeface="+mn-cs"/>
                        </a:rPr>
                        <a:t>
 Wassersport hat viele Barrieren für Menschen mit Behinderung. 🦽 Stege zum Wasser haben oft keine Rampen, und es fehlt an spezialisierten Boards.
Der Verein „Münster Inklusiv Denken“ überwindet diese Hindernisse und ermöglicht Menschen im Rollstuhl den Zugang zum Wasser. Mit einem riesigen Stand-Up-Paddle und Begleitung können sie kostenlos den Wassersport auf dem Aasee erleben. Dank finanzieller Unterstützung konnten sie dieses spezielle Board anschaffen und bieten nun kostenlose Fahrten an. ❤️💪
Wo sollte es denn noch so ein barrierefreies Angebot geben? 🧐
👩‍💻 Autorin: Veerle Seelig 
#Standuppaddling #Inklusion #barrierefrei #Rollstuhl #Münster #Ehrenamt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36968</a:t>
                      </a:r>
                    </a:p>
                  </a:txBody>
                  <a:tcPr/>
                </a:tc>
                <a:extLst>
                  <a:ext uri="{0D108BD9-81ED-4DB2-BD59-A6C34878D82A}">
                    <a16:rowId xmlns:a16="http://schemas.microsoft.com/office/drawing/2014/main" val="356907450"/>
                  </a:ext>
                </a:extLst>
              </a:tr>
            </a:tbl>
          </a:graphicData>
        </a:graphic>
      </p:graphicFrame>
      <p:sp>
        <p:nvSpPr>
          <p:cNvPr id="4" name="Text Placeholder 3">
            <a:extLst>
              <a:ext uri="{FF2B5EF4-FFF2-40B4-BE49-F238E27FC236}">
                <a16:creationId xmlns:a16="http://schemas.microsoft.com/office/drawing/2014/main" id="{7951E599-DAD9-49F2-AAEB-0ABCF176FDAE}"/>
              </a:ext>
            </a:extLst>
          </p:cNvPr>
          <p:cNvSpPr>
            <a:spLocks noGrp="1"/>
          </p:cNvSpPr>
          <p:nvPr>
            <p:ph type="body" sz="quarter" idx="14"/>
          </p:nvPr>
        </p:nvSpPr>
        <p:spPr/>
        <p:txBody>
          <a:bodyPr/>
          <a:lstStyle/>
          <a:p>
            <a:r>
              <a:rPr lang="en-US"/>
              <a:t>08/07/2024 - 14/07/2024</a:t>
            </a:r>
          </a:p>
        </p:txBody>
      </p:sp>
    </p:spTree>
    <p:extLst>
      <p:ext uri="{BB962C8B-B14F-4D97-AF65-F5344CB8AC3E}">
        <p14:creationId xmlns:p14="http://schemas.microsoft.com/office/powerpoint/2010/main" val="1330821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3A68F-2ECC-4C67-A369-B39A37120A20}"/>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D640C0B6-15A4-4950-9ED3-7A46968E667F}"/>
              </a:ext>
            </a:extLst>
          </p:cNvPr>
          <p:cNvGraphicFramePr>
            <a:graphicFrameLocks noGrp="1"/>
          </p:cNvGraphicFramePr>
          <p:nvPr>
            <p:ph type="tbl" sz="quarter" idx="13"/>
            <p:extLst>
              <p:ext uri="{D42A27DB-BD31-4B8C-83A1-F6EECF244321}">
                <p14:modId xmlns:p14="http://schemas.microsoft.com/office/powerpoint/2010/main" val="322561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8463479"/>
                    </a:ext>
                  </a:extLst>
                </a:gridCol>
                <a:gridCol w="1152144">
                  <a:extLst>
                    <a:ext uri="{9D8B030D-6E8A-4147-A177-3AD203B41FA5}">
                      <a16:colId xmlns:a16="http://schemas.microsoft.com/office/drawing/2014/main" val="3525143625"/>
                    </a:ext>
                  </a:extLst>
                </a:gridCol>
                <a:gridCol w="1152144">
                  <a:extLst>
                    <a:ext uri="{9D8B030D-6E8A-4147-A177-3AD203B41FA5}">
                      <a16:colId xmlns:a16="http://schemas.microsoft.com/office/drawing/2014/main" val="1700487417"/>
                    </a:ext>
                  </a:extLst>
                </a:gridCol>
                <a:gridCol w="1152144">
                  <a:extLst>
                    <a:ext uri="{9D8B030D-6E8A-4147-A177-3AD203B41FA5}">
                      <a16:colId xmlns:a16="http://schemas.microsoft.com/office/drawing/2014/main" val="721310165"/>
                    </a:ext>
                  </a:extLst>
                </a:gridCol>
                <a:gridCol w="1152144">
                  <a:extLst>
                    <a:ext uri="{9D8B030D-6E8A-4147-A177-3AD203B41FA5}">
                      <a16:colId xmlns:a16="http://schemas.microsoft.com/office/drawing/2014/main" val="3944851152"/>
                    </a:ext>
                  </a:extLst>
                </a:gridCol>
                <a:gridCol w="1152144">
                  <a:extLst>
                    <a:ext uri="{9D8B030D-6E8A-4147-A177-3AD203B41FA5}">
                      <a16:colId xmlns:a16="http://schemas.microsoft.com/office/drawing/2014/main" val="23987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9776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- 2024-07-10 11:35:40</a:t>
                      </a:r>
                      <a:r>
                        <a:rPr kumimoji="0" lang="de-DE" sz="1000" b="0" i="0" u="none" strike="noStrike" kern="1200" cap="none" spc="0" normalizeH="0" baseline="0" noProof="0">
                          <a:ln>
                            <a:noFill/>
                          </a:ln>
                          <a:solidFill>
                            <a:prstClr val="black"/>
                          </a:solidFill>
                          <a:effectLst/>
                          <a:uLnTx/>
                          <a:uFillTx/>
                          <a:latin typeface="Calibri"/>
                          <a:ea typeface="+mn-ea"/>
                          <a:cs typeface="+mn-cs"/>
                        </a:rPr>
                        <a:t>
 Gratis Wein gegen das Handy – so will der Wirt Vittorio Turco für eine bessere Atmosphäre sorgen. 🍷 
In seinem Restaurant können deshalb Gäste ihr Handy für das Essen eintauschen. Dafür bekommen sie eine Flasche Wein oder auch Wasser. „In Italien gehört das zum Lebensgefühl“, sagt Vito. Und das ungestörte Essen wird dadurch auch schöner. 🤩🍝
Die Idee hatte er, weil er beim Essen mit seiner Mutter früher nicht abgelenkt werden sollte. Den Gästen gefällt die Aktion und seiner Mutter auch. 💪📵
#Essen #Restaurant #Handy #Detox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30038</a:t>
                      </a:r>
                    </a:p>
                  </a:txBody>
                  <a:tcPr/>
                </a:tc>
                <a:extLst>
                  <a:ext uri="{0D108BD9-81ED-4DB2-BD59-A6C34878D82A}">
                    <a16:rowId xmlns:a16="http://schemas.microsoft.com/office/drawing/2014/main" val="3874960487"/>
                  </a:ext>
                </a:extLst>
              </a:tr>
            </a:tbl>
          </a:graphicData>
        </a:graphic>
      </p:graphicFrame>
      <p:sp>
        <p:nvSpPr>
          <p:cNvPr id="4" name="Text Placeholder 3">
            <a:extLst>
              <a:ext uri="{FF2B5EF4-FFF2-40B4-BE49-F238E27FC236}">
                <a16:creationId xmlns:a16="http://schemas.microsoft.com/office/drawing/2014/main" id="{A16F44DE-83CA-487B-ADC9-4C79ABE2220D}"/>
              </a:ext>
            </a:extLst>
          </p:cNvPr>
          <p:cNvSpPr>
            <a:spLocks noGrp="1"/>
          </p:cNvSpPr>
          <p:nvPr>
            <p:ph type="body" sz="quarter" idx="14"/>
          </p:nvPr>
        </p:nvSpPr>
        <p:spPr/>
        <p:txBody>
          <a:bodyPr/>
          <a:lstStyle/>
          <a:p>
            <a:r>
              <a:rPr lang="en-US"/>
              <a:t>08/07/2024 - 14/07/2024</a:t>
            </a:r>
          </a:p>
        </p:txBody>
      </p:sp>
    </p:spTree>
    <p:extLst>
      <p:ext uri="{BB962C8B-B14F-4D97-AF65-F5344CB8AC3E}">
        <p14:creationId xmlns:p14="http://schemas.microsoft.com/office/powerpoint/2010/main" val="3978493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96C33-D5B6-48A2-9927-121ECD3EF539}"/>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2A1642F7-F55E-497B-B345-FAB6F062C50E}"/>
              </a:ext>
            </a:extLst>
          </p:cNvPr>
          <p:cNvGraphicFramePr>
            <a:graphicFrameLocks noGrp="1"/>
          </p:cNvGraphicFramePr>
          <p:nvPr>
            <p:ph type="tbl" sz="quarter" idx="13"/>
            <p:extLst>
              <p:ext uri="{D42A27DB-BD31-4B8C-83A1-F6EECF244321}">
                <p14:modId xmlns:p14="http://schemas.microsoft.com/office/powerpoint/2010/main" val="1190362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8768543"/>
                    </a:ext>
                  </a:extLst>
                </a:gridCol>
                <a:gridCol w="1152144">
                  <a:extLst>
                    <a:ext uri="{9D8B030D-6E8A-4147-A177-3AD203B41FA5}">
                      <a16:colId xmlns:a16="http://schemas.microsoft.com/office/drawing/2014/main" val="404750757"/>
                    </a:ext>
                  </a:extLst>
                </a:gridCol>
                <a:gridCol w="1152144">
                  <a:extLst>
                    <a:ext uri="{9D8B030D-6E8A-4147-A177-3AD203B41FA5}">
                      <a16:colId xmlns:a16="http://schemas.microsoft.com/office/drawing/2014/main" val="3502511113"/>
                    </a:ext>
                  </a:extLst>
                </a:gridCol>
                <a:gridCol w="1152144">
                  <a:extLst>
                    <a:ext uri="{9D8B030D-6E8A-4147-A177-3AD203B41FA5}">
                      <a16:colId xmlns:a16="http://schemas.microsoft.com/office/drawing/2014/main" val="1975864669"/>
                    </a:ext>
                  </a:extLst>
                </a:gridCol>
                <a:gridCol w="1152144">
                  <a:extLst>
                    <a:ext uri="{9D8B030D-6E8A-4147-A177-3AD203B41FA5}">
                      <a16:colId xmlns:a16="http://schemas.microsoft.com/office/drawing/2014/main" val="729743965"/>
                    </a:ext>
                  </a:extLst>
                </a:gridCol>
                <a:gridCol w="1152144">
                  <a:extLst>
                    <a:ext uri="{9D8B030D-6E8A-4147-A177-3AD203B41FA5}">
                      <a16:colId xmlns:a16="http://schemas.microsoft.com/office/drawing/2014/main" val="3632573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6603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- 2024-07-12 12:13:22</a:t>
                      </a:r>
                      <a:r>
                        <a:rPr kumimoji="0" lang="de-DE" sz="1000" b="0" i="0" u="none" strike="noStrike" kern="1200" cap="none" spc="0" normalizeH="0" baseline="0" noProof="0">
                          <a:ln>
                            <a:noFill/>
                          </a:ln>
                          <a:solidFill>
                            <a:prstClr val="black"/>
                          </a:solidFill>
                          <a:effectLst/>
                          <a:uLnTx/>
                          <a:uFillTx/>
                          <a:latin typeface="Calibri"/>
                          <a:ea typeface="+mn-ea"/>
                          <a:cs typeface="+mn-cs"/>
                        </a:rPr>
                        <a:t>
 Kinder in Not, die mit dem Rettungswagen abtransportiert werden, haben oft Angst. Was kann man dagegen tun? 🤔
Genau das haben sich Angela Menrath und andere ehrenamtliche Helferinnen von „Teddy Kunterbunt“ gefragt. Sie unterstützen diese Kinder im Notfall, indem sie Teddys und andere Kuscheltiere stricken. 🧸 Diese bunten Begleiter lenken die Kinder ab und helfen, ihre Angst zu lindern. 🥰
Was könnte Kindern in solchen Situationen sonst noch helfen?
👩🏼‍💻Autorin: Lotta Pommerien
#Teddy #Stofftiere #Rettungsdienst #Leverkusen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13319</a:t>
                      </a:r>
                    </a:p>
                  </a:txBody>
                  <a:tcPr/>
                </a:tc>
                <a:extLst>
                  <a:ext uri="{0D108BD9-81ED-4DB2-BD59-A6C34878D82A}">
                    <a16:rowId xmlns:a16="http://schemas.microsoft.com/office/drawing/2014/main" val="1996886705"/>
                  </a:ext>
                </a:extLst>
              </a:tr>
            </a:tbl>
          </a:graphicData>
        </a:graphic>
      </p:graphicFrame>
      <p:sp>
        <p:nvSpPr>
          <p:cNvPr id="4" name="Text Placeholder 3">
            <a:extLst>
              <a:ext uri="{FF2B5EF4-FFF2-40B4-BE49-F238E27FC236}">
                <a16:creationId xmlns:a16="http://schemas.microsoft.com/office/drawing/2014/main" id="{97B0B25C-4582-4E6A-B382-20D23138ACEF}"/>
              </a:ext>
            </a:extLst>
          </p:cNvPr>
          <p:cNvSpPr>
            <a:spLocks noGrp="1"/>
          </p:cNvSpPr>
          <p:nvPr>
            <p:ph type="body" sz="quarter" idx="14"/>
          </p:nvPr>
        </p:nvSpPr>
        <p:spPr/>
        <p:txBody>
          <a:bodyPr/>
          <a:lstStyle/>
          <a:p>
            <a:r>
              <a:rPr lang="en-US"/>
              <a:t>08/07/2024 - 14/07/2024</a:t>
            </a:r>
          </a:p>
        </p:txBody>
      </p:sp>
    </p:spTree>
    <p:extLst>
      <p:ext uri="{BB962C8B-B14F-4D97-AF65-F5344CB8AC3E}">
        <p14:creationId xmlns:p14="http://schemas.microsoft.com/office/powerpoint/2010/main" val="2892276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C6E3A-F5B7-4043-A143-C63D677A3488}"/>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E7712084-1963-4154-B5EC-FCBC16EC3434}"/>
              </a:ext>
            </a:extLst>
          </p:cNvPr>
          <p:cNvGraphicFramePr>
            <a:graphicFrameLocks noGrp="1"/>
          </p:cNvGraphicFramePr>
          <p:nvPr>
            <p:ph type="tbl" sz="quarter" idx="13"/>
            <p:extLst>
              <p:ext uri="{D42A27DB-BD31-4B8C-83A1-F6EECF244321}">
                <p14:modId xmlns:p14="http://schemas.microsoft.com/office/powerpoint/2010/main" val="2145453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24561341"/>
                    </a:ext>
                  </a:extLst>
                </a:gridCol>
                <a:gridCol w="1152144">
                  <a:extLst>
                    <a:ext uri="{9D8B030D-6E8A-4147-A177-3AD203B41FA5}">
                      <a16:colId xmlns:a16="http://schemas.microsoft.com/office/drawing/2014/main" val="4039883728"/>
                    </a:ext>
                  </a:extLst>
                </a:gridCol>
                <a:gridCol w="1152144">
                  <a:extLst>
                    <a:ext uri="{9D8B030D-6E8A-4147-A177-3AD203B41FA5}">
                      <a16:colId xmlns:a16="http://schemas.microsoft.com/office/drawing/2014/main" val="2245137711"/>
                    </a:ext>
                  </a:extLst>
                </a:gridCol>
                <a:gridCol w="1152144">
                  <a:extLst>
                    <a:ext uri="{9D8B030D-6E8A-4147-A177-3AD203B41FA5}">
                      <a16:colId xmlns:a16="http://schemas.microsoft.com/office/drawing/2014/main" val="2621390374"/>
                    </a:ext>
                  </a:extLst>
                </a:gridCol>
                <a:gridCol w="1152144">
                  <a:extLst>
                    <a:ext uri="{9D8B030D-6E8A-4147-A177-3AD203B41FA5}">
                      <a16:colId xmlns:a16="http://schemas.microsoft.com/office/drawing/2014/main" val="2271721675"/>
                    </a:ext>
                  </a:extLst>
                </a:gridCol>
                <a:gridCol w="1152144">
                  <a:extLst>
                    <a:ext uri="{9D8B030D-6E8A-4147-A177-3AD203B41FA5}">
                      <a16:colId xmlns:a16="http://schemas.microsoft.com/office/drawing/2014/main" val="2368438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775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- 2024-07-14 11:58:10</a:t>
                      </a:r>
                      <a:r>
                        <a:rPr kumimoji="0" lang="de-DE" sz="1000" b="0" i="0" u="none" strike="noStrike" kern="1200" cap="none" spc="0" normalizeH="0" baseline="0" noProof="0">
                          <a:ln>
                            <a:noFill/>
                          </a:ln>
                          <a:solidFill>
                            <a:prstClr val="black"/>
                          </a:solidFill>
                          <a:effectLst/>
                          <a:uLnTx/>
                          <a:uFillTx/>
                          <a:latin typeface="Calibri"/>
                          <a:ea typeface="+mn-ea"/>
                          <a:cs typeface="+mn-cs"/>
                        </a:rPr>
                        <a:t>
 Wo findest du Ruhe und Kraft? 🧘🙏🏻
Bestimmt hast du schon mal unterwegs das blaue Schild mit der Kirche auf einer Autobahn gesehen. Etwa 50 davon gibt es in Deutschland. 
Autobahnkirchen haben keinen christlichen Träger, sondern werden von Vereinen organisiert, um Reisenden einen Rückzugsort zu geben. ⛪️
Aber das ist nicht alles: Auch Angehörige, die eine geliebte Person bei einem Verkehrsunfall verloren haben, sind hier genau richtig. ❤️‍🩹
👩‍💻👩‍💻Autorinnen: Agata Pilarska / Nicole Noetzel
#WDR #Lokalzeit #Kirche #Glaube #Autobahnkirche #Rückzugsort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11353</a:t>
                      </a:r>
                    </a:p>
                  </a:txBody>
                  <a:tcPr/>
                </a:tc>
                <a:extLst>
                  <a:ext uri="{0D108BD9-81ED-4DB2-BD59-A6C34878D82A}">
                    <a16:rowId xmlns:a16="http://schemas.microsoft.com/office/drawing/2014/main" val="3420430715"/>
                  </a:ext>
                </a:extLst>
              </a:tr>
            </a:tbl>
          </a:graphicData>
        </a:graphic>
      </p:graphicFrame>
      <p:sp>
        <p:nvSpPr>
          <p:cNvPr id="4" name="Text Placeholder 3">
            <a:extLst>
              <a:ext uri="{FF2B5EF4-FFF2-40B4-BE49-F238E27FC236}">
                <a16:creationId xmlns:a16="http://schemas.microsoft.com/office/drawing/2014/main" id="{22979DE8-BAA6-4697-B347-D2D457BEA76D}"/>
              </a:ext>
            </a:extLst>
          </p:cNvPr>
          <p:cNvSpPr>
            <a:spLocks noGrp="1"/>
          </p:cNvSpPr>
          <p:nvPr>
            <p:ph type="body" sz="quarter" idx="14"/>
          </p:nvPr>
        </p:nvSpPr>
        <p:spPr/>
        <p:txBody>
          <a:bodyPr/>
          <a:lstStyle/>
          <a:p>
            <a:r>
              <a:rPr lang="en-US"/>
              <a:t>08/07/2024 - 14/07/2024</a:t>
            </a:r>
          </a:p>
        </p:txBody>
      </p:sp>
    </p:spTree>
    <p:extLst>
      <p:ext uri="{BB962C8B-B14F-4D97-AF65-F5344CB8AC3E}">
        <p14:creationId xmlns:p14="http://schemas.microsoft.com/office/powerpoint/2010/main" val="3508834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1001</Words>
  <Application>Microsoft Office PowerPoint</Application>
  <PresentationFormat>On-screen Show (4:3)</PresentationFormat>
  <Paragraphs>98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2024-07-16T12:15:01Z</dcterms:created>
  <dcterms:modified xsi:type="dcterms:W3CDTF">2024-07-16T12:15:20Z</dcterms:modified>
</cp:coreProperties>
</file>