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8BE8-955F-4011-9229-09C9E25582D3}"/>
              </a:ext>
            </a:extLst>
          </p:cNvPr>
          <p:cNvSpPr>
            <a:spLocks noGrp="1"/>
          </p:cNvSpPr>
          <p:nvPr>
            <p:ph type="title"/>
          </p:nvPr>
        </p:nvSpPr>
        <p:spPr/>
        <p:txBody>
          <a:bodyPr/>
          <a:lstStyle/>
          <a:p>
            <a:r>
              <a:rPr lang="de-DE"/>
              <a:t>Instagram Alle Posts des Zeitraums (mit Total Interactions) | lokalzeit - 1 of 7</a:t>
            </a:r>
            <a:endParaRPr lang="en-US"/>
          </a:p>
        </p:txBody>
      </p:sp>
      <p:graphicFrame>
        <p:nvGraphicFramePr>
          <p:cNvPr id="5" name="Table Placeholder 4">
            <a:extLst>
              <a:ext uri="{FF2B5EF4-FFF2-40B4-BE49-F238E27FC236}">
                <a16:creationId xmlns:a16="http://schemas.microsoft.com/office/drawing/2014/main" id="{497434BE-8BF2-449C-9AAC-681DA837BE40}"/>
              </a:ext>
            </a:extLst>
          </p:cNvPr>
          <p:cNvGraphicFramePr>
            <a:graphicFrameLocks noGrp="1"/>
          </p:cNvGraphicFramePr>
          <p:nvPr>
            <p:ph type="tbl" sz="quarter" idx="13"/>
            <p:extLst>
              <p:ext uri="{D42A27DB-BD31-4B8C-83A1-F6EECF244321}">
                <p14:modId xmlns:p14="http://schemas.microsoft.com/office/powerpoint/2010/main" val="2697555517"/>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43200429"/>
                    </a:ext>
                  </a:extLst>
                </a:gridCol>
                <a:gridCol w="1152144">
                  <a:extLst>
                    <a:ext uri="{9D8B030D-6E8A-4147-A177-3AD203B41FA5}">
                      <a16:colId xmlns:a16="http://schemas.microsoft.com/office/drawing/2014/main" val="4125810450"/>
                    </a:ext>
                  </a:extLst>
                </a:gridCol>
                <a:gridCol w="1152144">
                  <a:extLst>
                    <a:ext uri="{9D8B030D-6E8A-4147-A177-3AD203B41FA5}">
                      <a16:colId xmlns:a16="http://schemas.microsoft.com/office/drawing/2014/main" val="2613958471"/>
                    </a:ext>
                  </a:extLst>
                </a:gridCol>
                <a:gridCol w="1152144">
                  <a:extLst>
                    <a:ext uri="{9D8B030D-6E8A-4147-A177-3AD203B41FA5}">
                      <a16:colId xmlns:a16="http://schemas.microsoft.com/office/drawing/2014/main" val="2544042033"/>
                    </a:ext>
                  </a:extLst>
                </a:gridCol>
                <a:gridCol w="1152144">
                  <a:extLst>
                    <a:ext uri="{9D8B030D-6E8A-4147-A177-3AD203B41FA5}">
                      <a16:colId xmlns:a16="http://schemas.microsoft.com/office/drawing/2014/main" val="4222366560"/>
                    </a:ext>
                  </a:extLst>
                </a:gridCol>
                <a:gridCol w="1152144">
                  <a:extLst>
                    <a:ext uri="{9D8B030D-6E8A-4147-A177-3AD203B41FA5}">
                      <a16:colId xmlns:a16="http://schemas.microsoft.com/office/drawing/2014/main" val="2596820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4798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- 2024-06-19 11:59:40</a:t>
                      </a:r>
                      <a:r>
                        <a:rPr kumimoji="0" lang="de-DE" sz="1000" b="0" i="0" u="none" strike="noStrike" kern="1200" cap="none" spc="0" normalizeH="0" baseline="0" noProof="0">
                          <a:ln>
                            <a:noFill/>
                          </a:ln>
                          <a:solidFill>
                            <a:prstClr val="black"/>
                          </a:solidFill>
                          <a:effectLst/>
                          <a:uLnTx/>
                          <a:uFillTx/>
                          <a:latin typeface="Calibri"/>
                          <a:ea typeface="+mn-ea"/>
                          <a:cs typeface="+mn-cs"/>
                        </a:rPr>
                        <a:t>
 Kater Carlo ist ein Kinderbuch-Held zum Streicheln.🐱‍🦸‍♂️
Er wurde von seinem Herrchen Kai wieder aufgepäppelt, nachdem er wegen einer schweren Verletzung sein Auge verloren hat. 😿 
Mit seiner Geschichte motiviert er jetzt Kinder: Er ist der Held in einem Kinderbuch, das bei einem Grundschulprojekt gegen Mobbing vorgelesen wird. Carlo darf natürlich auch nicht fehlen und ist mit Herrchen auch dabei. 🐈 📖
Habt ihr schonmal Mobbing beobachtet oder selbst erlebt? 💔
👨‍💻 Autor: Solveig Bader
#Mobbing #Kinderbuch #Heldengeschichte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31678</a:t>
                      </a:r>
                    </a:p>
                  </a:txBody>
                  <a:tcPr/>
                </a:tc>
                <a:extLst>
                  <a:ext uri="{0D108BD9-81ED-4DB2-BD59-A6C34878D82A}">
                    <a16:rowId xmlns:a16="http://schemas.microsoft.com/office/drawing/2014/main" val="1286378130"/>
                  </a:ext>
                </a:extLst>
              </a:tr>
            </a:tbl>
          </a:graphicData>
        </a:graphic>
      </p:graphicFrame>
      <p:sp>
        <p:nvSpPr>
          <p:cNvPr id="4" name="Text Placeholder 3">
            <a:extLst>
              <a:ext uri="{FF2B5EF4-FFF2-40B4-BE49-F238E27FC236}">
                <a16:creationId xmlns:a16="http://schemas.microsoft.com/office/drawing/2014/main" id="{431C4965-1A00-40BB-AA89-C99C4BC89B72}"/>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219350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A3FF6-7902-4925-A0F2-B44C5CD24F5C}"/>
              </a:ext>
            </a:extLst>
          </p:cNvPr>
          <p:cNvSpPr>
            <a:spLocks noGrp="1"/>
          </p:cNvSpPr>
          <p:nvPr>
            <p:ph type="title"/>
          </p:nvPr>
        </p:nvSpPr>
        <p:spPr/>
        <p:txBody>
          <a:bodyPr/>
          <a:lstStyle/>
          <a:p>
            <a:r>
              <a:rPr lang="de-DE"/>
              <a:t>Instagram Alle Posts des Zeitraums (mit Total Interactions) | lokalzeit - 2 of 7</a:t>
            </a:r>
            <a:endParaRPr lang="en-US"/>
          </a:p>
        </p:txBody>
      </p:sp>
      <p:graphicFrame>
        <p:nvGraphicFramePr>
          <p:cNvPr id="5" name="Table Placeholder 4">
            <a:extLst>
              <a:ext uri="{FF2B5EF4-FFF2-40B4-BE49-F238E27FC236}">
                <a16:creationId xmlns:a16="http://schemas.microsoft.com/office/drawing/2014/main" id="{4F9D60A2-72B6-4027-B6EB-EDC47DA9A7F3}"/>
              </a:ext>
            </a:extLst>
          </p:cNvPr>
          <p:cNvGraphicFramePr>
            <a:graphicFrameLocks noGrp="1"/>
          </p:cNvGraphicFramePr>
          <p:nvPr>
            <p:ph type="tbl" sz="quarter" idx="13"/>
            <p:extLst>
              <p:ext uri="{D42A27DB-BD31-4B8C-83A1-F6EECF244321}">
                <p14:modId xmlns:p14="http://schemas.microsoft.com/office/powerpoint/2010/main" val="142722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88928618"/>
                    </a:ext>
                  </a:extLst>
                </a:gridCol>
                <a:gridCol w="1152144">
                  <a:extLst>
                    <a:ext uri="{9D8B030D-6E8A-4147-A177-3AD203B41FA5}">
                      <a16:colId xmlns:a16="http://schemas.microsoft.com/office/drawing/2014/main" val="4271430672"/>
                    </a:ext>
                  </a:extLst>
                </a:gridCol>
                <a:gridCol w="1152144">
                  <a:extLst>
                    <a:ext uri="{9D8B030D-6E8A-4147-A177-3AD203B41FA5}">
                      <a16:colId xmlns:a16="http://schemas.microsoft.com/office/drawing/2014/main" val="1909520061"/>
                    </a:ext>
                  </a:extLst>
                </a:gridCol>
                <a:gridCol w="1152144">
                  <a:extLst>
                    <a:ext uri="{9D8B030D-6E8A-4147-A177-3AD203B41FA5}">
                      <a16:colId xmlns:a16="http://schemas.microsoft.com/office/drawing/2014/main" val="3884344531"/>
                    </a:ext>
                  </a:extLst>
                </a:gridCol>
                <a:gridCol w="1152144">
                  <a:extLst>
                    <a:ext uri="{9D8B030D-6E8A-4147-A177-3AD203B41FA5}">
                      <a16:colId xmlns:a16="http://schemas.microsoft.com/office/drawing/2014/main" val="3451042677"/>
                    </a:ext>
                  </a:extLst>
                </a:gridCol>
                <a:gridCol w="1152144">
                  <a:extLst>
                    <a:ext uri="{9D8B030D-6E8A-4147-A177-3AD203B41FA5}">
                      <a16:colId xmlns:a16="http://schemas.microsoft.com/office/drawing/2014/main" val="3259402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57819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- 2024-06-21 12:35:45</a:t>
                      </a:r>
                      <a:r>
                        <a:rPr kumimoji="0" lang="de-DE" sz="1000" b="0" i="0" u="none" strike="noStrike" kern="1200" cap="none" spc="0" normalizeH="0" baseline="0" noProof="0">
                          <a:ln>
                            <a:noFill/>
                          </a:ln>
                          <a:solidFill>
                            <a:prstClr val="black"/>
                          </a:solidFill>
                          <a:effectLst/>
                          <a:uLnTx/>
                          <a:uFillTx/>
                          <a:latin typeface="Calibri"/>
                          <a:ea typeface="+mn-ea"/>
                          <a:cs typeface="+mn-cs"/>
                        </a:rPr>
                        <a:t>
 Farina hat eine geistige Beeinträchtigung. Das Lesen fällt ihr schwer. Deshalb wurde sie in der Schule ausgelacht und hat sich nicht getraut, laut zu lesen. 😔
Im Leseclub in Krefeld ist das anders. Hier übt sie fleißig und wird dadurch immer selbstbewusster. 💪
👩‍💻 Autorin: Cindy Glasmacher
lebenshilfe_krefeld
mediothek
#Lesen #Inklusion #WDR #Ehrenamt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21950</a:t>
                      </a:r>
                    </a:p>
                  </a:txBody>
                  <a:tcPr/>
                </a:tc>
                <a:extLst>
                  <a:ext uri="{0D108BD9-81ED-4DB2-BD59-A6C34878D82A}">
                    <a16:rowId xmlns:a16="http://schemas.microsoft.com/office/drawing/2014/main" val="623790183"/>
                  </a:ext>
                </a:extLst>
              </a:tr>
            </a:tbl>
          </a:graphicData>
        </a:graphic>
      </p:graphicFrame>
      <p:sp>
        <p:nvSpPr>
          <p:cNvPr id="4" name="Text Placeholder 3">
            <a:extLst>
              <a:ext uri="{FF2B5EF4-FFF2-40B4-BE49-F238E27FC236}">
                <a16:creationId xmlns:a16="http://schemas.microsoft.com/office/drawing/2014/main" id="{F1EF5751-FC62-4C02-A2E5-38D7295BF891}"/>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3991180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401AF-5883-4121-96E4-0EB49CAF0C28}"/>
              </a:ext>
            </a:extLst>
          </p:cNvPr>
          <p:cNvSpPr>
            <a:spLocks noGrp="1"/>
          </p:cNvSpPr>
          <p:nvPr>
            <p:ph type="title"/>
          </p:nvPr>
        </p:nvSpPr>
        <p:spPr/>
        <p:txBody>
          <a:bodyPr/>
          <a:lstStyle/>
          <a:p>
            <a:r>
              <a:rPr lang="de-DE"/>
              <a:t>Instagram Alle Posts des Zeitraums (mit Total Interactions) | lokalzeit - 3 of 7</a:t>
            </a:r>
            <a:endParaRPr lang="en-US"/>
          </a:p>
        </p:txBody>
      </p:sp>
      <p:graphicFrame>
        <p:nvGraphicFramePr>
          <p:cNvPr id="5" name="Table Placeholder 4">
            <a:extLst>
              <a:ext uri="{FF2B5EF4-FFF2-40B4-BE49-F238E27FC236}">
                <a16:creationId xmlns:a16="http://schemas.microsoft.com/office/drawing/2014/main" id="{53660A8B-D58C-4E53-8A14-4536174BC213}"/>
              </a:ext>
            </a:extLst>
          </p:cNvPr>
          <p:cNvGraphicFramePr>
            <a:graphicFrameLocks noGrp="1"/>
          </p:cNvGraphicFramePr>
          <p:nvPr>
            <p:ph type="tbl" sz="quarter" idx="13"/>
            <p:extLst>
              <p:ext uri="{D42A27DB-BD31-4B8C-83A1-F6EECF244321}">
                <p14:modId xmlns:p14="http://schemas.microsoft.com/office/powerpoint/2010/main" val="329050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35060115"/>
                    </a:ext>
                  </a:extLst>
                </a:gridCol>
                <a:gridCol w="1152144">
                  <a:extLst>
                    <a:ext uri="{9D8B030D-6E8A-4147-A177-3AD203B41FA5}">
                      <a16:colId xmlns:a16="http://schemas.microsoft.com/office/drawing/2014/main" val="1553603101"/>
                    </a:ext>
                  </a:extLst>
                </a:gridCol>
                <a:gridCol w="1152144">
                  <a:extLst>
                    <a:ext uri="{9D8B030D-6E8A-4147-A177-3AD203B41FA5}">
                      <a16:colId xmlns:a16="http://schemas.microsoft.com/office/drawing/2014/main" val="4250446299"/>
                    </a:ext>
                  </a:extLst>
                </a:gridCol>
                <a:gridCol w="1152144">
                  <a:extLst>
                    <a:ext uri="{9D8B030D-6E8A-4147-A177-3AD203B41FA5}">
                      <a16:colId xmlns:a16="http://schemas.microsoft.com/office/drawing/2014/main" val="1163083440"/>
                    </a:ext>
                  </a:extLst>
                </a:gridCol>
                <a:gridCol w="1152144">
                  <a:extLst>
                    <a:ext uri="{9D8B030D-6E8A-4147-A177-3AD203B41FA5}">
                      <a16:colId xmlns:a16="http://schemas.microsoft.com/office/drawing/2014/main" val="1640473374"/>
                    </a:ext>
                  </a:extLst>
                </a:gridCol>
                <a:gridCol w="1152144">
                  <a:extLst>
                    <a:ext uri="{9D8B030D-6E8A-4147-A177-3AD203B41FA5}">
                      <a16:colId xmlns:a16="http://schemas.microsoft.com/office/drawing/2014/main" val="3976951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030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- 2024-06-18 11:11:44</a:t>
                      </a:r>
                      <a:r>
                        <a:rPr kumimoji="0" lang="de-DE" sz="1000" b="0" i="0" u="none" strike="noStrike" kern="1200" cap="none" spc="0" normalizeH="0" baseline="0" noProof="0">
                          <a:ln>
                            <a:noFill/>
                          </a:ln>
                          <a:solidFill>
                            <a:prstClr val="black"/>
                          </a:solidFill>
                          <a:effectLst/>
                          <a:uLnTx/>
                          <a:uFillTx/>
                          <a:latin typeface="Calibri"/>
                          <a:ea typeface="+mn-ea"/>
                          <a:cs typeface="+mn-cs"/>
                        </a:rPr>
                        <a:t>
 Schule ist ihr Leben. Eigentlich könnte Ulla Peschel längst ihr Rentnerinnen-Dasein genießen, aber sie liebt es, vor der Klasse zu stehen – seit 48 Jahren. Ans Aufhören denkt sie noch lange nicht! 💪👩‍🏫
👩‍💻 Autorin: Inke Köster
#Lokalzeit #Schule #Lehrerin #Unterricht #Schüler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15734</a:t>
                      </a:r>
                    </a:p>
                  </a:txBody>
                  <a:tcPr/>
                </a:tc>
                <a:extLst>
                  <a:ext uri="{0D108BD9-81ED-4DB2-BD59-A6C34878D82A}">
                    <a16:rowId xmlns:a16="http://schemas.microsoft.com/office/drawing/2014/main" val="2741018656"/>
                  </a:ext>
                </a:extLst>
              </a:tr>
            </a:tbl>
          </a:graphicData>
        </a:graphic>
      </p:graphicFrame>
      <p:sp>
        <p:nvSpPr>
          <p:cNvPr id="4" name="Text Placeholder 3">
            <a:extLst>
              <a:ext uri="{FF2B5EF4-FFF2-40B4-BE49-F238E27FC236}">
                <a16:creationId xmlns:a16="http://schemas.microsoft.com/office/drawing/2014/main" id="{2B5B508C-EC2D-43A4-8779-8E2C5B866EC4}"/>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2012978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DE416-E1B8-43AB-AA43-E4BF986E8480}"/>
              </a:ext>
            </a:extLst>
          </p:cNvPr>
          <p:cNvSpPr>
            <a:spLocks noGrp="1"/>
          </p:cNvSpPr>
          <p:nvPr>
            <p:ph type="title"/>
          </p:nvPr>
        </p:nvSpPr>
        <p:spPr/>
        <p:txBody>
          <a:bodyPr/>
          <a:lstStyle/>
          <a:p>
            <a:r>
              <a:rPr lang="de-DE"/>
              <a:t>Instagram Alle Posts des Zeitraums (mit Total Interactions) | lokalzeit - 4 of 7</a:t>
            </a:r>
            <a:endParaRPr lang="en-US"/>
          </a:p>
        </p:txBody>
      </p:sp>
      <p:graphicFrame>
        <p:nvGraphicFramePr>
          <p:cNvPr id="5" name="Table Placeholder 4">
            <a:extLst>
              <a:ext uri="{FF2B5EF4-FFF2-40B4-BE49-F238E27FC236}">
                <a16:creationId xmlns:a16="http://schemas.microsoft.com/office/drawing/2014/main" id="{2462BD37-7F4F-4967-94EE-E4224EC52DB4}"/>
              </a:ext>
            </a:extLst>
          </p:cNvPr>
          <p:cNvGraphicFramePr>
            <a:graphicFrameLocks noGrp="1"/>
          </p:cNvGraphicFramePr>
          <p:nvPr>
            <p:ph type="tbl" sz="quarter" idx="13"/>
            <p:extLst>
              <p:ext uri="{D42A27DB-BD31-4B8C-83A1-F6EECF244321}">
                <p14:modId xmlns:p14="http://schemas.microsoft.com/office/powerpoint/2010/main" val="166715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29229265"/>
                    </a:ext>
                  </a:extLst>
                </a:gridCol>
                <a:gridCol w="1152144">
                  <a:extLst>
                    <a:ext uri="{9D8B030D-6E8A-4147-A177-3AD203B41FA5}">
                      <a16:colId xmlns:a16="http://schemas.microsoft.com/office/drawing/2014/main" val="2157656356"/>
                    </a:ext>
                  </a:extLst>
                </a:gridCol>
                <a:gridCol w="1152144">
                  <a:extLst>
                    <a:ext uri="{9D8B030D-6E8A-4147-A177-3AD203B41FA5}">
                      <a16:colId xmlns:a16="http://schemas.microsoft.com/office/drawing/2014/main" val="3284572609"/>
                    </a:ext>
                  </a:extLst>
                </a:gridCol>
                <a:gridCol w="1152144">
                  <a:extLst>
                    <a:ext uri="{9D8B030D-6E8A-4147-A177-3AD203B41FA5}">
                      <a16:colId xmlns:a16="http://schemas.microsoft.com/office/drawing/2014/main" val="1164661408"/>
                    </a:ext>
                  </a:extLst>
                </a:gridCol>
                <a:gridCol w="1152144">
                  <a:extLst>
                    <a:ext uri="{9D8B030D-6E8A-4147-A177-3AD203B41FA5}">
                      <a16:colId xmlns:a16="http://schemas.microsoft.com/office/drawing/2014/main" val="4019333280"/>
                    </a:ext>
                  </a:extLst>
                </a:gridCol>
                <a:gridCol w="1152144">
                  <a:extLst>
                    <a:ext uri="{9D8B030D-6E8A-4147-A177-3AD203B41FA5}">
                      <a16:colId xmlns:a16="http://schemas.microsoft.com/office/drawing/2014/main" val="581199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8436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- 2024-06-22 12:32:07</a:t>
                      </a:r>
                      <a:r>
                        <a:rPr kumimoji="0" lang="de-DE" sz="1000" b="0" i="0" u="none" strike="noStrike" kern="1200" cap="none" spc="0" normalizeH="0" baseline="0" noProof="0">
                          <a:ln>
                            <a:noFill/>
                          </a:ln>
                          <a:solidFill>
                            <a:prstClr val="black"/>
                          </a:solidFill>
                          <a:effectLst/>
                          <a:uLnTx/>
                          <a:uFillTx/>
                          <a:latin typeface="Calibri"/>
                          <a:ea typeface="+mn-ea"/>
                          <a:cs typeface="+mn-cs"/>
                        </a:rPr>
                        <a:t>
 Beruf und Familie unter einen Hut bekommen – schafft man das als alleinerziehende Person? 👩‍👦‍👦
Salam macht es vor! Nach dem Tod ihres Mannes denkt sie immer wieder an die Pflegekräfte im Krankenhaus, die für die Familie da waren. 🤝
Inspiriert davon beginnt sie selbst eine Ausbildung zur Pflegekraft – und kümmert sich zusätzlich noch um ihre beiden kleinen Söhne. ❤️
Die Ausbildung absolviert sie in Teilzeit im katholischen Klinikum in Bochum: Die dauert 4 statt drei Jahre. 👩‍⚕️
🧑‍💻 Autor: Solveig Bader
#Pflegeberuf #Pflege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14454</a:t>
                      </a:r>
                    </a:p>
                  </a:txBody>
                  <a:tcPr/>
                </a:tc>
                <a:extLst>
                  <a:ext uri="{0D108BD9-81ED-4DB2-BD59-A6C34878D82A}">
                    <a16:rowId xmlns:a16="http://schemas.microsoft.com/office/drawing/2014/main" val="2345247635"/>
                  </a:ext>
                </a:extLst>
              </a:tr>
            </a:tbl>
          </a:graphicData>
        </a:graphic>
      </p:graphicFrame>
      <p:sp>
        <p:nvSpPr>
          <p:cNvPr id="4" name="Text Placeholder 3">
            <a:extLst>
              <a:ext uri="{FF2B5EF4-FFF2-40B4-BE49-F238E27FC236}">
                <a16:creationId xmlns:a16="http://schemas.microsoft.com/office/drawing/2014/main" id="{83B1D257-1974-45CA-88A7-01E5C1F33AF6}"/>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1989867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62D7C-81E9-4848-91A9-E5C5E4639E90}"/>
              </a:ext>
            </a:extLst>
          </p:cNvPr>
          <p:cNvSpPr>
            <a:spLocks noGrp="1"/>
          </p:cNvSpPr>
          <p:nvPr>
            <p:ph type="title"/>
          </p:nvPr>
        </p:nvSpPr>
        <p:spPr/>
        <p:txBody>
          <a:bodyPr/>
          <a:lstStyle/>
          <a:p>
            <a:r>
              <a:rPr lang="de-DE"/>
              <a:t>Instagram Alle Posts des Zeitraums (mit Total Interactions) | lokalzeit - 5 of 7</a:t>
            </a:r>
            <a:endParaRPr lang="en-US"/>
          </a:p>
        </p:txBody>
      </p:sp>
      <p:graphicFrame>
        <p:nvGraphicFramePr>
          <p:cNvPr id="5" name="Table Placeholder 4">
            <a:extLst>
              <a:ext uri="{FF2B5EF4-FFF2-40B4-BE49-F238E27FC236}">
                <a16:creationId xmlns:a16="http://schemas.microsoft.com/office/drawing/2014/main" id="{6B9E139B-8CF3-41E6-A488-DD6367F96756}"/>
              </a:ext>
            </a:extLst>
          </p:cNvPr>
          <p:cNvGraphicFramePr>
            <a:graphicFrameLocks noGrp="1"/>
          </p:cNvGraphicFramePr>
          <p:nvPr>
            <p:ph type="tbl" sz="quarter" idx="13"/>
            <p:extLst>
              <p:ext uri="{D42A27DB-BD31-4B8C-83A1-F6EECF244321}">
                <p14:modId xmlns:p14="http://schemas.microsoft.com/office/powerpoint/2010/main" val="1839798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7893147"/>
                    </a:ext>
                  </a:extLst>
                </a:gridCol>
                <a:gridCol w="1152144">
                  <a:extLst>
                    <a:ext uri="{9D8B030D-6E8A-4147-A177-3AD203B41FA5}">
                      <a16:colId xmlns:a16="http://schemas.microsoft.com/office/drawing/2014/main" val="1234715972"/>
                    </a:ext>
                  </a:extLst>
                </a:gridCol>
                <a:gridCol w="1152144">
                  <a:extLst>
                    <a:ext uri="{9D8B030D-6E8A-4147-A177-3AD203B41FA5}">
                      <a16:colId xmlns:a16="http://schemas.microsoft.com/office/drawing/2014/main" val="1459119470"/>
                    </a:ext>
                  </a:extLst>
                </a:gridCol>
                <a:gridCol w="1152144">
                  <a:extLst>
                    <a:ext uri="{9D8B030D-6E8A-4147-A177-3AD203B41FA5}">
                      <a16:colId xmlns:a16="http://schemas.microsoft.com/office/drawing/2014/main" val="2175573786"/>
                    </a:ext>
                  </a:extLst>
                </a:gridCol>
                <a:gridCol w="1152144">
                  <a:extLst>
                    <a:ext uri="{9D8B030D-6E8A-4147-A177-3AD203B41FA5}">
                      <a16:colId xmlns:a16="http://schemas.microsoft.com/office/drawing/2014/main" val="2075087088"/>
                    </a:ext>
                  </a:extLst>
                </a:gridCol>
                <a:gridCol w="1152144">
                  <a:extLst>
                    <a:ext uri="{9D8B030D-6E8A-4147-A177-3AD203B41FA5}">
                      <a16:colId xmlns:a16="http://schemas.microsoft.com/office/drawing/2014/main" val="2816979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15132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- 2024-06-23 11:13:33</a:t>
                      </a:r>
                      <a:r>
                        <a:rPr kumimoji="0" lang="en-US" sz="1000" b="0" i="0" u="none" strike="noStrike" kern="1200" cap="none" spc="0" normalizeH="0" baseline="0" noProof="0">
                          <a:ln>
                            <a:noFill/>
                          </a:ln>
                          <a:solidFill>
                            <a:prstClr val="black"/>
                          </a:solidFill>
                          <a:effectLst/>
                          <a:uLnTx/>
                          <a:uFillTx/>
                          <a:latin typeface="Calibri"/>
                          <a:ea typeface="+mn-ea"/>
                          <a:cs typeface="+mn-cs"/>
                        </a:rPr>
                        <a:t>
 Ohne hören zu können zu fetten DJ-Beats auf’m Festival mitgrooven? Das geht! 🦻 💃 🥳
Das Festivalteam vom Burgbeben Strnbrg macht’s möglich. 😍
Mit Bassshakern, die unter den Füßen vibrieren oder den Beat durch Spiegelung sichtbar machen. Die Idee kommt von dem Künstlerduo Loewe.Immerlieb. 🎼 🪞
👩‍💻 Autorin: Lisa Block
#Lokalzeit #Gehörlos #Festival #Teilhabe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9653</a:t>
                      </a:r>
                    </a:p>
                  </a:txBody>
                  <a:tcPr/>
                </a:tc>
                <a:extLst>
                  <a:ext uri="{0D108BD9-81ED-4DB2-BD59-A6C34878D82A}">
                    <a16:rowId xmlns:a16="http://schemas.microsoft.com/office/drawing/2014/main" val="1292517241"/>
                  </a:ext>
                </a:extLst>
              </a:tr>
            </a:tbl>
          </a:graphicData>
        </a:graphic>
      </p:graphicFrame>
      <p:sp>
        <p:nvSpPr>
          <p:cNvPr id="4" name="Text Placeholder 3">
            <a:extLst>
              <a:ext uri="{FF2B5EF4-FFF2-40B4-BE49-F238E27FC236}">
                <a16:creationId xmlns:a16="http://schemas.microsoft.com/office/drawing/2014/main" id="{4B51605D-204D-4B1C-B485-6EDDE50B223D}"/>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146180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0E6E-ADCE-42B3-8A9D-EEDA05DAD130}"/>
              </a:ext>
            </a:extLst>
          </p:cNvPr>
          <p:cNvSpPr>
            <a:spLocks noGrp="1"/>
          </p:cNvSpPr>
          <p:nvPr>
            <p:ph type="title"/>
          </p:nvPr>
        </p:nvSpPr>
        <p:spPr/>
        <p:txBody>
          <a:bodyPr/>
          <a:lstStyle/>
          <a:p>
            <a:r>
              <a:rPr lang="de-DE"/>
              <a:t>Instagram Alle Posts des Zeitraums (mit Total Interactions) | lokalzeit - 6 of 7</a:t>
            </a:r>
            <a:endParaRPr lang="en-US"/>
          </a:p>
        </p:txBody>
      </p:sp>
      <p:graphicFrame>
        <p:nvGraphicFramePr>
          <p:cNvPr id="5" name="Table Placeholder 4">
            <a:extLst>
              <a:ext uri="{FF2B5EF4-FFF2-40B4-BE49-F238E27FC236}">
                <a16:creationId xmlns:a16="http://schemas.microsoft.com/office/drawing/2014/main" id="{5D25BC2A-8B65-4F09-8CB6-6A902B588FAC}"/>
              </a:ext>
            </a:extLst>
          </p:cNvPr>
          <p:cNvGraphicFramePr>
            <a:graphicFrameLocks noGrp="1"/>
          </p:cNvGraphicFramePr>
          <p:nvPr>
            <p:ph type="tbl" sz="quarter" idx="13"/>
            <p:extLst>
              <p:ext uri="{D42A27DB-BD31-4B8C-83A1-F6EECF244321}">
                <p14:modId xmlns:p14="http://schemas.microsoft.com/office/powerpoint/2010/main" val="2999739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3248446"/>
                    </a:ext>
                  </a:extLst>
                </a:gridCol>
                <a:gridCol w="1152144">
                  <a:extLst>
                    <a:ext uri="{9D8B030D-6E8A-4147-A177-3AD203B41FA5}">
                      <a16:colId xmlns:a16="http://schemas.microsoft.com/office/drawing/2014/main" val="2107233162"/>
                    </a:ext>
                  </a:extLst>
                </a:gridCol>
                <a:gridCol w="1152144">
                  <a:extLst>
                    <a:ext uri="{9D8B030D-6E8A-4147-A177-3AD203B41FA5}">
                      <a16:colId xmlns:a16="http://schemas.microsoft.com/office/drawing/2014/main" val="2534895830"/>
                    </a:ext>
                  </a:extLst>
                </a:gridCol>
                <a:gridCol w="1152144">
                  <a:extLst>
                    <a:ext uri="{9D8B030D-6E8A-4147-A177-3AD203B41FA5}">
                      <a16:colId xmlns:a16="http://schemas.microsoft.com/office/drawing/2014/main" val="1428411908"/>
                    </a:ext>
                  </a:extLst>
                </a:gridCol>
                <a:gridCol w="1152144">
                  <a:extLst>
                    <a:ext uri="{9D8B030D-6E8A-4147-A177-3AD203B41FA5}">
                      <a16:colId xmlns:a16="http://schemas.microsoft.com/office/drawing/2014/main" val="2553544348"/>
                    </a:ext>
                  </a:extLst>
                </a:gridCol>
                <a:gridCol w="1152144">
                  <a:extLst>
                    <a:ext uri="{9D8B030D-6E8A-4147-A177-3AD203B41FA5}">
                      <a16:colId xmlns:a16="http://schemas.microsoft.com/office/drawing/2014/main" val="3476015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3710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- 2024-06-17 11:41:08</a:t>
                      </a:r>
                      <a:r>
                        <a:rPr kumimoji="0" lang="de-DE" sz="1000" b="0" i="0" u="none" strike="noStrike" kern="1200" cap="none" spc="0" normalizeH="0" baseline="0" noProof="0">
                          <a:ln>
                            <a:noFill/>
                          </a:ln>
                          <a:solidFill>
                            <a:prstClr val="black"/>
                          </a:solidFill>
                          <a:effectLst/>
                          <a:uLnTx/>
                          <a:uFillTx/>
                          <a:latin typeface="Calibri"/>
                          <a:ea typeface="+mn-ea"/>
                          <a:cs typeface="+mn-cs"/>
                        </a:rPr>
                        <a:t>
 Welche verborgenen Geschichten verbergen sich hinter den Gesichtern deiner Ahnen? 📜🔍
Ingrid Edelkötter aus Greven könnte das herausfinden. Die Ahnenforscherin ist mittlerweile für ihre ehrenamtliche Arbeit stadtweit bekannt. Seit über sechs Jahren unterstützt sie Menschen aus der Umgebung dabei, ihre Familiengeschichte zu erforschen und mehr über ihre Vorfahren zu erfahren. 👨‍👨‍👧‍👧
„Für mich ist ein Stammbaum ein Gerüst. Ein Gerüst, das mit Geschichten gefüllt werden will,“ sagt Ingrid über ihr liebstes Hobby, die Familienforschung. ❤️
Was würdest du denn gerne über deine Ahnen und deine Familie erfahren wollen?
👩🏻‍💻 Autorin: Brigitte Lieb
#Lokalzeit #Ehrenamt #Ahnenforschung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5975</a:t>
                      </a:r>
                    </a:p>
                  </a:txBody>
                  <a:tcPr/>
                </a:tc>
                <a:extLst>
                  <a:ext uri="{0D108BD9-81ED-4DB2-BD59-A6C34878D82A}">
                    <a16:rowId xmlns:a16="http://schemas.microsoft.com/office/drawing/2014/main" val="832774062"/>
                  </a:ext>
                </a:extLst>
              </a:tr>
            </a:tbl>
          </a:graphicData>
        </a:graphic>
      </p:graphicFrame>
      <p:sp>
        <p:nvSpPr>
          <p:cNvPr id="4" name="Text Placeholder 3">
            <a:extLst>
              <a:ext uri="{FF2B5EF4-FFF2-40B4-BE49-F238E27FC236}">
                <a16:creationId xmlns:a16="http://schemas.microsoft.com/office/drawing/2014/main" id="{6C3C74AF-FCDC-4BD1-85C3-BFFF7A68F210}"/>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160470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74FF4-0AB5-405B-8875-56B083E49AC6}"/>
              </a:ext>
            </a:extLst>
          </p:cNvPr>
          <p:cNvSpPr>
            <a:spLocks noGrp="1"/>
          </p:cNvSpPr>
          <p:nvPr>
            <p:ph type="title"/>
          </p:nvPr>
        </p:nvSpPr>
        <p:spPr/>
        <p:txBody>
          <a:bodyPr/>
          <a:lstStyle/>
          <a:p>
            <a:r>
              <a:rPr lang="de-DE"/>
              <a:t>Instagram Alle Posts des Zeitraums (mit Total Interactions) | lokalzeit - 7 of 7</a:t>
            </a:r>
            <a:endParaRPr lang="en-US"/>
          </a:p>
        </p:txBody>
      </p:sp>
      <p:graphicFrame>
        <p:nvGraphicFramePr>
          <p:cNvPr id="5" name="Table Placeholder 4">
            <a:extLst>
              <a:ext uri="{FF2B5EF4-FFF2-40B4-BE49-F238E27FC236}">
                <a16:creationId xmlns:a16="http://schemas.microsoft.com/office/drawing/2014/main" id="{5B8CFF92-61B4-4772-B1DE-6044AFB559C3}"/>
              </a:ext>
            </a:extLst>
          </p:cNvPr>
          <p:cNvGraphicFramePr>
            <a:graphicFrameLocks noGrp="1"/>
          </p:cNvGraphicFramePr>
          <p:nvPr>
            <p:ph type="tbl" sz="quarter" idx="13"/>
            <p:extLst>
              <p:ext uri="{D42A27DB-BD31-4B8C-83A1-F6EECF244321}">
                <p14:modId xmlns:p14="http://schemas.microsoft.com/office/powerpoint/2010/main" val="4131372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52220280"/>
                    </a:ext>
                  </a:extLst>
                </a:gridCol>
                <a:gridCol w="1152144">
                  <a:extLst>
                    <a:ext uri="{9D8B030D-6E8A-4147-A177-3AD203B41FA5}">
                      <a16:colId xmlns:a16="http://schemas.microsoft.com/office/drawing/2014/main" val="256109410"/>
                    </a:ext>
                  </a:extLst>
                </a:gridCol>
                <a:gridCol w="1152144">
                  <a:extLst>
                    <a:ext uri="{9D8B030D-6E8A-4147-A177-3AD203B41FA5}">
                      <a16:colId xmlns:a16="http://schemas.microsoft.com/office/drawing/2014/main" val="493944681"/>
                    </a:ext>
                  </a:extLst>
                </a:gridCol>
                <a:gridCol w="1152144">
                  <a:extLst>
                    <a:ext uri="{9D8B030D-6E8A-4147-A177-3AD203B41FA5}">
                      <a16:colId xmlns:a16="http://schemas.microsoft.com/office/drawing/2014/main" val="3301088701"/>
                    </a:ext>
                  </a:extLst>
                </a:gridCol>
                <a:gridCol w="1152144">
                  <a:extLst>
                    <a:ext uri="{9D8B030D-6E8A-4147-A177-3AD203B41FA5}">
                      <a16:colId xmlns:a16="http://schemas.microsoft.com/office/drawing/2014/main" val="3110341709"/>
                    </a:ext>
                  </a:extLst>
                </a:gridCol>
                <a:gridCol w="1152144">
                  <a:extLst>
                    <a:ext uri="{9D8B030D-6E8A-4147-A177-3AD203B41FA5}">
                      <a16:colId xmlns:a16="http://schemas.microsoft.com/office/drawing/2014/main" val="2716605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1760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- 2024-06-20 11:52:49</a:t>
                      </a:r>
                      <a:r>
                        <a:rPr kumimoji="0" lang="de-DE" sz="1000" b="0" i="0" u="none" strike="noStrike" kern="1200" cap="none" spc="0" normalizeH="0" baseline="0" noProof="0">
                          <a:ln>
                            <a:noFill/>
                          </a:ln>
                          <a:solidFill>
                            <a:prstClr val="black"/>
                          </a:solidFill>
                          <a:effectLst/>
                          <a:uLnTx/>
                          <a:uFillTx/>
                          <a:latin typeface="Calibri"/>
                          <a:ea typeface="+mn-ea"/>
                          <a:cs typeface="+mn-cs"/>
                        </a:rPr>
                        <a:t>
 Mohammad Al Hajis größte Leidenschaft ist seit seiner Kindheit: Tanzen! 🕺🏻🎶
Bei einem Raketenangriff in Damaskus hat er eine schwere Beinverletzung erlitten. Lange hat er versucht, einen Arzt zu finden, der seine Beine rettet. Dafür ist er aus Syrien über die Türkei und das Mittelmeer nach Deutschland geflohen. Ein Unterschenkel musste dennoch amputiert werden. Aber Mo tanzt weiter. 💪🏼
mo_abojood 
👩🏼‍💻 Autorin: Anastasia Mehrens
#Amputation #Beinprothese #Hiphop #Breakdance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extLst>
                  <a:ext uri="{0D108BD9-81ED-4DB2-BD59-A6C34878D82A}">
                    <a16:rowId xmlns:a16="http://schemas.microsoft.com/office/drawing/2014/main" val="968696082"/>
                  </a:ext>
                </a:extLst>
              </a:tr>
            </a:tbl>
          </a:graphicData>
        </a:graphic>
      </p:graphicFrame>
      <p:sp>
        <p:nvSpPr>
          <p:cNvPr id="4" name="Text Placeholder 3">
            <a:extLst>
              <a:ext uri="{FF2B5EF4-FFF2-40B4-BE49-F238E27FC236}">
                <a16:creationId xmlns:a16="http://schemas.microsoft.com/office/drawing/2014/main" id="{058D00FA-75A0-4593-9B67-BCE59D7E12D0}"/>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7678387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938</Words>
  <Application>Microsoft Office PowerPoint</Application>
  <PresentationFormat>On-screen Show (4:3)</PresentationFormat>
  <Paragraphs>98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Alle Posts des Zeitraums (mit Total Interactions) | lokalzeit - 1 of 7</vt:lpstr>
      <vt:lpstr>Instagram Alle Posts des Zeitraums (mit Total Interactions) | lokalzeit - 2 of 7</vt:lpstr>
      <vt:lpstr>Instagram Alle Posts des Zeitraums (mit Total Interactions) | lokalzeit - 3 of 7</vt:lpstr>
      <vt:lpstr>Instagram Alle Posts des Zeitraums (mit Total Interactions) | lokalzeit - 4 of 7</vt:lpstr>
      <vt:lpstr>Instagram Alle Posts des Zeitraums (mit Total Interactions) | lokalzeit - 5 of 7</vt:lpstr>
      <vt:lpstr>Instagram Alle Posts des Zeitraums (mit Total Interactions) | lokalzeit - 6 of 7</vt:lpstr>
      <vt:lpstr>Instagram Alle Posts des Zeitraums (mit Total Interactions) | lokalzeit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7</dc:title>
  <dc:creator>Frederik Born</dc:creator>
  <cp:lastModifiedBy>Frederik Born</cp:lastModifiedBy>
  <cp:revision>1</cp:revision>
  <dcterms:created xsi:type="dcterms:W3CDTF">2024-06-25T09:51:28Z</dcterms:created>
  <dcterms:modified xsi:type="dcterms:W3CDTF">2024-06-25T09:51:46Z</dcterms:modified>
</cp:coreProperties>
</file>