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7" r:id="rId2"/>
    <p:sldId id="258" r:id="rId3"/>
    <p:sldId id="259" r:id="rId4"/>
    <p:sldId id="260"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 id="279" r:id="rId24"/>
    <p:sldId id="280" r:id="rId25"/>
    <p:sldId id="281" r:id="rId26"/>
    <p:sldId id="282" r:id="rId27"/>
  </p:sldIdLst>
  <p:sldSz cx="9144000" cy="6858000" type="screen4x3"/>
  <p:notesSz cx="6858000" cy="9144000"/>
  <p:embeddedFontLst>
    <p:embeddedFont>
      <p:font typeface="Calibri" panose="020F0502020204030204" pitchFamily="34" charset="0"/>
      <p:regular r:id="rId28"/>
      <p:bold r:id="rId29"/>
      <p:italic r:id="rId30"/>
      <p:boldItalic r:id="rId31"/>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027" autoAdjust="0"/>
    <p:restoredTop sz="94692" autoAdjust="0"/>
  </p:normalViewPr>
  <p:slideViewPr>
    <p:cSldViewPr snapToGrid="0">
      <p:cViewPr varScale="1">
        <p:scale>
          <a:sx n="108" d="100"/>
          <a:sy n="108" d="100"/>
        </p:scale>
        <p:origin x="438" y="9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font" Target="fonts/font2.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font" Target="fonts/font1.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font" Target="fonts/font4.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font" Target="fonts/font3.fntdata"/><Relationship Id="rId35"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6/24/2024</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6/24/2024</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6/24/2024</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6/24/2024</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6/24/2024</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6/24/2024</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6/24/2024</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6/24/2024</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6/24/2024</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6/24/2024</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4137CE-CFFD-4C77-B0F9-56C6A7B7FACF}"/>
              </a:ext>
            </a:extLst>
          </p:cNvPr>
          <p:cNvSpPr>
            <a:spLocks noGrp="1"/>
          </p:cNvSpPr>
          <p:nvPr>
            <p:ph type="title"/>
          </p:nvPr>
        </p:nvSpPr>
        <p:spPr/>
        <p:txBody>
          <a:bodyPr/>
          <a:lstStyle/>
          <a:p>
            <a:r>
              <a:rPr lang="en-US"/>
              <a:t>Instagram Post Table (with Total Interactions) | tickr.news - 1 of 26</a:t>
            </a:r>
          </a:p>
        </p:txBody>
      </p:sp>
      <p:graphicFrame>
        <p:nvGraphicFramePr>
          <p:cNvPr id="5" name="Table Placeholder 4">
            <a:extLst>
              <a:ext uri="{FF2B5EF4-FFF2-40B4-BE49-F238E27FC236}">
                <a16:creationId xmlns:a16="http://schemas.microsoft.com/office/drawing/2014/main" id="{024BBF6D-8736-45D7-937B-025B9B23C6A1}"/>
              </a:ext>
            </a:extLst>
          </p:cNvPr>
          <p:cNvGraphicFramePr>
            <a:graphicFrameLocks noGrp="1"/>
          </p:cNvGraphicFramePr>
          <p:nvPr>
            <p:ph type="tbl" sz="quarter" idx="13"/>
            <p:extLst>
              <p:ext uri="{D42A27DB-BD31-4B8C-83A1-F6EECF244321}">
                <p14:modId xmlns:p14="http://schemas.microsoft.com/office/powerpoint/2010/main" val="3878410221"/>
              </p:ext>
            </p:extLst>
          </p:nvPr>
        </p:nvGraphicFramePr>
        <p:xfrm>
          <a:off x="457200" y="1731963"/>
          <a:ext cx="8147304" cy="370840"/>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1791724933"/>
                    </a:ext>
                  </a:extLst>
                </a:gridCol>
                <a:gridCol w="1810512">
                  <a:extLst>
                    <a:ext uri="{9D8B030D-6E8A-4147-A177-3AD203B41FA5}">
                      <a16:colId xmlns:a16="http://schemas.microsoft.com/office/drawing/2014/main" val="1412175333"/>
                    </a:ext>
                  </a:extLst>
                </a:gridCol>
                <a:gridCol w="905256">
                  <a:extLst>
                    <a:ext uri="{9D8B030D-6E8A-4147-A177-3AD203B41FA5}">
                      <a16:colId xmlns:a16="http://schemas.microsoft.com/office/drawing/2014/main" val="1843120644"/>
                    </a:ext>
                  </a:extLst>
                </a:gridCol>
                <a:gridCol w="905256">
                  <a:extLst>
                    <a:ext uri="{9D8B030D-6E8A-4147-A177-3AD203B41FA5}">
                      <a16:colId xmlns:a16="http://schemas.microsoft.com/office/drawing/2014/main" val="2543073434"/>
                    </a:ext>
                  </a:extLst>
                </a:gridCol>
                <a:gridCol w="905256">
                  <a:extLst>
                    <a:ext uri="{9D8B030D-6E8A-4147-A177-3AD203B41FA5}">
                      <a16:colId xmlns:a16="http://schemas.microsoft.com/office/drawing/2014/main" val="565713545"/>
                    </a:ext>
                  </a:extLst>
                </a:gridCol>
                <a:gridCol w="905256">
                  <a:extLst>
                    <a:ext uri="{9D8B030D-6E8A-4147-A177-3AD203B41FA5}">
                      <a16:colId xmlns:a16="http://schemas.microsoft.com/office/drawing/2014/main" val="1129154846"/>
                    </a:ext>
                  </a:extLst>
                </a:gridCol>
                <a:gridCol w="905256">
                  <a:extLst>
                    <a:ext uri="{9D8B030D-6E8A-4147-A177-3AD203B41FA5}">
                      <a16:colId xmlns:a16="http://schemas.microsoft.com/office/drawing/2014/main" val="344709847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extLst>
                  <a:ext uri="{0D108BD9-81ED-4DB2-BD59-A6C34878D82A}">
                    <a16:rowId xmlns:a16="http://schemas.microsoft.com/office/drawing/2014/main" val="547198500"/>
                  </a:ext>
                </a:extLst>
              </a:tr>
            </a:tbl>
          </a:graphicData>
        </a:graphic>
      </p:graphicFrame>
      <p:sp>
        <p:nvSpPr>
          <p:cNvPr id="4" name="Text Placeholder 3">
            <a:extLst>
              <a:ext uri="{FF2B5EF4-FFF2-40B4-BE49-F238E27FC236}">
                <a16:creationId xmlns:a16="http://schemas.microsoft.com/office/drawing/2014/main" id="{5AC854C9-C002-4C5A-846A-530301964848}"/>
              </a:ext>
            </a:extLst>
          </p:cNvPr>
          <p:cNvSpPr>
            <a:spLocks noGrp="1"/>
          </p:cNvSpPr>
          <p:nvPr>
            <p:ph type="body" sz="quarter" idx="14"/>
          </p:nvPr>
        </p:nvSpPr>
        <p:spPr/>
        <p:txBody>
          <a:bodyPr/>
          <a:lstStyle/>
          <a:p>
            <a:r>
              <a:rPr lang="en-US"/>
              <a:t>12/24/2023 - 06/24/2024</a:t>
            </a:r>
          </a:p>
        </p:txBody>
      </p:sp>
    </p:spTree>
    <p:extLst>
      <p:ext uri="{BB962C8B-B14F-4D97-AF65-F5344CB8AC3E}">
        <p14:creationId xmlns:p14="http://schemas.microsoft.com/office/powerpoint/2010/main" val="376975491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374B87-7D0C-4F30-929A-901886DBD9EF}"/>
              </a:ext>
            </a:extLst>
          </p:cNvPr>
          <p:cNvSpPr>
            <a:spLocks noGrp="1"/>
          </p:cNvSpPr>
          <p:nvPr>
            <p:ph type="title"/>
          </p:nvPr>
        </p:nvSpPr>
        <p:spPr/>
        <p:txBody>
          <a:bodyPr/>
          <a:lstStyle/>
          <a:p>
            <a:r>
              <a:rPr lang="en-US"/>
              <a:t>Instagram Post Table (with Total Interactions) | tickr.news - 2 of 26</a:t>
            </a:r>
          </a:p>
        </p:txBody>
      </p:sp>
      <p:graphicFrame>
        <p:nvGraphicFramePr>
          <p:cNvPr id="5" name="Table Placeholder 4">
            <a:extLst>
              <a:ext uri="{FF2B5EF4-FFF2-40B4-BE49-F238E27FC236}">
                <a16:creationId xmlns:a16="http://schemas.microsoft.com/office/drawing/2014/main" id="{AC2A7C6F-AA6F-40D8-9B36-BCECEAE07C2A}"/>
              </a:ext>
            </a:extLst>
          </p:cNvPr>
          <p:cNvGraphicFramePr>
            <a:graphicFrameLocks noGrp="1"/>
          </p:cNvGraphicFramePr>
          <p:nvPr>
            <p:ph type="tbl" sz="quarter" idx="13"/>
            <p:extLst>
              <p:ext uri="{D42A27DB-BD31-4B8C-83A1-F6EECF244321}">
                <p14:modId xmlns:p14="http://schemas.microsoft.com/office/powerpoint/2010/main" val="401118498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3307519252"/>
                    </a:ext>
                  </a:extLst>
                </a:gridCol>
                <a:gridCol w="1810512">
                  <a:extLst>
                    <a:ext uri="{9D8B030D-6E8A-4147-A177-3AD203B41FA5}">
                      <a16:colId xmlns:a16="http://schemas.microsoft.com/office/drawing/2014/main" val="3637914826"/>
                    </a:ext>
                  </a:extLst>
                </a:gridCol>
                <a:gridCol w="905256">
                  <a:extLst>
                    <a:ext uri="{9D8B030D-6E8A-4147-A177-3AD203B41FA5}">
                      <a16:colId xmlns:a16="http://schemas.microsoft.com/office/drawing/2014/main" val="1016049387"/>
                    </a:ext>
                  </a:extLst>
                </a:gridCol>
                <a:gridCol w="905256">
                  <a:extLst>
                    <a:ext uri="{9D8B030D-6E8A-4147-A177-3AD203B41FA5}">
                      <a16:colId xmlns:a16="http://schemas.microsoft.com/office/drawing/2014/main" val="2722738524"/>
                    </a:ext>
                  </a:extLst>
                </a:gridCol>
                <a:gridCol w="905256">
                  <a:extLst>
                    <a:ext uri="{9D8B030D-6E8A-4147-A177-3AD203B41FA5}">
                      <a16:colId xmlns:a16="http://schemas.microsoft.com/office/drawing/2014/main" val="297586875"/>
                    </a:ext>
                  </a:extLst>
                </a:gridCol>
                <a:gridCol w="905256">
                  <a:extLst>
                    <a:ext uri="{9D8B030D-6E8A-4147-A177-3AD203B41FA5}">
                      <a16:colId xmlns:a16="http://schemas.microsoft.com/office/drawing/2014/main" val="4195870438"/>
                    </a:ext>
                  </a:extLst>
                </a:gridCol>
                <a:gridCol w="905256">
                  <a:extLst>
                    <a:ext uri="{9D8B030D-6E8A-4147-A177-3AD203B41FA5}">
                      <a16:colId xmlns:a16="http://schemas.microsoft.com/office/drawing/2014/main" val="91378777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extLst>
                  <a:ext uri="{0D108BD9-81ED-4DB2-BD59-A6C34878D82A}">
                    <a16:rowId xmlns:a16="http://schemas.microsoft.com/office/drawing/2014/main" val="27917897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tickr.news - 2024-01-17 17:41:57</a:t>
                      </a:r>
                      <a:r>
                        <a:rPr kumimoji="0" lang="de-DE" sz="1000" b="0" i="0" u="none" strike="noStrike" kern="1200" cap="none" spc="0" normalizeH="0" baseline="0" noProof="0">
                          <a:ln>
                            <a:noFill/>
                          </a:ln>
                          <a:solidFill>
                            <a:prstClr val="black"/>
                          </a:solidFill>
                          <a:effectLst/>
                          <a:uLnTx/>
                          <a:uFillTx/>
                          <a:latin typeface="Calibri"/>
                          <a:ea typeface="+mn-ea"/>
                          <a:cs typeface="+mn-cs"/>
                        </a:rPr>
                        <a:t>
 Was sagt ihr dazu? 
In Sankt Augustin bei Bonn hat ein Karnevalspräsident auf der Bühne mehrere übergriffige Kommentare gegenüber der 10-jährigen Kinderprinzessin gemacht. 
Der Präsident selbst sagt, es sei als ein harmloser Spaß gemeint gewesen. Mittlerweile hat er sich entschuldigt und die Wortwahl als "falsch" bezeichnet. Er hat auch darauf hingewiesen, dass er mit der Familie des Mädchens befreundet sei. 
Es handle sich dabei aber um verbale sexuelle Belästigung, sagt eine Expertin von der Kontaktstelle “Zartbitter” gegen sexuellen Missbrauch an Kindern. Der Mann habe damit eine Sexualisierung des Kindes vorgenommen und es öffentlich bloßgestellt. Dass er mit der Familie des Mädchens befreundet sei, mache die Sache noch  schlimmer. Denn damit gebe er vor, dass Erwachsene aus dem direkten sozialen Umfeld eines Kinde sexuell übegriffig sein dürften. 
Eine Kölner Anwältin hat den Mann aufgrund der Medienberichte mittlerweile wegen "sexuell motivierter Beleidigung” bei der Staatsanwaltschaft angezeigt. 
Lasst ein Abo bei tickr.news da lassen, für mehr News in eurem Feed! 
Team: Lisa Altmeier, Valerie Dörner, Frederic Boesl 
#Karneval #Sexismus #Übergriff #tickrNews</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scontent-fra3-2.cdninstagram.com/o1/v/t16/f1/m82/CA458A4B583A542C598E4D460A34F3A3_video_dashinit.mp4?efg=eyJ2ZW5jb2RlX3RhZyI6InZ0c192b2RfdXJsZ2VuLmNsaXBzLnVua25vd24tQzNlLjcyMC5kYXNoX2Jhc2VsaW5lXzFfdjEifQ&amp;_nc_ht=scontent-fra3-2.cdninstagram.com&amp;_nc_cat=101&amp;vs=769109391706890_486215143&amp;_nc_vs=HBksFQIYT2lnX3hwdl9yZWVsc19wZXJtYW5lbnRfcHJvZC9DQTQ1OEE0QjU4M0E1NDJDNTk4RTRENDYwQTM0RjNBM192aWRlb19kYXNoaW5pdC5tcDQVAALIAQAVAhg6cGFzc3Rocm91Z2hfZXZlcnN0b3JlL0dKclREQmsxSU9mTFdIWUZBRm9YMXFjZ1cwNU1icV9FQUFBRhUCAsgBACgAGAAbAYgHdXNlX29pbAExFQAAJqqqgaTd4so%2FFQIoAkMzLBdASuyLQ5WBBhgSZGFzaF9iYXNlbGluZV8xX3YxEQB1AAA%3D&amp;ccb=9-4&amp;oh=00_AfDwBOUocmmflj99eLD0sggh42z5HoOso-xgFIV82FXFpw&amp;oe=65EDD5B5&amp;_nc_sid=1d576d&amp;_nc_rid=045cbb2064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52003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54976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37.1379 %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1634692</a:t>
                      </a:r>
                    </a:p>
                  </a:txBody>
                  <a:tcPr/>
                </a:tc>
                <a:extLst>
                  <a:ext uri="{0D108BD9-81ED-4DB2-BD59-A6C34878D82A}">
                    <a16:rowId xmlns:a16="http://schemas.microsoft.com/office/drawing/2014/main" val="1813069217"/>
                  </a:ext>
                </a:extLst>
              </a:tr>
            </a:tbl>
          </a:graphicData>
        </a:graphic>
      </p:graphicFrame>
      <p:sp>
        <p:nvSpPr>
          <p:cNvPr id="4" name="Text Placeholder 3">
            <a:extLst>
              <a:ext uri="{FF2B5EF4-FFF2-40B4-BE49-F238E27FC236}">
                <a16:creationId xmlns:a16="http://schemas.microsoft.com/office/drawing/2014/main" id="{A26D76E7-2885-421B-8811-7D8997F80FD2}"/>
              </a:ext>
            </a:extLst>
          </p:cNvPr>
          <p:cNvSpPr>
            <a:spLocks noGrp="1"/>
          </p:cNvSpPr>
          <p:nvPr>
            <p:ph type="body" sz="quarter" idx="14"/>
          </p:nvPr>
        </p:nvSpPr>
        <p:spPr/>
        <p:txBody>
          <a:bodyPr/>
          <a:lstStyle/>
          <a:p>
            <a:r>
              <a:rPr lang="en-US"/>
              <a:t>12/24/2023 - 06/24/2024</a:t>
            </a:r>
          </a:p>
        </p:txBody>
      </p:sp>
    </p:spTree>
    <p:extLst>
      <p:ext uri="{BB962C8B-B14F-4D97-AF65-F5344CB8AC3E}">
        <p14:creationId xmlns:p14="http://schemas.microsoft.com/office/powerpoint/2010/main" val="26156727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F363AB-2961-4647-9692-20434330ACDB}"/>
              </a:ext>
            </a:extLst>
          </p:cNvPr>
          <p:cNvSpPr>
            <a:spLocks noGrp="1"/>
          </p:cNvSpPr>
          <p:nvPr>
            <p:ph type="title"/>
          </p:nvPr>
        </p:nvSpPr>
        <p:spPr/>
        <p:txBody>
          <a:bodyPr/>
          <a:lstStyle/>
          <a:p>
            <a:r>
              <a:rPr lang="en-US"/>
              <a:t>Instagram Post Table (with Total Interactions) | tickr.news - 3 of 26</a:t>
            </a:r>
          </a:p>
        </p:txBody>
      </p:sp>
      <p:graphicFrame>
        <p:nvGraphicFramePr>
          <p:cNvPr id="5" name="Table Placeholder 4">
            <a:extLst>
              <a:ext uri="{FF2B5EF4-FFF2-40B4-BE49-F238E27FC236}">
                <a16:creationId xmlns:a16="http://schemas.microsoft.com/office/drawing/2014/main" id="{D6B455DB-E233-4316-9235-C27B585413A1}"/>
              </a:ext>
            </a:extLst>
          </p:cNvPr>
          <p:cNvGraphicFramePr>
            <a:graphicFrameLocks noGrp="1"/>
          </p:cNvGraphicFramePr>
          <p:nvPr>
            <p:ph type="tbl" sz="quarter" idx="13"/>
            <p:extLst>
              <p:ext uri="{D42A27DB-BD31-4B8C-83A1-F6EECF244321}">
                <p14:modId xmlns:p14="http://schemas.microsoft.com/office/powerpoint/2010/main" val="327160864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545851515"/>
                    </a:ext>
                  </a:extLst>
                </a:gridCol>
                <a:gridCol w="1810512">
                  <a:extLst>
                    <a:ext uri="{9D8B030D-6E8A-4147-A177-3AD203B41FA5}">
                      <a16:colId xmlns:a16="http://schemas.microsoft.com/office/drawing/2014/main" val="2449658538"/>
                    </a:ext>
                  </a:extLst>
                </a:gridCol>
                <a:gridCol w="905256">
                  <a:extLst>
                    <a:ext uri="{9D8B030D-6E8A-4147-A177-3AD203B41FA5}">
                      <a16:colId xmlns:a16="http://schemas.microsoft.com/office/drawing/2014/main" val="2622249856"/>
                    </a:ext>
                  </a:extLst>
                </a:gridCol>
                <a:gridCol w="905256">
                  <a:extLst>
                    <a:ext uri="{9D8B030D-6E8A-4147-A177-3AD203B41FA5}">
                      <a16:colId xmlns:a16="http://schemas.microsoft.com/office/drawing/2014/main" val="282539073"/>
                    </a:ext>
                  </a:extLst>
                </a:gridCol>
                <a:gridCol w="905256">
                  <a:extLst>
                    <a:ext uri="{9D8B030D-6E8A-4147-A177-3AD203B41FA5}">
                      <a16:colId xmlns:a16="http://schemas.microsoft.com/office/drawing/2014/main" val="1050158221"/>
                    </a:ext>
                  </a:extLst>
                </a:gridCol>
                <a:gridCol w="905256">
                  <a:extLst>
                    <a:ext uri="{9D8B030D-6E8A-4147-A177-3AD203B41FA5}">
                      <a16:colId xmlns:a16="http://schemas.microsoft.com/office/drawing/2014/main" val="1895816432"/>
                    </a:ext>
                  </a:extLst>
                </a:gridCol>
                <a:gridCol w="905256">
                  <a:extLst>
                    <a:ext uri="{9D8B030D-6E8A-4147-A177-3AD203B41FA5}">
                      <a16:colId xmlns:a16="http://schemas.microsoft.com/office/drawing/2014/main" val="285042831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extLst>
                  <a:ext uri="{0D108BD9-81ED-4DB2-BD59-A6C34878D82A}">
                    <a16:rowId xmlns:a16="http://schemas.microsoft.com/office/drawing/2014/main" val="1252742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tickr.news - 2024-01-08 16:55:49</a:t>
                      </a:r>
                      <a:r>
                        <a:rPr kumimoji="0" lang="de-DE" sz="1000" b="0" i="0" u="none" strike="noStrike" kern="1200" cap="none" spc="0" normalizeH="0" baseline="0" noProof="0">
                          <a:ln>
                            <a:noFill/>
                          </a:ln>
                          <a:solidFill>
                            <a:prstClr val="black"/>
                          </a:solidFill>
                          <a:effectLst/>
                          <a:uLnTx/>
                          <a:uFillTx/>
                          <a:latin typeface="Calibri"/>
                          <a:ea typeface="+mn-ea"/>
                          <a:cs typeface="+mn-cs"/>
                        </a:rPr>
                        <a:t>
 Was machen diese Bilder mit euch? 😰 
🛫In den USA gab es einen Vorfall mit einer Boeing 737 Max 9 von der Fluggesellschaft Alaska Airlines: Während des Flugs ist ein Kabinenteil samt Fenster abgerissen. Tatsächlich wurde nur eine Person leicht verletzt, die Maschine konnte notlanden. Die ganze Geschichte mit den krassen Bildern seht ihr im Video. 
🛫Flugzeuge des betroffenen Typs fliegen vor allem in den USA in den Flotten von United Airlines und Alaska Airlines. Die amerikanische Luftfahrtbehörde hat angeordnet, dass sie kontrolliert werden müssen. Auch in Europa sollen die Flugzeugtypen erstmal gecheckt werden. Bei Kontrollen wurde jetzt übrigens entdeckt, dass bei anderen Flugzeugen des Typs Schrauben locker waren.
🛫Tatsächlich ist es nicht das erste Mal, dass es Probleme mit dem Flugzeugtypen von Boeing gegeben hat. 2018 und 2019 sind zwei Maschinen abgestürzt, weil ein Steuerprogramm fehlerhaft gewesen ist. Insgesamt sind damals 346 Menschen gestorben. 
🛫Experten sagen trotzdem, dass man keine Angst haben müsse, mit diesem Flugzeug zu fliegen. Die Fehler und Mängel seien beseitigt. Und Flugzeuge seien nach wie vor eines der sichersten Verkehrsmittel. 
❕ Nice to know und irgendwie ganz beruhigend: Ein Loch in der Flugzeugwand bedeutet nicht automatisch, dass das Flugzeug abstürzt - so wie man es aus Filmen kennt. Auch nicht, wenn das Flugzeug in 10.000 Metern Höhe fliegt. Der Druckabfall ist zwar heftig und kann dazu führen, dass die Passagiere und Crew ohnmächtig werden, manövrierunfähig werden die Maschinen aber nicht. 
Abo bei tickr.news da lassen, für mehr News in eurem Feed! 
Team: Anna van Doorn, Miriam von Przewoski, Marcel-Jana Urban 
#fliegen #flugsicherheit #boeing #news #nachrichten</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scontent-fra5-1.cdninstagram.com/o1/v/t16/f1/m82/8E4DFADEBA4EC4ABE79174F496D34AA7_video_dashinit.mp4?efg=eyJ2ZW5jb2RlX3RhZyI6InZ0c192b2RfdXJsZ2VuLmNsaXBzLnVua25vd24tQzMuNzIwLmRhc2hfYmFzZWxpbmVfMV92MSJ9&amp;_nc_ht=scontent-fra5-1.cdninstagram.com&amp;_nc_cat=107&amp;vs=1418123162112937_797425698&amp;_nc_vs=HBksFQIYT2lnX3hwdl9yZWVsc19wZXJtYW5lbnRfcHJvZC84RTRERkFERUJBNEVDNEFCRTc5MTc0RjQ5NkQzNEFBN192aWRlb19kYXNoaW5pdC5tcDQVAALIAQAVAhg6cGFzc3Rocm91Z2hfZXZlcnN0b3JlL0dFLVQxQmpNQll5bVBfSURBS0llUmpnSHYzaHlicV9FQUFBRhUCAsgBACgAGAAbAYgHdXNlX29pbAExFQAAJoaRgpPct7dAFQIoAkMzLBdASvnbItDlYBgSZGFzaF9iYXNlbGluZV8xX3YxEQB1AAA%3D&amp;ccb=9-4&amp;oh=00_AfDM4FcMrvVsSnCgiDwsgP3_uOmkWvmyiF-ZHITh62Rglg&amp;oe=65E1924F&amp;_nc_sid=1d576d&amp;_nc_rid=ad4c261ac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31342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31628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21.4548 %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1214461</a:t>
                      </a:r>
                    </a:p>
                  </a:txBody>
                  <a:tcPr/>
                </a:tc>
                <a:extLst>
                  <a:ext uri="{0D108BD9-81ED-4DB2-BD59-A6C34878D82A}">
                    <a16:rowId xmlns:a16="http://schemas.microsoft.com/office/drawing/2014/main" val="1863019923"/>
                  </a:ext>
                </a:extLst>
              </a:tr>
            </a:tbl>
          </a:graphicData>
        </a:graphic>
      </p:graphicFrame>
      <p:sp>
        <p:nvSpPr>
          <p:cNvPr id="4" name="Text Placeholder 3">
            <a:extLst>
              <a:ext uri="{FF2B5EF4-FFF2-40B4-BE49-F238E27FC236}">
                <a16:creationId xmlns:a16="http://schemas.microsoft.com/office/drawing/2014/main" id="{20137D58-903F-4A70-8EBA-CA5BD186EE81}"/>
              </a:ext>
            </a:extLst>
          </p:cNvPr>
          <p:cNvSpPr>
            <a:spLocks noGrp="1"/>
          </p:cNvSpPr>
          <p:nvPr>
            <p:ph type="body" sz="quarter" idx="14"/>
          </p:nvPr>
        </p:nvSpPr>
        <p:spPr/>
        <p:txBody>
          <a:bodyPr/>
          <a:lstStyle/>
          <a:p>
            <a:r>
              <a:rPr lang="en-US"/>
              <a:t>12/24/2023 - 06/24/2024</a:t>
            </a:r>
          </a:p>
        </p:txBody>
      </p:sp>
    </p:spTree>
    <p:extLst>
      <p:ext uri="{BB962C8B-B14F-4D97-AF65-F5344CB8AC3E}">
        <p14:creationId xmlns:p14="http://schemas.microsoft.com/office/powerpoint/2010/main" val="328647989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42298D-19C3-4154-BA8D-3ED54550D91B}"/>
              </a:ext>
            </a:extLst>
          </p:cNvPr>
          <p:cNvSpPr>
            <a:spLocks noGrp="1"/>
          </p:cNvSpPr>
          <p:nvPr>
            <p:ph type="title"/>
          </p:nvPr>
        </p:nvSpPr>
        <p:spPr/>
        <p:txBody>
          <a:bodyPr/>
          <a:lstStyle/>
          <a:p>
            <a:r>
              <a:rPr lang="en-US"/>
              <a:t>Instagram Post Table (with Total Interactions) | tickr.news - 4 of 26</a:t>
            </a:r>
          </a:p>
        </p:txBody>
      </p:sp>
      <p:graphicFrame>
        <p:nvGraphicFramePr>
          <p:cNvPr id="5" name="Table Placeholder 4">
            <a:extLst>
              <a:ext uri="{FF2B5EF4-FFF2-40B4-BE49-F238E27FC236}">
                <a16:creationId xmlns:a16="http://schemas.microsoft.com/office/drawing/2014/main" id="{842B0B98-4150-4422-8653-C10E6AF6A5BF}"/>
              </a:ext>
            </a:extLst>
          </p:cNvPr>
          <p:cNvGraphicFramePr>
            <a:graphicFrameLocks noGrp="1"/>
          </p:cNvGraphicFramePr>
          <p:nvPr>
            <p:ph type="tbl" sz="quarter" idx="13"/>
            <p:extLst>
              <p:ext uri="{D42A27DB-BD31-4B8C-83A1-F6EECF244321}">
                <p14:modId xmlns:p14="http://schemas.microsoft.com/office/powerpoint/2010/main" val="53447327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1832133617"/>
                    </a:ext>
                  </a:extLst>
                </a:gridCol>
                <a:gridCol w="1810512">
                  <a:extLst>
                    <a:ext uri="{9D8B030D-6E8A-4147-A177-3AD203B41FA5}">
                      <a16:colId xmlns:a16="http://schemas.microsoft.com/office/drawing/2014/main" val="1206149561"/>
                    </a:ext>
                  </a:extLst>
                </a:gridCol>
                <a:gridCol w="905256">
                  <a:extLst>
                    <a:ext uri="{9D8B030D-6E8A-4147-A177-3AD203B41FA5}">
                      <a16:colId xmlns:a16="http://schemas.microsoft.com/office/drawing/2014/main" val="645608665"/>
                    </a:ext>
                  </a:extLst>
                </a:gridCol>
                <a:gridCol w="905256">
                  <a:extLst>
                    <a:ext uri="{9D8B030D-6E8A-4147-A177-3AD203B41FA5}">
                      <a16:colId xmlns:a16="http://schemas.microsoft.com/office/drawing/2014/main" val="1328469868"/>
                    </a:ext>
                  </a:extLst>
                </a:gridCol>
                <a:gridCol w="905256">
                  <a:extLst>
                    <a:ext uri="{9D8B030D-6E8A-4147-A177-3AD203B41FA5}">
                      <a16:colId xmlns:a16="http://schemas.microsoft.com/office/drawing/2014/main" val="2978240031"/>
                    </a:ext>
                  </a:extLst>
                </a:gridCol>
                <a:gridCol w="905256">
                  <a:extLst>
                    <a:ext uri="{9D8B030D-6E8A-4147-A177-3AD203B41FA5}">
                      <a16:colId xmlns:a16="http://schemas.microsoft.com/office/drawing/2014/main" val="2252957472"/>
                    </a:ext>
                  </a:extLst>
                </a:gridCol>
                <a:gridCol w="905256">
                  <a:extLst>
                    <a:ext uri="{9D8B030D-6E8A-4147-A177-3AD203B41FA5}">
                      <a16:colId xmlns:a16="http://schemas.microsoft.com/office/drawing/2014/main" val="191921014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extLst>
                  <a:ext uri="{0D108BD9-81ED-4DB2-BD59-A6C34878D82A}">
                    <a16:rowId xmlns:a16="http://schemas.microsoft.com/office/drawing/2014/main" val="387237050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tickr.news - 2024-04-26 17:00:42</a:t>
                      </a:r>
                      <a:r>
                        <a:rPr kumimoji="0" lang="de-DE" sz="1000" b="0" i="0" u="none" strike="noStrike" kern="1200" cap="none" spc="0" normalizeH="0" baseline="0" noProof="0">
                          <a:ln>
                            <a:noFill/>
                          </a:ln>
                          <a:solidFill>
                            <a:prstClr val="black"/>
                          </a:solidFill>
                          <a:effectLst/>
                          <a:uLnTx/>
                          <a:uFillTx/>
                          <a:latin typeface="Calibri"/>
                          <a:ea typeface="+mn-ea"/>
                          <a:cs typeface="+mn-cs"/>
                        </a:rPr>
                        <a:t>
 Teilt das Video, um andere zu informieren! ⬆️
Updates posten wir in die Kommentare. ⬇️
Seit Montagabend wird der kleine Arian (6) vermisst. Die Polizei sucht jetzt mit ungewöhnlichen Methoden nach ihm. Denn er hat Autismus. 
Folgt tickr.news, wenn ihr aktuell informiert bleiben wollt. 
Team: Lisa Altmeier, Caro Köhler, Nico Horstmann 
#Arian #vermisst #Suche #Polizei #tickr #wdr</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scontent-fra3-1.cdninstagram.com/o1/v/t16/f1/m82/414870EDBA0FF0D3E36D6196031BC489_video_dashinit.mp4?efg=eyJ2ZW5jb2RlX3RhZyI6InZ0c192b2RfdXJsZ2VuLmNsaXBzLnVua25vd24tQzMuNzIwLmRhc2hfYmFzZWxpbmVfMV92MSJ9&amp;_nc_ht=scontent-fra3-1.cdninstagram.com&amp;_nc_cat=106&amp;vs=974696777076448_3521115426&amp;_nc_vs=HBksFQIYT2lnX3hwdl9yZWVsc19wZXJtYW5lbnRfcHJvZC80MTQ4NzBFREJBMEZGMEQzRTM2RDYxOTYwMzFCQzQ4OV92aWRlb19kYXNoaW5pdC5tcDQVAALIAQAVAhg6cGFzc3Rocm91Z2hfZXZlcnN0b3JlL0dHRmhJaE5EQXZobGllTUNBQmRha28zMzFub3FicFIxQUFBRhUCAsgBACgAGAAbAYgHdXNlX29pbAExFQAAJrja4bWH%2FqlAFQIoAkMzLBdARMzMzMzMzRgSZGFzaF9iYXNlbGluZV8xX3YxEQB1AAA%3D&amp;ccb=9-4&amp;oh=00_AYCWggtbqGKRqR8WTI_IO4w9y1i45wbKXFhEA-T-NG4Srg&amp;oe=66737970&amp;_nc_sid=1d576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24867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25409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17.0356 %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484525</a:t>
                      </a:r>
                    </a:p>
                  </a:txBody>
                  <a:tcPr/>
                </a:tc>
                <a:extLst>
                  <a:ext uri="{0D108BD9-81ED-4DB2-BD59-A6C34878D82A}">
                    <a16:rowId xmlns:a16="http://schemas.microsoft.com/office/drawing/2014/main" val="1907925338"/>
                  </a:ext>
                </a:extLst>
              </a:tr>
            </a:tbl>
          </a:graphicData>
        </a:graphic>
      </p:graphicFrame>
      <p:sp>
        <p:nvSpPr>
          <p:cNvPr id="4" name="Text Placeholder 3">
            <a:extLst>
              <a:ext uri="{FF2B5EF4-FFF2-40B4-BE49-F238E27FC236}">
                <a16:creationId xmlns:a16="http://schemas.microsoft.com/office/drawing/2014/main" id="{53DFF3F6-AD88-4D6B-B6FF-5AF18E1A6AE2}"/>
              </a:ext>
            </a:extLst>
          </p:cNvPr>
          <p:cNvSpPr>
            <a:spLocks noGrp="1"/>
          </p:cNvSpPr>
          <p:nvPr>
            <p:ph type="body" sz="quarter" idx="14"/>
          </p:nvPr>
        </p:nvSpPr>
        <p:spPr/>
        <p:txBody>
          <a:bodyPr/>
          <a:lstStyle/>
          <a:p>
            <a:r>
              <a:rPr lang="en-US"/>
              <a:t>12/24/2023 - 06/24/2024</a:t>
            </a:r>
          </a:p>
        </p:txBody>
      </p:sp>
    </p:spTree>
    <p:extLst>
      <p:ext uri="{BB962C8B-B14F-4D97-AF65-F5344CB8AC3E}">
        <p14:creationId xmlns:p14="http://schemas.microsoft.com/office/powerpoint/2010/main" val="18776190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EDFAB5-6D09-48AF-A475-F72C85A9351D}"/>
              </a:ext>
            </a:extLst>
          </p:cNvPr>
          <p:cNvSpPr>
            <a:spLocks noGrp="1"/>
          </p:cNvSpPr>
          <p:nvPr>
            <p:ph type="title"/>
          </p:nvPr>
        </p:nvSpPr>
        <p:spPr/>
        <p:txBody>
          <a:bodyPr/>
          <a:lstStyle/>
          <a:p>
            <a:r>
              <a:rPr lang="en-US"/>
              <a:t>Instagram Post Table (with Total Interactions) | tickr.news - 5 of 26</a:t>
            </a:r>
          </a:p>
        </p:txBody>
      </p:sp>
      <p:graphicFrame>
        <p:nvGraphicFramePr>
          <p:cNvPr id="5" name="Table Placeholder 4">
            <a:extLst>
              <a:ext uri="{FF2B5EF4-FFF2-40B4-BE49-F238E27FC236}">
                <a16:creationId xmlns:a16="http://schemas.microsoft.com/office/drawing/2014/main" id="{26360DC2-6110-40B5-8765-826D7D10CCD6}"/>
              </a:ext>
            </a:extLst>
          </p:cNvPr>
          <p:cNvGraphicFramePr>
            <a:graphicFrameLocks noGrp="1"/>
          </p:cNvGraphicFramePr>
          <p:nvPr>
            <p:ph type="tbl" sz="quarter" idx="13"/>
            <p:extLst>
              <p:ext uri="{D42A27DB-BD31-4B8C-83A1-F6EECF244321}">
                <p14:modId xmlns:p14="http://schemas.microsoft.com/office/powerpoint/2010/main" val="228871239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21254021"/>
                    </a:ext>
                  </a:extLst>
                </a:gridCol>
                <a:gridCol w="1810512">
                  <a:extLst>
                    <a:ext uri="{9D8B030D-6E8A-4147-A177-3AD203B41FA5}">
                      <a16:colId xmlns:a16="http://schemas.microsoft.com/office/drawing/2014/main" val="4066222406"/>
                    </a:ext>
                  </a:extLst>
                </a:gridCol>
                <a:gridCol w="905256">
                  <a:extLst>
                    <a:ext uri="{9D8B030D-6E8A-4147-A177-3AD203B41FA5}">
                      <a16:colId xmlns:a16="http://schemas.microsoft.com/office/drawing/2014/main" val="2828625772"/>
                    </a:ext>
                  </a:extLst>
                </a:gridCol>
                <a:gridCol w="905256">
                  <a:extLst>
                    <a:ext uri="{9D8B030D-6E8A-4147-A177-3AD203B41FA5}">
                      <a16:colId xmlns:a16="http://schemas.microsoft.com/office/drawing/2014/main" val="713867459"/>
                    </a:ext>
                  </a:extLst>
                </a:gridCol>
                <a:gridCol w="905256">
                  <a:extLst>
                    <a:ext uri="{9D8B030D-6E8A-4147-A177-3AD203B41FA5}">
                      <a16:colId xmlns:a16="http://schemas.microsoft.com/office/drawing/2014/main" val="782522981"/>
                    </a:ext>
                  </a:extLst>
                </a:gridCol>
                <a:gridCol w="905256">
                  <a:extLst>
                    <a:ext uri="{9D8B030D-6E8A-4147-A177-3AD203B41FA5}">
                      <a16:colId xmlns:a16="http://schemas.microsoft.com/office/drawing/2014/main" val="1023375374"/>
                    </a:ext>
                  </a:extLst>
                </a:gridCol>
                <a:gridCol w="905256">
                  <a:extLst>
                    <a:ext uri="{9D8B030D-6E8A-4147-A177-3AD203B41FA5}">
                      <a16:colId xmlns:a16="http://schemas.microsoft.com/office/drawing/2014/main" val="226955826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extLst>
                  <a:ext uri="{0D108BD9-81ED-4DB2-BD59-A6C34878D82A}">
                    <a16:rowId xmlns:a16="http://schemas.microsoft.com/office/drawing/2014/main" val="19425827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tickr.news - 2024-05-21 17:30:49</a:t>
                      </a:r>
                      <a:r>
                        <a:rPr kumimoji="0" lang="de-DE" sz="1000" b="0" i="0" u="none" strike="noStrike" kern="1200" cap="none" spc="0" normalizeH="0" baseline="0" noProof="0">
                          <a:ln>
                            <a:noFill/>
                          </a:ln>
                          <a:solidFill>
                            <a:prstClr val="black"/>
                          </a:solidFill>
                          <a:effectLst/>
                          <a:uLnTx/>
                          <a:uFillTx/>
                          <a:latin typeface="Calibri"/>
                          <a:ea typeface="+mn-ea"/>
                          <a:cs typeface="+mn-cs"/>
                        </a:rPr>
                        <a:t>
 Je davon gehört?⚡️
🌩️ Wenn ein Blitz in den Boden einschlägt, breitet sich die Spannung kreisförmig aus. Meter um Meter verliert sie an Stärke, aber je nach Untergrund kann die Spannung auch bis zu 100 Meter weit reichen, meint ARD-Wetterexperte Dr. Martin Gudd.  
⚡ Die Blitzspannung kann dich dabei sowohl auf Steinboden, als auch auf der Wiese treffen. Die ist im nassen Zustand wahrscheinlich am leitfähigsten. Kühe auf der Weide sterben deshalb regelmäßig durch Blitzschlag. Noch gefährlicher ist es, sich während eines Gewitters im Wasser aufzuhalten, hier wird die Spannung nämlich ganz besonders gut weitergeleitet. 
⛈️ Um die Gefahr komplett zu vermeiden empfiehlt Dr. Martin Gudd: Himmel beobachten und bei den ersten Anzeichen von Gewitter möglichst unterstellen oder reingehen. 
Für mehr solcher Videos: tickr.news folgen!  
Team: Julia Brestrich, Lisa Schöffel, Nico Horstmann
#unwetter #gewitter #blitz #dresden</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scontent-fra3-1.cdninstagram.com/o1/v/t16/f1/m82/4A466C32500247D5EC1E78DAD94E698A_video_dashinit.mp4?efg=eyJ2ZW5jb2RlX3RhZyI6InZ0c192b2RfdXJsZ2VuLmNsaXBzLnVua25vd24tQzMuNzIwLmRhc2hfYmFzZWxpbmVfMV92MSJ9&amp;_nc_ht=scontent-fra3-1.cdninstagram.com&amp;_nc_cat=107&amp;vs=283005568170447_3297755171&amp;_nc_vs=HBksFQIYT2lnX3hwdl9yZWVsc19wZXJtYW5lbnRfcHJvZC80QTQ2NkMzMjUwMDI0N0Q1RUMxRTc4REFEOTRFNjk4QV92aWRlb19kYXNoaW5pdC5tcDQVAALIAQAVAhg6cGFzc3Rocm91Z2hfZXZlcnN0b3JlL0dFNWdBeHBkTm1tRzFIZ0RBT2FwaHFHRENsVlNicV9FQUFBRhUCAsgBACgAGAAbAYgHdXNlX29pbAExFQAAJuyEstiS2%2F0%2FFQIoAkMzLBdASIUeuFHrhRgSZGFzaF9iYXNlbGluZV8xX3YxEQB1AAA%3D&amp;ccb=9-4&amp;oh=00_AYCQJ7J26glVZnqmlfbhXvieMk5fmKFddejwyfOs4BMpig&amp;oe=667B6598&amp;_nc_sid=1d576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20627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20818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13.9333 %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731351</a:t>
                      </a:r>
                    </a:p>
                  </a:txBody>
                  <a:tcPr/>
                </a:tc>
                <a:extLst>
                  <a:ext uri="{0D108BD9-81ED-4DB2-BD59-A6C34878D82A}">
                    <a16:rowId xmlns:a16="http://schemas.microsoft.com/office/drawing/2014/main" val="543470638"/>
                  </a:ext>
                </a:extLst>
              </a:tr>
            </a:tbl>
          </a:graphicData>
        </a:graphic>
      </p:graphicFrame>
      <p:sp>
        <p:nvSpPr>
          <p:cNvPr id="4" name="Text Placeholder 3">
            <a:extLst>
              <a:ext uri="{FF2B5EF4-FFF2-40B4-BE49-F238E27FC236}">
                <a16:creationId xmlns:a16="http://schemas.microsoft.com/office/drawing/2014/main" id="{32567632-D7EC-406C-B00C-C96C61DFF900}"/>
              </a:ext>
            </a:extLst>
          </p:cNvPr>
          <p:cNvSpPr>
            <a:spLocks noGrp="1"/>
          </p:cNvSpPr>
          <p:nvPr>
            <p:ph type="body" sz="quarter" idx="14"/>
          </p:nvPr>
        </p:nvSpPr>
        <p:spPr/>
        <p:txBody>
          <a:bodyPr/>
          <a:lstStyle/>
          <a:p>
            <a:r>
              <a:rPr lang="en-US"/>
              <a:t>12/24/2023 - 06/24/2024</a:t>
            </a:r>
          </a:p>
        </p:txBody>
      </p:sp>
    </p:spTree>
    <p:extLst>
      <p:ext uri="{BB962C8B-B14F-4D97-AF65-F5344CB8AC3E}">
        <p14:creationId xmlns:p14="http://schemas.microsoft.com/office/powerpoint/2010/main" val="281407685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88065B-54BB-4FBB-890A-C06EED9EB10E}"/>
              </a:ext>
            </a:extLst>
          </p:cNvPr>
          <p:cNvSpPr>
            <a:spLocks noGrp="1"/>
          </p:cNvSpPr>
          <p:nvPr>
            <p:ph type="title"/>
          </p:nvPr>
        </p:nvSpPr>
        <p:spPr/>
        <p:txBody>
          <a:bodyPr/>
          <a:lstStyle/>
          <a:p>
            <a:r>
              <a:rPr lang="en-US"/>
              <a:t>Instagram Post Table (with Total Interactions) | tickr.news - 6 of 26</a:t>
            </a:r>
          </a:p>
        </p:txBody>
      </p:sp>
      <p:graphicFrame>
        <p:nvGraphicFramePr>
          <p:cNvPr id="5" name="Table Placeholder 4">
            <a:extLst>
              <a:ext uri="{FF2B5EF4-FFF2-40B4-BE49-F238E27FC236}">
                <a16:creationId xmlns:a16="http://schemas.microsoft.com/office/drawing/2014/main" id="{BC1C24FC-61E3-47AF-BEFC-15E2A9DA49B6}"/>
              </a:ext>
            </a:extLst>
          </p:cNvPr>
          <p:cNvGraphicFramePr>
            <a:graphicFrameLocks noGrp="1"/>
          </p:cNvGraphicFramePr>
          <p:nvPr>
            <p:ph type="tbl" sz="quarter" idx="13"/>
            <p:extLst>
              <p:ext uri="{D42A27DB-BD31-4B8C-83A1-F6EECF244321}">
                <p14:modId xmlns:p14="http://schemas.microsoft.com/office/powerpoint/2010/main" val="302883347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2613982594"/>
                    </a:ext>
                  </a:extLst>
                </a:gridCol>
                <a:gridCol w="1810512">
                  <a:extLst>
                    <a:ext uri="{9D8B030D-6E8A-4147-A177-3AD203B41FA5}">
                      <a16:colId xmlns:a16="http://schemas.microsoft.com/office/drawing/2014/main" val="2531745979"/>
                    </a:ext>
                  </a:extLst>
                </a:gridCol>
                <a:gridCol w="905256">
                  <a:extLst>
                    <a:ext uri="{9D8B030D-6E8A-4147-A177-3AD203B41FA5}">
                      <a16:colId xmlns:a16="http://schemas.microsoft.com/office/drawing/2014/main" val="1704543982"/>
                    </a:ext>
                  </a:extLst>
                </a:gridCol>
                <a:gridCol w="905256">
                  <a:extLst>
                    <a:ext uri="{9D8B030D-6E8A-4147-A177-3AD203B41FA5}">
                      <a16:colId xmlns:a16="http://schemas.microsoft.com/office/drawing/2014/main" val="755970150"/>
                    </a:ext>
                  </a:extLst>
                </a:gridCol>
                <a:gridCol w="905256">
                  <a:extLst>
                    <a:ext uri="{9D8B030D-6E8A-4147-A177-3AD203B41FA5}">
                      <a16:colId xmlns:a16="http://schemas.microsoft.com/office/drawing/2014/main" val="2932550100"/>
                    </a:ext>
                  </a:extLst>
                </a:gridCol>
                <a:gridCol w="905256">
                  <a:extLst>
                    <a:ext uri="{9D8B030D-6E8A-4147-A177-3AD203B41FA5}">
                      <a16:colId xmlns:a16="http://schemas.microsoft.com/office/drawing/2014/main" val="1684009400"/>
                    </a:ext>
                  </a:extLst>
                </a:gridCol>
                <a:gridCol w="905256">
                  <a:extLst>
                    <a:ext uri="{9D8B030D-6E8A-4147-A177-3AD203B41FA5}">
                      <a16:colId xmlns:a16="http://schemas.microsoft.com/office/drawing/2014/main" val="234561323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extLst>
                  <a:ext uri="{0D108BD9-81ED-4DB2-BD59-A6C34878D82A}">
                    <a16:rowId xmlns:a16="http://schemas.microsoft.com/office/drawing/2014/main" val="139895234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tickr.news - 2024-06-09 18:54:36</a:t>
                      </a:r>
                      <a:r>
                        <a:rPr kumimoji="0" lang="de-DE" sz="1000" b="0" i="0" u="none" strike="noStrike" kern="1200" cap="none" spc="0" normalizeH="0" baseline="0" noProof="0">
                          <a:ln>
                            <a:noFill/>
                          </a:ln>
                          <a:solidFill>
                            <a:prstClr val="black"/>
                          </a:solidFill>
                          <a:effectLst/>
                          <a:uLnTx/>
                          <a:uFillTx/>
                          <a:latin typeface="Calibri"/>
                          <a:ea typeface="+mn-ea"/>
                          <a:cs typeface="+mn-cs"/>
                        </a:rPr>
                        <a:t>
 Updates gibt’s in den Kommentaren! 💬 
❌ Europa hat ein neues Parlament gewählt, die ersten Hochrechnungen sind da: Die CDU geht voraussichtlich als Sieger aus der Wahl. Verloren haben laut Hochrechnung Grüne, SPD, FDP und auch die Linke. Stimmen gewonnen haben dagegen vor allem AfD und Bündnis Sahra Wagenknecht.
📊 Erstmals waren zur Europawahl auch 16- und 17-Jährige zugelassen. Die Ampelkoalition hatte das Mindestalter für die EU-Wahl mit einem Gesetz schon 2022 heruntergesetzt. In ganz Deutschland waren damit etwa 65 Millionen Menschen wahlberechtigt – davon rund 3,5 Millionen unter 18 Jahren. 
🇪🇺 Sind alle Stimmen ausgezählt &amp; das Ergebnis bestätigt, kommen die gewählten Abgeordneten zur konstituierenden Sitzung Mitte Juli zusammen. In dieser werden Fraktionen gegründet, aber auch ein neuer Präsident oder eine Präsidentin gewählt. 
📱 Für mehr junge News in deinem Feed: tickr.news, 1live, dasding, fritz_offiziell, njoyde &amp; mdrsputnik freuen sich über ein Follow! 🫶🏼 
Team: Noah Matzat, Aron David, Dorothee Soboll 
#europawahl #euwahl #EU #Europa #wdr</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https://quintly-eu-image-storage.s3.amazonaws.com/5369ee464d90a4b72f5abd754d8031c4/60e99ff2d017214ba1db1ac8e49a0100.jpg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15287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11.5087 %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592801</a:t>
                      </a:r>
                    </a:p>
                  </a:txBody>
                  <a:tcPr/>
                </a:tc>
                <a:extLst>
                  <a:ext uri="{0D108BD9-81ED-4DB2-BD59-A6C34878D82A}">
                    <a16:rowId xmlns:a16="http://schemas.microsoft.com/office/drawing/2014/main" val="3487540932"/>
                  </a:ext>
                </a:extLst>
              </a:tr>
            </a:tbl>
          </a:graphicData>
        </a:graphic>
      </p:graphicFrame>
      <p:sp>
        <p:nvSpPr>
          <p:cNvPr id="4" name="Text Placeholder 3">
            <a:extLst>
              <a:ext uri="{FF2B5EF4-FFF2-40B4-BE49-F238E27FC236}">
                <a16:creationId xmlns:a16="http://schemas.microsoft.com/office/drawing/2014/main" id="{483E80A6-49FE-407F-A1B5-F9AF915B997C}"/>
              </a:ext>
            </a:extLst>
          </p:cNvPr>
          <p:cNvSpPr>
            <a:spLocks noGrp="1"/>
          </p:cNvSpPr>
          <p:nvPr>
            <p:ph type="body" sz="quarter" idx="14"/>
          </p:nvPr>
        </p:nvSpPr>
        <p:spPr/>
        <p:txBody>
          <a:bodyPr/>
          <a:lstStyle/>
          <a:p>
            <a:r>
              <a:rPr lang="en-US"/>
              <a:t>12/24/2023 - 06/24/2024</a:t>
            </a:r>
          </a:p>
        </p:txBody>
      </p:sp>
    </p:spTree>
    <p:extLst>
      <p:ext uri="{BB962C8B-B14F-4D97-AF65-F5344CB8AC3E}">
        <p14:creationId xmlns:p14="http://schemas.microsoft.com/office/powerpoint/2010/main" val="242811743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D5ED98-AB8D-4AF2-9E6E-A75571638F62}"/>
              </a:ext>
            </a:extLst>
          </p:cNvPr>
          <p:cNvSpPr>
            <a:spLocks noGrp="1"/>
          </p:cNvSpPr>
          <p:nvPr>
            <p:ph type="title"/>
          </p:nvPr>
        </p:nvSpPr>
        <p:spPr/>
        <p:txBody>
          <a:bodyPr/>
          <a:lstStyle/>
          <a:p>
            <a:r>
              <a:rPr lang="en-US"/>
              <a:t>Instagram Post Table (with Total Interactions) | tickr.news - 7 of 26</a:t>
            </a:r>
          </a:p>
        </p:txBody>
      </p:sp>
      <p:graphicFrame>
        <p:nvGraphicFramePr>
          <p:cNvPr id="5" name="Table Placeholder 4">
            <a:extLst>
              <a:ext uri="{FF2B5EF4-FFF2-40B4-BE49-F238E27FC236}">
                <a16:creationId xmlns:a16="http://schemas.microsoft.com/office/drawing/2014/main" id="{3170BE19-ABF1-4774-A8D9-F62B4E48722F}"/>
              </a:ext>
            </a:extLst>
          </p:cNvPr>
          <p:cNvGraphicFramePr>
            <a:graphicFrameLocks noGrp="1"/>
          </p:cNvGraphicFramePr>
          <p:nvPr>
            <p:ph type="tbl" sz="quarter" idx="13"/>
            <p:extLst>
              <p:ext uri="{D42A27DB-BD31-4B8C-83A1-F6EECF244321}">
                <p14:modId xmlns:p14="http://schemas.microsoft.com/office/powerpoint/2010/main" val="191809301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2735889285"/>
                    </a:ext>
                  </a:extLst>
                </a:gridCol>
                <a:gridCol w="1810512">
                  <a:extLst>
                    <a:ext uri="{9D8B030D-6E8A-4147-A177-3AD203B41FA5}">
                      <a16:colId xmlns:a16="http://schemas.microsoft.com/office/drawing/2014/main" val="1382236952"/>
                    </a:ext>
                  </a:extLst>
                </a:gridCol>
                <a:gridCol w="905256">
                  <a:extLst>
                    <a:ext uri="{9D8B030D-6E8A-4147-A177-3AD203B41FA5}">
                      <a16:colId xmlns:a16="http://schemas.microsoft.com/office/drawing/2014/main" val="3385304638"/>
                    </a:ext>
                  </a:extLst>
                </a:gridCol>
                <a:gridCol w="905256">
                  <a:extLst>
                    <a:ext uri="{9D8B030D-6E8A-4147-A177-3AD203B41FA5}">
                      <a16:colId xmlns:a16="http://schemas.microsoft.com/office/drawing/2014/main" val="2275620874"/>
                    </a:ext>
                  </a:extLst>
                </a:gridCol>
                <a:gridCol w="905256">
                  <a:extLst>
                    <a:ext uri="{9D8B030D-6E8A-4147-A177-3AD203B41FA5}">
                      <a16:colId xmlns:a16="http://schemas.microsoft.com/office/drawing/2014/main" val="3628786499"/>
                    </a:ext>
                  </a:extLst>
                </a:gridCol>
                <a:gridCol w="905256">
                  <a:extLst>
                    <a:ext uri="{9D8B030D-6E8A-4147-A177-3AD203B41FA5}">
                      <a16:colId xmlns:a16="http://schemas.microsoft.com/office/drawing/2014/main" val="1840603527"/>
                    </a:ext>
                  </a:extLst>
                </a:gridCol>
                <a:gridCol w="905256">
                  <a:extLst>
                    <a:ext uri="{9D8B030D-6E8A-4147-A177-3AD203B41FA5}">
                      <a16:colId xmlns:a16="http://schemas.microsoft.com/office/drawing/2014/main" val="270967020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extLst>
                  <a:ext uri="{0D108BD9-81ED-4DB2-BD59-A6C34878D82A}">
                    <a16:rowId xmlns:a16="http://schemas.microsoft.com/office/drawing/2014/main" val="153855859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tickr.news - 2024-02-08 14:06:58</a:t>
                      </a:r>
                      <a:r>
                        <a:rPr kumimoji="0" lang="de-DE" sz="1000" b="0" i="0" u="none" strike="noStrike" kern="1200" cap="none" spc="0" normalizeH="0" baseline="0" noProof="0">
                          <a:ln>
                            <a:noFill/>
                          </a:ln>
                          <a:solidFill>
                            <a:prstClr val="black"/>
                          </a:solidFill>
                          <a:effectLst/>
                          <a:uLnTx/>
                          <a:uFillTx/>
                          <a:latin typeface="Calibri"/>
                          <a:ea typeface="+mn-ea"/>
                          <a:cs typeface="+mn-cs"/>
                        </a:rPr>
                        <a:t>
 Sollte man den Song überhaupt noch spielen? 💬 
Nach dem rechtsextremen Vorfall bei einer Karnevalsveranstaltung in Drolshagen-Belmicke im Sauerland letzten Samstag (3.2.) ermittelt jetzt der Staatsschutz der Polizei Hagen. Denn das, was während des Auftritts der “Roten Funken Belmicke” passiert ist, könnte den Tatbestand der Volksverhetzung erfüllen. Was genau da abging, seht ihr im Video 👆👀 
Der Straftatbestand der Volksverhetzung ist in § 130 im Strafgesetzbuch geregelt. Darin steht, dass volksverhetzende Handlungen nur bestraft werden, wenn sie geeignet sind, den öffentlichen Frieden zu stören. Zu den Handlungen zählen solche, die sich gegen bestimmte nationale, religiöse oder ethnische Gruppen bzw. Bevölkerungsteile richten und zum Beispiel zu Hass oder Gewalt aufrufen. 
Abo bei tickr.news da lassen, für mehr News in eurem Feed! 
Team: Anna van Doorn, Miriam von Przewoski, Nico Horstmann 
#karneval #fastnacht #polizei #staatsanwaltschaft #news #nachrichten #tickr #tickrnews</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scontent-cdg4-1.cdninstagram.com/o1/v/t16/f1/m82/1B4093C088E62D7523F1548711578FB5_video_dashinit.mp4?efg=eyJ2ZW5jb2RlX3RhZyI6InZ0c192b2RfdXJsZ2VuLmNsaXBzLnVua25vd24tQzMuNzIwLmRhc2hfYmFzZWxpbmVfMV92MSJ9&amp;_nc_ht=scontent-cdg4-1.cdninstagram.com&amp;_nc_cat=111&amp;vs=406659688505907_2249813041&amp;_nc_vs=HBksFQIYT2lnX3hwdl9yZWVsc19wZXJtYW5lbnRfcHJvZC8xQjQwOTNDMDg4RTYyRDc1MjNGMTU0ODcxMTU3OEZCNV92aWRlb19kYXNoaW5pdC5tcDQVAALIAQAVAhg6cGFzc3Rocm91Z2hfZXZlcnN0b3JlL0dOc2lYeGswRnhCUzlWRUJBRlgwSVFLREZmd0xicV9FQUFBRhUCAsgBACgAGAAbAYgHdXNlX29pbAExFQAAJracgZapzfU%2FFQIoAkMzLBdASuFHrhR64RgSZGFzaF9iYXNlbGluZV8xX3YxEQB1AAA%3D&amp;ccb=9-4&amp;oh=00_AfDGdCjst0XhMloIawlZ1ABX2mFSI2-d02-nnsaIDFQbDg&amp;oe=66094E7C&amp;_nc_sid=1d576d&amp;_nc_rid=e7c52bf5a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12571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14874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9.9426 %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763003</a:t>
                      </a:r>
                    </a:p>
                  </a:txBody>
                  <a:tcPr/>
                </a:tc>
                <a:extLst>
                  <a:ext uri="{0D108BD9-81ED-4DB2-BD59-A6C34878D82A}">
                    <a16:rowId xmlns:a16="http://schemas.microsoft.com/office/drawing/2014/main" val="3531047503"/>
                  </a:ext>
                </a:extLst>
              </a:tr>
            </a:tbl>
          </a:graphicData>
        </a:graphic>
      </p:graphicFrame>
      <p:sp>
        <p:nvSpPr>
          <p:cNvPr id="4" name="Text Placeholder 3">
            <a:extLst>
              <a:ext uri="{FF2B5EF4-FFF2-40B4-BE49-F238E27FC236}">
                <a16:creationId xmlns:a16="http://schemas.microsoft.com/office/drawing/2014/main" id="{CBC737C9-37B4-4B36-80E2-ABC01A76A336}"/>
              </a:ext>
            </a:extLst>
          </p:cNvPr>
          <p:cNvSpPr>
            <a:spLocks noGrp="1"/>
          </p:cNvSpPr>
          <p:nvPr>
            <p:ph type="body" sz="quarter" idx="14"/>
          </p:nvPr>
        </p:nvSpPr>
        <p:spPr/>
        <p:txBody>
          <a:bodyPr/>
          <a:lstStyle/>
          <a:p>
            <a:r>
              <a:rPr lang="en-US"/>
              <a:t>12/24/2023 - 06/24/2024</a:t>
            </a:r>
          </a:p>
        </p:txBody>
      </p:sp>
    </p:spTree>
    <p:extLst>
      <p:ext uri="{BB962C8B-B14F-4D97-AF65-F5344CB8AC3E}">
        <p14:creationId xmlns:p14="http://schemas.microsoft.com/office/powerpoint/2010/main" val="287206413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E3316F-4EEC-4DB2-B0E5-B94606D71E2A}"/>
              </a:ext>
            </a:extLst>
          </p:cNvPr>
          <p:cNvSpPr>
            <a:spLocks noGrp="1"/>
          </p:cNvSpPr>
          <p:nvPr>
            <p:ph type="title"/>
          </p:nvPr>
        </p:nvSpPr>
        <p:spPr/>
        <p:txBody>
          <a:bodyPr/>
          <a:lstStyle/>
          <a:p>
            <a:r>
              <a:rPr lang="en-US"/>
              <a:t>Instagram Post Table (with Total Interactions) | tickr.news - 8 of 26</a:t>
            </a:r>
          </a:p>
        </p:txBody>
      </p:sp>
      <p:graphicFrame>
        <p:nvGraphicFramePr>
          <p:cNvPr id="5" name="Table Placeholder 4">
            <a:extLst>
              <a:ext uri="{FF2B5EF4-FFF2-40B4-BE49-F238E27FC236}">
                <a16:creationId xmlns:a16="http://schemas.microsoft.com/office/drawing/2014/main" id="{34016074-7CC1-4CE0-AE06-E473173FEB74}"/>
              </a:ext>
            </a:extLst>
          </p:cNvPr>
          <p:cNvGraphicFramePr>
            <a:graphicFrameLocks noGrp="1"/>
          </p:cNvGraphicFramePr>
          <p:nvPr>
            <p:ph type="tbl" sz="quarter" idx="13"/>
            <p:extLst>
              <p:ext uri="{D42A27DB-BD31-4B8C-83A1-F6EECF244321}">
                <p14:modId xmlns:p14="http://schemas.microsoft.com/office/powerpoint/2010/main" val="129137168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3937715409"/>
                    </a:ext>
                  </a:extLst>
                </a:gridCol>
                <a:gridCol w="1810512">
                  <a:extLst>
                    <a:ext uri="{9D8B030D-6E8A-4147-A177-3AD203B41FA5}">
                      <a16:colId xmlns:a16="http://schemas.microsoft.com/office/drawing/2014/main" val="3799198618"/>
                    </a:ext>
                  </a:extLst>
                </a:gridCol>
                <a:gridCol w="905256">
                  <a:extLst>
                    <a:ext uri="{9D8B030D-6E8A-4147-A177-3AD203B41FA5}">
                      <a16:colId xmlns:a16="http://schemas.microsoft.com/office/drawing/2014/main" val="1470024706"/>
                    </a:ext>
                  </a:extLst>
                </a:gridCol>
                <a:gridCol w="905256">
                  <a:extLst>
                    <a:ext uri="{9D8B030D-6E8A-4147-A177-3AD203B41FA5}">
                      <a16:colId xmlns:a16="http://schemas.microsoft.com/office/drawing/2014/main" val="2386407278"/>
                    </a:ext>
                  </a:extLst>
                </a:gridCol>
                <a:gridCol w="905256">
                  <a:extLst>
                    <a:ext uri="{9D8B030D-6E8A-4147-A177-3AD203B41FA5}">
                      <a16:colId xmlns:a16="http://schemas.microsoft.com/office/drawing/2014/main" val="335565788"/>
                    </a:ext>
                  </a:extLst>
                </a:gridCol>
                <a:gridCol w="905256">
                  <a:extLst>
                    <a:ext uri="{9D8B030D-6E8A-4147-A177-3AD203B41FA5}">
                      <a16:colId xmlns:a16="http://schemas.microsoft.com/office/drawing/2014/main" val="2952795653"/>
                    </a:ext>
                  </a:extLst>
                </a:gridCol>
                <a:gridCol w="905256">
                  <a:extLst>
                    <a:ext uri="{9D8B030D-6E8A-4147-A177-3AD203B41FA5}">
                      <a16:colId xmlns:a16="http://schemas.microsoft.com/office/drawing/2014/main" val="305652171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extLst>
                  <a:ext uri="{0D108BD9-81ED-4DB2-BD59-A6C34878D82A}">
                    <a16:rowId xmlns:a16="http://schemas.microsoft.com/office/drawing/2014/main" val="38148350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tickr.news - 2024-04-25 16:15:29</a:t>
                      </a:r>
                      <a:r>
                        <a:rPr kumimoji="0" lang="de-DE" sz="1000" b="0" i="0" u="none" strike="noStrike" kern="1200" cap="none" spc="0" normalizeH="0" baseline="0" noProof="0">
                          <a:ln>
                            <a:noFill/>
                          </a:ln>
                          <a:solidFill>
                            <a:prstClr val="black"/>
                          </a:solidFill>
                          <a:effectLst/>
                          <a:uLnTx/>
                          <a:uFillTx/>
                          <a:latin typeface="Calibri"/>
                          <a:ea typeface="+mn-ea"/>
                          <a:cs typeface="+mn-cs"/>
                        </a:rPr>
                        <a:t>
 Sollten Pferde überhaupt in Großstädten im Einsatz sein? 
🐴 In London sind Pferde durch die Straßen geflohen und haben dabei mehrere Menschen und sich selbst verletzt.  
⚠️ “Die Leute sind herumgerannt, um ihnen auszuweichen - es war totales Chaos”, berichtete ein Augenzeuge. 
🏥 Zwei der Pferde wurden wegen ihrer Verletzungen operiert, eins wurde in eine Klinik gebracht. Das britische Militär schrieb bei X: “Alle weiteren Pferde werden weiterhin genau überwacht.“ 
Was die Pferde in London so in Panik versetzt hat, erfahrt ihr im Video. 
Folgt tickr.news, um up to date zu bleiben und diemitdenpferden für alles rund um Pferde und Reitsport. 
Team: Lisa Altmeier, Caro Köhler, Nico Horstmann 
#Pferde #tickr #wdr #london</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scontent-fra3-1.cdninstagram.com/o1/v/t16/f1/m82/644E49AD428F916B549E9C18D752C3AA_video_dashinit.mp4?efg=eyJ2ZW5jb2RlX3RhZyI6InZ0c192b2RfdXJsZ2VuLmNsaXBzLnVua25vd24tQzMuNzIwLmRhc2hfYmFzZWxpbmVfMV92MSJ9&amp;_nc_ht=scontent-fra3-1.cdninstagram.com&amp;_nc_cat=108&amp;vs=456536976968764_1387874588&amp;_nc_vs=HBksFQIYT2lnX3hwdl9yZWVsc19wZXJtYW5lbnRfcHJvZC82NDRFNDlBRDQyOEY5MTZCNTQ5RTlDMThENzUyQzNBQV92aWRlb19kYXNoaW5pdC5tcDQVAALIAQAVAhg6cGFzc3Rocm91Z2hfZXZlcnN0b3JlL0dHa3BLeHBZNVNfM3lXOEJBREpPSlJVYXpRNTZicV9FQUFBRhUCAsgBACgAGAAbAYgHdXNlX29pbAExFQAAJsDM%2FfyVs%2FU%2FFQIoAkMzLBdAQK4UeuFHrhgSZGFzaF9iYXNlbGluZV8xX3YxEQB1AAA%3D&amp;ccb=9-4&amp;oh=00_AYDxY4NiOY08P0ZfA5uEnxh-HhfXHdVK718Zemllqw45oQ&amp;oe=667032BF&amp;_nc_sid=1d576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10501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10977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7.3582 %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287658</a:t>
                      </a:r>
                    </a:p>
                  </a:txBody>
                  <a:tcPr/>
                </a:tc>
                <a:extLst>
                  <a:ext uri="{0D108BD9-81ED-4DB2-BD59-A6C34878D82A}">
                    <a16:rowId xmlns:a16="http://schemas.microsoft.com/office/drawing/2014/main" val="1847684592"/>
                  </a:ext>
                </a:extLst>
              </a:tr>
            </a:tbl>
          </a:graphicData>
        </a:graphic>
      </p:graphicFrame>
      <p:sp>
        <p:nvSpPr>
          <p:cNvPr id="4" name="Text Placeholder 3">
            <a:extLst>
              <a:ext uri="{FF2B5EF4-FFF2-40B4-BE49-F238E27FC236}">
                <a16:creationId xmlns:a16="http://schemas.microsoft.com/office/drawing/2014/main" id="{3B4A9B62-7EDF-424F-AE3B-1DC8E1EEC8BA}"/>
              </a:ext>
            </a:extLst>
          </p:cNvPr>
          <p:cNvSpPr>
            <a:spLocks noGrp="1"/>
          </p:cNvSpPr>
          <p:nvPr>
            <p:ph type="body" sz="quarter" idx="14"/>
          </p:nvPr>
        </p:nvSpPr>
        <p:spPr/>
        <p:txBody>
          <a:bodyPr/>
          <a:lstStyle/>
          <a:p>
            <a:r>
              <a:rPr lang="en-US"/>
              <a:t>12/24/2023 - 06/24/2024</a:t>
            </a:r>
          </a:p>
        </p:txBody>
      </p:sp>
    </p:spTree>
    <p:extLst>
      <p:ext uri="{BB962C8B-B14F-4D97-AF65-F5344CB8AC3E}">
        <p14:creationId xmlns:p14="http://schemas.microsoft.com/office/powerpoint/2010/main" val="234814799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CBBD27-1E65-4E58-9510-728AFA45201A}"/>
              </a:ext>
            </a:extLst>
          </p:cNvPr>
          <p:cNvSpPr>
            <a:spLocks noGrp="1"/>
          </p:cNvSpPr>
          <p:nvPr>
            <p:ph type="title"/>
          </p:nvPr>
        </p:nvSpPr>
        <p:spPr/>
        <p:txBody>
          <a:bodyPr/>
          <a:lstStyle/>
          <a:p>
            <a:r>
              <a:rPr lang="en-US"/>
              <a:t>Instagram Post Table (with Total Interactions) | tickr.news - 9 of 26</a:t>
            </a:r>
          </a:p>
        </p:txBody>
      </p:sp>
      <p:graphicFrame>
        <p:nvGraphicFramePr>
          <p:cNvPr id="5" name="Table Placeholder 4">
            <a:extLst>
              <a:ext uri="{FF2B5EF4-FFF2-40B4-BE49-F238E27FC236}">
                <a16:creationId xmlns:a16="http://schemas.microsoft.com/office/drawing/2014/main" id="{112D9E72-3C2A-480E-9C48-A22595207CA8}"/>
              </a:ext>
            </a:extLst>
          </p:cNvPr>
          <p:cNvGraphicFramePr>
            <a:graphicFrameLocks noGrp="1"/>
          </p:cNvGraphicFramePr>
          <p:nvPr>
            <p:ph type="tbl" sz="quarter" idx="13"/>
            <p:extLst>
              <p:ext uri="{D42A27DB-BD31-4B8C-83A1-F6EECF244321}">
                <p14:modId xmlns:p14="http://schemas.microsoft.com/office/powerpoint/2010/main" val="91396519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730708307"/>
                    </a:ext>
                  </a:extLst>
                </a:gridCol>
                <a:gridCol w="1810512">
                  <a:extLst>
                    <a:ext uri="{9D8B030D-6E8A-4147-A177-3AD203B41FA5}">
                      <a16:colId xmlns:a16="http://schemas.microsoft.com/office/drawing/2014/main" val="2976129752"/>
                    </a:ext>
                  </a:extLst>
                </a:gridCol>
                <a:gridCol w="905256">
                  <a:extLst>
                    <a:ext uri="{9D8B030D-6E8A-4147-A177-3AD203B41FA5}">
                      <a16:colId xmlns:a16="http://schemas.microsoft.com/office/drawing/2014/main" val="2747747253"/>
                    </a:ext>
                  </a:extLst>
                </a:gridCol>
                <a:gridCol w="905256">
                  <a:extLst>
                    <a:ext uri="{9D8B030D-6E8A-4147-A177-3AD203B41FA5}">
                      <a16:colId xmlns:a16="http://schemas.microsoft.com/office/drawing/2014/main" val="1020533177"/>
                    </a:ext>
                  </a:extLst>
                </a:gridCol>
                <a:gridCol w="905256">
                  <a:extLst>
                    <a:ext uri="{9D8B030D-6E8A-4147-A177-3AD203B41FA5}">
                      <a16:colId xmlns:a16="http://schemas.microsoft.com/office/drawing/2014/main" val="337191284"/>
                    </a:ext>
                  </a:extLst>
                </a:gridCol>
                <a:gridCol w="905256">
                  <a:extLst>
                    <a:ext uri="{9D8B030D-6E8A-4147-A177-3AD203B41FA5}">
                      <a16:colId xmlns:a16="http://schemas.microsoft.com/office/drawing/2014/main" val="2188443956"/>
                    </a:ext>
                  </a:extLst>
                </a:gridCol>
                <a:gridCol w="905256">
                  <a:extLst>
                    <a:ext uri="{9D8B030D-6E8A-4147-A177-3AD203B41FA5}">
                      <a16:colId xmlns:a16="http://schemas.microsoft.com/office/drawing/2014/main" val="195851253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extLst>
                  <a:ext uri="{0D108BD9-81ED-4DB2-BD59-A6C34878D82A}">
                    <a16:rowId xmlns:a16="http://schemas.microsoft.com/office/drawing/2014/main" val="17283818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tickr.news - 2024-04-09 17:16:28</a:t>
                      </a:r>
                      <a:r>
                        <a:rPr kumimoji="0" lang="de-DE" sz="1000" b="0" i="0" u="none" strike="noStrike" kern="1200" cap="none" spc="0" normalizeH="0" baseline="0" noProof="0">
                          <a:ln>
                            <a:noFill/>
                          </a:ln>
                          <a:solidFill>
                            <a:prstClr val="black"/>
                          </a:solidFill>
                          <a:effectLst/>
                          <a:uLnTx/>
                          <a:uFillTx/>
                          <a:latin typeface="Calibri"/>
                          <a:ea typeface="+mn-ea"/>
                          <a:cs typeface="+mn-cs"/>
                        </a:rPr>
                        <a:t>
 Wie findet ihr das❓ 
🚦 Für bestimmte Fahrzeuge schaltet die Ampel automatisch auf Grün - wie und für wen genau, erfahrt ihr im Video. 
🚦 Die KI soll generell den Verkehrsfluss verbessern und sicherer machen: Radfahrer:innen können beispielsweise mit einem orangenfarbenen Blinklicht am Ampelmast vor einer möglichen Gefahr durch Autos gewarnt werden. Außerdem wird ihnen 100 Meter vor der Ampel angezeigt, wie schnell sie fahren müssen, um die Grünphase zu erwischen. 
Für Menschen, die zu Fuß etwas länger über die Ampel brauchen, bleibt die Ampel länger grün. 
🚦 Die neue KI-Ampel in Bayern steht in der Gemeinde Essenbach. Sie kostet mit 100.000 Euro etwa dreimal so viel wie eine “normale” Ampel. 
 tickr.news gerne abonnieren, für mehr News in eurem Feed! 
Team: Tom Schachtsiek, Tasja Demel, Nico Horstmann 
#verkehr #ampel #autofahren #Bayern #Rettungsdienst #tickrnews</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scontent-fra5-1.cdninstagram.com/o1/v/t16/f1/m82/BF4C158571047E2B4C1A2981E103B0A6_video_dashinit.mp4?efg=eyJ2ZW5jb2RlX3RhZyI6InZ0c192b2RfdXJsZ2VuLmNsaXBzLnVua25vd24tQzMuNzIwLmRhc2hfYmFzZWxpbmVfMV92MSJ9&amp;_nc_ht=scontent-fra5-1.cdninstagram.com&amp;_nc_cat=111&amp;vs=401770272487499_4098183580&amp;_nc_vs=HBksFQIYT2lnX3hwdl9yZWVsc19wZXJtYW5lbnRfcHJvZC9CRjRDMTU4NTcxMDQ3RTJCNEMxQTI5ODFFMTAzQjBBNl92aWRlb19kYXNoaW5pdC5tcDQVAALIAQAVAhg6cGFzc3Rocm91Z2hfZXZlcnN0b3JlL0dQVHktaGxZODdGQWpUb0ZBSGlGakxnV2pia2hicV9FQUFBRhUCAsgBACgAGAAbAYgHdXNlX29pbAExFQAAJpKUssv7jIVAFQIoAkMzLBdAQuFHrhR64RgSZGFzaF9iYXNlbGluZV8xX3YxEQB1AAA%3D&amp;ccb=9-4&amp;oh=00_AYDsWfrkCfCXFdj2QVQVqtbXSfsTGRmiPQDSal-IEat1Ew&amp;oe=665BA9D2&amp;_nc_sid=1d576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9383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9763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6.5495 %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207286</a:t>
                      </a:r>
                    </a:p>
                  </a:txBody>
                  <a:tcPr/>
                </a:tc>
                <a:extLst>
                  <a:ext uri="{0D108BD9-81ED-4DB2-BD59-A6C34878D82A}">
                    <a16:rowId xmlns:a16="http://schemas.microsoft.com/office/drawing/2014/main" val="71035963"/>
                  </a:ext>
                </a:extLst>
              </a:tr>
            </a:tbl>
          </a:graphicData>
        </a:graphic>
      </p:graphicFrame>
      <p:sp>
        <p:nvSpPr>
          <p:cNvPr id="4" name="Text Placeholder 3">
            <a:extLst>
              <a:ext uri="{FF2B5EF4-FFF2-40B4-BE49-F238E27FC236}">
                <a16:creationId xmlns:a16="http://schemas.microsoft.com/office/drawing/2014/main" id="{A6F0E3F9-E02F-44BF-B27C-57C82BB4434C}"/>
              </a:ext>
            </a:extLst>
          </p:cNvPr>
          <p:cNvSpPr>
            <a:spLocks noGrp="1"/>
          </p:cNvSpPr>
          <p:nvPr>
            <p:ph type="body" sz="quarter" idx="14"/>
          </p:nvPr>
        </p:nvSpPr>
        <p:spPr/>
        <p:txBody>
          <a:bodyPr/>
          <a:lstStyle/>
          <a:p>
            <a:r>
              <a:rPr lang="en-US"/>
              <a:t>12/24/2023 - 06/24/2024</a:t>
            </a:r>
          </a:p>
        </p:txBody>
      </p:sp>
    </p:spTree>
    <p:extLst>
      <p:ext uri="{BB962C8B-B14F-4D97-AF65-F5344CB8AC3E}">
        <p14:creationId xmlns:p14="http://schemas.microsoft.com/office/powerpoint/2010/main" val="277400630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CC3B22-362A-41D8-97A2-EA18953986C1}"/>
              </a:ext>
            </a:extLst>
          </p:cNvPr>
          <p:cNvSpPr>
            <a:spLocks noGrp="1"/>
          </p:cNvSpPr>
          <p:nvPr>
            <p:ph type="title"/>
          </p:nvPr>
        </p:nvSpPr>
        <p:spPr/>
        <p:txBody>
          <a:bodyPr/>
          <a:lstStyle/>
          <a:p>
            <a:r>
              <a:rPr lang="en-US"/>
              <a:t>Instagram Post Table (with Total Interactions) | tickr.news - 10 of 26</a:t>
            </a:r>
          </a:p>
        </p:txBody>
      </p:sp>
      <p:graphicFrame>
        <p:nvGraphicFramePr>
          <p:cNvPr id="5" name="Table Placeholder 4">
            <a:extLst>
              <a:ext uri="{FF2B5EF4-FFF2-40B4-BE49-F238E27FC236}">
                <a16:creationId xmlns:a16="http://schemas.microsoft.com/office/drawing/2014/main" id="{BF141862-B0D0-45C4-B786-02BA62B04546}"/>
              </a:ext>
            </a:extLst>
          </p:cNvPr>
          <p:cNvGraphicFramePr>
            <a:graphicFrameLocks noGrp="1"/>
          </p:cNvGraphicFramePr>
          <p:nvPr>
            <p:ph type="tbl" sz="quarter" idx="13"/>
            <p:extLst>
              <p:ext uri="{D42A27DB-BD31-4B8C-83A1-F6EECF244321}">
                <p14:modId xmlns:p14="http://schemas.microsoft.com/office/powerpoint/2010/main" val="351766969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2403660904"/>
                    </a:ext>
                  </a:extLst>
                </a:gridCol>
                <a:gridCol w="1810512">
                  <a:extLst>
                    <a:ext uri="{9D8B030D-6E8A-4147-A177-3AD203B41FA5}">
                      <a16:colId xmlns:a16="http://schemas.microsoft.com/office/drawing/2014/main" val="655677339"/>
                    </a:ext>
                  </a:extLst>
                </a:gridCol>
                <a:gridCol w="905256">
                  <a:extLst>
                    <a:ext uri="{9D8B030D-6E8A-4147-A177-3AD203B41FA5}">
                      <a16:colId xmlns:a16="http://schemas.microsoft.com/office/drawing/2014/main" val="3318491200"/>
                    </a:ext>
                  </a:extLst>
                </a:gridCol>
                <a:gridCol w="905256">
                  <a:extLst>
                    <a:ext uri="{9D8B030D-6E8A-4147-A177-3AD203B41FA5}">
                      <a16:colId xmlns:a16="http://schemas.microsoft.com/office/drawing/2014/main" val="1059054593"/>
                    </a:ext>
                  </a:extLst>
                </a:gridCol>
                <a:gridCol w="905256">
                  <a:extLst>
                    <a:ext uri="{9D8B030D-6E8A-4147-A177-3AD203B41FA5}">
                      <a16:colId xmlns:a16="http://schemas.microsoft.com/office/drawing/2014/main" val="331536235"/>
                    </a:ext>
                  </a:extLst>
                </a:gridCol>
                <a:gridCol w="905256">
                  <a:extLst>
                    <a:ext uri="{9D8B030D-6E8A-4147-A177-3AD203B41FA5}">
                      <a16:colId xmlns:a16="http://schemas.microsoft.com/office/drawing/2014/main" val="1787617675"/>
                    </a:ext>
                  </a:extLst>
                </a:gridCol>
                <a:gridCol w="905256">
                  <a:extLst>
                    <a:ext uri="{9D8B030D-6E8A-4147-A177-3AD203B41FA5}">
                      <a16:colId xmlns:a16="http://schemas.microsoft.com/office/drawing/2014/main" val="12530312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extLst>
                  <a:ext uri="{0D108BD9-81ED-4DB2-BD59-A6C34878D82A}">
                    <a16:rowId xmlns:a16="http://schemas.microsoft.com/office/drawing/2014/main" val="305944309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tickr.news - 2024-01-02 16:11:18</a:t>
                      </a:r>
                      <a:r>
                        <a:rPr kumimoji="0" lang="de-DE" sz="1000" b="0" i="0" u="none" strike="noStrike" kern="1200" cap="none" spc="0" normalizeH="0" baseline="0" noProof="0">
                          <a:ln>
                            <a:noFill/>
                          </a:ln>
                          <a:solidFill>
                            <a:prstClr val="black"/>
                          </a:solidFill>
                          <a:effectLst/>
                          <a:uLnTx/>
                          <a:uFillTx/>
                          <a:latin typeface="Calibri"/>
                          <a:ea typeface="+mn-ea"/>
                          <a:cs typeface="+mn-cs"/>
                        </a:rPr>
                        <a:t>
 Was haltet ihr von der Aktion? 
Die Ahmadiyya-Gemeinde hatte dazu aufgerufen, sich vor den Kölner Dom zu stellen. Auf X (ehemals Twitter) schreiben sie: “Wir leben nach den wahren und friedlichen Lehren des Islam und schützen jedes Gotteshaus.” 
❓ WARUM MACHEN SIE DAS? 
🚨 Ermittlungen zufolge hat eine islamistische Gruppe einen Anschlag auf den Kölner Dom geplant. Offenbar sollte der Anschlag am Silvesterabend mit einem Auto ausgeführt werden. 
🚨 Von den fünf Verdächtigen sind aktuell (02.01.) noch zwei Männer aus Tadschikistan in Gewahrsam, darunter ein 30-Jähriger, der schon an Heiligabend festgenommen wurde. Er wird präventiv, also vorbeugend, festgehalten. Das ist eine andere Rechtsgrundlage als die Untersuchungshaft, bei der es einen dringenden Tatverdacht und einen Haftgrund geben muss. 
🚨 Drei weitere Verdächtige, die an Silvester festgenommen wurden, sind mittlerweile wieder frei. Bei ihnen gab es laut Polizei nicht ausreichend Beweise dafür, dass von ihnen unmittelbare Gefahr für die öffentliche Sicherheit ausgeht. Gegen die drei Männer wird aber weiterhin wegen der Planung eines Anschlags ermittelt. 
Für mehr solcher Postings: Abo bei tickr.news da lassen! 
Team: Juliane Aldag, Louisa Heerde 
#silvester #terrorwarnung #köln #polizei #news #tickrnews</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https://quintly-eu-image-storage.s3.amazonaws.com/5369ee464d90a4b72f5abd754d8031c4/b489f6591848e6aa703c79cff2c10bec.jpg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8460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8778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5.9563 %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159495</a:t>
                      </a:r>
                    </a:p>
                  </a:txBody>
                  <a:tcPr/>
                </a:tc>
                <a:extLst>
                  <a:ext uri="{0D108BD9-81ED-4DB2-BD59-A6C34878D82A}">
                    <a16:rowId xmlns:a16="http://schemas.microsoft.com/office/drawing/2014/main" val="1161029571"/>
                  </a:ext>
                </a:extLst>
              </a:tr>
            </a:tbl>
          </a:graphicData>
        </a:graphic>
      </p:graphicFrame>
      <p:sp>
        <p:nvSpPr>
          <p:cNvPr id="4" name="Text Placeholder 3">
            <a:extLst>
              <a:ext uri="{FF2B5EF4-FFF2-40B4-BE49-F238E27FC236}">
                <a16:creationId xmlns:a16="http://schemas.microsoft.com/office/drawing/2014/main" id="{1548FB04-12E6-4BDD-899F-C678B20164B8}"/>
              </a:ext>
            </a:extLst>
          </p:cNvPr>
          <p:cNvSpPr>
            <a:spLocks noGrp="1"/>
          </p:cNvSpPr>
          <p:nvPr>
            <p:ph type="body" sz="quarter" idx="14"/>
          </p:nvPr>
        </p:nvSpPr>
        <p:spPr/>
        <p:txBody>
          <a:bodyPr/>
          <a:lstStyle/>
          <a:p>
            <a:r>
              <a:rPr lang="en-US"/>
              <a:t>12/24/2023 - 06/24/2024</a:t>
            </a:r>
          </a:p>
        </p:txBody>
      </p:sp>
    </p:spTree>
    <p:extLst>
      <p:ext uri="{BB962C8B-B14F-4D97-AF65-F5344CB8AC3E}">
        <p14:creationId xmlns:p14="http://schemas.microsoft.com/office/powerpoint/2010/main" val="109659198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B5FBDA-DD98-47B6-BC39-A6730348C887}"/>
              </a:ext>
            </a:extLst>
          </p:cNvPr>
          <p:cNvSpPr>
            <a:spLocks noGrp="1"/>
          </p:cNvSpPr>
          <p:nvPr>
            <p:ph type="title"/>
          </p:nvPr>
        </p:nvSpPr>
        <p:spPr/>
        <p:txBody>
          <a:bodyPr/>
          <a:lstStyle/>
          <a:p>
            <a:r>
              <a:rPr lang="en-US"/>
              <a:t>Instagram Post Table (with Total Interactions) | tickr.news - 11 of 26</a:t>
            </a:r>
          </a:p>
        </p:txBody>
      </p:sp>
      <p:graphicFrame>
        <p:nvGraphicFramePr>
          <p:cNvPr id="5" name="Table Placeholder 4">
            <a:extLst>
              <a:ext uri="{FF2B5EF4-FFF2-40B4-BE49-F238E27FC236}">
                <a16:creationId xmlns:a16="http://schemas.microsoft.com/office/drawing/2014/main" id="{E019F006-F96D-4BB3-9849-5BE1D09F8624}"/>
              </a:ext>
            </a:extLst>
          </p:cNvPr>
          <p:cNvGraphicFramePr>
            <a:graphicFrameLocks noGrp="1"/>
          </p:cNvGraphicFramePr>
          <p:nvPr>
            <p:ph type="tbl" sz="quarter" idx="13"/>
            <p:extLst>
              <p:ext uri="{D42A27DB-BD31-4B8C-83A1-F6EECF244321}">
                <p14:modId xmlns:p14="http://schemas.microsoft.com/office/powerpoint/2010/main" val="346517931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3319813164"/>
                    </a:ext>
                  </a:extLst>
                </a:gridCol>
                <a:gridCol w="1810512">
                  <a:extLst>
                    <a:ext uri="{9D8B030D-6E8A-4147-A177-3AD203B41FA5}">
                      <a16:colId xmlns:a16="http://schemas.microsoft.com/office/drawing/2014/main" val="3274201811"/>
                    </a:ext>
                  </a:extLst>
                </a:gridCol>
                <a:gridCol w="905256">
                  <a:extLst>
                    <a:ext uri="{9D8B030D-6E8A-4147-A177-3AD203B41FA5}">
                      <a16:colId xmlns:a16="http://schemas.microsoft.com/office/drawing/2014/main" val="3599443861"/>
                    </a:ext>
                  </a:extLst>
                </a:gridCol>
                <a:gridCol w="905256">
                  <a:extLst>
                    <a:ext uri="{9D8B030D-6E8A-4147-A177-3AD203B41FA5}">
                      <a16:colId xmlns:a16="http://schemas.microsoft.com/office/drawing/2014/main" val="1825167886"/>
                    </a:ext>
                  </a:extLst>
                </a:gridCol>
                <a:gridCol w="905256">
                  <a:extLst>
                    <a:ext uri="{9D8B030D-6E8A-4147-A177-3AD203B41FA5}">
                      <a16:colId xmlns:a16="http://schemas.microsoft.com/office/drawing/2014/main" val="599462738"/>
                    </a:ext>
                  </a:extLst>
                </a:gridCol>
                <a:gridCol w="905256">
                  <a:extLst>
                    <a:ext uri="{9D8B030D-6E8A-4147-A177-3AD203B41FA5}">
                      <a16:colId xmlns:a16="http://schemas.microsoft.com/office/drawing/2014/main" val="2962380841"/>
                    </a:ext>
                  </a:extLst>
                </a:gridCol>
                <a:gridCol w="905256">
                  <a:extLst>
                    <a:ext uri="{9D8B030D-6E8A-4147-A177-3AD203B41FA5}">
                      <a16:colId xmlns:a16="http://schemas.microsoft.com/office/drawing/2014/main" val="273259595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extLst>
                  <a:ext uri="{0D108BD9-81ED-4DB2-BD59-A6C34878D82A}">
                    <a16:rowId xmlns:a16="http://schemas.microsoft.com/office/drawing/2014/main" val="191743812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tickr.news - 2024-04-16 16:38:49</a:t>
                      </a:r>
                      <a:r>
                        <a:rPr kumimoji="0" lang="de-DE" sz="1000" b="0" i="0" u="none" strike="noStrike" kern="1200" cap="none" spc="0" normalizeH="0" baseline="0" noProof="0">
                          <a:ln>
                            <a:noFill/>
                          </a:ln>
                          <a:solidFill>
                            <a:prstClr val="black"/>
                          </a:solidFill>
                          <a:effectLst/>
                          <a:uLnTx/>
                          <a:uFillTx/>
                          <a:latin typeface="Calibri"/>
                          <a:ea typeface="+mn-ea"/>
                          <a:cs typeface="+mn-cs"/>
                        </a:rPr>
                        <a:t>
 ⬇️ Deshalb sind Frauenklos auch bei uns ein Problem: 
🚽 Hier in Deutschland sprechen manche von einer “Gender-Pee-Gap“, denn Männern stehen generell mehr Toiletten zur Verfügung. Das liegt an einer gesetzlichen Regelung in der Versammlungsstättenverordnung. Sie gibt vor: Zu der gleichen Anzahl an Kabinentoiletten für Männer und Frauen kommen noch Urinale für die Männer oben drauf. 
🚽 Als ein Lösungsvorschlag dieses Problems stehen Unisex-Toiletten im Raum, also Kabinen, die von allen genutzt werden können. 
Lasst gern ein Abo bei tickr.news da, für mehr News in eurem Feed! 
Team: Julia Brestrich, Ekaterina Astafeva, Kai Bogatzki 
#Toiletten #Amsterdam #Frauen #Stadtbau #Stadt</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scontent-fra5-1.cdninstagram.com/o1/v/t16/f1/m82/7243A49643FDEAAC1C7D3D55B856B68B_video_dashinit.mp4?efg=eyJ2ZW5jb2RlX3RhZyI6InZ0c192b2RfdXJsZ2VuLmNsaXBzLnVua25vd24tQzMuNzIwLmRhc2hfYmFzZWxpbmVfMV92MSJ9&amp;_nc_ht=scontent-fra5-1.cdninstagram.com&amp;_nc_cat=103&amp;vs=739611495034913_2392231313&amp;_nc_vs=HBksFQIYT2lnX3hwdl9yZWVsc19wZXJtYW5lbnRfcHJvZC83MjQzQTQ5NjQzRkRFQUFDMUM3RDNENTVCODU2QjY4Ql92aWRlb19kYXNoaW5pdC5tcDQVAALIAQAVAhg6cGFzc3Rocm91Z2hfZXZlcnN0b3JlL0dLQk1FeHBQODIxZTJ6Y0JBTTBsZUFCNzB1SllicV9FQUFBRhUCAsgBACgAGAAbAYgHdXNlX29pbAExFQAAJtb6hfGjxJ5AFQIoAkMzLBdAQqPXCj1wpBgSZGFzaF9iYXNlbGluZV8xX3YxEQB1AAA%3D&amp;ccb=9-4&amp;oh=00_AYAPbGVnvPSJsYCNQz8qimI9nXEnM2WOL5iacTVzfKEgRw&amp;oe=66637C46&amp;_nc_sid=1d576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7527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8655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5.8050 %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259272</a:t>
                      </a:r>
                    </a:p>
                  </a:txBody>
                  <a:tcPr/>
                </a:tc>
                <a:extLst>
                  <a:ext uri="{0D108BD9-81ED-4DB2-BD59-A6C34878D82A}">
                    <a16:rowId xmlns:a16="http://schemas.microsoft.com/office/drawing/2014/main" val="3129646079"/>
                  </a:ext>
                </a:extLst>
              </a:tr>
            </a:tbl>
          </a:graphicData>
        </a:graphic>
      </p:graphicFrame>
      <p:sp>
        <p:nvSpPr>
          <p:cNvPr id="4" name="Text Placeholder 3">
            <a:extLst>
              <a:ext uri="{FF2B5EF4-FFF2-40B4-BE49-F238E27FC236}">
                <a16:creationId xmlns:a16="http://schemas.microsoft.com/office/drawing/2014/main" id="{444879D1-91F4-4F02-977B-85CE0039DCA3}"/>
              </a:ext>
            </a:extLst>
          </p:cNvPr>
          <p:cNvSpPr>
            <a:spLocks noGrp="1"/>
          </p:cNvSpPr>
          <p:nvPr>
            <p:ph type="body" sz="quarter" idx="14"/>
          </p:nvPr>
        </p:nvSpPr>
        <p:spPr/>
        <p:txBody>
          <a:bodyPr/>
          <a:lstStyle/>
          <a:p>
            <a:r>
              <a:rPr lang="en-US"/>
              <a:t>12/24/2023 - 06/24/2024</a:t>
            </a:r>
          </a:p>
        </p:txBody>
      </p:sp>
    </p:spTree>
    <p:extLst>
      <p:ext uri="{BB962C8B-B14F-4D97-AF65-F5344CB8AC3E}">
        <p14:creationId xmlns:p14="http://schemas.microsoft.com/office/powerpoint/2010/main" val="78953519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CE7902-2B36-4292-B935-524AA8E36A42}"/>
              </a:ext>
            </a:extLst>
          </p:cNvPr>
          <p:cNvSpPr>
            <a:spLocks noGrp="1"/>
          </p:cNvSpPr>
          <p:nvPr>
            <p:ph type="title"/>
          </p:nvPr>
        </p:nvSpPr>
        <p:spPr/>
        <p:txBody>
          <a:bodyPr/>
          <a:lstStyle/>
          <a:p>
            <a:r>
              <a:rPr lang="en-US"/>
              <a:t>Instagram Post Table (with Total Interactions) | tickr.news - 12 of 26</a:t>
            </a:r>
          </a:p>
        </p:txBody>
      </p:sp>
      <p:graphicFrame>
        <p:nvGraphicFramePr>
          <p:cNvPr id="5" name="Table Placeholder 4">
            <a:extLst>
              <a:ext uri="{FF2B5EF4-FFF2-40B4-BE49-F238E27FC236}">
                <a16:creationId xmlns:a16="http://schemas.microsoft.com/office/drawing/2014/main" id="{933208AC-1D5B-44CC-9680-B54ECA89C1EC}"/>
              </a:ext>
            </a:extLst>
          </p:cNvPr>
          <p:cNvGraphicFramePr>
            <a:graphicFrameLocks noGrp="1"/>
          </p:cNvGraphicFramePr>
          <p:nvPr>
            <p:ph type="tbl" sz="quarter" idx="13"/>
            <p:extLst>
              <p:ext uri="{D42A27DB-BD31-4B8C-83A1-F6EECF244321}">
                <p14:modId xmlns:p14="http://schemas.microsoft.com/office/powerpoint/2010/main" val="209888725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3154113688"/>
                    </a:ext>
                  </a:extLst>
                </a:gridCol>
                <a:gridCol w="1810512">
                  <a:extLst>
                    <a:ext uri="{9D8B030D-6E8A-4147-A177-3AD203B41FA5}">
                      <a16:colId xmlns:a16="http://schemas.microsoft.com/office/drawing/2014/main" val="2850402561"/>
                    </a:ext>
                  </a:extLst>
                </a:gridCol>
                <a:gridCol w="905256">
                  <a:extLst>
                    <a:ext uri="{9D8B030D-6E8A-4147-A177-3AD203B41FA5}">
                      <a16:colId xmlns:a16="http://schemas.microsoft.com/office/drawing/2014/main" val="404660967"/>
                    </a:ext>
                  </a:extLst>
                </a:gridCol>
                <a:gridCol w="905256">
                  <a:extLst>
                    <a:ext uri="{9D8B030D-6E8A-4147-A177-3AD203B41FA5}">
                      <a16:colId xmlns:a16="http://schemas.microsoft.com/office/drawing/2014/main" val="2244914400"/>
                    </a:ext>
                  </a:extLst>
                </a:gridCol>
                <a:gridCol w="905256">
                  <a:extLst>
                    <a:ext uri="{9D8B030D-6E8A-4147-A177-3AD203B41FA5}">
                      <a16:colId xmlns:a16="http://schemas.microsoft.com/office/drawing/2014/main" val="3259467800"/>
                    </a:ext>
                  </a:extLst>
                </a:gridCol>
                <a:gridCol w="905256">
                  <a:extLst>
                    <a:ext uri="{9D8B030D-6E8A-4147-A177-3AD203B41FA5}">
                      <a16:colId xmlns:a16="http://schemas.microsoft.com/office/drawing/2014/main" val="2154459347"/>
                    </a:ext>
                  </a:extLst>
                </a:gridCol>
                <a:gridCol w="905256">
                  <a:extLst>
                    <a:ext uri="{9D8B030D-6E8A-4147-A177-3AD203B41FA5}">
                      <a16:colId xmlns:a16="http://schemas.microsoft.com/office/drawing/2014/main" val="71300174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extLst>
                  <a:ext uri="{0D108BD9-81ED-4DB2-BD59-A6C34878D82A}">
                    <a16:rowId xmlns:a16="http://schemas.microsoft.com/office/drawing/2014/main" val="229467595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tickr.news - 2024-04-22 16:58:59</a:t>
                      </a:r>
                      <a:r>
                        <a:rPr kumimoji="0" lang="de-DE" sz="1000" b="0" i="0" u="none" strike="noStrike" kern="1200" cap="none" spc="0" normalizeH="0" baseline="0" noProof="0">
                          <a:ln>
                            <a:noFill/>
                          </a:ln>
                          <a:solidFill>
                            <a:prstClr val="black"/>
                          </a:solidFill>
                          <a:effectLst/>
                          <a:uLnTx/>
                          <a:uFillTx/>
                          <a:latin typeface="Calibri"/>
                          <a:ea typeface="+mn-ea"/>
                          <a:cs typeface="+mn-cs"/>
                        </a:rPr>
                        <a:t>
 Habt ihr mitbekommen, dass es in letzter Zeit öfter solche Busunfälle gab? 
Die Klassenfahrt wurde nach dem Unfall auf der A45 abgebrochen. Die unverletzten Schülerinnen und Schüler sind in einem anderen Bus zurück nach Hause gefahren oder wurden von ihren Eltern abgeholt. 
Erst vor wenigen Wochen ist ein doppelstöckiger Reisebus bei Werl von der A44 abgekommen. 20 Menschen erlitten Verletzungen. Und bei einem Reisebus-Unfall bei Leipzig sind vor kurzem sogar vier Menschen gestorben. 
Die Unfallursache im aktuellen Fall ist gerade noch unklar und wird ermittelt - die Polizei sucht nach Leuten, die das Unglück beobachtet haben. 
Team: Tessniem Kadiri, Valerie Dörner, Miguel Temme
#bus #reisebus #schule #tickr</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scontent-fra5-1.cdninstagram.com/o1/v/t16/f1/m82/4C49D8C77BE575EBA5545E8B4D2E0DAB_video_dashinit.mp4?efg=eyJ2ZW5jb2RlX3RhZyI6InZ0c192b2RfdXJsZ2VuLmNsaXBzLnVua25vd24tQzMuNzIwLmRhc2hfYmFzZWxpbmVfMV92MSJ9&amp;_nc_ht=scontent-fra5-1.cdninstagram.com&amp;_nc_cat=107&amp;vs=1879193609191030_410293843&amp;_nc_vs=HBksFQIYT2lnX3hwdl9yZWVsc19wZXJtYW5lbnRfcHJvZC80QzQ5RDhDNzdCRTU3NUVCQTU1NDVFOEI0RDJFMERBQl92aWRlb19kYXNoaW5pdC5tcDQVAALIAQAVAhg6cGFzc3Rocm91Z2hfZXZlcnN0b3JlL0dBWmVOQnBTNFI0RDNCTUJBRmZWVTE3RUY0b0JicV9FQUFBRhUCAsgBACgAGAAbAYgHdXNlX29pbAExFQAAJtLy0PC03%2FxAFQIoAkMzLBdASLhR64UeuBgSZGFzaF9iYXNlbGluZV8xX3YxEQB1AAA%3D&amp;ccb=9-4&amp;oh=00_AYDTytV6sD12-MPmEk8tGduoJ5ZnTuaXFSA7jhCV4cMXRw&amp;oe=666B5C43&amp;_nc_sid=1d576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8558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8634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5.7881 %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153348</a:t>
                      </a:r>
                    </a:p>
                  </a:txBody>
                  <a:tcPr/>
                </a:tc>
                <a:extLst>
                  <a:ext uri="{0D108BD9-81ED-4DB2-BD59-A6C34878D82A}">
                    <a16:rowId xmlns:a16="http://schemas.microsoft.com/office/drawing/2014/main" val="2633266993"/>
                  </a:ext>
                </a:extLst>
              </a:tr>
            </a:tbl>
          </a:graphicData>
        </a:graphic>
      </p:graphicFrame>
      <p:sp>
        <p:nvSpPr>
          <p:cNvPr id="4" name="Text Placeholder 3">
            <a:extLst>
              <a:ext uri="{FF2B5EF4-FFF2-40B4-BE49-F238E27FC236}">
                <a16:creationId xmlns:a16="http://schemas.microsoft.com/office/drawing/2014/main" id="{51D53ACB-695B-408E-BC95-C018AAFD33DD}"/>
              </a:ext>
            </a:extLst>
          </p:cNvPr>
          <p:cNvSpPr>
            <a:spLocks noGrp="1"/>
          </p:cNvSpPr>
          <p:nvPr>
            <p:ph type="body" sz="quarter" idx="14"/>
          </p:nvPr>
        </p:nvSpPr>
        <p:spPr/>
        <p:txBody>
          <a:bodyPr/>
          <a:lstStyle/>
          <a:p>
            <a:r>
              <a:rPr lang="en-US"/>
              <a:t>12/24/2023 - 06/24/2024</a:t>
            </a:r>
          </a:p>
        </p:txBody>
      </p:sp>
    </p:spTree>
    <p:extLst>
      <p:ext uri="{BB962C8B-B14F-4D97-AF65-F5344CB8AC3E}">
        <p14:creationId xmlns:p14="http://schemas.microsoft.com/office/powerpoint/2010/main" val="353981998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6D0499-70A1-4583-A80F-C64E1B59F070}"/>
              </a:ext>
            </a:extLst>
          </p:cNvPr>
          <p:cNvSpPr>
            <a:spLocks noGrp="1"/>
          </p:cNvSpPr>
          <p:nvPr>
            <p:ph type="title"/>
          </p:nvPr>
        </p:nvSpPr>
        <p:spPr/>
        <p:txBody>
          <a:bodyPr/>
          <a:lstStyle/>
          <a:p>
            <a:r>
              <a:rPr lang="en-US"/>
              <a:t>Instagram Post Table (with Total Interactions) | tickr.news - 13 of 26</a:t>
            </a:r>
          </a:p>
        </p:txBody>
      </p:sp>
      <p:graphicFrame>
        <p:nvGraphicFramePr>
          <p:cNvPr id="5" name="Table Placeholder 4">
            <a:extLst>
              <a:ext uri="{FF2B5EF4-FFF2-40B4-BE49-F238E27FC236}">
                <a16:creationId xmlns:a16="http://schemas.microsoft.com/office/drawing/2014/main" id="{BB3B52CC-DCB0-4956-B08D-4C1D2C32CD95}"/>
              </a:ext>
            </a:extLst>
          </p:cNvPr>
          <p:cNvGraphicFramePr>
            <a:graphicFrameLocks noGrp="1"/>
          </p:cNvGraphicFramePr>
          <p:nvPr>
            <p:ph type="tbl" sz="quarter" idx="13"/>
            <p:extLst>
              <p:ext uri="{D42A27DB-BD31-4B8C-83A1-F6EECF244321}">
                <p14:modId xmlns:p14="http://schemas.microsoft.com/office/powerpoint/2010/main" val="153479491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2430444829"/>
                    </a:ext>
                  </a:extLst>
                </a:gridCol>
                <a:gridCol w="1810512">
                  <a:extLst>
                    <a:ext uri="{9D8B030D-6E8A-4147-A177-3AD203B41FA5}">
                      <a16:colId xmlns:a16="http://schemas.microsoft.com/office/drawing/2014/main" val="2880979845"/>
                    </a:ext>
                  </a:extLst>
                </a:gridCol>
                <a:gridCol w="905256">
                  <a:extLst>
                    <a:ext uri="{9D8B030D-6E8A-4147-A177-3AD203B41FA5}">
                      <a16:colId xmlns:a16="http://schemas.microsoft.com/office/drawing/2014/main" val="3827826091"/>
                    </a:ext>
                  </a:extLst>
                </a:gridCol>
                <a:gridCol w="905256">
                  <a:extLst>
                    <a:ext uri="{9D8B030D-6E8A-4147-A177-3AD203B41FA5}">
                      <a16:colId xmlns:a16="http://schemas.microsoft.com/office/drawing/2014/main" val="3455294176"/>
                    </a:ext>
                  </a:extLst>
                </a:gridCol>
                <a:gridCol w="905256">
                  <a:extLst>
                    <a:ext uri="{9D8B030D-6E8A-4147-A177-3AD203B41FA5}">
                      <a16:colId xmlns:a16="http://schemas.microsoft.com/office/drawing/2014/main" val="3328870575"/>
                    </a:ext>
                  </a:extLst>
                </a:gridCol>
                <a:gridCol w="905256">
                  <a:extLst>
                    <a:ext uri="{9D8B030D-6E8A-4147-A177-3AD203B41FA5}">
                      <a16:colId xmlns:a16="http://schemas.microsoft.com/office/drawing/2014/main" val="3623038646"/>
                    </a:ext>
                  </a:extLst>
                </a:gridCol>
                <a:gridCol w="905256">
                  <a:extLst>
                    <a:ext uri="{9D8B030D-6E8A-4147-A177-3AD203B41FA5}">
                      <a16:colId xmlns:a16="http://schemas.microsoft.com/office/drawing/2014/main" val="246090904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extLst>
                  <a:ext uri="{0D108BD9-81ED-4DB2-BD59-A6C34878D82A}">
                    <a16:rowId xmlns:a16="http://schemas.microsoft.com/office/drawing/2014/main" val="31548760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tickr.news - 2024-05-27 15:31:09</a:t>
                      </a:r>
                      <a:r>
                        <a:rPr kumimoji="0" lang="de-DE" sz="1000" b="0" i="0" u="none" strike="noStrike" kern="1200" cap="none" spc="0" normalizeH="0" baseline="0" noProof="0">
                          <a:ln>
                            <a:noFill/>
                          </a:ln>
                          <a:solidFill>
                            <a:prstClr val="black"/>
                          </a:solidFill>
                          <a:effectLst/>
                          <a:uLnTx/>
                          <a:uFillTx/>
                          <a:latin typeface="Calibri"/>
                          <a:ea typeface="+mn-ea"/>
                          <a:cs typeface="+mn-cs"/>
                        </a:rPr>
                        <a:t>
 Was würdet ihr die mächtigste Frau der Welt fragen?
🗳️ Kurz vor der Europawahl sprechen wir mit Ursula von der Leyen (Präsidentin der Europäischen Kommission) auf dem WDR Europaforum in Berlin. 
➡️ Für mehr News in eurem Feed: Folgt tickr.news und tagesschau</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scontent-fra5-2.cdninstagram.com/o1/v/t16/f2/m69/An_EY-Yx3VIfTK3uWTZaDOca7LyRh7l1KXQRBL5pAZ1CbeA3PDApwgsw4oPETGOLJgO1EA2GdZTEI9PbbSznBqgT?efg=eyJ2ZW5jb2RlX3RhZyI6InZ0c192b2RfdXJsZ2VuLmNsaXBzLnVua25vd24tQzJlLjUwNC5kYXNoX2Jhc2VsaW5lXzJfdjEifQ&amp;_nc_ht=scontent-fra5-2.cdninstagram.com&amp;_nc_cat=109&amp;vs=441535911816946_3223886918&amp;_nc_vs=HBksFQIYOnBhc3N0aHJvdWdoX2V2ZXJzdG9yZS9HSUNXbUFEUk43c0VoYkFDQUZJYnBZZ0ljOUlQYnFDQkFBQUYVAALIAQAVAhg6cGFzc3Rocm91Z2hfZXZlcnN0b3JlL0dQTUdraG9QZnN1YVFVWUVBQURxSkhDRklKZHBicUNCQUFBRhUCAsgBACgAGAAbAYgHdXNlX29pbAExFQAAJsSCgt%2Fkw45AFQIoAkMzLBdAn1OuFHrhSBgSZGFzaF9iYXNlbGluZV8yX3YxEQB1AAA%3D&amp;ccb=9-4&amp;oh=00_AYDPy7_JZbGbYfKLCvEakpoVyIwSBw4kIH-PqRxdy7Ogdg&amp;oe=66791460&amp;_nc_sid=1d576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7563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8396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5.6086 %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581940</a:t>
                      </a:r>
                    </a:p>
                  </a:txBody>
                  <a:tcPr/>
                </a:tc>
                <a:extLst>
                  <a:ext uri="{0D108BD9-81ED-4DB2-BD59-A6C34878D82A}">
                    <a16:rowId xmlns:a16="http://schemas.microsoft.com/office/drawing/2014/main" val="2158212606"/>
                  </a:ext>
                </a:extLst>
              </a:tr>
            </a:tbl>
          </a:graphicData>
        </a:graphic>
      </p:graphicFrame>
      <p:sp>
        <p:nvSpPr>
          <p:cNvPr id="4" name="Text Placeholder 3">
            <a:extLst>
              <a:ext uri="{FF2B5EF4-FFF2-40B4-BE49-F238E27FC236}">
                <a16:creationId xmlns:a16="http://schemas.microsoft.com/office/drawing/2014/main" id="{832977A2-42B5-44B8-A055-72E69B1321C5}"/>
              </a:ext>
            </a:extLst>
          </p:cNvPr>
          <p:cNvSpPr>
            <a:spLocks noGrp="1"/>
          </p:cNvSpPr>
          <p:nvPr>
            <p:ph type="body" sz="quarter" idx="14"/>
          </p:nvPr>
        </p:nvSpPr>
        <p:spPr/>
        <p:txBody>
          <a:bodyPr/>
          <a:lstStyle/>
          <a:p>
            <a:r>
              <a:rPr lang="en-US"/>
              <a:t>12/24/2023 - 06/24/2024</a:t>
            </a:r>
          </a:p>
        </p:txBody>
      </p:sp>
    </p:spTree>
    <p:extLst>
      <p:ext uri="{BB962C8B-B14F-4D97-AF65-F5344CB8AC3E}">
        <p14:creationId xmlns:p14="http://schemas.microsoft.com/office/powerpoint/2010/main" val="170395686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DD74A4-E7AD-4104-9558-0BBFDC64F62A}"/>
              </a:ext>
            </a:extLst>
          </p:cNvPr>
          <p:cNvSpPr>
            <a:spLocks noGrp="1"/>
          </p:cNvSpPr>
          <p:nvPr>
            <p:ph type="title"/>
          </p:nvPr>
        </p:nvSpPr>
        <p:spPr/>
        <p:txBody>
          <a:bodyPr/>
          <a:lstStyle/>
          <a:p>
            <a:r>
              <a:rPr lang="en-US"/>
              <a:t>Instagram Post Table (with Total Interactions) | tickr.news - 14 of 26</a:t>
            </a:r>
          </a:p>
        </p:txBody>
      </p:sp>
      <p:graphicFrame>
        <p:nvGraphicFramePr>
          <p:cNvPr id="5" name="Table Placeholder 4">
            <a:extLst>
              <a:ext uri="{FF2B5EF4-FFF2-40B4-BE49-F238E27FC236}">
                <a16:creationId xmlns:a16="http://schemas.microsoft.com/office/drawing/2014/main" id="{1D65CF82-585A-487F-91F1-2DB15F075F08}"/>
              </a:ext>
            </a:extLst>
          </p:cNvPr>
          <p:cNvGraphicFramePr>
            <a:graphicFrameLocks noGrp="1"/>
          </p:cNvGraphicFramePr>
          <p:nvPr>
            <p:ph type="tbl" sz="quarter" idx="13"/>
            <p:extLst>
              <p:ext uri="{D42A27DB-BD31-4B8C-83A1-F6EECF244321}">
                <p14:modId xmlns:p14="http://schemas.microsoft.com/office/powerpoint/2010/main" val="414584254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1170829922"/>
                    </a:ext>
                  </a:extLst>
                </a:gridCol>
                <a:gridCol w="1810512">
                  <a:extLst>
                    <a:ext uri="{9D8B030D-6E8A-4147-A177-3AD203B41FA5}">
                      <a16:colId xmlns:a16="http://schemas.microsoft.com/office/drawing/2014/main" val="2549778758"/>
                    </a:ext>
                  </a:extLst>
                </a:gridCol>
                <a:gridCol w="905256">
                  <a:extLst>
                    <a:ext uri="{9D8B030D-6E8A-4147-A177-3AD203B41FA5}">
                      <a16:colId xmlns:a16="http://schemas.microsoft.com/office/drawing/2014/main" val="966924564"/>
                    </a:ext>
                  </a:extLst>
                </a:gridCol>
                <a:gridCol w="905256">
                  <a:extLst>
                    <a:ext uri="{9D8B030D-6E8A-4147-A177-3AD203B41FA5}">
                      <a16:colId xmlns:a16="http://schemas.microsoft.com/office/drawing/2014/main" val="2978067643"/>
                    </a:ext>
                  </a:extLst>
                </a:gridCol>
                <a:gridCol w="905256">
                  <a:extLst>
                    <a:ext uri="{9D8B030D-6E8A-4147-A177-3AD203B41FA5}">
                      <a16:colId xmlns:a16="http://schemas.microsoft.com/office/drawing/2014/main" val="1053406960"/>
                    </a:ext>
                  </a:extLst>
                </a:gridCol>
                <a:gridCol w="905256">
                  <a:extLst>
                    <a:ext uri="{9D8B030D-6E8A-4147-A177-3AD203B41FA5}">
                      <a16:colId xmlns:a16="http://schemas.microsoft.com/office/drawing/2014/main" val="4166336521"/>
                    </a:ext>
                  </a:extLst>
                </a:gridCol>
                <a:gridCol w="905256">
                  <a:extLst>
                    <a:ext uri="{9D8B030D-6E8A-4147-A177-3AD203B41FA5}">
                      <a16:colId xmlns:a16="http://schemas.microsoft.com/office/drawing/2014/main" val="419685431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extLst>
                  <a:ext uri="{0D108BD9-81ED-4DB2-BD59-A6C34878D82A}">
                    <a16:rowId xmlns:a16="http://schemas.microsoft.com/office/drawing/2014/main" val="33793740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tickr.news - 2024-02-12 17:54:01</a:t>
                      </a:r>
                      <a:r>
                        <a:rPr kumimoji="0" lang="de-DE" sz="1000" b="0" i="0" u="none" strike="noStrike" kern="1200" cap="none" spc="0" normalizeH="0" baseline="0" noProof="0">
                          <a:ln>
                            <a:noFill/>
                          </a:ln>
                          <a:solidFill>
                            <a:prstClr val="black"/>
                          </a:solidFill>
                          <a:effectLst/>
                          <a:uLnTx/>
                          <a:uFillTx/>
                          <a:latin typeface="Calibri"/>
                          <a:ea typeface="+mn-ea"/>
                          <a:cs typeface="+mn-cs"/>
                        </a:rPr>
                        <a:t>
 💖 für die Message! 
🏈 Rund 800 Millionen Zuschauerinnen und Zuschauer weltweit haben das Finale der US-amerikanischen National Football League (NFL) gesehen. Die Kansas City Chiefs konnten das Spiel gegen die San Francisco 49ers für sich entscheiden.
Und die wollte der Unternehmer und Eigentümer der NFL-Mannschaft “New England Patriots” Robert Kraft mit einem Werbespot erreichen. Er hat eine Stiftung gegründet, die sich für die Bekämpfung von Antisemitismus einsetzt – im Rahmen dieser Stiftung ist der Werbespot entstanden. In einem Interview mit „USA Today“ hat er dazu gesagt: „Ich erkenne Teile dieser Nation nicht wieder. Mir gefällt die Richtung nicht, in die wir gehen.“
Robert Kraft gehört zu den Großspendern in der US-amerikanischen Politik und ist wohl mit Donald Trump befreundet, dessen ersten Wahlkampf er auch finanziell unterstützt hat. Sein Vermögen wird laut der Forbes-Liste 2023 auf 11,1 Milliarden US- Dollar geschätzt.
Lass gern ein Abo bei tickr.news da, für mehr News in deinem Feed! 
Team: Julia Brestrich, Louisa Heerde, Frederic Boesl
#SuperBowl #nfl #kansascitychiefs #sanfrancisco49ers #nachrichten</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scontent-fra3-1.cdninstagram.com/o1/v/t16/f1/m82/2A40CB819BC195411C7703C8A1EB7EA9_video_dashinit.mp4?efg=eyJ2ZW5jb2RlX3RhZyI6InZ0c192b2RfdXJsZ2VuLmNsaXBzLnVua25vd24tQzMuNzIwLmRhc2hfYmFzZWxpbmVfMV92MSJ9&amp;_nc_ht=scontent-fra3-1.cdninstagram.com&amp;_nc_cat=102&amp;vs=1814041159099941_1673957559&amp;_nc_vs=HBksFQIYT2lnX3hwdl9yZWVsc19wZXJtYW5lbnRfcHJvZC8yQTQwQ0I4MTlCQzE5NTQxMUM3NzAzQzhBMUVCN0VBOV92aWRlb19kYXNoaW5pdC5tcDQVAALIAQAVAhg6cGFzc3Rocm91Z2hfZXZlcnN0b3JlL0dEME5nQmtBU19YRDVkd0FBS2pjT3RPaFoxeEFicV9FQUFBRhUCAsgBACgAGAAbAYgHdXNlX29pbAExFQAAJu7y%2B6u1%2FbVAFQIoAkMzLBdARvCj1wo9cRgSZGFzaF9iYXNlbGluZV8xX3YxEQB1AAA%3D&amp;ccb=9-4&amp;oh=00_AfCE50iabQtglu3TssPAceley7ThQOrXfJqVN2PWIHCbSw&amp;oe=660F43D8&amp;_nc_sid=1d576d&amp;_nc_rid=dad1c2eb9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7464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7724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5.1645 %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213089</a:t>
                      </a:r>
                    </a:p>
                  </a:txBody>
                  <a:tcPr/>
                </a:tc>
                <a:extLst>
                  <a:ext uri="{0D108BD9-81ED-4DB2-BD59-A6C34878D82A}">
                    <a16:rowId xmlns:a16="http://schemas.microsoft.com/office/drawing/2014/main" val="1375714347"/>
                  </a:ext>
                </a:extLst>
              </a:tr>
            </a:tbl>
          </a:graphicData>
        </a:graphic>
      </p:graphicFrame>
      <p:sp>
        <p:nvSpPr>
          <p:cNvPr id="4" name="Text Placeholder 3">
            <a:extLst>
              <a:ext uri="{FF2B5EF4-FFF2-40B4-BE49-F238E27FC236}">
                <a16:creationId xmlns:a16="http://schemas.microsoft.com/office/drawing/2014/main" id="{0AEB8C20-8B99-4DE4-8B1F-C3486527A729}"/>
              </a:ext>
            </a:extLst>
          </p:cNvPr>
          <p:cNvSpPr>
            <a:spLocks noGrp="1"/>
          </p:cNvSpPr>
          <p:nvPr>
            <p:ph type="body" sz="quarter" idx="14"/>
          </p:nvPr>
        </p:nvSpPr>
        <p:spPr/>
        <p:txBody>
          <a:bodyPr/>
          <a:lstStyle/>
          <a:p>
            <a:r>
              <a:rPr lang="en-US"/>
              <a:t>12/24/2023 - 06/24/2024</a:t>
            </a:r>
          </a:p>
        </p:txBody>
      </p:sp>
    </p:spTree>
    <p:extLst>
      <p:ext uri="{BB962C8B-B14F-4D97-AF65-F5344CB8AC3E}">
        <p14:creationId xmlns:p14="http://schemas.microsoft.com/office/powerpoint/2010/main" val="245998346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68A639-92CB-4C9F-A715-7EEF4D0B10CC}"/>
              </a:ext>
            </a:extLst>
          </p:cNvPr>
          <p:cNvSpPr>
            <a:spLocks noGrp="1"/>
          </p:cNvSpPr>
          <p:nvPr>
            <p:ph type="title"/>
          </p:nvPr>
        </p:nvSpPr>
        <p:spPr/>
        <p:txBody>
          <a:bodyPr/>
          <a:lstStyle/>
          <a:p>
            <a:r>
              <a:rPr lang="en-US"/>
              <a:t>Instagram Post Table (with Total Interactions) | tickr.news - 15 of 26</a:t>
            </a:r>
          </a:p>
        </p:txBody>
      </p:sp>
      <p:graphicFrame>
        <p:nvGraphicFramePr>
          <p:cNvPr id="5" name="Table Placeholder 4">
            <a:extLst>
              <a:ext uri="{FF2B5EF4-FFF2-40B4-BE49-F238E27FC236}">
                <a16:creationId xmlns:a16="http://schemas.microsoft.com/office/drawing/2014/main" id="{B96582DD-BC07-4F9A-9CF3-C8E360BF6D59}"/>
              </a:ext>
            </a:extLst>
          </p:cNvPr>
          <p:cNvGraphicFramePr>
            <a:graphicFrameLocks noGrp="1"/>
          </p:cNvGraphicFramePr>
          <p:nvPr>
            <p:ph type="tbl" sz="quarter" idx="13"/>
            <p:extLst>
              <p:ext uri="{D42A27DB-BD31-4B8C-83A1-F6EECF244321}">
                <p14:modId xmlns:p14="http://schemas.microsoft.com/office/powerpoint/2010/main" val="194765477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3345643187"/>
                    </a:ext>
                  </a:extLst>
                </a:gridCol>
                <a:gridCol w="1810512">
                  <a:extLst>
                    <a:ext uri="{9D8B030D-6E8A-4147-A177-3AD203B41FA5}">
                      <a16:colId xmlns:a16="http://schemas.microsoft.com/office/drawing/2014/main" val="1258976623"/>
                    </a:ext>
                  </a:extLst>
                </a:gridCol>
                <a:gridCol w="905256">
                  <a:extLst>
                    <a:ext uri="{9D8B030D-6E8A-4147-A177-3AD203B41FA5}">
                      <a16:colId xmlns:a16="http://schemas.microsoft.com/office/drawing/2014/main" val="2144010035"/>
                    </a:ext>
                  </a:extLst>
                </a:gridCol>
                <a:gridCol w="905256">
                  <a:extLst>
                    <a:ext uri="{9D8B030D-6E8A-4147-A177-3AD203B41FA5}">
                      <a16:colId xmlns:a16="http://schemas.microsoft.com/office/drawing/2014/main" val="1432705549"/>
                    </a:ext>
                  </a:extLst>
                </a:gridCol>
                <a:gridCol w="905256">
                  <a:extLst>
                    <a:ext uri="{9D8B030D-6E8A-4147-A177-3AD203B41FA5}">
                      <a16:colId xmlns:a16="http://schemas.microsoft.com/office/drawing/2014/main" val="1489294275"/>
                    </a:ext>
                  </a:extLst>
                </a:gridCol>
                <a:gridCol w="905256">
                  <a:extLst>
                    <a:ext uri="{9D8B030D-6E8A-4147-A177-3AD203B41FA5}">
                      <a16:colId xmlns:a16="http://schemas.microsoft.com/office/drawing/2014/main" val="2054623165"/>
                    </a:ext>
                  </a:extLst>
                </a:gridCol>
                <a:gridCol w="905256">
                  <a:extLst>
                    <a:ext uri="{9D8B030D-6E8A-4147-A177-3AD203B41FA5}">
                      <a16:colId xmlns:a16="http://schemas.microsoft.com/office/drawing/2014/main" val="264922952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extLst>
                  <a:ext uri="{0D108BD9-81ED-4DB2-BD59-A6C34878D82A}">
                    <a16:rowId xmlns:a16="http://schemas.microsoft.com/office/drawing/2014/main" val="66827259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tickr.news - 2024-01-18 11:03:49</a:t>
                      </a:r>
                      <a:r>
                        <a:rPr kumimoji="0" lang="de-DE" sz="1000" b="0" i="0" u="none" strike="noStrike" kern="1200" cap="none" spc="0" normalizeH="0" baseline="0" noProof="0">
                          <a:ln>
                            <a:noFill/>
                          </a:ln>
                          <a:solidFill>
                            <a:prstClr val="black"/>
                          </a:solidFill>
                          <a:effectLst/>
                          <a:uLnTx/>
                          <a:uFillTx/>
                          <a:latin typeface="Calibri"/>
                          <a:ea typeface="+mn-ea"/>
                          <a:cs typeface="+mn-cs"/>
                        </a:rPr>
                        <a:t>
 🎶 Direkt Ohrwurm: “Haters gonna hate, hate, hate, hate” 🎶
🇺🇸 Die US-Präsidentschaftswahl findet dieses Jahr am 05. November statt. Mit den Vorwahlen startet jetzt aber schon die heiße Phase im US-Wahlkampf.  
🇺🇸 Da spielt es auch eine Rolle, wie sich Prominente im Wahlkampf positionieren. Als Vorbilder für ihre Fans kann das einen großen Einfluss auf das Wahlverhalten haben. Viele Konservative und Rechte sehen darin eine große Gefahr. Durch Falschaussagen soll der Einfluss von Promis wie Taylor Swift verkleinert werden.  
🇺🇸 Die frühere Rechtsaußen-Kongresskandidation Laura Loomer sagte deshalb sogar:  “2024 heißt es MAGA gegen Swifties”. Mit MAGA ist “Make America Great Again gemeint – der Wahlkampfslogan von Donald Trump, der auch dieses Jahr wieder Präsident der USA werden will. 
➡️ Teilt das Posting mit allen Swifties, die das wissen müssen!  
Lasst ein Abo bei tickr.news da – für mehr solcher Postings in eurem Feed! Für mehr 
Team: Thomas Laßek, Merle Göddertz, Valerie Dörner  
#Swift #TaylorSwift #Swifties #USA #Wahl #Verschwörungstheorie #tickr #tickrnews</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https://quintly-eu-image-storage.s3.amazonaws.com/5369ee464d90a4b72f5abd754d8031c4/a09905e42cda7f7858d22c061d8c5cd9.jpg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6856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7034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4.7465 %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348367</a:t>
                      </a:r>
                    </a:p>
                  </a:txBody>
                  <a:tcPr/>
                </a:tc>
                <a:extLst>
                  <a:ext uri="{0D108BD9-81ED-4DB2-BD59-A6C34878D82A}">
                    <a16:rowId xmlns:a16="http://schemas.microsoft.com/office/drawing/2014/main" val="3597496750"/>
                  </a:ext>
                </a:extLst>
              </a:tr>
            </a:tbl>
          </a:graphicData>
        </a:graphic>
      </p:graphicFrame>
      <p:sp>
        <p:nvSpPr>
          <p:cNvPr id="4" name="Text Placeholder 3">
            <a:extLst>
              <a:ext uri="{FF2B5EF4-FFF2-40B4-BE49-F238E27FC236}">
                <a16:creationId xmlns:a16="http://schemas.microsoft.com/office/drawing/2014/main" id="{3A2D3CB2-C67C-4EA0-93A1-07BCC605F1AF}"/>
              </a:ext>
            </a:extLst>
          </p:cNvPr>
          <p:cNvSpPr>
            <a:spLocks noGrp="1"/>
          </p:cNvSpPr>
          <p:nvPr>
            <p:ph type="body" sz="quarter" idx="14"/>
          </p:nvPr>
        </p:nvSpPr>
        <p:spPr/>
        <p:txBody>
          <a:bodyPr/>
          <a:lstStyle/>
          <a:p>
            <a:r>
              <a:rPr lang="en-US"/>
              <a:t>12/24/2023 - 06/24/2024</a:t>
            </a:r>
          </a:p>
        </p:txBody>
      </p:sp>
    </p:spTree>
    <p:extLst>
      <p:ext uri="{BB962C8B-B14F-4D97-AF65-F5344CB8AC3E}">
        <p14:creationId xmlns:p14="http://schemas.microsoft.com/office/powerpoint/2010/main" val="67703499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73B70C-3D6E-4117-A544-D3E22B72EB5C}"/>
              </a:ext>
            </a:extLst>
          </p:cNvPr>
          <p:cNvSpPr>
            <a:spLocks noGrp="1"/>
          </p:cNvSpPr>
          <p:nvPr>
            <p:ph type="title"/>
          </p:nvPr>
        </p:nvSpPr>
        <p:spPr/>
        <p:txBody>
          <a:bodyPr/>
          <a:lstStyle/>
          <a:p>
            <a:r>
              <a:rPr lang="en-US"/>
              <a:t>Instagram Post Table (with Total Interactions) | tickr.news - 16 of 26</a:t>
            </a:r>
          </a:p>
        </p:txBody>
      </p:sp>
      <p:graphicFrame>
        <p:nvGraphicFramePr>
          <p:cNvPr id="5" name="Table Placeholder 4">
            <a:extLst>
              <a:ext uri="{FF2B5EF4-FFF2-40B4-BE49-F238E27FC236}">
                <a16:creationId xmlns:a16="http://schemas.microsoft.com/office/drawing/2014/main" id="{F3CD6600-AF4F-40E7-A3C9-8237F0B41FCF}"/>
              </a:ext>
            </a:extLst>
          </p:cNvPr>
          <p:cNvGraphicFramePr>
            <a:graphicFrameLocks noGrp="1"/>
          </p:cNvGraphicFramePr>
          <p:nvPr>
            <p:ph type="tbl" sz="quarter" idx="13"/>
            <p:extLst>
              <p:ext uri="{D42A27DB-BD31-4B8C-83A1-F6EECF244321}">
                <p14:modId xmlns:p14="http://schemas.microsoft.com/office/powerpoint/2010/main" val="151683152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3672356500"/>
                    </a:ext>
                  </a:extLst>
                </a:gridCol>
                <a:gridCol w="1810512">
                  <a:extLst>
                    <a:ext uri="{9D8B030D-6E8A-4147-A177-3AD203B41FA5}">
                      <a16:colId xmlns:a16="http://schemas.microsoft.com/office/drawing/2014/main" val="309740445"/>
                    </a:ext>
                  </a:extLst>
                </a:gridCol>
                <a:gridCol w="905256">
                  <a:extLst>
                    <a:ext uri="{9D8B030D-6E8A-4147-A177-3AD203B41FA5}">
                      <a16:colId xmlns:a16="http://schemas.microsoft.com/office/drawing/2014/main" val="35571789"/>
                    </a:ext>
                  </a:extLst>
                </a:gridCol>
                <a:gridCol w="905256">
                  <a:extLst>
                    <a:ext uri="{9D8B030D-6E8A-4147-A177-3AD203B41FA5}">
                      <a16:colId xmlns:a16="http://schemas.microsoft.com/office/drawing/2014/main" val="3974235828"/>
                    </a:ext>
                  </a:extLst>
                </a:gridCol>
                <a:gridCol w="905256">
                  <a:extLst>
                    <a:ext uri="{9D8B030D-6E8A-4147-A177-3AD203B41FA5}">
                      <a16:colId xmlns:a16="http://schemas.microsoft.com/office/drawing/2014/main" val="2568510325"/>
                    </a:ext>
                  </a:extLst>
                </a:gridCol>
                <a:gridCol w="905256">
                  <a:extLst>
                    <a:ext uri="{9D8B030D-6E8A-4147-A177-3AD203B41FA5}">
                      <a16:colId xmlns:a16="http://schemas.microsoft.com/office/drawing/2014/main" val="3721199142"/>
                    </a:ext>
                  </a:extLst>
                </a:gridCol>
                <a:gridCol w="905256">
                  <a:extLst>
                    <a:ext uri="{9D8B030D-6E8A-4147-A177-3AD203B41FA5}">
                      <a16:colId xmlns:a16="http://schemas.microsoft.com/office/drawing/2014/main" val="321258885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extLst>
                  <a:ext uri="{0D108BD9-81ED-4DB2-BD59-A6C34878D82A}">
                    <a16:rowId xmlns:a16="http://schemas.microsoft.com/office/drawing/2014/main" val="52686727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tickr.news - 2024-01-03 16:53:51</a:t>
                      </a:r>
                      <a:r>
                        <a:rPr kumimoji="0" lang="de-DE" sz="1000" b="0" i="0" u="none" strike="noStrike" kern="1200" cap="none" spc="0" normalizeH="0" baseline="0" noProof="0">
                          <a:ln>
                            <a:noFill/>
                          </a:ln>
                          <a:solidFill>
                            <a:prstClr val="black"/>
                          </a:solidFill>
                          <a:effectLst/>
                          <a:uLnTx/>
                          <a:uFillTx/>
                          <a:latin typeface="Calibri"/>
                          <a:ea typeface="+mn-ea"/>
                          <a:cs typeface="+mn-cs"/>
                        </a:rPr>
                        <a:t>
 🪳 Auf ner Skala von 1-5: Wie eklig findest du die Dinger? 5 = unnormal eklig 😶 
▶️ Bettwanzen können zwar fiese, juckige Bisse hinterlassen, sind aber grundsätzlich nicht gefährlich und übertragen auch keine Krankheiten. Trotzdem berichten Mieter:innen im Kölner Hochhaus von schlaflosen Nächten und Horror-Zuständen. 
🇫🇷 Auch in Frankreich sind Bettwanzen noch Problem: Jetzt kurz vor den Olympischen Spielen in Paris setzen Hotels sogar Spürhunde ein, um die Bettwanzen früh genug zu entdecken und dann loszuwerden. 
➡️ Zwischen 2017 und 2022 wurde mehr als jeder zehnte Haushalt in Frankreich von Bettwanzen befallen, so die staatliche Agentur für Gesundheitsschutz und Lebensmittelsicherheit. Viele Reisende haben die Parasiten dann auf der Kleidung oder auf dem Gepäck mit in die eigene Wohnung geschleppt. 
Lass gern ein Abo bei tickr.news da, dann hast du mehr solcher News im Feed! 
Team: Julia Brestrich, Louisa Heerde, Kai Bogatzki 
#Bettwanze #Bettwanzen #Köln #NRW #Parasit #Bett #Nachrichten #tickrnews</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scontent-fra3-2.cdninstagram.com/o1/v/t16/f1/m82/BF4C3AC1E64659045454530BCEC2C38F_video_dashinit.mp4?efg=eyJ2ZW5jb2RlX3RhZyI6InZ0c192b2RfdXJsZ2VuLmNsaXBzLnVua25vd24tQzMuNzIwLmRhc2hfYmFzZWxpbmVfMV92MSJ9&amp;_nc_ht=scontent-fra3-2.cdninstagram.com&amp;_nc_cat=110&amp;vs=724435459647671_2895540556&amp;_nc_vs=HBksFQIYT2lnX3hwdl9yZWVsc19wZXJtYW5lbnRfcHJvZC9CRjRDM0FDMUU2NDY1OTA0NTQ1NDUzMEJDRUMyQzM4Rl92aWRlb19kYXNoaW5pdC5tcDQVAALIAQAVAhg6cGFzc3Rocm91Z2hfZXZlcnN0b3JlL0dGekF6aGc0aHVtcDYxZ0JBS0NWZ0VRTlNYSnhicV9FQUFBRhUCAsgBACgAGAAbAYgHdXNlX29pbAExFQAAJsCQpZWg5%2BI%2FFQIoAkMzLBdASiPXCj1wpBgSZGFzaF9iYXNlbGluZV8xX3YxEQB1AAA%3D&amp;ccb=9-4&amp;oh=00_AfA2eSeOTfty4FDdXnv-JjzfzJwpAZT1ahN26fDPua6cRQ&amp;oe=65DBD88C&amp;_nc_sid=1d576d&amp;_nc_rid=28e0456db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6539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6738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4.5730 %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377487</a:t>
                      </a:r>
                    </a:p>
                  </a:txBody>
                  <a:tcPr/>
                </a:tc>
                <a:extLst>
                  <a:ext uri="{0D108BD9-81ED-4DB2-BD59-A6C34878D82A}">
                    <a16:rowId xmlns:a16="http://schemas.microsoft.com/office/drawing/2014/main" val="3835594649"/>
                  </a:ext>
                </a:extLst>
              </a:tr>
            </a:tbl>
          </a:graphicData>
        </a:graphic>
      </p:graphicFrame>
      <p:sp>
        <p:nvSpPr>
          <p:cNvPr id="4" name="Text Placeholder 3">
            <a:extLst>
              <a:ext uri="{FF2B5EF4-FFF2-40B4-BE49-F238E27FC236}">
                <a16:creationId xmlns:a16="http://schemas.microsoft.com/office/drawing/2014/main" id="{7269E4A5-6592-4030-9E0C-72DD00539BFB}"/>
              </a:ext>
            </a:extLst>
          </p:cNvPr>
          <p:cNvSpPr>
            <a:spLocks noGrp="1"/>
          </p:cNvSpPr>
          <p:nvPr>
            <p:ph type="body" sz="quarter" idx="14"/>
          </p:nvPr>
        </p:nvSpPr>
        <p:spPr/>
        <p:txBody>
          <a:bodyPr/>
          <a:lstStyle/>
          <a:p>
            <a:r>
              <a:rPr lang="en-US"/>
              <a:t>12/24/2023 - 06/24/2024</a:t>
            </a:r>
          </a:p>
        </p:txBody>
      </p:sp>
    </p:spTree>
    <p:extLst>
      <p:ext uri="{BB962C8B-B14F-4D97-AF65-F5344CB8AC3E}">
        <p14:creationId xmlns:p14="http://schemas.microsoft.com/office/powerpoint/2010/main" val="195604944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54E2BF-26E0-4024-B21F-074BB53AAB03}"/>
              </a:ext>
            </a:extLst>
          </p:cNvPr>
          <p:cNvSpPr>
            <a:spLocks noGrp="1"/>
          </p:cNvSpPr>
          <p:nvPr>
            <p:ph type="title"/>
          </p:nvPr>
        </p:nvSpPr>
        <p:spPr/>
        <p:txBody>
          <a:bodyPr/>
          <a:lstStyle/>
          <a:p>
            <a:r>
              <a:rPr lang="en-US"/>
              <a:t>Instagram Post Table (with Total Interactions) | tickr.news - 17 of 26</a:t>
            </a:r>
          </a:p>
        </p:txBody>
      </p:sp>
      <p:graphicFrame>
        <p:nvGraphicFramePr>
          <p:cNvPr id="5" name="Table Placeholder 4">
            <a:extLst>
              <a:ext uri="{FF2B5EF4-FFF2-40B4-BE49-F238E27FC236}">
                <a16:creationId xmlns:a16="http://schemas.microsoft.com/office/drawing/2014/main" id="{C1F25C12-36C6-4131-B0D9-EA6D7476ADC0}"/>
              </a:ext>
            </a:extLst>
          </p:cNvPr>
          <p:cNvGraphicFramePr>
            <a:graphicFrameLocks noGrp="1"/>
          </p:cNvGraphicFramePr>
          <p:nvPr>
            <p:ph type="tbl" sz="quarter" idx="13"/>
            <p:extLst>
              <p:ext uri="{D42A27DB-BD31-4B8C-83A1-F6EECF244321}">
                <p14:modId xmlns:p14="http://schemas.microsoft.com/office/powerpoint/2010/main" val="320444795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526752"/>
                    </a:ext>
                  </a:extLst>
                </a:gridCol>
                <a:gridCol w="1810512">
                  <a:extLst>
                    <a:ext uri="{9D8B030D-6E8A-4147-A177-3AD203B41FA5}">
                      <a16:colId xmlns:a16="http://schemas.microsoft.com/office/drawing/2014/main" val="4005763328"/>
                    </a:ext>
                  </a:extLst>
                </a:gridCol>
                <a:gridCol w="905256">
                  <a:extLst>
                    <a:ext uri="{9D8B030D-6E8A-4147-A177-3AD203B41FA5}">
                      <a16:colId xmlns:a16="http://schemas.microsoft.com/office/drawing/2014/main" val="2560399220"/>
                    </a:ext>
                  </a:extLst>
                </a:gridCol>
                <a:gridCol w="905256">
                  <a:extLst>
                    <a:ext uri="{9D8B030D-6E8A-4147-A177-3AD203B41FA5}">
                      <a16:colId xmlns:a16="http://schemas.microsoft.com/office/drawing/2014/main" val="3117713430"/>
                    </a:ext>
                  </a:extLst>
                </a:gridCol>
                <a:gridCol w="905256">
                  <a:extLst>
                    <a:ext uri="{9D8B030D-6E8A-4147-A177-3AD203B41FA5}">
                      <a16:colId xmlns:a16="http://schemas.microsoft.com/office/drawing/2014/main" val="3486315932"/>
                    </a:ext>
                  </a:extLst>
                </a:gridCol>
                <a:gridCol w="905256">
                  <a:extLst>
                    <a:ext uri="{9D8B030D-6E8A-4147-A177-3AD203B41FA5}">
                      <a16:colId xmlns:a16="http://schemas.microsoft.com/office/drawing/2014/main" val="4062201695"/>
                    </a:ext>
                  </a:extLst>
                </a:gridCol>
                <a:gridCol w="905256">
                  <a:extLst>
                    <a:ext uri="{9D8B030D-6E8A-4147-A177-3AD203B41FA5}">
                      <a16:colId xmlns:a16="http://schemas.microsoft.com/office/drawing/2014/main" val="288763395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extLst>
                  <a:ext uri="{0D108BD9-81ED-4DB2-BD59-A6C34878D82A}">
                    <a16:rowId xmlns:a16="http://schemas.microsoft.com/office/drawing/2014/main" val="131157648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tickr.news - 2024-04-18 18:00:00</a:t>
                      </a:r>
                      <a:r>
                        <a:rPr kumimoji="0" lang="de-DE" sz="1000" b="0" i="0" u="none" strike="noStrike" kern="1200" cap="none" spc="0" normalizeH="0" baseline="0" noProof="0">
                          <a:ln>
                            <a:noFill/>
                          </a:ln>
                          <a:solidFill>
                            <a:prstClr val="black"/>
                          </a:solidFill>
                          <a:effectLst/>
                          <a:uLnTx/>
                          <a:uFillTx/>
                          <a:latin typeface="Calibri"/>
                          <a:ea typeface="+mn-ea"/>
                          <a:cs typeface="+mn-cs"/>
                        </a:rPr>
                        <a:t>
 ❓ Was haltet ihr von diesem Outfit? 
🏃‍♀️ Im August gehen die Olympischen Spiele los, dieses Mal in Paris. Nike hat jetzt die Outfits der Athlet:innen des US-Leichtathletik-Teams vorgestellt. Im Netz gibt’s dafür viel Kritik – von Fans, aber auch von den Athletinnen selbst. 
💬 „Wenn dieses Outfit wirklich die Leistung steigern soll, dann würden es auch Männer tragen“, schreibt die Sportlerin Lauren Fleshman. Denn: Männer sollen Tanktops und längere Shorts tragen. Für Frauen gibt es aber knappe Bodys, bei denen besonders das Unterteil freizügig geschnitten ist. Fleshman schreibt auch, dass das Nike-Outfit ein Relikt „patriarchaler Kräfte“ wäre und „nicht länger willkommen” sei. 
🩳 Die Athletinnen können sich wohl auch gegen das knappe Outfit entscheiden. Laut Hersteller Nike gebe es 50 Leichtathletik-Outfits für Männer und Frauen und 12 Modelle für bestimmte Wettkampfvoraussetzungen. 
Folgt uns tickr.news für mehr solcher Posts! 
Team: Tom Konjer, Noah Matzat, Ekaterina Astafeva
#Olympics #Nike #Olympics2024 #Trackandfield #Sport</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https://quintly-eu-image-storage.s3.amazonaws.com/5369ee464d90a4b72f5abd754d8031c4/001f5dd92f23505aadadffeb49a2e73b.jpg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6414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6666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4.4706 %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229038</a:t>
                      </a:r>
                    </a:p>
                  </a:txBody>
                  <a:tcPr/>
                </a:tc>
                <a:extLst>
                  <a:ext uri="{0D108BD9-81ED-4DB2-BD59-A6C34878D82A}">
                    <a16:rowId xmlns:a16="http://schemas.microsoft.com/office/drawing/2014/main" val="767714887"/>
                  </a:ext>
                </a:extLst>
              </a:tr>
            </a:tbl>
          </a:graphicData>
        </a:graphic>
      </p:graphicFrame>
      <p:sp>
        <p:nvSpPr>
          <p:cNvPr id="4" name="Text Placeholder 3">
            <a:extLst>
              <a:ext uri="{FF2B5EF4-FFF2-40B4-BE49-F238E27FC236}">
                <a16:creationId xmlns:a16="http://schemas.microsoft.com/office/drawing/2014/main" id="{CAAB47AE-D4B2-49D5-AC1E-69CF967E26C7}"/>
              </a:ext>
            </a:extLst>
          </p:cNvPr>
          <p:cNvSpPr>
            <a:spLocks noGrp="1"/>
          </p:cNvSpPr>
          <p:nvPr>
            <p:ph type="body" sz="quarter" idx="14"/>
          </p:nvPr>
        </p:nvSpPr>
        <p:spPr/>
        <p:txBody>
          <a:bodyPr/>
          <a:lstStyle/>
          <a:p>
            <a:r>
              <a:rPr lang="en-US"/>
              <a:t>12/24/2023 - 06/24/2024</a:t>
            </a:r>
          </a:p>
        </p:txBody>
      </p:sp>
    </p:spTree>
    <p:extLst>
      <p:ext uri="{BB962C8B-B14F-4D97-AF65-F5344CB8AC3E}">
        <p14:creationId xmlns:p14="http://schemas.microsoft.com/office/powerpoint/2010/main" val="184286780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878EE9-7A5B-446A-B34E-13131F56A591}"/>
              </a:ext>
            </a:extLst>
          </p:cNvPr>
          <p:cNvSpPr>
            <a:spLocks noGrp="1"/>
          </p:cNvSpPr>
          <p:nvPr>
            <p:ph type="title"/>
          </p:nvPr>
        </p:nvSpPr>
        <p:spPr/>
        <p:txBody>
          <a:bodyPr/>
          <a:lstStyle/>
          <a:p>
            <a:r>
              <a:rPr lang="en-US"/>
              <a:t>Instagram Post Table (with Total Interactions) | tickr.news - 18 of 26</a:t>
            </a:r>
          </a:p>
        </p:txBody>
      </p:sp>
      <p:graphicFrame>
        <p:nvGraphicFramePr>
          <p:cNvPr id="5" name="Table Placeholder 4">
            <a:extLst>
              <a:ext uri="{FF2B5EF4-FFF2-40B4-BE49-F238E27FC236}">
                <a16:creationId xmlns:a16="http://schemas.microsoft.com/office/drawing/2014/main" id="{8B203BD6-5B77-428A-9859-2A79F9A22B15}"/>
              </a:ext>
            </a:extLst>
          </p:cNvPr>
          <p:cNvGraphicFramePr>
            <a:graphicFrameLocks noGrp="1"/>
          </p:cNvGraphicFramePr>
          <p:nvPr>
            <p:ph type="tbl" sz="quarter" idx="13"/>
            <p:extLst>
              <p:ext uri="{D42A27DB-BD31-4B8C-83A1-F6EECF244321}">
                <p14:modId xmlns:p14="http://schemas.microsoft.com/office/powerpoint/2010/main" val="80848148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3066151594"/>
                    </a:ext>
                  </a:extLst>
                </a:gridCol>
                <a:gridCol w="1810512">
                  <a:extLst>
                    <a:ext uri="{9D8B030D-6E8A-4147-A177-3AD203B41FA5}">
                      <a16:colId xmlns:a16="http://schemas.microsoft.com/office/drawing/2014/main" val="764501798"/>
                    </a:ext>
                  </a:extLst>
                </a:gridCol>
                <a:gridCol w="905256">
                  <a:extLst>
                    <a:ext uri="{9D8B030D-6E8A-4147-A177-3AD203B41FA5}">
                      <a16:colId xmlns:a16="http://schemas.microsoft.com/office/drawing/2014/main" val="3457349937"/>
                    </a:ext>
                  </a:extLst>
                </a:gridCol>
                <a:gridCol w="905256">
                  <a:extLst>
                    <a:ext uri="{9D8B030D-6E8A-4147-A177-3AD203B41FA5}">
                      <a16:colId xmlns:a16="http://schemas.microsoft.com/office/drawing/2014/main" val="1977855818"/>
                    </a:ext>
                  </a:extLst>
                </a:gridCol>
                <a:gridCol w="905256">
                  <a:extLst>
                    <a:ext uri="{9D8B030D-6E8A-4147-A177-3AD203B41FA5}">
                      <a16:colId xmlns:a16="http://schemas.microsoft.com/office/drawing/2014/main" val="13915120"/>
                    </a:ext>
                  </a:extLst>
                </a:gridCol>
                <a:gridCol w="905256">
                  <a:extLst>
                    <a:ext uri="{9D8B030D-6E8A-4147-A177-3AD203B41FA5}">
                      <a16:colId xmlns:a16="http://schemas.microsoft.com/office/drawing/2014/main" val="4003671932"/>
                    </a:ext>
                  </a:extLst>
                </a:gridCol>
                <a:gridCol w="905256">
                  <a:extLst>
                    <a:ext uri="{9D8B030D-6E8A-4147-A177-3AD203B41FA5}">
                      <a16:colId xmlns:a16="http://schemas.microsoft.com/office/drawing/2014/main" val="143727343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extLst>
                  <a:ext uri="{0D108BD9-81ED-4DB2-BD59-A6C34878D82A}">
                    <a16:rowId xmlns:a16="http://schemas.microsoft.com/office/drawing/2014/main" val="90346272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tickr.news - 2024-03-15 17:24:15</a:t>
                      </a:r>
                      <a:r>
                        <a:rPr kumimoji="0" lang="de-DE" sz="1000" b="0" i="0" u="none" strike="noStrike" kern="1200" cap="none" spc="0" normalizeH="0" baseline="0" noProof="0">
                          <a:ln>
                            <a:noFill/>
                          </a:ln>
                          <a:solidFill>
                            <a:prstClr val="black"/>
                          </a:solidFill>
                          <a:effectLst/>
                          <a:uLnTx/>
                          <a:uFillTx/>
                          <a:latin typeface="Calibri"/>
                          <a:ea typeface="+mn-ea"/>
                          <a:cs typeface="+mn-cs"/>
                        </a:rPr>
                        <a:t>
 ❤️ für mehr Akzeptanz für Homosexualität im Fußball 
🇦🇺 Als der erste Profi der höchsten australischen Spielklasse hatte Josh Cavallo 2021 sein Coming-out. Jetzt der nächste Schritt: Im Stadion seines Clubs Adelaide United FC hat er seinem Freund einen Heiratsantrag gemacht und Bilder davon bei Insta gepostet. Darunter gab es positive, aber auch viele diskriminierende und beleidigende Kommentare. 
🇦🇹 Auf der anderen Seite der Welt, in Österreich, macht ein anderer Vorfall Schlagzeilen: Nach einem Derbysieg von Rapid Wien hatten einige Spieler homophobe Gesänge angestimmt und wurden für einige Spiele in der österreichischen Liga gesperrt. Jetzt flogen die Spieler auch aus dem Nationalteam. 
🏳️‍🌈 Das Thema Homosexualität im Fußball ist weiterhin problematisch. Von hunderttausenden aktiven Berufsfußballern hatten erst sieben Spieler ihr Coming-out. In Deutschland hat sich noch kein aktiver Profifußballer zu seiner Homosexualität bekannt. Am 17. Mai soll es allerdings ein Gruppen-Coming-out im Profifußball geben, an dem wohl Spieler aus Österreich, Deutschland und England teilnehmen. 
Damit ihr up to date bleibt: Abo bei tickr.news dalassen! 🤍 
Team: Noah Matzat, Louisa Heerde 
#homosexualitaet #fußball #gay #tickr #news</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https://quintly-eu-image-storage.s3.amazonaws.com/5369ee464d90a4b72f5abd754d8031c4/7c0572a45a05ee4ad259877c68140685.jpg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6534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6616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4.4278 %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125966</a:t>
                      </a:r>
                    </a:p>
                  </a:txBody>
                  <a:tcPr/>
                </a:tc>
                <a:extLst>
                  <a:ext uri="{0D108BD9-81ED-4DB2-BD59-A6C34878D82A}">
                    <a16:rowId xmlns:a16="http://schemas.microsoft.com/office/drawing/2014/main" val="851992505"/>
                  </a:ext>
                </a:extLst>
              </a:tr>
            </a:tbl>
          </a:graphicData>
        </a:graphic>
      </p:graphicFrame>
      <p:sp>
        <p:nvSpPr>
          <p:cNvPr id="4" name="Text Placeholder 3">
            <a:extLst>
              <a:ext uri="{FF2B5EF4-FFF2-40B4-BE49-F238E27FC236}">
                <a16:creationId xmlns:a16="http://schemas.microsoft.com/office/drawing/2014/main" id="{1B61C62B-818B-4942-9885-4497E9CD0F6A}"/>
              </a:ext>
            </a:extLst>
          </p:cNvPr>
          <p:cNvSpPr>
            <a:spLocks noGrp="1"/>
          </p:cNvSpPr>
          <p:nvPr>
            <p:ph type="body" sz="quarter" idx="14"/>
          </p:nvPr>
        </p:nvSpPr>
        <p:spPr/>
        <p:txBody>
          <a:bodyPr/>
          <a:lstStyle/>
          <a:p>
            <a:r>
              <a:rPr lang="en-US"/>
              <a:t>12/24/2023 - 06/24/2024</a:t>
            </a:r>
          </a:p>
        </p:txBody>
      </p:sp>
    </p:spTree>
    <p:extLst>
      <p:ext uri="{BB962C8B-B14F-4D97-AF65-F5344CB8AC3E}">
        <p14:creationId xmlns:p14="http://schemas.microsoft.com/office/powerpoint/2010/main" val="143130576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0C66CE-8259-4E65-B1B2-4139C46C0192}"/>
              </a:ext>
            </a:extLst>
          </p:cNvPr>
          <p:cNvSpPr>
            <a:spLocks noGrp="1"/>
          </p:cNvSpPr>
          <p:nvPr>
            <p:ph type="title"/>
          </p:nvPr>
        </p:nvSpPr>
        <p:spPr/>
        <p:txBody>
          <a:bodyPr/>
          <a:lstStyle/>
          <a:p>
            <a:r>
              <a:rPr lang="en-US"/>
              <a:t>Instagram Post Table (with Total Interactions) | tickr.news - 19 of 26</a:t>
            </a:r>
          </a:p>
        </p:txBody>
      </p:sp>
      <p:graphicFrame>
        <p:nvGraphicFramePr>
          <p:cNvPr id="5" name="Table Placeholder 4">
            <a:extLst>
              <a:ext uri="{FF2B5EF4-FFF2-40B4-BE49-F238E27FC236}">
                <a16:creationId xmlns:a16="http://schemas.microsoft.com/office/drawing/2014/main" id="{5483A2B7-B7B0-4B59-A1A9-33A620F8E10A}"/>
              </a:ext>
            </a:extLst>
          </p:cNvPr>
          <p:cNvGraphicFramePr>
            <a:graphicFrameLocks noGrp="1"/>
          </p:cNvGraphicFramePr>
          <p:nvPr>
            <p:ph type="tbl" sz="quarter" idx="13"/>
            <p:extLst>
              <p:ext uri="{D42A27DB-BD31-4B8C-83A1-F6EECF244321}">
                <p14:modId xmlns:p14="http://schemas.microsoft.com/office/powerpoint/2010/main" val="286888799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1055323259"/>
                    </a:ext>
                  </a:extLst>
                </a:gridCol>
                <a:gridCol w="1810512">
                  <a:extLst>
                    <a:ext uri="{9D8B030D-6E8A-4147-A177-3AD203B41FA5}">
                      <a16:colId xmlns:a16="http://schemas.microsoft.com/office/drawing/2014/main" val="3056010770"/>
                    </a:ext>
                  </a:extLst>
                </a:gridCol>
                <a:gridCol w="905256">
                  <a:extLst>
                    <a:ext uri="{9D8B030D-6E8A-4147-A177-3AD203B41FA5}">
                      <a16:colId xmlns:a16="http://schemas.microsoft.com/office/drawing/2014/main" val="2024889495"/>
                    </a:ext>
                  </a:extLst>
                </a:gridCol>
                <a:gridCol w="905256">
                  <a:extLst>
                    <a:ext uri="{9D8B030D-6E8A-4147-A177-3AD203B41FA5}">
                      <a16:colId xmlns:a16="http://schemas.microsoft.com/office/drawing/2014/main" val="1587738500"/>
                    </a:ext>
                  </a:extLst>
                </a:gridCol>
                <a:gridCol w="905256">
                  <a:extLst>
                    <a:ext uri="{9D8B030D-6E8A-4147-A177-3AD203B41FA5}">
                      <a16:colId xmlns:a16="http://schemas.microsoft.com/office/drawing/2014/main" val="1949422094"/>
                    </a:ext>
                  </a:extLst>
                </a:gridCol>
                <a:gridCol w="905256">
                  <a:extLst>
                    <a:ext uri="{9D8B030D-6E8A-4147-A177-3AD203B41FA5}">
                      <a16:colId xmlns:a16="http://schemas.microsoft.com/office/drawing/2014/main" val="2223200681"/>
                    </a:ext>
                  </a:extLst>
                </a:gridCol>
                <a:gridCol w="905256">
                  <a:extLst>
                    <a:ext uri="{9D8B030D-6E8A-4147-A177-3AD203B41FA5}">
                      <a16:colId xmlns:a16="http://schemas.microsoft.com/office/drawing/2014/main" val="121049917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extLst>
                  <a:ext uri="{0D108BD9-81ED-4DB2-BD59-A6C34878D82A}">
                    <a16:rowId xmlns:a16="http://schemas.microsoft.com/office/drawing/2014/main" val="51510102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tickr.news - 2024-05-24 17:25:52</a:t>
                      </a:r>
                      <a:r>
                        <a:rPr kumimoji="0" lang="de-DE" sz="1000" b="0" i="0" u="none" strike="noStrike" kern="1200" cap="none" spc="0" normalizeH="0" baseline="0" noProof="0">
                          <a:ln>
                            <a:noFill/>
                          </a:ln>
                          <a:solidFill>
                            <a:prstClr val="black"/>
                          </a:solidFill>
                          <a:effectLst/>
                          <a:uLnTx/>
                          <a:uFillTx/>
                          <a:latin typeface="Calibri"/>
                          <a:ea typeface="+mn-ea"/>
                          <a:cs typeface="+mn-cs"/>
                        </a:rPr>
                        <a:t>
 Heftig, was denen jetzt droht...️ 
📲 Aufgenommen wurde das Video am Pfingstwochenende. Die Bar „Pony” hat angekündigt, die Leute anzuzeigen und sie haben auch ab sofort Hausverbot. Die Bar hat von Gesängen auf der Terrasse des Lokals angeblich nichts gewusst und sei „schockiert“, sagen die Betreiber. 
🔎 War das Volksverhetzung und verfassungswidrig? Das ermittelt die Staatsanwaltschaft Flensburg. Das Lied „L’amour toujours“ wurde schon mehrmals umgetextet. 
Die Parole „Deutschland den Deutschen“ hat eine lange Geschichte in der rechtsextremen Szene:  
⚫ Es wurde 1991 bei rechtsextremen Ausschreitungen gerufen. 
⚫ In der Nazizeit war der Ausdruck oft mit der Forderung verbunden, Juden „in Schutzhaft“ zu nehmen. 
⚫️ In der Neonazi-Szene gibt es sogar einen Code für den Ausruf: 444 - oder DdD, weil der Ausruf als Volksverhetzung gewertet werden kann.  
Ob das hier der Fall ist, müssen Gerichte entscheiden. 
➡️ Lass ein Abo bei @tickr.news da, dann hast du mehr News in deinem Feed! 
➡️ Und für mehr ausm Norden, folgt @njoyde!   
Team: Julia Brestrich, Aron David, Miguel Temme 
#Sylt #Rassismus #PonyBar #Pony</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scontent-fra3-1.cdninstagram.com/o1/v/t16/f1/m82/CB4B7553CDD3B1B8D1E5A058E14A18A8_video_dashinit.mp4?efg=eyJ2ZW5jb2RlX3RhZyI6InZ0c192b2RfdXJsZ2VuLmNsaXBzLnVua25vd24tQzMuNzIwLmRhc2hfYmFzZWxpbmVfMV92MSJ9&amp;_nc_ht=scontent-fra3-1.cdninstagram.com&amp;_nc_cat=102&amp;vs=463313479712008_1895641753&amp;_nc_vs=HBksFQIYT2lnX3hwdl9yZWVsc19wZXJtYW5lbnRfcHJvZC9DQjRCNzU1M0NERDNCMUI4RDFFNUEwNThFMTRBMThBOF92aWRlb19kYXNoaW5pdC5tcDQVAALIAQAVAhg6cGFzc3Rocm91Z2hfZXZlcnN0b3JlL0dNcTBreG9yOVNpN3JKd2JBSmJBVk1ac0VfVU1icV9FQUFBRhUCAsgBACgAGAAbAYgHdXNlX29pbAExFQAAJsq%2Bj9C4t4lAFQIoAkMzLBdASRR64UeuFBgSZGFzaF9iYXNlbGluZV8xX3YxEQB1AAA%3D&amp;ccb=9-4&amp;oh=00_AYAymTdyDg5yzhoXykoVr7pejQRF4llwxv4mlyQbn_8o-w&amp;oe=666CC17F&amp;_nc_sid=1d576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5755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6534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4.3702 %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172011</a:t>
                      </a:r>
                    </a:p>
                  </a:txBody>
                  <a:tcPr/>
                </a:tc>
                <a:extLst>
                  <a:ext uri="{0D108BD9-81ED-4DB2-BD59-A6C34878D82A}">
                    <a16:rowId xmlns:a16="http://schemas.microsoft.com/office/drawing/2014/main" val="1425295012"/>
                  </a:ext>
                </a:extLst>
              </a:tr>
            </a:tbl>
          </a:graphicData>
        </a:graphic>
      </p:graphicFrame>
      <p:sp>
        <p:nvSpPr>
          <p:cNvPr id="4" name="Text Placeholder 3">
            <a:extLst>
              <a:ext uri="{FF2B5EF4-FFF2-40B4-BE49-F238E27FC236}">
                <a16:creationId xmlns:a16="http://schemas.microsoft.com/office/drawing/2014/main" id="{3C7408AA-1F92-4545-B7D1-E0D3CF8886F0}"/>
              </a:ext>
            </a:extLst>
          </p:cNvPr>
          <p:cNvSpPr>
            <a:spLocks noGrp="1"/>
          </p:cNvSpPr>
          <p:nvPr>
            <p:ph type="body" sz="quarter" idx="14"/>
          </p:nvPr>
        </p:nvSpPr>
        <p:spPr/>
        <p:txBody>
          <a:bodyPr/>
          <a:lstStyle/>
          <a:p>
            <a:r>
              <a:rPr lang="en-US"/>
              <a:t>12/24/2023 - 06/24/2024</a:t>
            </a:r>
          </a:p>
        </p:txBody>
      </p:sp>
    </p:spTree>
    <p:extLst>
      <p:ext uri="{BB962C8B-B14F-4D97-AF65-F5344CB8AC3E}">
        <p14:creationId xmlns:p14="http://schemas.microsoft.com/office/powerpoint/2010/main" val="116704232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83DADB-B9D5-488E-B867-344F4AD0EC20}"/>
              </a:ext>
            </a:extLst>
          </p:cNvPr>
          <p:cNvSpPr>
            <a:spLocks noGrp="1"/>
          </p:cNvSpPr>
          <p:nvPr>
            <p:ph type="title"/>
          </p:nvPr>
        </p:nvSpPr>
        <p:spPr/>
        <p:txBody>
          <a:bodyPr/>
          <a:lstStyle/>
          <a:p>
            <a:r>
              <a:rPr lang="en-US"/>
              <a:t>Instagram Post Table (with Total Interactions) | tickr.news - 20 of 26</a:t>
            </a:r>
          </a:p>
        </p:txBody>
      </p:sp>
      <p:graphicFrame>
        <p:nvGraphicFramePr>
          <p:cNvPr id="5" name="Table Placeholder 4">
            <a:extLst>
              <a:ext uri="{FF2B5EF4-FFF2-40B4-BE49-F238E27FC236}">
                <a16:creationId xmlns:a16="http://schemas.microsoft.com/office/drawing/2014/main" id="{CF7D3F98-804F-46C7-9655-D31A48E31152}"/>
              </a:ext>
            </a:extLst>
          </p:cNvPr>
          <p:cNvGraphicFramePr>
            <a:graphicFrameLocks noGrp="1"/>
          </p:cNvGraphicFramePr>
          <p:nvPr>
            <p:ph type="tbl" sz="quarter" idx="13"/>
            <p:extLst>
              <p:ext uri="{D42A27DB-BD31-4B8C-83A1-F6EECF244321}">
                <p14:modId xmlns:p14="http://schemas.microsoft.com/office/powerpoint/2010/main" val="378443831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2100701747"/>
                    </a:ext>
                  </a:extLst>
                </a:gridCol>
                <a:gridCol w="1810512">
                  <a:extLst>
                    <a:ext uri="{9D8B030D-6E8A-4147-A177-3AD203B41FA5}">
                      <a16:colId xmlns:a16="http://schemas.microsoft.com/office/drawing/2014/main" val="3211258021"/>
                    </a:ext>
                  </a:extLst>
                </a:gridCol>
                <a:gridCol w="905256">
                  <a:extLst>
                    <a:ext uri="{9D8B030D-6E8A-4147-A177-3AD203B41FA5}">
                      <a16:colId xmlns:a16="http://schemas.microsoft.com/office/drawing/2014/main" val="2469023932"/>
                    </a:ext>
                  </a:extLst>
                </a:gridCol>
                <a:gridCol w="905256">
                  <a:extLst>
                    <a:ext uri="{9D8B030D-6E8A-4147-A177-3AD203B41FA5}">
                      <a16:colId xmlns:a16="http://schemas.microsoft.com/office/drawing/2014/main" val="2964320211"/>
                    </a:ext>
                  </a:extLst>
                </a:gridCol>
                <a:gridCol w="905256">
                  <a:extLst>
                    <a:ext uri="{9D8B030D-6E8A-4147-A177-3AD203B41FA5}">
                      <a16:colId xmlns:a16="http://schemas.microsoft.com/office/drawing/2014/main" val="1097945885"/>
                    </a:ext>
                  </a:extLst>
                </a:gridCol>
                <a:gridCol w="905256">
                  <a:extLst>
                    <a:ext uri="{9D8B030D-6E8A-4147-A177-3AD203B41FA5}">
                      <a16:colId xmlns:a16="http://schemas.microsoft.com/office/drawing/2014/main" val="757518218"/>
                    </a:ext>
                  </a:extLst>
                </a:gridCol>
                <a:gridCol w="905256">
                  <a:extLst>
                    <a:ext uri="{9D8B030D-6E8A-4147-A177-3AD203B41FA5}">
                      <a16:colId xmlns:a16="http://schemas.microsoft.com/office/drawing/2014/main" val="72677930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extLst>
                  <a:ext uri="{0D108BD9-81ED-4DB2-BD59-A6C34878D82A}">
                    <a16:rowId xmlns:a16="http://schemas.microsoft.com/office/drawing/2014/main" val="3600529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tickr.news - 2024-01-22 17:31:10</a:t>
                      </a:r>
                      <a:r>
                        <a:rPr kumimoji="0" lang="de-DE" sz="1000" b="0" i="0" u="none" strike="noStrike" kern="1200" cap="none" spc="0" normalizeH="0" baseline="0" noProof="0">
                          <a:ln>
                            <a:noFill/>
                          </a:ln>
                          <a:solidFill>
                            <a:prstClr val="black"/>
                          </a:solidFill>
                          <a:effectLst/>
                          <a:uLnTx/>
                          <a:uFillTx/>
                          <a:latin typeface="Calibri"/>
                          <a:ea typeface="+mn-ea"/>
                          <a:cs typeface="+mn-cs"/>
                        </a:rPr>
                        <a:t>
 Angebliche Fake-Bilder von Demos gegen rechts? Was sagt ihr dazu?
▶Eine Demonstration gegen rechts am Freitag in Hamburg musste wegen zu vielen Menschen von der Polizei aufgelöst werden. Das ZDF hatte ein Foto von Menschenmassen an der Alster veröffentlicht. Der Vorwurf des Fraktionsvorsitzenden der AfD in Thüringen Björn Höcke: Bilder der Demos, die die Medien veröffentlichten, seien manipuliert. Mehr zu den Fotos, auf die Höcke sich bezieht, im Reel. 
▶Auf zwei anderen Luftaufnahmen aus Hamburg sieht man auf einem Bild deutlich weniger Menschen, als auf dem anderen. Dabei sind auf dem einen Bild in der Binnenalster einige Eisschollen zu sehen, auf dem anderen nicht. Die mögliche Erklärung: Der Unterschied der Menschenanzahl deutet darauf hin, dass das eine Bild mit einigem zeitlichen Abstand zum anderen aufgenommen wurde. Somit ist es möglich, dass beispielsweise die Eisschollen in der Zwischenzeit einfach von der Strömung weggetrieben worden sind. 
▶ Aber nicht nur zu der Demo in Hamburg gibt es Manipulationsvorwürfe. Auch nach der Kundgebung vergangene Woche in Köln haben Menschen auf Social Media behauptet, eine Luftaufnahme vom Heumarkt sei fake und von einer KI gemacht worden. Das ist aber falsch. Der Urheber des Bildes hat gleich mehrere Drohnenaufnahmen gepostet, darunter auch ein Video. Sie alle zeigen den Heumarkt von verschiedenen Perspektiven. Auf allen diesen Aufnahmen sind Menschenmassen zu sehen. Außerdem stimmen seine Bilder mit denen von Nachrichtenagenturen und anderen Nutzern in den sozialen Netzwerken überein. 
Für gründlich recherchierten Content in eurem Feed, lasst ein Abo bei tickr.news da! 
Team: Anna van Doorn, Lisa Jülich, Frederic Boesl 
#fakenews #faktencheck #dpa #zdf #adf #demo #news #nachrichten</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scontent-fra3-1.cdninstagram.com/o1/v/t16/f1/m82/81437FC912CB61E6848BD1322673A388_video_dashinit.mp4?efg=eyJ2ZW5jb2RlX3RhZyI6InZ0c192b2RfdXJsZ2VuLmNsaXBzLnVua25vd24tQzMuNzIwLmRhc2hfYmFzZWxpbmVfMV92MSJ9&amp;_nc_ht=scontent-fra3-1.cdninstagram.com&amp;_nc_cat=101&amp;vs=3585806311690427_486115480&amp;_nc_vs=HBksFQIYT2lnX3hwdl9yZWVsc19wZXJtYW5lbnRfcHJvZC84MTQzN0ZDOTEyQ0I2MUU2ODQ4QkQxMzIyNjczQTM4OF92aWRlb19kYXNoaW5pdC5tcDQVAALIAQAVAhg6cGFzc3Rocm91Z2hfZXZlcnN0b3JlL0dMNnNIQmxpTEVsVUJtUUJBQl9Ec1M2WEpISnlicV9FQUFBRhUCAsgBACgAGAAbAYgHdXNlX29pbAExFQAAJo7c9v7Y7IVAFQIoAkMzLBdASnXCj1wo9hgSZGFzaF9iYXNlbGluZV8xX3YxEQB1AAA%3D&amp;ccb=9-4&amp;oh=00_AfB6Ymq71Q8z1Yv4Vyzio5pCWn-zqKD2rdCUpnOMGuqfCg&amp;oe=65F5DC34&amp;_nc_sid=1d576d&amp;_nc_rid=7c49f4f1f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5525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6517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4.3657 %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277990</a:t>
                      </a:r>
                    </a:p>
                  </a:txBody>
                  <a:tcPr/>
                </a:tc>
                <a:extLst>
                  <a:ext uri="{0D108BD9-81ED-4DB2-BD59-A6C34878D82A}">
                    <a16:rowId xmlns:a16="http://schemas.microsoft.com/office/drawing/2014/main" val="4130933402"/>
                  </a:ext>
                </a:extLst>
              </a:tr>
            </a:tbl>
          </a:graphicData>
        </a:graphic>
      </p:graphicFrame>
      <p:sp>
        <p:nvSpPr>
          <p:cNvPr id="4" name="Text Placeholder 3">
            <a:extLst>
              <a:ext uri="{FF2B5EF4-FFF2-40B4-BE49-F238E27FC236}">
                <a16:creationId xmlns:a16="http://schemas.microsoft.com/office/drawing/2014/main" id="{BDFDF899-AFE9-458A-9DBC-80F03A2D1C44}"/>
              </a:ext>
            </a:extLst>
          </p:cNvPr>
          <p:cNvSpPr>
            <a:spLocks noGrp="1"/>
          </p:cNvSpPr>
          <p:nvPr>
            <p:ph type="body" sz="quarter" idx="14"/>
          </p:nvPr>
        </p:nvSpPr>
        <p:spPr/>
        <p:txBody>
          <a:bodyPr/>
          <a:lstStyle/>
          <a:p>
            <a:r>
              <a:rPr lang="en-US"/>
              <a:t>12/24/2023 - 06/24/2024</a:t>
            </a:r>
          </a:p>
        </p:txBody>
      </p:sp>
    </p:spTree>
    <p:extLst>
      <p:ext uri="{BB962C8B-B14F-4D97-AF65-F5344CB8AC3E}">
        <p14:creationId xmlns:p14="http://schemas.microsoft.com/office/powerpoint/2010/main" val="233928149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4E2FF8-D4C9-4FF5-A371-14E4ADD3E854}"/>
              </a:ext>
            </a:extLst>
          </p:cNvPr>
          <p:cNvSpPr>
            <a:spLocks noGrp="1"/>
          </p:cNvSpPr>
          <p:nvPr>
            <p:ph type="title"/>
          </p:nvPr>
        </p:nvSpPr>
        <p:spPr/>
        <p:txBody>
          <a:bodyPr/>
          <a:lstStyle/>
          <a:p>
            <a:r>
              <a:rPr lang="en-US"/>
              <a:t>Instagram Post Table (with Total Interactions) | tickr.news - 21 of 26</a:t>
            </a:r>
          </a:p>
        </p:txBody>
      </p:sp>
      <p:graphicFrame>
        <p:nvGraphicFramePr>
          <p:cNvPr id="5" name="Table Placeholder 4">
            <a:extLst>
              <a:ext uri="{FF2B5EF4-FFF2-40B4-BE49-F238E27FC236}">
                <a16:creationId xmlns:a16="http://schemas.microsoft.com/office/drawing/2014/main" id="{F9C38BDB-4216-4873-89CE-44C7A5CB712B}"/>
              </a:ext>
            </a:extLst>
          </p:cNvPr>
          <p:cNvGraphicFramePr>
            <a:graphicFrameLocks noGrp="1"/>
          </p:cNvGraphicFramePr>
          <p:nvPr>
            <p:ph type="tbl" sz="quarter" idx="13"/>
            <p:extLst>
              <p:ext uri="{D42A27DB-BD31-4B8C-83A1-F6EECF244321}">
                <p14:modId xmlns:p14="http://schemas.microsoft.com/office/powerpoint/2010/main" val="340692936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1862031994"/>
                    </a:ext>
                  </a:extLst>
                </a:gridCol>
                <a:gridCol w="1810512">
                  <a:extLst>
                    <a:ext uri="{9D8B030D-6E8A-4147-A177-3AD203B41FA5}">
                      <a16:colId xmlns:a16="http://schemas.microsoft.com/office/drawing/2014/main" val="995656002"/>
                    </a:ext>
                  </a:extLst>
                </a:gridCol>
                <a:gridCol w="905256">
                  <a:extLst>
                    <a:ext uri="{9D8B030D-6E8A-4147-A177-3AD203B41FA5}">
                      <a16:colId xmlns:a16="http://schemas.microsoft.com/office/drawing/2014/main" val="642051399"/>
                    </a:ext>
                  </a:extLst>
                </a:gridCol>
                <a:gridCol w="905256">
                  <a:extLst>
                    <a:ext uri="{9D8B030D-6E8A-4147-A177-3AD203B41FA5}">
                      <a16:colId xmlns:a16="http://schemas.microsoft.com/office/drawing/2014/main" val="2950827894"/>
                    </a:ext>
                  </a:extLst>
                </a:gridCol>
                <a:gridCol w="905256">
                  <a:extLst>
                    <a:ext uri="{9D8B030D-6E8A-4147-A177-3AD203B41FA5}">
                      <a16:colId xmlns:a16="http://schemas.microsoft.com/office/drawing/2014/main" val="2811541841"/>
                    </a:ext>
                  </a:extLst>
                </a:gridCol>
                <a:gridCol w="905256">
                  <a:extLst>
                    <a:ext uri="{9D8B030D-6E8A-4147-A177-3AD203B41FA5}">
                      <a16:colId xmlns:a16="http://schemas.microsoft.com/office/drawing/2014/main" val="2058444352"/>
                    </a:ext>
                  </a:extLst>
                </a:gridCol>
                <a:gridCol w="905256">
                  <a:extLst>
                    <a:ext uri="{9D8B030D-6E8A-4147-A177-3AD203B41FA5}">
                      <a16:colId xmlns:a16="http://schemas.microsoft.com/office/drawing/2014/main" val="320071608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extLst>
                  <a:ext uri="{0D108BD9-81ED-4DB2-BD59-A6C34878D82A}">
                    <a16:rowId xmlns:a16="http://schemas.microsoft.com/office/drawing/2014/main" val="29117180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tickr.news - 2024-01-09 16:03:14</a:t>
                      </a:r>
                      <a:r>
                        <a:rPr kumimoji="0" lang="de-DE" sz="1000" b="0" i="0" u="none" strike="noStrike" kern="1200" cap="none" spc="0" normalizeH="0" baseline="0" noProof="0">
                          <a:ln>
                            <a:noFill/>
                          </a:ln>
                          <a:solidFill>
                            <a:prstClr val="black"/>
                          </a:solidFill>
                          <a:effectLst/>
                          <a:uLnTx/>
                          <a:uFillTx/>
                          <a:latin typeface="Calibri"/>
                          <a:ea typeface="+mn-ea"/>
                          <a:cs typeface="+mn-cs"/>
                        </a:rPr>
                        <a:t>
 Was habt ihr vom Bauernprotest mitbekommen? Und was sind eure Gedanken dazu? ⬇️ 
📅 Eine ganze Woche: 
Am Montag (08.01.) sind Landwirte zum Start der Aktionswoche in Traktor-Kolonnen durch die Städte gezogen und haben teilweise sogar mehrere Stunden lang Straßen und Autobahnauffahrten blockiert. Damit protestieren sie u. a. dagegen, dass die Bundesregierung die Vergünstigungen beim Agrardiesel kürzen will. 
⛽ Die Bundesregierung ist schon auf die Bauern zugekommen: 
Die Steuerbegünstigung beim Agrardiesel, die ganz zurückgenommen werden sollte, wird stattdessen schrittweise abgeschafft. Außerdem bleibt die Kfz-Steuerbefreiung für die Landwirtschaft. Dem Bauernverband reichen die Änderungen aber nicht: “Es geht hier ganz klar auch um die Zukunftsfähigkeit unserer Branche", sagte Bauernpräsident Joachim Rukwied. 
🚜 Hetze auf den Demos? 
Der Verfassungsschutz warnt davor, dass Rechtsextreme und Demokratiefeinde die Proteste für sich nutzen. Auf vielen Demos gab es tatsächlich problematische Plakate und Symbole. Im Posting erklären wir euch, was es mit denen auf sich hat. 
🗨️ Was sind eure Gedanken dazu? Schreibt’s mal in die Kommentare! 
Für mehr News in eurem Feed: Abo bei tickr.news da lassen! Und für alle Infos aus dem Sektor: Ab zu 1LIVE. 
Team: Thomas Laßek, Henrik Willun, Juliane Aldag, Miriam von Przewoski 
#bauern #proteste #bauernprotest #landwirtschaft #politik #ampelregierung #tickr #news #tickrnews</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https://quintly-eu-image-storage.s3.amazonaws.com/5369ee464d90a4b72f5abd754d8031c4/06b06e6f1048974535adac614d20fe46.jpg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5878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6433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4.3630 %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242095</a:t>
                      </a:r>
                    </a:p>
                  </a:txBody>
                  <a:tcPr/>
                </a:tc>
                <a:extLst>
                  <a:ext uri="{0D108BD9-81ED-4DB2-BD59-A6C34878D82A}">
                    <a16:rowId xmlns:a16="http://schemas.microsoft.com/office/drawing/2014/main" val="516077206"/>
                  </a:ext>
                </a:extLst>
              </a:tr>
            </a:tbl>
          </a:graphicData>
        </a:graphic>
      </p:graphicFrame>
      <p:sp>
        <p:nvSpPr>
          <p:cNvPr id="4" name="Text Placeholder 3">
            <a:extLst>
              <a:ext uri="{FF2B5EF4-FFF2-40B4-BE49-F238E27FC236}">
                <a16:creationId xmlns:a16="http://schemas.microsoft.com/office/drawing/2014/main" id="{078DA9F7-D315-4705-B275-CF9B48990D5B}"/>
              </a:ext>
            </a:extLst>
          </p:cNvPr>
          <p:cNvSpPr>
            <a:spLocks noGrp="1"/>
          </p:cNvSpPr>
          <p:nvPr>
            <p:ph type="body" sz="quarter" idx="14"/>
          </p:nvPr>
        </p:nvSpPr>
        <p:spPr/>
        <p:txBody>
          <a:bodyPr/>
          <a:lstStyle/>
          <a:p>
            <a:r>
              <a:rPr lang="en-US"/>
              <a:t>12/24/2023 - 06/24/2024</a:t>
            </a:r>
          </a:p>
        </p:txBody>
      </p:sp>
    </p:spTree>
    <p:extLst>
      <p:ext uri="{BB962C8B-B14F-4D97-AF65-F5344CB8AC3E}">
        <p14:creationId xmlns:p14="http://schemas.microsoft.com/office/powerpoint/2010/main" val="71636838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583E74-C89D-4C74-951E-048D18D561D4}"/>
              </a:ext>
            </a:extLst>
          </p:cNvPr>
          <p:cNvSpPr>
            <a:spLocks noGrp="1"/>
          </p:cNvSpPr>
          <p:nvPr>
            <p:ph type="title"/>
          </p:nvPr>
        </p:nvSpPr>
        <p:spPr/>
        <p:txBody>
          <a:bodyPr/>
          <a:lstStyle/>
          <a:p>
            <a:r>
              <a:rPr lang="en-US"/>
              <a:t>Instagram Post Table (with Total Interactions) | tickr.news - 22 of 26</a:t>
            </a:r>
          </a:p>
        </p:txBody>
      </p:sp>
      <p:graphicFrame>
        <p:nvGraphicFramePr>
          <p:cNvPr id="5" name="Table Placeholder 4">
            <a:extLst>
              <a:ext uri="{FF2B5EF4-FFF2-40B4-BE49-F238E27FC236}">
                <a16:creationId xmlns:a16="http://schemas.microsoft.com/office/drawing/2014/main" id="{B01894A3-275A-40CC-83F7-8D3DFF750072}"/>
              </a:ext>
            </a:extLst>
          </p:cNvPr>
          <p:cNvGraphicFramePr>
            <a:graphicFrameLocks noGrp="1"/>
          </p:cNvGraphicFramePr>
          <p:nvPr>
            <p:ph type="tbl" sz="quarter" idx="13"/>
            <p:extLst>
              <p:ext uri="{D42A27DB-BD31-4B8C-83A1-F6EECF244321}">
                <p14:modId xmlns:p14="http://schemas.microsoft.com/office/powerpoint/2010/main" val="424198655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2996758421"/>
                    </a:ext>
                  </a:extLst>
                </a:gridCol>
                <a:gridCol w="1810512">
                  <a:extLst>
                    <a:ext uri="{9D8B030D-6E8A-4147-A177-3AD203B41FA5}">
                      <a16:colId xmlns:a16="http://schemas.microsoft.com/office/drawing/2014/main" val="21817693"/>
                    </a:ext>
                  </a:extLst>
                </a:gridCol>
                <a:gridCol w="905256">
                  <a:extLst>
                    <a:ext uri="{9D8B030D-6E8A-4147-A177-3AD203B41FA5}">
                      <a16:colId xmlns:a16="http://schemas.microsoft.com/office/drawing/2014/main" val="1086427609"/>
                    </a:ext>
                  </a:extLst>
                </a:gridCol>
                <a:gridCol w="905256">
                  <a:extLst>
                    <a:ext uri="{9D8B030D-6E8A-4147-A177-3AD203B41FA5}">
                      <a16:colId xmlns:a16="http://schemas.microsoft.com/office/drawing/2014/main" val="943858707"/>
                    </a:ext>
                  </a:extLst>
                </a:gridCol>
                <a:gridCol w="905256">
                  <a:extLst>
                    <a:ext uri="{9D8B030D-6E8A-4147-A177-3AD203B41FA5}">
                      <a16:colId xmlns:a16="http://schemas.microsoft.com/office/drawing/2014/main" val="2658875593"/>
                    </a:ext>
                  </a:extLst>
                </a:gridCol>
                <a:gridCol w="905256">
                  <a:extLst>
                    <a:ext uri="{9D8B030D-6E8A-4147-A177-3AD203B41FA5}">
                      <a16:colId xmlns:a16="http://schemas.microsoft.com/office/drawing/2014/main" val="1082342942"/>
                    </a:ext>
                  </a:extLst>
                </a:gridCol>
                <a:gridCol w="905256">
                  <a:extLst>
                    <a:ext uri="{9D8B030D-6E8A-4147-A177-3AD203B41FA5}">
                      <a16:colId xmlns:a16="http://schemas.microsoft.com/office/drawing/2014/main" val="185693867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extLst>
                  <a:ext uri="{0D108BD9-81ED-4DB2-BD59-A6C34878D82A}">
                    <a16:rowId xmlns:a16="http://schemas.microsoft.com/office/drawing/2014/main" val="26158846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tickr.news - 2024-05-11 16:23:43</a:t>
                      </a:r>
                      <a:r>
                        <a:rPr kumimoji="0" lang="de-DE" sz="1000" b="0" i="0" u="none" strike="noStrike" kern="1200" cap="none" spc="0" normalizeH="0" baseline="0" noProof="0">
                          <a:ln>
                            <a:noFill/>
                          </a:ln>
                          <a:solidFill>
                            <a:prstClr val="black"/>
                          </a:solidFill>
                          <a:effectLst/>
                          <a:uLnTx/>
                          <a:uFillTx/>
                          <a:latin typeface="Calibri"/>
                          <a:ea typeface="+mn-ea"/>
                          <a:cs typeface="+mn-cs"/>
                        </a:rPr>
                        <a:t>
 📋Steht einmal „Polarlichter sehen“ auch auf eurer Bucketlist? 
✅Dann könnt ihr das heute vielleicht abhaken. Auch heute Nacht (11.Mai) könnt ihr Polarlichter am Himmel in Deutschland sehen. Allerdings wohl nicht mehr so stark.  Am besten ist es zwischen 23 und 2 bis 3 Uhr.
🪐Aber wie entstehen Polarlichter eigentlich?  
Vereinfach gesagt passiert das, wenn der Sonnenwind in die Atmosphäre eindringt. Der Sonnenwind, das sind elektrisch geladene Teilchen aus der Sonne. Und der weht auch Richtung Erde und trifft dort auf das Magnetfeld. Da bringen die Atome in der Luft in verschiedenen bunten Farben zum Leuchten. 
🔭Übrigens Polarlichter sehen zwar ziemlich nice aus, aber Fachleute sehnen das Phänomen teilweise wesentlich kritischer. Denn die Sonnenstürme, die für die Polarlichter verantwortlich sind, bergen auch Gefahren. Zum Beispiel können GPS, Stromnetze, Raumschiffe und Satellitennavigation durch die Sonnenstürme beeinträchtigt werden. Das gab es 2003 schon mal bei einem besonders starken Sonnensturm. Da gab es in Schweden Stromausfälle. 
Für mehr solcher Postings: Abo bei tickr.news da lassen! 
Team: Giulia Maria Mühlhaus, Carolin Bredendiek 
#polarlichter #lichter #fotografie #tickr #tickrnews</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https://quintly-eu-image-storage.s3.amazonaws.com/5369ee464d90a4b72f5abd754d8031c4/d5e095c5632d3fae240699006a6385b4.jpg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6121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6180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4.1383 %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274421</a:t>
                      </a:r>
                    </a:p>
                  </a:txBody>
                  <a:tcPr/>
                </a:tc>
                <a:extLst>
                  <a:ext uri="{0D108BD9-81ED-4DB2-BD59-A6C34878D82A}">
                    <a16:rowId xmlns:a16="http://schemas.microsoft.com/office/drawing/2014/main" val="654923344"/>
                  </a:ext>
                </a:extLst>
              </a:tr>
            </a:tbl>
          </a:graphicData>
        </a:graphic>
      </p:graphicFrame>
      <p:sp>
        <p:nvSpPr>
          <p:cNvPr id="4" name="Text Placeholder 3">
            <a:extLst>
              <a:ext uri="{FF2B5EF4-FFF2-40B4-BE49-F238E27FC236}">
                <a16:creationId xmlns:a16="http://schemas.microsoft.com/office/drawing/2014/main" id="{92AD6165-0624-46B4-8D66-E8EC96992C37}"/>
              </a:ext>
            </a:extLst>
          </p:cNvPr>
          <p:cNvSpPr>
            <a:spLocks noGrp="1"/>
          </p:cNvSpPr>
          <p:nvPr>
            <p:ph type="body" sz="quarter" idx="14"/>
          </p:nvPr>
        </p:nvSpPr>
        <p:spPr/>
        <p:txBody>
          <a:bodyPr/>
          <a:lstStyle/>
          <a:p>
            <a:r>
              <a:rPr lang="en-US"/>
              <a:t>12/24/2023 - 06/24/2024</a:t>
            </a:r>
          </a:p>
        </p:txBody>
      </p:sp>
    </p:spTree>
    <p:extLst>
      <p:ext uri="{BB962C8B-B14F-4D97-AF65-F5344CB8AC3E}">
        <p14:creationId xmlns:p14="http://schemas.microsoft.com/office/powerpoint/2010/main" val="132442240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899F82-12BC-4AAB-B5BE-34BD9284FF1D}"/>
              </a:ext>
            </a:extLst>
          </p:cNvPr>
          <p:cNvSpPr>
            <a:spLocks noGrp="1"/>
          </p:cNvSpPr>
          <p:nvPr>
            <p:ph type="title"/>
          </p:nvPr>
        </p:nvSpPr>
        <p:spPr/>
        <p:txBody>
          <a:bodyPr/>
          <a:lstStyle/>
          <a:p>
            <a:r>
              <a:rPr lang="en-US"/>
              <a:t>Instagram Post Table (with Total Interactions) | tickr.news - 23 of 26</a:t>
            </a:r>
          </a:p>
        </p:txBody>
      </p:sp>
      <p:graphicFrame>
        <p:nvGraphicFramePr>
          <p:cNvPr id="5" name="Table Placeholder 4">
            <a:extLst>
              <a:ext uri="{FF2B5EF4-FFF2-40B4-BE49-F238E27FC236}">
                <a16:creationId xmlns:a16="http://schemas.microsoft.com/office/drawing/2014/main" id="{F743B0A7-5F35-4EEB-B91E-83E403591BDE}"/>
              </a:ext>
            </a:extLst>
          </p:cNvPr>
          <p:cNvGraphicFramePr>
            <a:graphicFrameLocks noGrp="1"/>
          </p:cNvGraphicFramePr>
          <p:nvPr>
            <p:ph type="tbl" sz="quarter" idx="13"/>
            <p:extLst>
              <p:ext uri="{D42A27DB-BD31-4B8C-83A1-F6EECF244321}">
                <p14:modId xmlns:p14="http://schemas.microsoft.com/office/powerpoint/2010/main" val="26260227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3878686534"/>
                    </a:ext>
                  </a:extLst>
                </a:gridCol>
                <a:gridCol w="1810512">
                  <a:extLst>
                    <a:ext uri="{9D8B030D-6E8A-4147-A177-3AD203B41FA5}">
                      <a16:colId xmlns:a16="http://schemas.microsoft.com/office/drawing/2014/main" val="740452332"/>
                    </a:ext>
                  </a:extLst>
                </a:gridCol>
                <a:gridCol w="905256">
                  <a:extLst>
                    <a:ext uri="{9D8B030D-6E8A-4147-A177-3AD203B41FA5}">
                      <a16:colId xmlns:a16="http://schemas.microsoft.com/office/drawing/2014/main" val="38381491"/>
                    </a:ext>
                  </a:extLst>
                </a:gridCol>
                <a:gridCol w="905256">
                  <a:extLst>
                    <a:ext uri="{9D8B030D-6E8A-4147-A177-3AD203B41FA5}">
                      <a16:colId xmlns:a16="http://schemas.microsoft.com/office/drawing/2014/main" val="684852740"/>
                    </a:ext>
                  </a:extLst>
                </a:gridCol>
                <a:gridCol w="905256">
                  <a:extLst>
                    <a:ext uri="{9D8B030D-6E8A-4147-A177-3AD203B41FA5}">
                      <a16:colId xmlns:a16="http://schemas.microsoft.com/office/drawing/2014/main" val="257563596"/>
                    </a:ext>
                  </a:extLst>
                </a:gridCol>
                <a:gridCol w="905256">
                  <a:extLst>
                    <a:ext uri="{9D8B030D-6E8A-4147-A177-3AD203B41FA5}">
                      <a16:colId xmlns:a16="http://schemas.microsoft.com/office/drawing/2014/main" val="2316123284"/>
                    </a:ext>
                  </a:extLst>
                </a:gridCol>
                <a:gridCol w="905256">
                  <a:extLst>
                    <a:ext uri="{9D8B030D-6E8A-4147-A177-3AD203B41FA5}">
                      <a16:colId xmlns:a16="http://schemas.microsoft.com/office/drawing/2014/main" val="417179761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extLst>
                  <a:ext uri="{0D108BD9-81ED-4DB2-BD59-A6C34878D82A}">
                    <a16:rowId xmlns:a16="http://schemas.microsoft.com/office/drawing/2014/main" val="18370662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tickr.news - 2024-06-04 11:19:57</a:t>
                      </a:r>
                      <a:r>
                        <a:rPr kumimoji="0" lang="de-DE" sz="1000" b="0" i="0" u="none" strike="noStrike" kern="1200" cap="none" spc="0" normalizeH="0" baseline="0" noProof="0">
                          <a:ln>
                            <a:noFill/>
                          </a:ln>
                          <a:solidFill>
                            <a:prstClr val="black"/>
                          </a:solidFill>
                          <a:effectLst/>
                          <a:uLnTx/>
                          <a:uFillTx/>
                          <a:latin typeface="Calibri"/>
                          <a:ea typeface="+mn-ea"/>
                          <a:cs typeface="+mn-cs"/>
                        </a:rPr>
                        <a:t>
 Wie findet ihr die Aktion? 
🏳️‍🌈 Seit Jahren feiert die queere Community im Juni weltweit den Pride Month. Seit Juni letztes Jahr haben Rechtsextreme und Rechtskonservative eine Gegenkampagne gestartet und zu dem ins Deutsche übersetzt – “Stolzmonat” ausgerufen, so der Verfassungsschutz Baden-Württemberg.  
🇩🇪 In dem Zusammenhang haben entsprechende Accounts ihre Profilbilder in Deutschland-Farben dargestellt. Auch in sieben Farben, um die Regenbogenflagge zu imitieren. 
👩‍⚖️ Der 23-jährige Youtuber, Influencer und Aktivist Fabian Grischkat hat sich das europaweite Markenrecht an dem Begriff “Stolzmonat” schützen lassen. Menschen abzumahnen, die „Stolzmonat“ verwenden, sei aber nicht das Ziel. 
⚖️ Ein Grund ist: Die Widerspruchsfrist gegen die Anmeldung läuft noch. Am Samstag (01.06) ging offiziell Widerspruch beim Marken- und Patentamt ein. Unter anderem von Sascha Schlösser, AfD-Kandidat bei der Europawahl und Stadtrat in Erfurt. 
👀 Das Sichern von Markenrechten ist mittlerweile zu einem gängigen Instrument geworden, um menschenfeindliche Symbole zu kapern und entsprechende Kampagnen zu stoppen: Der Verein “Laut gegen Nazis” zum Beispiel schnappte sich die Rechte an Codes wie “enness” oder “I Love Htlr”.  
🖼️: IMAGO/Christoph Hardt 
🖼️: Screenshot/stolzmonat.store 
Team: Giulia Maria Mühlhaus, Louisa Heerde 
#pride #juniistpride #pridemonth #lgptq #tickr #tickrnews</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https://quintly-eu-image-storage.s3.amazonaws.com/5369ee464d90a4b72f5abd754d8031c4/2fa84eb7bb9afe103c2fc3e2c95dbca2.jpg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5478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5746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3.8243 %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80896</a:t>
                      </a:r>
                    </a:p>
                  </a:txBody>
                  <a:tcPr/>
                </a:tc>
                <a:extLst>
                  <a:ext uri="{0D108BD9-81ED-4DB2-BD59-A6C34878D82A}">
                    <a16:rowId xmlns:a16="http://schemas.microsoft.com/office/drawing/2014/main" val="1662917581"/>
                  </a:ext>
                </a:extLst>
              </a:tr>
            </a:tbl>
          </a:graphicData>
        </a:graphic>
      </p:graphicFrame>
      <p:sp>
        <p:nvSpPr>
          <p:cNvPr id="4" name="Text Placeholder 3">
            <a:extLst>
              <a:ext uri="{FF2B5EF4-FFF2-40B4-BE49-F238E27FC236}">
                <a16:creationId xmlns:a16="http://schemas.microsoft.com/office/drawing/2014/main" id="{DC80A028-B952-4444-819A-28A685EA3C63}"/>
              </a:ext>
            </a:extLst>
          </p:cNvPr>
          <p:cNvSpPr>
            <a:spLocks noGrp="1"/>
          </p:cNvSpPr>
          <p:nvPr>
            <p:ph type="body" sz="quarter" idx="14"/>
          </p:nvPr>
        </p:nvSpPr>
        <p:spPr/>
        <p:txBody>
          <a:bodyPr/>
          <a:lstStyle/>
          <a:p>
            <a:r>
              <a:rPr lang="en-US"/>
              <a:t>12/24/2023 - 06/24/2024</a:t>
            </a:r>
          </a:p>
        </p:txBody>
      </p:sp>
    </p:spTree>
    <p:extLst>
      <p:ext uri="{BB962C8B-B14F-4D97-AF65-F5344CB8AC3E}">
        <p14:creationId xmlns:p14="http://schemas.microsoft.com/office/powerpoint/2010/main" val="314179160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724678-00ED-4384-99C7-A17F154AAE15}"/>
              </a:ext>
            </a:extLst>
          </p:cNvPr>
          <p:cNvSpPr>
            <a:spLocks noGrp="1"/>
          </p:cNvSpPr>
          <p:nvPr>
            <p:ph type="title"/>
          </p:nvPr>
        </p:nvSpPr>
        <p:spPr/>
        <p:txBody>
          <a:bodyPr/>
          <a:lstStyle/>
          <a:p>
            <a:r>
              <a:rPr lang="en-US"/>
              <a:t>Instagram Post Table (with Total Interactions) | tickr.news - 24 of 26</a:t>
            </a:r>
          </a:p>
        </p:txBody>
      </p:sp>
      <p:graphicFrame>
        <p:nvGraphicFramePr>
          <p:cNvPr id="5" name="Table Placeholder 4">
            <a:extLst>
              <a:ext uri="{FF2B5EF4-FFF2-40B4-BE49-F238E27FC236}">
                <a16:creationId xmlns:a16="http://schemas.microsoft.com/office/drawing/2014/main" id="{835CCAED-18EF-4C3D-B367-93B820E68EA4}"/>
              </a:ext>
            </a:extLst>
          </p:cNvPr>
          <p:cNvGraphicFramePr>
            <a:graphicFrameLocks noGrp="1"/>
          </p:cNvGraphicFramePr>
          <p:nvPr>
            <p:ph type="tbl" sz="quarter" idx="13"/>
            <p:extLst>
              <p:ext uri="{D42A27DB-BD31-4B8C-83A1-F6EECF244321}">
                <p14:modId xmlns:p14="http://schemas.microsoft.com/office/powerpoint/2010/main" val="414919773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3228535707"/>
                    </a:ext>
                  </a:extLst>
                </a:gridCol>
                <a:gridCol w="1810512">
                  <a:extLst>
                    <a:ext uri="{9D8B030D-6E8A-4147-A177-3AD203B41FA5}">
                      <a16:colId xmlns:a16="http://schemas.microsoft.com/office/drawing/2014/main" val="443949272"/>
                    </a:ext>
                  </a:extLst>
                </a:gridCol>
                <a:gridCol w="905256">
                  <a:extLst>
                    <a:ext uri="{9D8B030D-6E8A-4147-A177-3AD203B41FA5}">
                      <a16:colId xmlns:a16="http://schemas.microsoft.com/office/drawing/2014/main" val="3711575391"/>
                    </a:ext>
                  </a:extLst>
                </a:gridCol>
                <a:gridCol w="905256">
                  <a:extLst>
                    <a:ext uri="{9D8B030D-6E8A-4147-A177-3AD203B41FA5}">
                      <a16:colId xmlns:a16="http://schemas.microsoft.com/office/drawing/2014/main" val="3521254435"/>
                    </a:ext>
                  </a:extLst>
                </a:gridCol>
                <a:gridCol w="905256">
                  <a:extLst>
                    <a:ext uri="{9D8B030D-6E8A-4147-A177-3AD203B41FA5}">
                      <a16:colId xmlns:a16="http://schemas.microsoft.com/office/drawing/2014/main" val="563178700"/>
                    </a:ext>
                  </a:extLst>
                </a:gridCol>
                <a:gridCol w="905256">
                  <a:extLst>
                    <a:ext uri="{9D8B030D-6E8A-4147-A177-3AD203B41FA5}">
                      <a16:colId xmlns:a16="http://schemas.microsoft.com/office/drawing/2014/main" val="2618836936"/>
                    </a:ext>
                  </a:extLst>
                </a:gridCol>
                <a:gridCol w="905256">
                  <a:extLst>
                    <a:ext uri="{9D8B030D-6E8A-4147-A177-3AD203B41FA5}">
                      <a16:colId xmlns:a16="http://schemas.microsoft.com/office/drawing/2014/main" val="22465549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extLst>
                  <a:ext uri="{0D108BD9-81ED-4DB2-BD59-A6C34878D82A}">
                    <a16:rowId xmlns:a16="http://schemas.microsoft.com/office/drawing/2014/main" val="37005203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tickr.news - 2024-05-13 16:32:00</a:t>
                      </a:r>
                      <a:r>
                        <a:rPr kumimoji="0" lang="de-DE" sz="1000" b="0" i="0" u="none" strike="noStrike" kern="1200" cap="none" spc="0" normalizeH="0" baseline="0" noProof="0">
                          <a:ln>
                            <a:noFill/>
                          </a:ln>
                          <a:solidFill>
                            <a:prstClr val="black"/>
                          </a:solidFill>
                          <a:effectLst/>
                          <a:uLnTx/>
                          <a:uFillTx/>
                          <a:latin typeface="Calibri"/>
                          <a:ea typeface="+mn-ea"/>
                          <a:cs typeface="+mn-cs"/>
                        </a:rPr>
                        <a:t>
 Ein ❤️ für Caramelo.
🐎 Den Spitznamen hat er übrigens wegen seines braunen Fells bekommen. Eine Tierärztin sagt, er sei mittlerweile stabil und hätte schon wieder auf einer Wiese Gras gefressen.
🫶 Die Geschichte von dem Pferd hat viele Menschen in Brasilien gerührt. Einige sehen in ihm Stärke und Hoffnung. Eine bekannte brasilianische Schauspielerin schreibt auf X: „Nach so vielen schlechten Nachrichten ist die Rettung des Pferdes ein Aufatmen“.
🇧🇷 Das Unwetter im Süden von Brasilien gilt als schwerstes der letzten Jahrzehnte. Noch immer werden viele Menschen vermisst.
👉 Folgt tickr.news, um up to date zu bleiben und diemitdenpferden für alles rund um Pferde und Reitsport.  
👉 Team: Aron David, Caro Köhler, Kai Bogatzki
#Pferde #Brasilien #Nachrichten #tickr #WDR</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scontent-fra3-2.cdninstagram.com/o1/v/t16/f1/m82/D84B1B91AA8939ECC1B12BDBB3A42F94_video_dashinit.mp4?efg=eyJ2ZW5jb2RlX3RhZyI6InZ0c192b2RfdXJsZ2VuLmNsaXBzLnVua25vd24tQzMuNzIwLmRhc2hfYmFzZWxpbmVfMV92MSJ9&amp;_nc_ht=scontent-fra3-2.cdninstagram.com&amp;_nc_cat=106&amp;vs=358842383876870_700087292&amp;_nc_vs=HBksFQIYT2lnX3hwdl9yZWVsc19wZXJtYW5lbnRfcHJvZC9EODRCMUI5MUFBODkzOUVDQzFCMTJCREJCM0E0MkY5NF92aWRlb19kYXNoaW5pdC5tcDQVAALIAQAVAhg6cGFzc3Rocm91Z2hfZXZlcnN0b3JlL0dONGZKUnBBYlVrWU1kb0hBR3VESzl3WjVTOFpicV9FQUFBRhUCAsgBACgAGAAbAYgHdXNlX29pbAExFQAAJsKQqpPGwbw%2FFQIoAkMzLBdARz1wo9cKPRgSZGFzaF9iYXNlbGluZV8xX3YxEQB1AAA%3D&amp;ccb=9-4&amp;oh=00_AYC_Zg3OnrHTQ_Zbq_uiV8YjavCdZOIgbCgDRUdecImEZA&amp;oe=667A9AA4&amp;_nc_sid=1d576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5645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5687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3.8073 %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114191</a:t>
                      </a:r>
                    </a:p>
                  </a:txBody>
                  <a:tcPr/>
                </a:tc>
                <a:extLst>
                  <a:ext uri="{0D108BD9-81ED-4DB2-BD59-A6C34878D82A}">
                    <a16:rowId xmlns:a16="http://schemas.microsoft.com/office/drawing/2014/main" val="3939953571"/>
                  </a:ext>
                </a:extLst>
              </a:tr>
            </a:tbl>
          </a:graphicData>
        </a:graphic>
      </p:graphicFrame>
      <p:sp>
        <p:nvSpPr>
          <p:cNvPr id="4" name="Text Placeholder 3">
            <a:extLst>
              <a:ext uri="{FF2B5EF4-FFF2-40B4-BE49-F238E27FC236}">
                <a16:creationId xmlns:a16="http://schemas.microsoft.com/office/drawing/2014/main" id="{F9AAF654-3D80-41FB-861D-62430B725322}"/>
              </a:ext>
            </a:extLst>
          </p:cNvPr>
          <p:cNvSpPr>
            <a:spLocks noGrp="1"/>
          </p:cNvSpPr>
          <p:nvPr>
            <p:ph type="body" sz="quarter" idx="14"/>
          </p:nvPr>
        </p:nvSpPr>
        <p:spPr/>
        <p:txBody>
          <a:bodyPr/>
          <a:lstStyle/>
          <a:p>
            <a:r>
              <a:rPr lang="en-US"/>
              <a:t>12/24/2023 - 06/24/2024</a:t>
            </a:r>
          </a:p>
        </p:txBody>
      </p:sp>
    </p:spTree>
    <p:extLst>
      <p:ext uri="{BB962C8B-B14F-4D97-AF65-F5344CB8AC3E}">
        <p14:creationId xmlns:p14="http://schemas.microsoft.com/office/powerpoint/2010/main" val="149288321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76188F-9151-478B-AD26-075747627CE9}"/>
              </a:ext>
            </a:extLst>
          </p:cNvPr>
          <p:cNvSpPr>
            <a:spLocks noGrp="1"/>
          </p:cNvSpPr>
          <p:nvPr>
            <p:ph type="title"/>
          </p:nvPr>
        </p:nvSpPr>
        <p:spPr/>
        <p:txBody>
          <a:bodyPr/>
          <a:lstStyle/>
          <a:p>
            <a:r>
              <a:rPr lang="en-US"/>
              <a:t>Instagram Post Table (with Total Interactions) | tickr.news - 25 of 26</a:t>
            </a:r>
          </a:p>
        </p:txBody>
      </p:sp>
      <p:graphicFrame>
        <p:nvGraphicFramePr>
          <p:cNvPr id="5" name="Table Placeholder 4">
            <a:extLst>
              <a:ext uri="{FF2B5EF4-FFF2-40B4-BE49-F238E27FC236}">
                <a16:creationId xmlns:a16="http://schemas.microsoft.com/office/drawing/2014/main" id="{C8E78975-8332-4F95-927C-BA6E7FADA8C7}"/>
              </a:ext>
            </a:extLst>
          </p:cNvPr>
          <p:cNvGraphicFramePr>
            <a:graphicFrameLocks noGrp="1"/>
          </p:cNvGraphicFramePr>
          <p:nvPr>
            <p:ph type="tbl" sz="quarter" idx="13"/>
            <p:extLst>
              <p:ext uri="{D42A27DB-BD31-4B8C-83A1-F6EECF244321}">
                <p14:modId xmlns:p14="http://schemas.microsoft.com/office/powerpoint/2010/main" val="173469408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862543588"/>
                    </a:ext>
                  </a:extLst>
                </a:gridCol>
                <a:gridCol w="1810512">
                  <a:extLst>
                    <a:ext uri="{9D8B030D-6E8A-4147-A177-3AD203B41FA5}">
                      <a16:colId xmlns:a16="http://schemas.microsoft.com/office/drawing/2014/main" val="1138419865"/>
                    </a:ext>
                  </a:extLst>
                </a:gridCol>
                <a:gridCol w="905256">
                  <a:extLst>
                    <a:ext uri="{9D8B030D-6E8A-4147-A177-3AD203B41FA5}">
                      <a16:colId xmlns:a16="http://schemas.microsoft.com/office/drawing/2014/main" val="1813530159"/>
                    </a:ext>
                  </a:extLst>
                </a:gridCol>
                <a:gridCol w="905256">
                  <a:extLst>
                    <a:ext uri="{9D8B030D-6E8A-4147-A177-3AD203B41FA5}">
                      <a16:colId xmlns:a16="http://schemas.microsoft.com/office/drawing/2014/main" val="811958834"/>
                    </a:ext>
                  </a:extLst>
                </a:gridCol>
                <a:gridCol w="905256">
                  <a:extLst>
                    <a:ext uri="{9D8B030D-6E8A-4147-A177-3AD203B41FA5}">
                      <a16:colId xmlns:a16="http://schemas.microsoft.com/office/drawing/2014/main" val="3535686248"/>
                    </a:ext>
                  </a:extLst>
                </a:gridCol>
                <a:gridCol w="905256">
                  <a:extLst>
                    <a:ext uri="{9D8B030D-6E8A-4147-A177-3AD203B41FA5}">
                      <a16:colId xmlns:a16="http://schemas.microsoft.com/office/drawing/2014/main" val="1442584282"/>
                    </a:ext>
                  </a:extLst>
                </a:gridCol>
                <a:gridCol w="905256">
                  <a:extLst>
                    <a:ext uri="{9D8B030D-6E8A-4147-A177-3AD203B41FA5}">
                      <a16:colId xmlns:a16="http://schemas.microsoft.com/office/drawing/2014/main" val="371179529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extLst>
                  <a:ext uri="{0D108BD9-81ED-4DB2-BD59-A6C34878D82A}">
                    <a16:rowId xmlns:a16="http://schemas.microsoft.com/office/drawing/2014/main" val="180623955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tickr.news - 2024-03-05 18:33:13</a:t>
                      </a:r>
                      <a:r>
                        <a:rPr kumimoji="0" lang="de-DE" sz="1000" b="0" i="0" u="none" strike="noStrike" kern="1200" cap="none" spc="0" normalizeH="0" baseline="0" noProof="0">
                          <a:ln>
                            <a:noFill/>
                          </a:ln>
                          <a:solidFill>
                            <a:prstClr val="black"/>
                          </a:solidFill>
                          <a:effectLst/>
                          <a:uLnTx/>
                          <a:uFillTx/>
                          <a:latin typeface="Calibri"/>
                          <a:ea typeface="+mn-ea"/>
                          <a:cs typeface="+mn-cs"/>
                        </a:rPr>
                        <a:t>
 Geht das zu weit? 🚜 
🚜 Auf der B5 gab es nach dem Vorfall lange Staus. Erst einen Tag später war die Straße wieder normal befahrbar. Traktoren waren dort abgestellt und mussten abgeschleppt werden, sagt die Polizei. 
🚜 Seit Wochen protestieren Landwirte und Landwirtinnen gegen die Agrarpolitik der Bundesregierung. Es geht vor allem um die geplanten Beihilfekürzungen beim Agrardiesel und um aus ihrer Sicht zu starke Vorgaben der Politik für die Landwirtschaft. 
🚜 Deswegen gab es viele Demos –  auch mit ein paar Zwischenfällen: Anfang Februar z.B. hatte ein Autofahrer an der A13 einen protestierenden Landwirt erfasst. Ende letzten Jahres hatte ein junger Landwirt versucht eine Polizeiabsperrung zu durchbrechen. 
Abonniert tickr.news, für mehr News in eurem Feed!  
Team: Tom Schachtsiek, Louisa Heerde, Miguel Temme 
#BauernProtest #B5 #Bauern #TickrNews #bauern #bauernproteste</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scontent-fra3-2.cdninstagram.com/o1/v/t16/f1/m82/404AAFD1C3F4DCBCD10B6414C815CA88_video_dashinit.mp4?efg=eyJ2ZW5jb2RlX3RhZyI6InZ0c192b2RfdXJsZ2VuLmNsaXBzLnVua25vd24tQzMuNzIwLmRhc2hfYmFzZWxpbmVfMV92MSJ9&amp;_nc_ht=scontent-fra3-2.cdninstagram.com&amp;_nc_cat=109&amp;vs=2606440419529537_1832780691&amp;_nc_vs=HBksFQIYT2lnX3hwdl9yZWVsc19wZXJtYW5lbnRfcHJvZC80MDRBQUZEMUMzRjREQ0JDRDEwQjY0MTRDODE1Q0E4OF92aWRlb19kYXNoaW5pdC5tcDQVAALIAQAVAhg6cGFzc3Rocm91Z2hfZXZlcnN0b3JlL0dLZXpwUm1jaXB5V1FFY0JBTXcxSW9SMExLRXBicV9FQUFBRhUCAsgBACgAGAAbAYgHdXNlX29pbAExFQAAJtrni5Dvr4hBFQIoAkMzLBdAQAAAAAAAABgSZGFzaF9iYXNlbGluZV8xX3YxEQB1AAA%3D&amp;ccb=9-4&amp;oh=00_AfDUnuwwZBoExx4llLC5U2W7yiDXncfEm1FkpZSOeaGyPw&amp;oe=662ACE2F&amp;_nc_sid=1d576d&amp;_nc_rid=5a74828949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3437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5391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3.6022 %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121111</a:t>
                      </a:r>
                    </a:p>
                  </a:txBody>
                  <a:tcPr/>
                </a:tc>
                <a:extLst>
                  <a:ext uri="{0D108BD9-81ED-4DB2-BD59-A6C34878D82A}">
                    <a16:rowId xmlns:a16="http://schemas.microsoft.com/office/drawing/2014/main" val="3705964525"/>
                  </a:ext>
                </a:extLst>
              </a:tr>
            </a:tbl>
          </a:graphicData>
        </a:graphic>
      </p:graphicFrame>
      <p:sp>
        <p:nvSpPr>
          <p:cNvPr id="4" name="Text Placeholder 3">
            <a:extLst>
              <a:ext uri="{FF2B5EF4-FFF2-40B4-BE49-F238E27FC236}">
                <a16:creationId xmlns:a16="http://schemas.microsoft.com/office/drawing/2014/main" id="{2C30F0B4-9FB3-4F7F-964B-B4DB8544737C}"/>
              </a:ext>
            </a:extLst>
          </p:cNvPr>
          <p:cNvSpPr>
            <a:spLocks noGrp="1"/>
          </p:cNvSpPr>
          <p:nvPr>
            <p:ph type="body" sz="quarter" idx="14"/>
          </p:nvPr>
        </p:nvSpPr>
        <p:spPr/>
        <p:txBody>
          <a:bodyPr/>
          <a:lstStyle/>
          <a:p>
            <a:r>
              <a:rPr lang="en-US"/>
              <a:t>12/24/2023 - 06/24/2024</a:t>
            </a:r>
          </a:p>
        </p:txBody>
      </p:sp>
    </p:spTree>
    <p:extLst>
      <p:ext uri="{BB962C8B-B14F-4D97-AF65-F5344CB8AC3E}">
        <p14:creationId xmlns:p14="http://schemas.microsoft.com/office/powerpoint/2010/main" val="398695798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AD025E-5246-456C-A23F-BE9BBD2B5A9F}"/>
              </a:ext>
            </a:extLst>
          </p:cNvPr>
          <p:cNvSpPr>
            <a:spLocks noGrp="1"/>
          </p:cNvSpPr>
          <p:nvPr>
            <p:ph type="title"/>
          </p:nvPr>
        </p:nvSpPr>
        <p:spPr/>
        <p:txBody>
          <a:bodyPr/>
          <a:lstStyle/>
          <a:p>
            <a:r>
              <a:rPr lang="en-US"/>
              <a:t>Instagram Post Table (with Total Interactions) | tickr.news - 26 of 26</a:t>
            </a:r>
          </a:p>
        </p:txBody>
      </p:sp>
      <p:graphicFrame>
        <p:nvGraphicFramePr>
          <p:cNvPr id="5" name="Table Placeholder 4">
            <a:extLst>
              <a:ext uri="{FF2B5EF4-FFF2-40B4-BE49-F238E27FC236}">
                <a16:creationId xmlns:a16="http://schemas.microsoft.com/office/drawing/2014/main" id="{6AF83A4F-9D23-469B-8BE8-E20DB18F6B2D}"/>
              </a:ext>
            </a:extLst>
          </p:cNvPr>
          <p:cNvGraphicFramePr>
            <a:graphicFrameLocks noGrp="1"/>
          </p:cNvGraphicFramePr>
          <p:nvPr>
            <p:ph type="tbl" sz="quarter" idx="13"/>
            <p:extLst>
              <p:ext uri="{D42A27DB-BD31-4B8C-83A1-F6EECF244321}">
                <p14:modId xmlns:p14="http://schemas.microsoft.com/office/powerpoint/2010/main" val="300544249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2593456890"/>
                    </a:ext>
                  </a:extLst>
                </a:gridCol>
                <a:gridCol w="1810512">
                  <a:extLst>
                    <a:ext uri="{9D8B030D-6E8A-4147-A177-3AD203B41FA5}">
                      <a16:colId xmlns:a16="http://schemas.microsoft.com/office/drawing/2014/main" val="1468173386"/>
                    </a:ext>
                  </a:extLst>
                </a:gridCol>
                <a:gridCol w="905256">
                  <a:extLst>
                    <a:ext uri="{9D8B030D-6E8A-4147-A177-3AD203B41FA5}">
                      <a16:colId xmlns:a16="http://schemas.microsoft.com/office/drawing/2014/main" val="2868791836"/>
                    </a:ext>
                  </a:extLst>
                </a:gridCol>
                <a:gridCol w="905256">
                  <a:extLst>
                    <a:ext uri="{9D8B030D-6E8A-4147-A177-3AD203B41FA5}">
                      <a16:colId xmlns:a16="http://schemas.microsoft.com/office/drawing/2014/main" val="395037550"/>
                    </a:ext>
                  </a:extLst>
                </a:gridCol>
                <a:gridCol w="905256">
                  <a:extLst>
                    <a:ext uri="{9D8B030D-6E8A-4147-A177-3AD203B41FA5}">
                      <a16:colId xmlns:a16="http://schemas.microsoft.com/office/drawing/2014/main" val="1076208156"/>
                    </a:ext>
                  </a:extLst>
                </a:gridCol>
                <a:gridCol w="905256">
                  <a:extLst>
                    <a:ext uri="{9D8B030D-6E8A-4147-A177-3AD203B41FA5}">
                      <a16:colId xmlns:a16="http://schemas.microsoft.com/office/drawing/2014/main" val="3316935532"/>
                    </a:ext>
                  </a:extLst>
                </a:gridCol>
                <a:gridCol w="905256">
                  <a:extLst>
                    <a:ext uri="{9D8B030D-6E8A-4147-A177-3AD203B41FA5}">
                      <a16:colId xmlns:a16="http://schemas.microsoft.com/office/drawing/2014/main" val="277896736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extLst>
                  <a:ext uri="{0D108BD9-81ED-4DB2-BD59-A6C34878D82A}">
                    <a16:rowId xmlns:a16="http://schemas.microsoft.com/office/drawing/2014/main" val="318450442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tickr.news - 2024-02-23 17:13:28</a:t>
                      </a:r>
                      <a:r>
                        <a:rPr kumimoji="0" lang="de-DE" sz="1000" b="0" i="0" u="none" strike="noStrike" kern="1200" cap="none" spc="0" normalizeH="0" baseline="0" noProof="0">
                          <a:ln>
                            <a:noFill/>
                          </a:ln>
                          <a:solidFill>
                            <a:prstClr val="black"/>
                          </a:solidFill>
                          <a:effectLst/>
                          <a:uLnTx/>
                          <a:uFillTx/>
                          <a:latin typeface="Calibri"/>
                          <a:ea typeface="+mn-ea"/>
                          <a:cs typeface="+mn-cs"/>
                        </a:rPr>
                        <a:t>
 Was denkt ihr darüber? 
📊 Wenn man sich die Statistik anschaut, fällt auf: Die meisten Schüsse von der Polizei gehen auf Tiere. Insgesamt wurde 2022 von der Polizei über 15.500-mal auf Tiere geschossen. Schüsse zur Warnung, auf Menschen oder Sachen liegen im zweistelligen Bereich. 
ℹ️ Für mehr News, folgt: @tickr.news 
🐱 Mehr Tier-Themen gibt’s bei: @tieresucheneinzuhause
⏯️ Team: Aron David, Valerie Dörner, Kai Bogatzki 
#Katze #Tiere #Polizei #Tierschutz</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scontent-fra3-2.cdninstagram.com/o1/v/t16/f1/m82/C3448992BD0C53DE4A79C6D58C8D8C9C_video_dashinit.mp4?efg=eyJ2ZW5jb2RlX3RhZyI6InZ0c192b2RfdXJsZ2VuLmNsaXBzLnVua25vd24tQzMuNzIwLmRhc2hfYmFzZWxpbmVfMV92MSJ9&amp;_nc_ht=scontent-fra3-2.cdninstagram.com&amp;_nc_cat=101&amp;vs=3542674519317997_3781537813&amp;_nc_vs=HBksFQIYT2lnX3hwdl9yZWVsc19wZXJtYW5lbnRfcHJvZC9DMzQ0ODk5MkJEMEM1M0RFNEE3OUM2RDU4QzhEOEM5Q192aWRlb19kYXNoaW5pdC5tcDQVAALIAQAVAhg6cGFzc3Rocm91Z2hfZXZlcnN0b3JlL0dCRU5ZaGpqaWFfbDdrWURBR1hiMUxjZllxTnlicV9FQUFBRhUCAsgBACgAGAAbAYgHdXNlX29pbAExFQAAJrCOhLP1jIFAFQIoAkMzLBdAR7gxJul41RgSZGFzaF9iYXNlbGluZV8xX3YxEQB1AAA%3D&amp;ccb=9-4&amp;oh=00_AfBKMyKcie2XBZU3DtXic1fVk3KTV_qIcCiHHPEGRrsVXA&amp;oe=661EFE47&amp;_nc_sid=1d576d&amp;_nc_rid=12d05db3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4224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4963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3.3164 %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160473</a:t>
                      </a:r>
                    </a:p>
                  </a:txBody>
                  <a:tcPr/>
                </a:tc>
                <a:extLst>
                  <a:ext uri="{0D108BD9-81ED-4DB2-BD59-A6C34878D82A}">
                    <a16:rowId xmlns:a16="http://schemas.microsoft.com/office/drawing/2014/main" val="3447599994"/>
                  </a:ext>
                </a:extLst>
              </a:tr>
            </a:tbl>
          </a:graphicData>
        </a:graphic>
      </p:graphicFrame>
      <p:sp>
        <p:nvSpPr>
          <p:cNvPr id="4" name="Text Placeholder 3">
            <a:extLst>
              <a:ext uri="{FF2B5EF4-FFF2-40B4-BE49-F238E27FC236}">
                <a16:creationId xmlns:a16="http://schemas.microsoft.com/office/drawing/2014/main" id="{2A6085CA-E3EA-4C89-B90B-DA4935162007}"/>
              </a:ext>
            </a:extLst>
          </p:cNvPr>
          <p:cNvSpPr>
            <a:spLocks noGrp="1"/>
          </p:cNvSpPr>
          <p:nvPr>
            <p:ph type="body" sz="quarter" idx="14"/>
          </p:nvPr>
        </p:nvSpPr>
        <p:spPr/>
        <p:txBody>
          <a:bodyPr/>
          <a:lstStyle/>
          <a:p>
            <a:r>
              <a:rPr lang="en-US"/>
              <a:t>12/24/2023 - 06/24/2024</a:t>
            </a:r>
          </a:p>
        </p:txBody>
      </p:sp>
    </p:spTree>
    <p:extLst>
      <p:ext uri="{BB962C8B-B14F-4D97-AF65-F5344CB8AC3E}">
        <p14:creationId xmlns:p14="http://schemas.microsoft.com/office/powerpoint/2010/main" val="1496141060"/>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4</TotalTime>
  <Words>7439</Words>
  <Application>Microsoft Office PowerPoint</Application>
  <PresentationFormat>On-screen Show (4:3)</PresentationFormat>
  <Paragraphs>409</Paragraphs>
  <Slides>26</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26</vt:i4>
      </vt:variant>
    </vt:vector>
  </HeadingPairs>
  <TitlesOfParts>
    <vt:vector size="29" baseType="lpstr">
      <vt:lpstr>Calibri</vt:lpstr>
      <vt:lpstr>Arial</vt:lpstr>
      <vt:lpstr>quintly_template</vt:lpstr>
      <vt:lpstr>Instagram Post Table (with Total Interactions) | tickr.news - 1 of 26</vt:lpstr>
      <vt:lpstr>Instagram Post Table (with Total Interactions) | tickr.news - 2 of 26</vt:lpstr>
      <vt:lpstr>Instagram Post Table (with Total Interactions) | tickr.news - 3 of 26</vt:lpstr>
      <vt:lpstr>Instagram Post Table (with Total Interactions) | tickr.news - 4 of 26</vt:lpstr>
      <vt:lpstr>Instagram Post Table (with Total Interactions) | tickr.news - 5 of 26</vt:lpstr>
      <vt:lpstr>Instagram Post Table (with Total Interactions) | tickr.news - 6 of 26</vt:lpstr>
      <vt:lpstr>Instagram Post Table (with Total Interactions) | tickr.news - 7 of 26</vt:lpstr>
      <vt:lpstr>Instagram Post Table (with Total Interactions) | tickr.news - 8 of 26</vt:lpstr>
      <vt:lpstr>Instagram Post Table (with Total Interactions) | tickr.news - 9 of 26</vt:lpstr>
      <vt:lpstr>Instagram Post Table (with Total Interactions) | tickr.news - 10 of 26</vt:lpstr>
      <vt:lpstr>Instagram Post Table (with Total Interactions) | tickr.news - 11 of 26</vt:lpstr>
      <vt:lpstr>Instagram Post Table (with Total Interactions) | tickr.news - 12 of 26</vt:lpstr>
      <vt:lpstr>Instagram Post Table (with Total Interactions) | tickr.news - 13 of 26</vt:lpstr>
      <vt:lpstr>Instagram Post Table (with Total Interactions) | tickr.news - 14 of 26</vt:lpstr>
      <vt:lpstr>Instagram Post Table (with Total Interactions) | tickr.news - 15 of 26</vt:lpstr>
      <vt:lpstr>Instagram Post Table (with Total Interactions) | tickr.news - 16 of 26</vt:lpstr>
      <vt:lpstr>Instagram Post Table (with Total Interactions) | tickr.news - 17 of 26</vt:lpstr>
      <vt:lpstr>Instagram Post Table (with Total Interactions) | tickr.news - 18 of 26</vt:lpstr>
      <vt:lpstr>Instagram Post Table (with Total Interactions) | tickr.news - 19 of 26</vt:lpstr>
      <vt:lpstr>Instagram Post Table (with Total Interactions) | tickr.news - 20 of 26</vt:lpstr>
      <vt:lpstr>Instagram Post Table (with Total Interactions) | tickr.news - 21 of 26</vt:lpstr>
      <vt:lpstr>Instagram Post Table (with Total Interactions) | tickr.news - 22 of 26</vt:lpstr>
      <vt:lpstr>Instagram Post Table (with Total Interactions) | tickr.news - 23 of 26</vt:lpstr>
      <vt:lpstr>Instagram Post Table (with Total Interactions) | tickr.news - 24 of 26</vt:lpstr>
      <vt:lpstr>Instagram Post Table (with Total Interactions) | tickr.news - 25 of 26</vt:lpstr>
      <vt:lpstr>Instagram Post Table (with Total Interactions) | tickr.news - 26 of 26</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Instagram Post Table (with Total Interactions) | tickr.news - 1 of 26</dc:title>
  <dc:creator>Frederik Born</dc:creator>
  <cp:lastModifiedBy>Frederik Born</cp:lastModifiedBy>
  <cp:revision>1</cp:revision>
  <dcterms:created xsi:type="dcterms:W3CDTF">2024-06-24T14:59:39Z</dcterms:created>
  <dcterms:modified xsi:type="dcterms:W3CDTF">2024-06-24T15:04:26Z</dcterms:modified>
</cp:coreProperties>
</file>