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431A2-24E8-438F-A036-48E3E8377F84}"/>
              </a:ext>
            </a:extLst>
          </p:cNvPr>
          <p:cNvSpPr>
            <a:spLocks noGrp="1"/>
          </p:cNvSpPr>
          <p:nvPr>
            <p:ph type="title"/>
          </p:nvPr>
        </p:nvSpPr>
        <p:spPr/>
        <p:txBody>
          <a:bodyPr/>
          <a:lstStyle/>
          <a:p>
            <a:r>
              <a:rPr lang="de-DE"/>
              <a:t>Instagram Alle Posts des Zeitraums (mit Total Interactions) | lokalzeit - 1 of 7</a:t>
            </a:r>
            <a:endParaRPr lang="en-US"/>
          </a:p>
        </p:txBody>
      </p:sp>
      <p:graphicFrame>
        <p:nvGraphicFramePr>
          <p:cNvPr id="5" name="Table Placeholder 4">
            <a:extLst>
              <a:ext uri="{FF2B5EF4-FFF2-40B4-BE49-F238E27FC236}">
                <a16:creationId xmlns:a16="http://schemas.microsoft.com/office/drawing/2014/main" id="{CDCF731A-F40E-4A98-9982-9E1016223A20}"/>
              </a:ext>
            </a:extLst>
          </p:cNvPr>
          <p:cNvGraphicFramePr>
            <a:graphicFrameLocks noGrp="1"/>
          </p:cNvGraphicFramePr>
          <p:nvPr>
            <p:ph type="tbl" sz="quarter" idx="13"/>
            <p:extLst>
              <p:ext uri="{D42A27DB-BD31-4B8C-83A1-F6EECF244321}">
                <p14:modId xmlns:p14="http://schemas.microsoft.com/office/powerpoint/2010/main" val="2052909572"/>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80765937"/>
                    </a:ext>
                  </a:extLst>
                </a:gridCol>
                <a:gridCol w="1152144">
                  <a:extLst>
                    <a:ext uri="{9D8B030D-6E8A-4147-A177-3AD203B41FA5}">
                      <a16:colId xmlns:a16="http://schemas.microsoft.com/office/drawing/2014/main" val="456844386"/>
                    </a:ext>
                  </a:extLst>
                </a:gridCol>
                <a:gridCol w="1152144">
                  <a:extLst>
                    <a:ext uri="{9D8B030D-6E8A-4147-A177-3AD203B41FA5}">
                      <a16:colId xmlns:a16="http://schemas.microsoft.com/office/drawing/2014/main" val="1126939362"/>
                    </a:ext>
                  </a:extLst>
                </a:gridCol>
                <a:gridCol w="1152144">
                  <a:extLst>
                    <a:ext uri="{9D8B030D-6E8A-4147-A177-3AD203B41FA5}">
                      <a16:colId xmlns:a16="http://schemas.microsoft.com/office/drawing/2014/main" val="2757266859"/>
                    </a:ext>
                  </a:extLst>
                </a:gridCol>
                <a:gridCol w="1152144">
                  <a:extLst>
                    <a:ext uri="{9D8B030D-6E8A-4147-A177-3AD203B41FA5}">
                      <a16:colId xmlns:a16="http://schemas.microsoft.com/office/drawing/2014/main" val="1169963646"/>
                    </a:ext>
                  </a:extLst>
                </a:gridCol>
                <a:gridCol w="1152144">
                  <a:extLst>
                    <a:ext uri="{9D8B030D-6E8A-4147-A177-3AD203B41FA5}">
                      <a16:colId xmlns:a16="http://schemas.microsoft.com/office/drawing/2014/main" val="928856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2811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- 2024-06-13 11:57:54</a:t>
                      </a:r>
                      <a:r>
                        <a:rPr kumimoji="0" lang="de-DE" sz="1000" b="0" i="0" u="none" strike="noStrike" kern="1200" cap="none" spc="0" normalizeH="0" baseline="0" noProof="0">
                          <a:ln>
                            <a:noFill/>
                          </a:ln>
                          <a:solidFill>
                            <a:prstClr val="black"/>
                          </a:solidFill>
                          <a:effectLst/>
                          <a:uLnTx/>
                          <a:uFillTx/>
                          <a:latin typeface="Calibri"/>
                          <a:ea typeface="+mn-ea"/>
                          <a:cs typeface="+mn-cs"/>
                        </a:rPr>
                        <a:t>
 In Gretas Körper wachsen unkontrolliert Tumore. Vor allem in ihrem Kopf.
Und das beginnt bei ihr schon mit 10 Jahren. Immer wieder wird sie am Gehirn operiert.
Die Ärzte können trotzdem nicht verhindern, dass Greta taub wird und Lähmungserscheinungen bekommt. Aber sie gibt nicht auf: Auf ihrem Kanal somehowdeaf klärt sie gemeinsam mit Larissa, die dieselbe Krankheit hat, auf und macht Betroffenen Mut.
👩‍💻 Autorin: Monika Steinhaus
#Endnf2 #Somehowdeaf #Thinkpositive #Ehrenamt #Lokalzeit #WDR #Taub #Chronischkrank #Mut #Gebärdensprache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180211</a:t>
                      </a:r>
                    </a:p>
                  </a:txBody>
                  <a:tcPr/>
                </a:tc>
                <a:extLst>
                  <a:ext uri="{0D108BD9-81ED-4DB2-BD59-A6C34878D82A}">
                    <a16:rowId xmlns:a16="http://schemas.microsoft.com/office/drawing/2014/main" val="1037738161"/>
                  </a:ext>
                </a:extLst>
              </a:tr>
            </a:tbl>
          </a:graphicData>
        </a:graphic>
      </p:graphicFrame>
      <p:sp>
        <p:nvSpPr>
          <p:cNvPr id="4" name="Text Placeholder 3">
            <a:extLst>
              <a:ext uri="{FF2B5EF4-FFF2-40B4-BE49-F238E27FC236}">
                <a16:creationId xmlns:a16="http://schemas.microsoft.com/office/drawing/2014/main" id="{7047BA7F-4617-400E-9C36-FBD82C85E71A}"/>
              </a:ext>
            </a:extLst>
          </p:cNvPr>
          <p:cNvSpPr>
            <a:spLocks noGrp="1"/>
          </p:cNvSpPr>
          <p:nvPr>
            <p:ph type="body" sz="quarter" idx="14"/>
          </p:nvPr>
        </p:nvSpPr>
        <p:spPr/>
        <p:txBody>
          <a:bodyPr/>
          <a:lstStyle/>
          <a:p>
            <a:r>
              <a:rPr lang="en-US"/>
              <a:t>10/06/2024 - 16/06/2024</a:t>
            </a:r>
          </a:p>
        </p:txBody>
      </p:sp>
    </p:spTree>
    <p:extLst>
      <p:ext uri="{BB962C8B-B14F-4D97-AF65-F5344CB8AC3E}">
        <p14:creationId xmlns:p14="http://schemas.microsoft.com/office/powerpoint/2010/main" val="2240156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931BE-CD8B-4903-BC1B-B659035FADBF}"/>
              </a:ext>
            </a:extLst>
          </p:cNvPr>
          <p:cNvSpPr>
            <a:spLocks noGrp="1"/>
          </p:cNvSpPr>
          <p:nvPr>
            <p:ph type="title"/>
          </p:nvPr>
        </p:nvSpPr>
        <p:spPr/>
        <p:txBody>
          <a:bodyPr/>
          <a:lstStyle/>
          <a:p>
            <a:r>
              <a:rPr lang="de-DE"/>
              <a:t>Instagram Alle Posts des Zeitraums (mit Total Interactions) | lokalzeit - 2 of 7</a:t>
            </a:r>
            <a:endParaRPr lang="en-US"/>
          </a:p>
        </p:txBody>
      </p:sp>
      <p:graphicFrame>
        <p:nvGraphicFramePr>
          <p:cNvPr id="5" name="Table Placeholder 4">
            <a:extLst>
              <a:ext uri="{FF2B5EF4-FFF2-40B4-BE49-F238E27FC236}">
                <a16:creationId xmlns:a16="http://schemas.microsoft.com/office/drawing/2014/main" id="{8D05B3FD-7277-4417-83F8-1A9BDD47CA51}"/>
              </a:ext>
            </a:extLst>
          </p:cNvPr>
          <p:cNvGraphicFramePr>
            <a:graphicFrameLocks noGrp="1"/>
          </p:cNvGraphicFramePr>
          <p:nvPr>
            <p:ph type="tbl" sz="quarter" idx="13"/>
            <p:extLst>
              <p:ext uri="{D42A27DB-BD31-4B8C-83A1-F6EECF244321}">
                <p14:modId xmlns:p14="http://schemas.microsoft.com/office/powerpoint/2010/main" val="93209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30044949"/>
                    </a:ext>
                  </a:extLst>
                </a:gridCol>
                <a:gridCol w="1152144">
                  <a:extLst>
                    <a:ext uri="{9D8B030D-6E8A-4147-A177-3AD203B41FA5}">
                      <a16:colId xmlns:a16="http://schemas.microsoft.com/office/drawing/2014/main" val="4293922227"/>
                    </a:ext>
                  </a:extLst>
                </a:gridCol>
                <a:gridCol w="1152144">
                  <a:extLst>
                    <a:ext uri="{9D8B030D-6E8A-4147-A177-3AD203B41FA5}">
                      <a16:colId xmlns:a16="http://schemas.microsoft.com/office/drawing/2014/main" val="991003912"/>
                    </a:ext>
                  </a:extLst>
                </a:gridCol>
                <a:gridCol w="1152144">
                  <a:extLst>
                    <a:ext uri="{9D8B030D-6E8A-4147-A177-3AD203B41FA5}">
                      <a16:colId xmlns:a16="http://schemas.microsoft.com/office/drawing/2014/main" val="1255316016"/>
                    </a:ext>
                  </a:extLst>
                </a:gridCol>
                <a:gridCol w="1152144">
                  <a:extLst>
                    <a:ext uri="{9D8B030D-6E8A-4147-A177-3AD203B41FA5}">
                      <a16:colId xmlns:a16="http://schemas.microsoft.com/office/drawing/2014/main" val="3249645860"/>
                    </a:ext>
                  </a:extLst>
                </a:gridCol>
                <a:gridCol w="1152144">
                  <a:extLst>
                    <a:ext uri="{9D8B030D-6E8A-4147-A177-3AD203B41FA5}">
                      <a16:colId xmlns:a16="http://schemas.microsoft.com/office/drawing/2014/main" val="2901420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8662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- 2024-06-14 12:00:25</a:t>
                      </a:r>
                      <a:r>
                        <a:rPr kumimoji="0" lang="de-DE" sz="1000" b="0" i="0" u="none" strike="noStrike" kern="1200" cap="none" spc="0" normalizeH="0" baseline="0" noProof="0">
                          <a:ln>
                            <a:noFill/>
                          </a:ln>
                          <a:solidFill>
                            <a:prstClr val="black"/>
                          </a:solidFill>
                          <a:effectLst/>
                          <a:uLnTx/>
                          <a:uFillTx/>
                          <a:latin typeface="Calibri"/>
                          <a:ea typeface="+mn-ea"/>
                          <a:cs typeface="+mn-cs"/>
                        </a:rPr>
                        <a:t>
 Wer seinen Hund liebt, hätte ihn am liebsten immer an seiner Seite. Ein Kinobesuch ist in der Regel aber unmöglich – außer, es ist ein Assistenzhund. 🦮
Auch Helmut und Kerstin Schneider lieben ihre beiden Windhunde. Die Kinobetreiber nehmen Rakim und Elessar gelegentlich mit zur Arbeit und teilen ihre Tierliebe mit den Gästen: In ihrem Kino sind ALLE Hunde willkommen! 🐶❤️
Wohin würdest du dein Haustier gerne mal mitnehmen? 
👩🏼‍💻Autorin: Agata Pilarska
#Kino #Hundefreunde #WDR #Lokalzeit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150859</a:t>
                      </a:r>
                    </a:p>
                  </a:txBody>
                  <a:tcPr/>
                </a:tc>
                <a:extLst>
                  <a:ext uri="{0D108BD9-81ED-4DB2-BD59-A6C34878D82A}">
                    <a16:rowId xmlns:a16="http://schemas.microsoft.com/office/drawing/2014/main" val="1354159790"/>
                  </a:ext>
                </a:extLst>
              </a:tr>
            </a:tbl>
          </a:graphicData>
        </a:graphic>
      </p:graphicFrame>
      <p:sp>
        <p:nvSpPr>
          <p:cNvPr id="4" name="Text Placeholder 3">
            <a:extLst>
              <a:ext uri="{FF2B5EF4-FFF2-40B4-BE49-F238E27FC236}">
                <a16:creationId xmlns:a16="http://schemas.microsoft.com/office/drawing/2014/main" id="{B0E417DD-3530-43D9-A333-CE5C81BD559A}"/>
              </a:ext>
            </a:extLst>
          </p:cNvPr>
          <p:cNvSpPr>
            <a:spLocks noGrp="1"/>
          </p:cNvSpPr>
          <p:nvPr>
            <p:ph type="body" sz="quarter" idx="14"/>
          </p:nvPr>
        </p:nvSpPr>
        <p:spPr/>
        <p:txBody>
          <a:bodyPr/>
          <a:lstStyle/>
          <a:p>
            <a:r>
              <a:rPr lang="en-US"/>
              <a:t>10/06/2024 - 16/06/2024</a:t>
            </a:r>
          </a:p>
        </p:txBody>
      </p:sp>
    </p:spTree>
    <p:extLst>
      <p:ext uri="{BB962C8B-B14F-4D97-AF65-F5344CB8AC3E}">
        <p14:creationId xmlns:p14="http://schemas.microsoft.com/office/powerpoint/2010/main" val="1552583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70774-DE9B-499F-ABD2-D6216E38AD98}"/>
              </a:ext>
            </a:extLst>
          </p:cNvPr>
          <p:cNvSpPr>
            <a:spLocks noGrp="1"/>
          </p:cNvSpPr>
          <p:nvPr>
            <p:ph type="title"/>
          </p:nvPr>
        </p:nvSpPr>
        <p:spPr/>
        <p:txBody>
          <a:bodyPr/>
          <a:lstStyle/>
          <a:p>
            <a:r>
              <a:rPr lang="de-DE"/>
              <a:t>Instagram Alle Posts des Zeitraums (mit Total Interactions) | lokalzeit - 3 of 7</a:t>
            </a:r>
            <a:endParaRPr lang="en-US"/>
          </a:p>
        </p:txBody>
      </p:sp>
      <p:graphicFrame>
        <p:nvGraphicFramePr>
          <p:cNvPr id="5" name="Table Placeholder 4">
            <a:extLst>
              <a:ext uri="{FF2B5EF4-FFF2-40B4-BE49-F238E27FC236}">
                <a16:creationId xmlns:a16="http://schemas.microsoft.com/office/drawing/2014/main" id="{E39B36DA-4D11-4975-914B-CFF8038DB7CA}"/>
              </a:ext>
            </a:extLst>
          </p:cNvPr>
          <p:cNvGraphicFramePr>
            <a:graphicFrameLocks noGrp="1"/>
          </p:cNvGraphicFramePr>
          <p:nvPr>
            <p:ph type="tbl" sz="quarter" idx="13"/>
            <p:extLst>
              <p:ext uri="{D42A27DB-BD31-4B8C-83A1-F6EECF244321}">
                <p14:modId xmlns:p14="http://schemas.microsoft.com/office/powerpoint/2010/main" val="294687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6331677"/>
                    </a:ext>
                  </a:extLst>
                </a:gridCol>
                <a:gridCol w="1152144">
                  <a:extLst>
                    <a:ext uri="{9D8B030D-6E8A-4147-A177-3AD203B41FA5}">
                      <a16:colId xmlns:a16="http://schemas.microsoft.com/office/drawing/2014/main" val="2183713573"/>
                    </a:ext>
                  </a:extLst>
                </a:gridCol>
                <a:gridCol w="1152144">
                  <a:extLst>
                    <a:ext uri="{9D8B030D-6E8A-4147-A177-3AD203B41FA5}">
                      <a16:colId xmlns:a16="http://schemas.microsoft.com/office/drawing/2014/main" val="3665523974"/>
                    </a:ext>
                  </a:extLst>
                </a:gridCol>
                <a:gridCol w="1152144">
                  <a:extLst>
                    <a:ext uri="{9D8B030D-6E8A-4147-A177-3AD203B41FA5}">
                      <a16:colId xmlns:a16="http://schemas.microsoft.com/office/drawing/2014/main" val="1897764906"/>
                    </a:ext>
                  </a:extLst>
                </a:gridCol>
                <a:gridCol w="1152144">
                  <a:extLst>
                    <a:ext uri="{9D8B030D-6E8A-4147-A177-3AD203B41FA5}">
                      <a16:colId xmlns:a16="http://schemas.microsoft.com/office/drawing/2014/main" val="2760095811"/>
                    </a:ext>
                  </a:extLst>
                </a:gridCol>
                <a:gridCol w="1152144">
                  <a:extLst>
                    <a:ext uri="{9D8B030D-6E8A-4147-A177-3AD203B41FA5}">
                      <a16:colId xmlns:a16="http://schemas.microsoft.com/office/drawing/2014/main" val="3584370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4102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- 2024-06-11 12:07:28</a:t>
                      </a:r>
                      <a:r>
                        <a:rPr kumimoji="0" lang="de-DE" sz="1000" b="0" i="0" u="none" strike="noStrike" kern="1200" cap="none" spc="0" normalizeH="0" baseline="0" noProof="0">
                          <a:ln>
                            <a:noFill/>
                          </a:ln>
                          <a:solidFill>
                            <a:prstClr val="black"/>
                          </a:solidFill>
                          <a:effectLst/>
                          <a:uLnTx/>
                          <a:uFillTx/>
                          <a:latin typeface="Calibri"/>
                          <a:ea typeface="+mn-ea"/>
                          <a:cs typeface="+mn-cs"/>
                        </a:rPr>
                        <a:t>
 Ihr freut euch auf die Geburt eures Babys, und dann stellt sich heraus, dass es an einem seltenen Gendefekt leidet, der bisher alle anderen betroffenen Neugeborenen direkt nach der Geburt getötet hat. 😔
Nadine und Benjamin Butzkamm aus Wenden erleben genau das. Doch sie geben nicht auf. Im Gegenteil: Sie setzen alles daran, ihre kleine Marlene nach fünf Monaten in der Klinik endlich nach Hause zu holen.🫶🏻
👩🏼‍💻Autorin: Julia Arns
#Gendefekt #Geburt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19013</a:t>
                      </a:r>
                    </a:p>
                  </a:txBody>
                  <a:tcPr/>
                </a:tc>
                <a:extLst>
                  <a:ext uri="{0D108BD9-81ED-4DB2-BD59-A6C34878D82A}">
                    <a16:rowId xmlns:a16="http://schemas.microsoft.com/office/drawing/2014/main" val="3520353982"/>
                  </a:ext>
                </a:extLst>
              </a:tr>
            </a:tbl>
          </a:graphicData>
        </a:graphic>
      </p:graphicFrame>
      <p:sp>
        <p:nvSpPr>
          <p:cNvPr id="4" name="Text Placeholder 3">
            <a:extLst>
              <a:ext uri="{FF2B5EF4-FFF2-40B4-BE49-F238E27FC236}">
                <a16:creationId xmlns:a16="http://schemas.microsoft.com/office/drawing/2014/main" id="{C47120B7-C5BF-4755-9330-3911A6A7D1C4}"/>
              </a:ext>
            </a:extLst>
          </p:cNvPr>
          <p:cNvSpPr>
            <a:spLocks noGrp="1"/>
          </p:cNvSpPr>
          <p:nvPr>
            <p:ph type="body" sz="quarter" idx="14"/>
          </p:nvPr>
        </p:nvSpPr>
        <p:spPr/>
        <p:txBody>
          <a:bodyPr/>
          <a:lstStyle/>
          <a:p>
            <a:r>
              <a:rPr lang="en-US"/>
              <a:t>10/06/2024 - 16/06/2024</a:t>
            </a:r>
          </a:p>
        </p:txBody>
      </p:sp>
    </p:spTree>
    <p:extLst>
      <p:ext uri="{BB962C8B-B14F-4D97-AF65-F5344CB8AC3E}">
        <p14:creationId xmlns:p14="http://schemas.microsoft.com/office/powerpoint/2010/main" val="3449417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73179-E614-4E61-944E-D426F64BB7EB}"/>
              </a:ext>
            </a:extLst>
          </p:cNvPr>
          <p:cNvSpPr>
            <a:spLocks noGrp="1"/>
          </p:cNvSpPr>
          <p:nvPr>
            <p:ph type="title"/>
          </p:nvPr>
        </p:nvSpPr>
        <p:spPr/>
        <p:txBody>
          <a:bodyPr/>
          <a:lstStyle/>
          <a:p>
            <a:r>
              <a:rPr lang="de-DE"/>
              <a:t>Instagram Alle Posts des Zeitraums (mit Total Interactions) | lokalzeit - 4 of 7</a:t>
            </a:r>
            <a:endParaRPr lang="en-US"/>
          </a:p>
        </p:txBody>
      </p:sp>
      <p:graphicFrame>
        <p:nvGraphicFramePr>
          <p:cNvPr id="5" name="Table Placeholder 4">
            <a:extLst>
              <a:ext uri="{FF2B5EF4-FFF2-40B4-BE49-F238E27FC236}">
                <a16:creationId xmlns:a16="http://schemas.microsoft.com/office/drawing/2014/main" id="{EAD3044B-9574-40DC-9F5F-BE4EB8E218A7}"/>
              </a:ext>
            </a:extLst>
          </p:cNvPr>
          <p:cNvGraphicFramePr>
            <a:graphicFrameLocks noGrp="1"/>
          </p:cNvGraphicFramePr>
          <p:nvPr>
            <p:ph type="tbl" sz="quarter" idx="13"/>
            <p:extLst>
              <p:ext uri="{D42A27DB-BD31-4B8C-83A1-F6EECF244321}">
                <p14:modId xmlns:p14="http://schemas.microsoft.com/office/powerpoint/2010/main" val="335168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7141246"/>
                    </a:ext>
                  </a:extLst>
                </a:gridCol>
                <a:gridCol w="1152144">
                  <a:extLst>
                    <a:ext uri="{9D8B030D-6E8A-4147-A177-3AD203B41FA5}">
                      <a16:colId xmlns:a16="http://schemas.microsoft.com/office/drawing/2014/main" val="1796873215"/>
                    </a:ext>
                  </a:extLst>
                </a:gridCol>
                <a:gridCol w="1152144">
                  <a:extLst>
                    <a:ext uri="{9D8B030D-6E8A-4147-A177-3AD203B41FA5}">
                      <a16:colId xmlns:a16="http://schemas.microsoft.com/office/drawing/2014/main" val="3338029558"/>
                    </a:ext>
                  </a:extLst>
                </a:gridCol>
                <a:gridCol w="1152144">
                  <a:extLst>
                    <a:ext uri="{9D8B030D-6E8A-4147-A177-3AD203B41FA5}">
                      <a16:colId xmlns:a16="http://schemas.microsoft.com/office/drawing/2014/main" val="948533865"/>
                    </a:ext>
                  </a:extLst>
                </a:gridCol>
                <a:gridCol w="1152144">
                  <a:extLst>
                    <a:ext uri="{9D8B030D-6E8A-4147-A177-3AD203B41FA5}">
                      <a16:colId xmlns:a16="http://schemas.microsoft.com/office/drawing/2014/main" val="2940099539"/>
                    </a:ext>
                  </a:extLst>
                </a:gridCol>
                <a:gridCol w="1152144">
                  <a:extLst>
                    <a:ext uri="{9D8B030D-6E8A-4147-A177-3AD203B41FA5}">
                      <a16:colId xmlns:a16="http://schemas.microsoft.com/office/drawing/2014/main" val="690049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2755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- 2024-06-12 12:11:53</a:t>
                      </a:r>
                      <a:r>
                        <a:rPr kumimoji="0" lang="de-DE" sz="1000" b="0" i="0" u="none" strike="noStrike" kern="1200" cap="none" spc="0" normalizeH="0" baseline="0" noProof="0">
                          <a:ln>
                            <a:noFill/>
                          </a:ln>
                          <a:solidFill>
                            <a:prstClr val="black"/>
                          </a:solidFill>
                          <a:effectLst/>
                          <a:uLnTx/>
                          <a:uFillTx/>
                          <a:latin typeface="Calibri"/>
                          <a:ea typeface="+mn-ea"/>
                          <a:cs typeface="+mn-cs"/>
                        </a:rPr>
                        <a:t>
 Wie wehrst du dich in einer schwierigen Situation? 🥊
Selbstverteidigung ist wichtig – besonders für Menschen, die nur noch wenig oder gar nichts sehen können.
Achim trainiert solche Menschen und bringt ihnen bei, wie sie sich aus einer schwierigen Situation befreien können.
#Blind #Selbstverteidigung #Sehbehinderung #WDR #Ehrenamt #Lokalzeit
👩🏻‍💻Autorin: Nastaran Amirhaji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17298</a:t>
                      </a:r>
                    </a:p>
                  </a:txBody>
                  <a:tcPr/>
                </a:tc>
                <a:extLst>
                  <a:ext uri="{0D108BD9-81ED-4DB2-BD59-A6C34878D82A}">
                    <a16:rowId xmlns:a16="http://schemas.microsoft.com/office/drawing/2014/main" val="515222776"/>
                  </a:ext>
                </a:extLst>
              </a:tr>
            </a:tbl>
          </a:graphicData>
        </a:graphic>
      </p:graphicFrame>
      <p:sp>
        <p:nvSpPr>
          <p:cNvPr id="4" name="Text Placeholder 3">
            <a:extLst>
              <a:ext uri="{FF2B5EF4-FFF2-40B4-BE49-F238E27FC236}">
                <a16:creationId xmlns:a16="http://schemas.microsoft.com/office/drawing/2014/main" id="{314E9338-DF4B-4FE4-8C19-15ED1272163D}"/>
              </a:ext>
            </a:extLst>
          </p:cNvPr>
          <p:cNvSpPr>
            <a:spLocks noGrp="1"/>
          </p:cNvSpPr>
          <p:nvPr>
            <p:ph type="body" sz="quarter" idx="14"/>
          </p:nvPr>
        </p:nvSpPr>
        <p:spPr/>
        <p:txBody>
          <a:bodyPr/>
          <a:lstStyle/>
          <a:p>
            <a:r>
              <a:rPr lang="en-US"/>
              <a:t>10/06/2024 - 16/06/2024</a:t>
            </a:r>
          </a:p>
        </p:txBody>
      </p:sp>
    </p:spTree>
    <p:extLst>
      <p:ext uri="{BB962C8B-B14F-4D97-AF65-F5344CB8AC3E}">
        <p14:creationId xmlns:p14="http://schemas.microsoft.com/office/powerpoint/2010/main" val="1078116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D9FAC-6DA0-4713-83B0-79A0B3574724}"/>
              </a:ext>
            </a:extLst>
          </p:cNvPr>
          <p:cNvSpPr>
            <a:spLocks noGrp="1"/>
          </p:cNvSpPr>
          <p:nvPr>
            <p:ph type="title"/>
          </p:nvPr>
        </p:nvSpPr>
        <p:spPr/>
        <p:txBody>
          <a:bodyPr/>
          <a:lstStyle/>
          <a:p>
            <a:r>
              <a:rPr lang="de-DE"/>
              <a:t>Instagram Alle Posts des Zeitraums (mit Total Interactions) | lokalzeit - 5 of 7</a:t>
            </a:r>
            <a:endParaRPr lang="en-US"/>
          </a:p>
        </p:txBody>
      </p:sp>
      <p:graphicFrame>
        <p:nvGraphicFramePr>
          <p:cNvPr id="5" name="Table Placeholder 4">
            <a:extLst>
              <a:ext uri="{FF2B5EF4-FFF2-40B4-BE49-F238E27FC236}">
                <a16:creationId xmlns:a16="http://schemas.microsoft.com/office/drawing/2014/main" id="{3F15EFA2-2F8F-4F55-8C73-23349DDCE3CB}"/>
              </a:ext>
            </a:extLst>
          </p:cNvPr>
          <p:cNvGraphicFramePr>
            <a:graphicFrameLocks noGrp="1"/>
          </p:cNvGraphicFramePr>
          <p:nvPr>
            <p:ph type="tbl" sz="quarter" idx="13"/>
            <p:extLst>
              <p:ext uri="{D42A27DB-BD31-4B8C-83A1-F6EECF244321}">
                <p14:modId xmlns:p14="http://schemas.microsoft.com/office/powerpoint/2010/main" val="425721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8751211"/>
                    </a:ext>
                  </a:extLst>
                </a:gridCol>
                <a:gridCol w="1152144">
                  <a:extLst>
                    <a:ext uri="{9D8B030D-6E8A-4147-A177-3AD203B41FA5}">
                      <a16:colId xmlns:a16="http://schemas.microsoft.com/office/drawing/2014/main" val="1233834608"/>
                    </a:ext>
                  </a:extLst>
                </a:gridCol>
                <a:gridCol w="1152144">
                  <a:extLst>
                    <a:ext uri="{9D8B030D-6E8A-4147-A177-3AD203B41FA5}">
                      <a16:colId xmlns:a16="http://schemas.microsoft.com/office/drawing/2014/main" val="283304020"/>
                    </a:ext>
                  </a:extLst>
                </a:gridCol>
                <a:gridCol w="1152144">
                  <a:extLst>
                    <a:ext uri="{9D8B030D-6E8A-4147-A177-3AD203B41FA5}">
                      <a16:colId xmlns:a16="http://schemas.microsoft.com/office/drawing/2014/main" val="3405595058"/>
                    </a:ext>
                  </a:extLst>
                </a:gridCol>
                <a:gridCol w="1152144">
                  <a:extLst>
                    <a:ext uri="{9D8B030D-6E8A-4147-A177-3AD203B41FA5}">
                      <a16:colId xmlns:a16="http://schemas.microsoft.com/office/drawing/2014/main" val="3746674427"/>
                    </a:ext>
                  </a:extLst>
                </a:gridCol>
                <a:gridCol w="1152144">
                  <a:extLst>
                    <a:ext uri="{9D8B030D-6E8A-4147-A177-3AD203B41FA5}">
                      <a16:colId xmlns:a16="http://schemas.microsoft.com/office/drawing/2014/main" val="1114918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0725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- 2024-06-15 11:42:55</a:t>
                      </a:r>
                      <a:r>
                        <a:rPr kumimoji="0" lang="en-US" sz="1000" b="0" i="0" u="none" strike="noStrike" kern="1200" cap="none" spc="0" normalizeH="0" baseline="0" noProof="0">
                          <a:ln>
                            <a:noFill/>
                          </a:ln>
                          <a:solidFill>
                            <a:prstClr val="black"/>
                          </a:solidFill>
                          <a:effectLst/>
                          <a:uLnTx/>
                          <a:uFillTx/>
                          <a:latin typeface="Calibri"/>
                          <a:ea typeface="+mn-ea"/>
                          <a:cs typeface="+mn-cs"/>
                        </a:rPr>
                        <a:t>
 “Köfte” ist in der Türkei das, was in Deutschland die “Frikadelle” ist – beide Spezialitäten kommen beim interkulturellen Männerkochen “Köfte gegen Frikadelle” der mitmach.agentur in Essen sehr gut an. 😋 Arthur und Mustafa erklären uns, worauf es beim Kochen ankommt. 👨🏼‍🍳👨🏻‍🍳
Und was schmeckt euch besser - Köfte oder Frikadelle? 
👩🏻‍💻Autorin: Nastaran Amirhaji
#Frikadelle #Köfte #Kochen #Rezepte #Kochkurs #WDR #Lokalzeit #Ehrenamt
mitmach.agentur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14766</a:t>
                      </a:r>
                    </a:p>
                  </a:txBody>
                  <a:tcPr/>
                </a:tc>
                <a:extLst>
                  <a:ext uri="{0D108BD9-81ED-4DB2-BD59-A6C34878D82A}">
                    <a16:rowId xmlns:a16="http://schemas.microsoft.com/office/drawing/2014/main" val="2951647982"/>
                  </a:ext>
                </a:extLst>
              </a:tr>
            </a:tbl>
          </a:graphicData>
        </a:graphic>
      </p:graphicFrame>
      <p:sp>
        <p:nvSpPr>
          <p:cNvPr id="4" name="Text Placeholder 3">
            <a:extLst>
              <a:ext uri="{FF2B5EF4-FFF2-40B4-BE49-F238E27FC236}">
                <a16:creationId xmlns:a16="http://schemas.microsoft.com/office/drawing/2014/main" id="{7E0B9CAB-F4EE-4E68-86CE-B9AA5093CCD9}"/>
              </a:ext>
            </a:extLst>
          </p:cNvPr>
          <p:cNvSpPr>
            <a:spLocks noGrp="1"/>
          </p:cNvSpPr>
          <p:nvPr>
            <p:ph type="body" sz="quarter" idx="14"/>
          </p:nvPr>
        </p:nvSpPr>
        <p:spPr/>
        <p:txBody>
          <a:bodyPr/>
          <a:lstStyle/>
          <a:p>
            <a:r>
              <a:rPr lang="en-US"/>
              <a:t>10/06/2024 - 16/06/2024</a:t>
            </a:r>
          </a:p>
        </p:txBody>
      </p:sp>
    </p:spTree>
    <p:extLst>
      <p:ext uri="{BB962C8B-B14F-4D97-AF65-F5344CB8AC3E}">
        <p14:creationId xmlns:p14="http://schemas.microsoft.com/office/powerpoint/2010/main" val="3572450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9964-4A5B-4BB8-BC90-BF16BD63727C}"/>
              </a:ext>
            </a:extLst>
          </p:cNvPr>
          <p:cNvSpPr>
            <a:spLocks noGrp="1"/>
          </p:cNvSpPr>
          <p:nvPr>
            <p:ph type="title"/>
          </p:nvPr>
        </p:nvSpPr>
        <p:spPr/>
        <p:txBody>
          <a:bodyPr/>
          <a:lstStyle/>
          <a:p>
            <a:r>
              <a:rPr lang="de-DE"/>
              <a:t>Instagram Alle Posts des Zeitraums (mit Total Interactions) | lokalzeit - 6 of 7</a:t>
            </a:r>
            <a:endParaRPr lang="en-US"/>
          </a:p>
        </p:txBody>
      </p:sp>
      <p:graphicFrame>
        <p:nvGraphicFramePr>
          <p:cNvPr id="5" name="Table Placeholder 4">
            <a:extLst>
              <a:ext uri="{FF2B5EF4-FFF2-40B4-BE49-F238E27FC236}">
                <a16:creationId xmlns:a16="http://schemas.microsoft.com/office/drawing/2014/main" id="{230A9D2D-A173-4A3F-9FF4-3F3360A8E358}"/>
              </a:ext>
            </a:extLst>
          </p:cNvPr>
          <p:cNvGraphicFramePr>
            <a:graphicFrameLocks noGrp="1"/>
          </p:cNvGraphicFramePr>
          <p:nvPr>
            <p:ph type="tbl" sz="quarter" idx="13"/>
            <p:extLst>
              <p:ext uri="{D42A27DB-BD31-4B8C-83A1-F6EECF244321}">
                <p14:modId xmlns:p14="http://schemas.microsoft.com/office/powerpoint/2010/main" val="1215213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89148610"/>
                    </a:ext>
                  </a:extLst>
                </a:gridCol>
                <a:gridCol w="1152144">
                  <a:extLst>
                    <a:ext uri="{9D8B030D-6E8A-4147-A177-3AD203B41FA5}">
                      <a16:colId xmlns:a16="http://schemas.microsoft.com/office/drawing/2014/main" val="2579551131"/>
                    </a:ext>
                  </a:extLst>
                </a:gridCol>
                <a:gridCol w="1152144">
                  <a:extLst>
                    <a:ext uri="{9D8B030D-6E8A-4147-A177-3AD203B41FA5}">
                      <a16:colId xmlns:a16="http://schemas.microsoft.com/office/drawing/2014/main" val="1885256524"/>
                    </a:ext>
                  </a:extLst>
                </a:gridCol>
                <a:gridCol w="1152144">
                  <a:extLst>
                    <a:ext uri="{9D8B030D-6E8A-4147-A177-3AD203B41FA5}">
                      <a16:colId xmlns:a16="http://schemas.microsoft.com/office/drawing/2014/main" val="509753769"/>
                    </a:ext>
                  </a:extLst>
                </a:gridCol>
                <a:gridCol w="1152144">
                  <a:extLst>
                    <a:ext uri="{9D8B030D-6E8A-4147-A177-3AD203B41FA5}">
                      <a16:colId xmlns:a16="http://schemas.microsoft.com/office/drawing/2014/main" val="24693297"/>
                    </a:ext>
                  </a:extLst>
                </a:gridCol>
                <a:gridCol w="1152144">
                  <a:extLst>
                    <a:ext uri="{9D8B030D-6E8A-4147-A177-3AD203B41FA5}">
                      <a16:colId xmlns:a16="http://schemas.microsoft.com/office/drawing/2014/main" val="93099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929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- 2024-06-10 12:52:24</a:t>
                      </a:r>
                      <a:r>
                        <a:rPr kumimoji="0" lang="de-DE" sz="1000" b="0" i="0" u="none" strike="noStrike" kern="1200" cap="none" spc="0" normalizeH="0" baseline="0" noProof="0">
                          <a:ln>
                            <a:noFill/>
                          </a:ln>
                          <a:solidFill>
                            <a:prstClr val="black"/>
                          </a:solidFill>
                          <a:effectLst/>
                          <a:uLnTx/>
                          <a:uFillTx/>
                          <a:latin typeface="Calibri"/>
                          <a:ea typeface="+mn-ea"/>
                          <a:cs typeface="+mn-cs"/>
                        </a:rPr>
                        <a:t>
 Wie gut kennst du deinen Postboten? 📮
In Aachen-Verlautenheide ist Dietmar Wieczorek, genannt “Didi”, nach 37 Jahren eine Legende. Jetzt geht er nach fast 50 Jahren bei der Post in Rente – aber nicht, ohne vernünftig verabschiedet zu werden. 🥳
Die Menschen von der Großheidstraße haben eine Abschiedparty für Didis letzten Tag geplant. Natürlich gibt es Geschenke und ein Abschiedslied. Neben den ganzen Strafzetteln und Steuerbescheiden hat er auch Liebesbriefe oder Geschenke geliefert und ist ihnen sehr ans Herz gewachsen.✉️❤️
#Post #Postbote #Rente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12655</a:t>
                      </a:r>
                    </a:p>
                  </a:txBody>
                  <a:tcPr/>
                </a:tc>
                <a:extLst>
                  <a:ext uri="{0D108BD9-81ED-4DB2-BD59-A6C34878D82A}">
                    <a16:rowId xmlns:a16="http://schemas.microsoft.com/office/drawing/2014/main" val="44991384"/>
                  </a:ext>
                </a:extLst>
              </a:tr>
            </a:tbl>
          </a:graphicData>
        </a:graphic>
      </p:graphicFrame>
      <p:sp>
        <p:nvSpPr>
          <p:cNvPr id="4" name="Text Placeholder 3">
            <a:extLst>
              <a:ext uri="{FF2B5EF4-FFF2-40B4-BE49-F238E27FC236}">
                <a16:creationId xmlns:a16="http://schemas.microsoft.com/office/drawing/2014/main" id="{8E02D89F-0104-4F01-9DD4-73254ECB70C7}"/>
              </a:ext>
            </a:extLst>
          </p:cNvPr>
          <p:cNvSpPr>
            <a:spLocks noGrp="1"/>
          </p:cNvSpPr>
          <p:nvPr>
            <p:ph type="body" sz="quarter" idx="14"/>
          </p:nvPr>
        </p:nvSpPr>
        <p:spPr/>
        <p:txBody>
          <a:bodyPr/>
          <a:lstStyle/>
          <a:p>
            <a:r>
              <a:rPr lang="en-US"/>
              <a:t>10/06/2024 - 16/06/2024</a:t>
            </a:r>
          </a:p>
        </p:txBody>
      </p:sp>
    </p:spTree>
    <p:extLst>
      <p:ext uri="{BB962C8B-B14F-4D97-AF65-F5344CB8AC3E}">
        <p14:creationId xmlns:p14="http://schemas.microsoft.com/office/powerpoint/2010/main" val="2482159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EBC1-4F8B-4F24-9D47-FC7A6467B193}"/>
              </a:ext>
            </a:extLst>
          </p:cNvPr>
          <p:cNvSpPr>
            <a:spLocks noGrp="1"/>
          </p:cNvSpPr>
          <p:nvPr>
            <p:ph type="title"/>
          </p:nvPr>
        </p:nvSpPr>
        <p:spPr/>
        <p:txBody>
          <a:bodyPr/>
          <a:lstStyle/>
          <a:p>
            <a:r>
              <a:rPr lang="de-DE"/>
              <a:t>Instagram Alle Posts des Zeitraums (mit Total Interactions) | lokalzeit - 7 of 7</a:t>
            </a:r>
            <a:endParaRPr lang="en-US"/>
          </a:p>
        </p:txBody>
      </p:sp>
      <p:graphicFrame>
        <p:nvGraphicFramePr>
          <p:cNvPr id="5" name="Table Placeholder 4">
            <a:extLst>
              <a:ext uri="{FF2B5EF4-FFF2-40B4-BE49-F238E27FC236}">
                <a16:creationId xmlns:a16="http://schemas.microsoft.com/office/drawing/2014/main" id="{22E05707-16DF-4B21-BB5A-6F4FBF9DC182}"/>
              </a:ext>
            </a:extLst>
          </p:cNvPr>
          <p:cNvGraphicFramePr>
            <a:graphicFrameLocks noGrp="1"/>
          </p:cNvGraphicFramePr>
          <p:nvPr>
            <p:ph type="tbl" sz="quarter" idx="13"/>
            <p:extLst>
              <p:ext uri="{D42A27DB-BD31-4B8C-83A1-F6EECF244321}">
                <p14:modId xmlns:p14="http://schemas.microsoft.com/office/powerpoint/2010/main" val="3544994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8311212"/>
                    </a:ext>
                  </a:extLst>
                </a:gridCol>
                <a:gridCol w="1152144">
                  <a:extLst>
                    <a:ext uri="{9D8B030D-6E8A-4147-A177-3AD203B41FA5}">
                      <a16:colId xmlns:a16="http://schemas.microsoft.com/office/drawing/2014/main" val="3591064192"/>
                    </a:ext>
                  </a:extLst>
                </a:gridCol>
                <a:gridCol w="1152144">
                  <a:extLst>
                    <a:ext uri="{9D8B030D-6E8A-4147-A177-3AD203B41FA5}">
                      <a16:colId xmlns:a16="http://schemas.microsoft.com/office/drawing/2014/main" val="1273204806"/>
                    </a:ext>
                  </a:extLst>
                </a:gridCol>
                <a:gridCol w="1152144">
                  <a:extLst>
                    <a:ext uri="{9D8B030D-6E8A-4147-A177-3AD203B41FA5}">
                      <a16:colId xmlns:a16="http://schemas.microsoft.com/office/drawing/2014/main" val="1290425550"/>
                    </a:ext>
                  </a:extLst>
                </a:gridCol>
                <a:gridCol w="1152144">
                  <a:extLst>
                    <a:ext uri="{9D8B030D-6E8A-4147-A177-3AD203B41FA5}">
                      <a16:colId xmlns:a16="http://schemas.microsoft.com/office/drawing/2014/main" val="2808957143"/>
                    </a:ext>
                  </a:extLst>
                </a:gridCol>
                <a:gridCol w="1152144">
                  <a:extLst>
                    <a:ext uri="{9D8B030D-6E8A-4147-A177-3AD203B41FA5}">
                      <a16:colId xmlns:a16="http://schemas.microsoft.com/office/drawing/2014/main" val="2635292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5972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- 2024-06-16 11:36:56</a:t>
                      </a:r>
                      <a:r>
                        <a:rPr kumimoji="0" lang="de-DE" sz="1000" b="0" i="0" u="none" strike="noStrike" kern="1200" cap="none" spc="0" normalizeH="0" baseline="0" noProof="0">
                          <a:ln>
                            <a:noFill/>
                          </a:ln>
                          <a:solidFill>
                            <a:prstClr val="black"/>
                          </a:solidFill>
                          <a:effectLst/>
                          <a:uLnTx/>
                          <a:uFillTx/>
                          <a:latin typeface="Calibri"/>
                          <a:ea typeface="+mn-ea"/>
                          <a:cs typeface="+mn-cs"/>
                        </a:rPr>
                        <a:t>
 Seit drei Jahren begleitet Oliver sein „Super-Teddy“. 🧸
Vom Strickkreis des Vereins „Teddy Kunterbunt“ bis in seine Arme ist er damals gewandert. ❤️
Denn dafür wurde er erschaffen: Er ist ein Trostteddy, der Kinder im Rettungswagen unterstützen soll. 🚑
Hast du auch ein Kuscheltier, von dem du dich niemals trennen könntest?
👩🏻‍💻 Autorin: Lotta Pommerien
#Lokalzeit #Ehrenamt #Rettungsdienst #Seelsorge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7351</a:t>
                      </a:r>
                    </a:p>
                  </a:txBody>
                  <a:tcPr/>
                </a:tc>
                <a:extLst>
                  <a:ext uri="{0D108BD9-81ED-4DB2-BD59-A6C34878D82A}">
                    <a16:rowId xmlns:a16="http://schemas.microsoft.com/office/drawing/2014/main" val="1521044225"/>
                  </a:ext>
                </a:extLst>
              </a:tr>
            </a:tbl>
          </a:graphicData>
        </a:graphic>
      </p:graphicFrame>
      <p:sp>
        <p:nvSpPr>
          <p:cNvPr id="4" name="Text Placeholder 3">
            <a:extLst>
              <a:ext uri="{FF2B5EF4-FFF2-40B4-BE49-F238E27FC236}">
                <a16:creationId xmlns:a16="http://schemas.microsoft.com/office/drawing/2014/main" id="{575495F1-9BB0-4773-9272-072ADDB7EC5C}"/>
              </a:ext>
            </a:extLst>
          </p:cNvPr>
          <p:cNvSpPr>
            <a:spLocks noGrp="1"/>
          </p:cNvSpPr>
          <p:nvPr>
            <p:ph type="body" sz="quarter" idx="14"/>
          </p:nvPr>
        </p:nvSpPr>
        <p:spPr/>
        <p:txBody>
          <a:bodyPr/>
          <a:lstStyle/>
          <a:p>
            <a:r>
              <a:rPr lang="en-US"/>
              <a:t>10/06/2024 - 16/06/2024</a:t>
            </a:r>
          </a:p>
        </p:txBody>
      </p:sp>
    </p:spTree>
    <p:extLst>
      <p:ext uri="{BB962C8B-B14F-4D97-AF65-F5344CB8AC3E}">
        <p14:creationId xmlns:p14="http://schemas.microsoft.com/office/powerpoint/2010/main" val="16640970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954</Words>
  <Application>Microsoft Office PowerPoint</Application>
  <PresentationFormat>On-screen Show (4:3)</PresentationFormat>
  <Paragraphs>98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Alle Posts des Zeitraums (mit Total Interactions) | lokalzeit - 1 of 7</vt:lpstr>
      <vt:lpstr>Instagram Alle Posts des Zeitraums (mit Total Interactions) | lokalzeit - 2 of 7</vt:lpstr>
      <vt:lpstr>Instagram Alle Posts des Zeitraums (mit Total Interactions) | lokalzeit - 3 of 7</vt:lpstr>
      <vt:lpstr>Instagram Alle Posts des Zeitraums (mit Total Interactions) | lokalzeit - 4 of 7</vt:lpstr>
      <vt:lpstr>Instagram Alle Posts des Zeitraums (mit Total Interactions) | lokalzeit - 5 of 7</vt:lpstr>
      <vt:lpstr>Instagram Alle Posts des Zeitraums (mit Total Interactions) | lokalzeit - 6 of 7</vt:lpstr>
      <vt:lpstr>Instagram Alle Posts des Zeitraums (mit Total Interactions) |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7</dc:title>
  <dc:creator>Frederik Born</dc:creator>
  <cp:lastModifiedBy>Frederik Born</cp:lastModifiedBy>
  <cp:revision>1</cp:revision>
  <dcterms:created xsi:type="dcterms:W3CDTF">2024-06-18T11:32:35Z</dcterms:created>
  <dcterms:modified xsi:type="dcterms:W3CDTF">2024-06-18T11:32:53Z</dcterms:modified>
</cp:coreProperties>
</file>