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5E49-C99C-4ECE-9358-4D1AC8D47AA5}"/>
              </a:ext>
            </a:extLst>
          </p:cNvPr>
          <p:cNvSpPr>
            <a:spLocks noGrp="1"/>
          </p:cNvSpPr>
          <p:nvPr>
            <p:ph type="title"/>
          </p:nvPr>
        </p:nvSpPr>
        <p:spPr/>
        <p:txBody>
          <a:bodyPr/>
          <a:lstStyle/>
          <a:p>
            <a:r>
              <a:rPr lang="de-DE"/>
              <a:t>Instagram Alle Posts des Zeitraums (mit Total Interactions) | lokalzeit - 1 of 11</a:t>
            </a:r>
            <a:endParaRPr lang="en-US"/>
          </a:p>
        </p:txBody>
      </p:sp>
      <p:graphicFrame>
        <p:nvGraphicFramePr>
          <p:cNvPr id="5" name="Table Placeholder 4">
            <a:extLst>
              <a:ext uri="{FF2B5EF4-FFF2-40B4-BE49-F238E27FC236}">
                <a16:creationId xmlns:a16="http://schemas.microsoft.com/office/drawing/2014/main" id="{6808A3B1-45DF-4A6E-BB9D-3CCAA521D853}"/>
              </a:ext>
            </a:extLst>
          </p:cNvPr>
          <p:cNvGraphicFramePr>
            <a:graphicFrameLocks noGrp="1"/>
          </p:cNvGraphicFramePr>
          <p:nvPr>
            <p:ph type="tbl" sz="quarter" idx="13"/>
            <p:extLst>
              <p:ext uri="{D42A27DB-BD31-4B8C-83A1-F6EECF244321}">
                <p14:modId xmlns:p14="http://schemas.microsoft.com/office/powerpoint/2010/main" val="1850564070"/>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26068402"/>
                    </a:ext>
                  </a:extLst>
                </a:gridCol>
                <a:gridCol w="1152144">
                  <a:extLst>
                    <a:ext uri="{9D8B030D-6E8A-4147-A177-3AD203B41FA5}">
                      <a16:colId xmlns:a16="http://schemas.microsoft.com/office/drawing/2014/main" val="3931892772"/>
                    </a:ext>
                  </a:extLst>
                </a:gridCol>
                <a:gridCol w="1152144">
                  <a:extLst>
                    <a:ext uri="{9D8B030D-6E8A-4147-A177-3AD203B41FA5}">
                      <a16:colId xmlns:a16="http://schemas.microsoft.com/office/drawing/2014/main" val="989152675"/>
                    </a:ext>
                  </a:extLst>
                </a:gridCol>
                <a:gridCol w="1152144">
                  <a:extLst>
                    <a:ext uri="{9D8B030D-6E8A-4147-A177-3AD203B41FA5}">
                      <a16:colId xmlns:a16="http://schemas.microsoft.com/office/drawing/2014/main" val="4080999714"/>
                    </a:ext>
                  </a:extLst>
                </a:gridCol>
                <a:gridCol w="1152144">
                  <a:extLst>
                    <a:ext uri="{9D8B030D-6E8A-4147-A177-3AD203B41FA5}">
                      <a16:colId xmlns:a16="http://schemas.microsoft.com/office/drawing/2014/main" val="1622133806"/>
                    </a:ext>
                  </a:extLst>
                </a:gridCol>
                <a:gridCol w="1152144">
                  <a:extLst>
                    <a:ext uri="{9D8B030D-6E8A-4147-A177-3AD203B41FA5}">
                      <a16:colId xmlns:a16="http://schemas.microsoft.com/office/drawing/2014/main" val="3684950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4396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- 2024-06-06 11:22:06</a:t>
                      </a:r>
                      <a:r>
                        <a:rPr kumimoji="0" lang="de-DE" sz="1000" b="0" i="0" u="none" strike="noStrike" kern="1200" cap="none" spc="0" normalizeH="0" baseline="0" noProof="0">
                          <a:ln>
                            <a:noFill/>
                          </a:ln>
                          <a:solidFill>
                            <a:prstClr val="black"/>
                          </a:solidFill>
                          <a:effectLst/>
                          <a:uLnTx/>
                          <a:uFillTx/>
                          <a:latin typeface="Calibri"/>
                          <a:ea typeface="+mn-ea"/>
                          <a:cs typeface="+mn-cs"/>
                        </a:rPr>
                        <a:t>
 Im Dorf gibt es nichts zu erleben und keine coolen Orte zum Chillen? 🫣🤔
Nicht in Herzebocholt! Dort gibt es einen Rastplatz, der von engagierten Jugendlichen aus dem Dorf selbst gebaut wurde. 🛠️🪚
Die _schuettenstense_blagen haben ihren Rastplatz „Am Weideneck“ getauft und ihn mit Pizzaofen, Bänken und jetzt auch Strom ausgestattet. 🤩
Damit wollen sie das Dorfleben attraktiver machen und Orte für Jugendliche schaffen. 
Welches Projekt hast du schon selbst in die Hand genommen? 💪
👩‍💻 Autorin: Veerle Seelig 
#Handwerk #Jugendliche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20610</a:t>
                      </a:r>
                    </a:p>
                  </a:txBody>
                  <a:tcPr/>
                </a:tc>
                <a:extLst>
                  <a:ext uri="{0D108BD9-81ED-4DB2-BD59-A6C34878D82A}">
                    <a16:rowId xmlns:a16="http://schemas.microsoft.com/office/drawing/2014/main" val="191660931"/>
                  </a:ext>
                </a:extLst>
              </a:tr>
            </a:tbl>
          </a:graphicData>
        </a:graphic>
      </p:graphicFrame>
      <p:sp>
        <p:nvSpPr>
          <p:cNvPr id="4" name="Text Placeholder 3">
            <a:extLst>
              <a:ext uri="{FF2B5EF4-FFF2-40B4-BE49-F238E27FC236}">
                <a16:creationId xmlns:a16="http://schemas.microsoft.com/office/drawing/2014/main" id="{EA1532FF-6475-4ACD-AF6D-95F47C661BDD}"/>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2191846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8EEDC-00AC-4C87-9960-0FF6D74031C4}"/>
              </a:ext>
            </a:extLst>
          </p:cNvPr>
          <p:cNvSpPr>
            <a:spLocks noGrp="1"/>
          </p:cNvSpPr>
          <p:nvPr>
            <p:ph type="title"/>
          </p:nvPr>
        </p:nvSpPr>
        <p:spPr/>
        <p:txBody>
          <a:bodyPr/>
          <a:lstStyle/>
          <a:p>
            <a:r>
              <a:rPr lang="de-DE"/>
              <a:t>Instagram Alle Posts des Zeitraums (mit Total Interactions) | lokalzeit - 2 of 11</a:t>
            </a:r>
            <a:endParaRPr lang="en-US"/>
          </a:p>
        </p:txBody>
      </p:sp>
      <p:graphicFrame>
        <p:nvGraphicFramePr>
          <p:cNvPr id="5" name="Table Placeholder 4">
            <a:extLst>
              <a:ext uri="{FF2B5EF4-FFF2-40B4-BE49-F238E27FC236}">
                <a16:creationId xmlns:a16="http://schemas.microsoft.com/office/drawing/2014/main" id="{880E8600-1CAA-4008-BE61-27CEC6B2B35C}"/>
              </a:ext>
            </a:extLst>
          </p:cNvPr>
          <p:cNvGraphicFramePr>
            <a:graphicFrameLocks noGrp="1"/>
          </p:cNvGraphicFramePr>
          <p:nvPr>
            <p:ph type="tbl" sz="quarter" idx="13"/>
            <p:extLst>
              <p:ext uri="{D42A27DB-BD31-4B8C-83A1-F6EECF244321}">
                <p14:modId xmlns:p14="http://schemas.microsoft.com/office/powerpoint/2010/main" val="118231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24588449"/>
                    </a:ext>
                  </a:extLst>
                </a:gridCol>
                <a:gridCol w="1152144">
                  <a:extLst>
                    <a:ext uri="{9D8B030D-6E8A-4147-A177-3AD203B41FA5}">
                      <a16:colId xmlns:a16="http://schemas.microsoft.com/office/drawing/2014/main" val="131105906"/>
                    </a:ext>
                  </a:extLst>
                </a:gridCol>
                <a:gridCol w="1152144">
                  <a:extLst>
                    <a:ext uri="{9D8B030D-6E8A-4147-A177-3AD203B41FA5}">
                      <a16:colId xmlns:a16="http://schemas.microsoft.com/office/drawing/2014/main" val="3987076447"/>
                    </a:ext>
                  </a:extLst>
                </a:gridCol>
                <a:gridCol w="1152144">
                  <a:extLst>
                    <a:ext uri="{9D8B030D-6E8A-4147-A177-3AD203B41FA5}">
                      <a16:colId xmlns:a16="http://schemas.microsoft.com/office/drawing/2014/main" val="4041190218"/>
                    </a:ext>
                  </a:extLst>
                </a:gridCol>
                <a:gridCol w="1152144">
                  <a:extLst>
                    <a:ext uri="{9D8B030D-6E8A-4147-A177-3AD203B41FA5}">
                      <a16:colId xmlns:a16="http://schemas.microsoft.com/office/drawing/2014/main" val="3358430133"/>
                    </a:ext>
                  </a:extLst>
                </a:gridCol>
                <a:gridCol w="1152144">
                  <a:extLst>
                    <a:ext uri="{9D8B030D-6E8A-4147-A177-3AD203B41FA5}">
                      <a16:colId xmlns:a16="http://schemas.microsoft.com/office/drawing/2014/main" val="1204224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2054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- 2024-06-03 11:21:38</a:t>
                      </a:r>
                      <a:r>
                        <a:rPr kumimoji="0" lang="de-DE" sz="1000" b="0" i="0" u="none" strike="noStrike" kern="1200" cap="none" spc="0" normalizeH="0" baseline="0" noProof="0">
                          <a:ln>
                            <a:noFill/>
                          </a:ln>
                          <a:solidFill>
                            <a:prstClr val="black"/>
                          </a:solidFill>
                          <a:effectLst/>
                          <a:uLnTx/>
                          <a:uFillTx/>
                          <a:latin typeface="Calibri"/>
                          <a:ea typeface="+mn-ea"/>
                          <a:cs typeface="+mn-cs"/>
                        </a:rPr>
                        <a:t>
 Was bedeutet dir der Besuch auf dem Friedhof?</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Godehard ist eigentlich Karrikaturist. ✍🏼 Durch eine Zeitungsannonce wurde er zu Deutschlands erstem Friedhofsmobilist.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Godehard begleitet seit über 20 Jahren ältere Menschen, die nicht mehr mobil sind von Zuhause bis zum Grab ihrer Lieben.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Christa Sauerland</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#FriedhofsMobil #Trauer #Köln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15014</a:t>
                      </a:r>
                    </a:p>
                  </a:txBody>
                  <a:tcPr/>
                </a:tc>
                <a:extLst>
                  <a:ext uri="{0D108BD9-81ED-4DB2-BD59-A6C34878D82A}">
                    <a16:rowId xmlns:a16="http://schemas.microsoft.com/office/drawing/2014/main" val="4011839675"/>
                  </a:ext>
                </a:extLst>
              </a:tr>
            </a:tbl>
          </a:graphicData>
        </a:graphic>
      </p:graphicFrame>
      <p:sp>
        <p:nvSpPr>
          <p:cNvPr id="4" name="Text Placeholder 3">
            <a:extLst>
              <a:ext uri="{FF2B5EF4-FFF2-40B4-BE49-F238E27FC236}">
                <a16:creationId xmlns:a16="http://schemas.microsoft.com/office/drawing/2014/main" id="{46D6182A-6517-4E9D-9AA0-2A51DECF5B23}"/>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2686065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3D252-08F4-4291-A4C1-840D09725F75}"/>
              </a:ext>
            </a:extLst>
          </p:cNvPr>
          <p:cNvSpPr>
            <a:spLocks noGrp="1"/>
          </p:cNvSpPr>
          <p:nvPr>
            <p:ph type="title"/>
          </p:nvPr>
        </p:nvSpPr>
        <p:spPr/>
        <p:txBody>
          <a:bodyPr/>
          <a:lstStyle/>
          <a:p>
            <a:r>
              <a:rPr lang="de-DE"/>
              <a:t>Instagram Alle Posts des Zeitraums (mit Total Interactions) | lokalzeit - 3 of 11</a:t>
            </a:r>
            <a:endParaRPr lang="en-US"/>
          </a:p>
        </p:txBody>
      </p:sp>
      <p:graphicFrame>
        <p:nvGraphicFramePr>
          <p:cNvPr id="5" name="Table Placeholder 4">
            <a:extLst>
              <a:ext uri="{FF2B5EF4-FFF2-40B4-BE49-F238E27FC236}">
                <a16:creationId xmlns:a16="http://schemas.microsoft.com/office/drawing/2014/main" id="{89CB8AF4-17D5-438A-ABD3-9350A431E3E5}"/>
              </a:ext>
            </a:extLst>
          </p:cNvPr>
          <p:cNvGraphicFramePr>
            <a:graphicFrameLocks noGrp="1"/>
          </p:cNvGraphicFramePr>
          <p:nvPr>
            <p:ph type="tbl" sz="quarter" idx="13"/>
            <p:extLst>
              <p:ext uri="{D42A27DB-BD31-4B8C-83A1-F6EECF244321}">
                <p14:modId xmlns:p14="http://schemas.microsoft.com/office/powerpoint/2010/main" val="3014535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7624764"/>
                    </a:ext>
                  </a:extLst>
                </a:gridCol>
                <a:gridCol w="1152144">
                  <a:extLst>
                    <a:ext uri="{9D8B030D-6E8A-4147-A177-3AD203B41FA5}">
                      <a16:colId xmlns:a16="http://schemas.microsoft.com/office/drawing/2014/main" val="2795311433"/>
                    </a:ext>
                  </a:extLst>
                </a:gridCol>
                <a:gridCol w="1152144">
                  <a:extLst>
                    <a:ext uri="{9D8B030D-6E8A-4147-A177-3AD203B41FA5}">
                      <a16:colId xmlns:a16="http://schemas.microsoft.com/office/drawing/2014/main" val="2701670317"/>
                    </a:ext>
                  </a:extLst>
                </a:gridCol>
                <a:gridCol w="1152144">
                  <a:extLst>
                    <a:ext uri="{9D8B030D-6E8A-4147-A177-3AD203B41FA5}">
                      <a16:colId xmlns:a16="http://schemas.microsoft.com/office/drawing/2014/main" val="1416202300"/>
                    </a:ext>
                  </a:extLst>
                </a:gridCol>
                <a:gridCol w="1152144">
                  <a:extLst>
                    <a:ext uri="{9D8B030D-6E8A-4147-A177-3AD203B41FA5}">
                      <a16:colId xmlns:a16="http://schemas.microsoft.com/office/drawing/2014/main" val="1198259645"/>
                    </a:ext>
                  </a:extLst>
                </a:gridCol>
                <a:gridCol w="1152144">
                  <a:extLst>
                    <a:ext uri="{9D8B030D-6E8A-4147-A177-3AD203B41FA5}">
                      <a16:colId xmlns:a16="http://schemas.microsoft.com/office/drawing/2014/main" val="1677899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3448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- 2024-06-08 12:31:57</a:t>
                      </a:r>
                      <a:r>
                        <a:rPr kumimoji="0" lang="de-DE" sz="1000" b="0" i="0" u="none" strike="noStrike" kern="1200" cap="none" spc="0" normalizeH="0" baseline="0" noProof="0">
                          <a:ln>
                            <a:noFill/>
                          </a:ln>
                          <a:solidFill>
                            <a:prstClr val="black"/>
                          </a:solidFill>
                          <a:effectLst/>
                          <a:uLnTx/>
                          <a:uFillTx/>
                          <a:latin typeface="Calibri"/>
                          <a:ea typeface="+mn-ea"/>
                          <a:cs typeface="+mn-cs"/>
                        </a:rPr>
                        <a:t>
 Einfach rausgehen und neue Freunde finden! Das hört sich leichter an, als es für die meisten ist. 😉
Feli und Elene hörten von einem Konzept aus den USA, das sie auch in Köln etablieren wollen. Sie organisieren jeden zweiten Sonntag Spaziergänge für Frauen, die neue Freundschaften schließen wollen – mit großem Erfolg! 🤝 ❤️
👩‍💻 Autorin: Nina Bussmann
colognegirlstalkingwalking
#WDR #Lokalzeit #Ehrenamt #Spazieren #Freundefinden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11059</a:t>
                      </a:r>
                    </a:p>
                  </a:txBody>
                  <a:tcPr/>
                </a:tc>
                <a:extLst>
                  <a:ext uri="{0D108BD9-81ED-4DB2-BD59-A6C34878D82A}">
                    <a16:rowId xmlns:a16="http://schemas.microsoft.com/office/drawing/2014/main" val="1496120553"/>
                  </a:ext>
                </a:extLst>
              </a:tr>
            </a:tbl>
          </a:graphicData>
        </a:graphic>
      </p:graphicFrame>
      <p:sp>
        <p:nvSpPr>
          <p:cNvPr id="4" name="Text Placeholder 3">
            <a:extLst>
              <a:ext uri="{FF2B5EF4-FFF2-40B4-BE49-F238E27FC236}">
                <a16:creationId xmlns:a16="http://schemas.microsoft.com/office/drawing/2014/main" id="{6D55C579-85CE-4C7A-9B99-9899CE7E4257}"/>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24877849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5B0B9-DAC3-4ECA-BC71-B5157B603D8A}"/>
              </a:ext>
            </a:extLst>
          </p:cNvPr>
          <p:cNvSpPr>
            <a:spLocks noGrp="1"/>
          </p:cNvSpPr>
          <p:nvPr>
            <p:ph type="title"/>
          </p:nvPr>
        </p:nvSpPr>
        <p:spPr/>
        <p:txBody>
          <a:bodyPr/>
          <a:lstStyle/>
          <a:p>
            <a:r>
              <a:rPr lang="de-DE"/>
              <a:t>Instagram Alle Posts des Zeitraums (mit Total Interactions) | lokalzeit - 4 of 11</a:t>
            </a:r>
            <a:endParaRPr lang="en-US"/>
          </a:p>
        </p:txBody>
      </p:sp>
      <p:graphicFrame>
        <p:nvGraphicFramePr>
          <p:cNvPr id="5" name="Table Placeholder 4">
            <a:extLst>
              <a:ext uri="{FF2B5EF4-FFF2-40B4-BE49-F238E27FC236}">
                <a16:creationId xmlns:a16="http://schemas.microsoft.com/office/drawing/2014/main" id="{6A273323-4CBB-43E8-9DA0-A874F651D2AA}"/>
              </a:ext>
            </a:extLst>
          </p:cNvPr>
          <p:cNvGraphicFramePr>
            <a:graphicFrameLocks noGrp="1"/>
          </p:cNvGraphicFramePr>
          <p:nvPr>
            <p:ph type="tbl" sz="quarter" idx="13"/>
            <p:extLst>
              <p:ext uri="{D42A27DB-BD31-4B8C-83A1-F6EECF244321}">
                <p14:modId xmlns:p14="http://schemas.microsoft.com/office/powerpoint/2010/main" val="1906954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21574628"/>
                    </a:ext>
                  </a:extLst>
                </a:gridCol>
                <a:gridCol w="1152144">
                  <a:extLst>
                    <a:ext uri="{9D8B030D-6E8A-4147-A177-3AD203B41FA5}">
                      <a16:colId xmlns:a16="http://schemas.microsoft.com/office/drawing/2014/main" val="2701641326"/>
                    </a:ext>
                  </a:extLst>
                </a:gridCol>
                <a:gridCol w="1152144">
                  <a:extLst>
                    <a:ext uri="{9D8B030D-6E8A-4147-A177-3AD203B41FA5}">
                      <a16:colId xmlns:a16="http://schemas.microsoft.com/office/drawing/2014/main" val="3142452109"/>
                    </a:ext>
                  </a:extLst>
                </a:gridCol>
                <a:gridCol w="1152144">
                  <a:extLst>
                    <a:ext uri="{9D8B030D-6E8A-4147-A177-3AD203B41FA5}">
                      <a16:colId xmlns:a16="http://schemas.microsoft.com/office/drawing/2014/main" val="940783580"/>
                    </a:ext>
                  </a:extLst>
                </a:gridCol>
                <a:gridCol w="1152144">
                  <a:extLst>
                    <a:ext uri="{9D8B030D-6E8A-4147-A177-3AD203B41FA5}">
                      <a16:colId xmlns:a16="http://schemas.microsoft.com/office/drawing/2014/main" val="3290605445"/>
                    </a:ext>
                  </a:extLst>
                </a:gridCol>
                <a:gridCol w="1152144">
                  <a:extLst>
                    <a:ext uri="{9D8B030D-6E8A-4147-A177-3AD203B41FA5}">
                      <a16:colId xmlns:a16="http://schemas.microsoft.com/office/drawing/2014/main" val="3134256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77373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- 2024-06-03 16:21:54</a:t>
                      </a:r>
                      <a:r>
                        <a:rPr kumimoji="0" lang="de-DE" sz="1000" b="0" i="0" u="none" strike="noStrike" kern="1200" cap="none" spc="0" normalizeH="0" baseline="0" noProof="0">
                          <a:ln>
                            <a:noFill/>
                          </a:ln>
                          <a:solidFill>
                            <a:prstClr val="black"/>
                          </a:solidFill>
                          <a:effectLst/>
                          <a:uLnTx/>
                          <a:uFillTx/>
                          <a:latin typeface="Calibri"/>
                          <a:ea typeface="+mn-ea"/>
                          <a:cs typeface="+mn-cs"/>
                        </a:rPr>
                        <a:t>
 Der Alarm zur Fahrt nach Bayern kam in der Nacht. 🚨
Fabian Friese von der DLRG Dinslaken ist einer von 100 Ehrenamtlichen der DLRG, die den Betroffenen im Hochwassergebiet in Bayern zu Hilfe kommen. Menschen aus den Fluten oder und Deiche sichern – jede Hand wird gebraucht. Fabian ist seit 25 Jahren bei der DLRG und war auch bei der Flutkatastrophe im Ahrtal im Einsatz. 🤝🌊 
#Hochwasser #Lokalzeit #DLRG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10086</a:t>
                      </a:r>
                    </a:p>
                  </a:txBody>
                  <a:tcPr/>
                </a:tc>
                <a:extLst>
                  <a:ext uri="{0D108BD9-81ED-4DB2-BD59-A6C34878D82A}">
                    <a16:rowId xmlns:a16="http://schemas.microsoft.com/office/drawing/2014/main" val="914174513"/>
                  </a:ext>
                </a:extLst>
              </a:tr>
            </a:tbl>
          </a:graphicData>
        </a:graphic>
      </p:graphicFrame>
      <p:sp>
        <p:nvSpPr>
          <p:cNvPr id="4" name="Text Placeholder 3">
            <a:extLst>
              <a:ext uri="{FF2B5EF4-FFF2-40B4-BE49-F238E27FC236}">
                <a16:creationId xmlns:a16="http://schemas.microsoft.com/office/drawing/2014/main" id="{6D54F033-C080-4AD8-99C7-66CE0FA75445}"/>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922080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535B-C7B2-4E60-8227-5BCFD5FE4289}"/>
              </a:ext>
            </a:extLst>
          </p:cNvPr>
          <p:cNvSpPr>
            <a:spLocks noGrp="1"/>
          </p:cNvSpPr>
          <p:nvPr>
            <p:ph type="title"/>
          </p:nvPr>
        </p:nvSpPr>
        <p:spPr/>
        <p:txBody>
          <a:bodyPr/>
          <a:lstStyle/>
          <a:p>
            <a:r>
              <a:rPr lang="de-DE"/>
              <a:t>Instagram Alle Posts des Zeitraums (mit Total Interactions) | lokalzeit - 5 of 11</a:t>
            </a:r>
            <a:endParaRPr lang="en-US"/>
          </a:p>
        </p:txBody>
      </p:sp>
      <p:graphicFrame>
        <p:nvGraphicFramePr>
          <p:cNvPr id="5" name="Table Placeholder 4">
            <a:extLst>
              <a:ext uri="{FF2B5EF4-FFF2-40B4-BE49-F238E27FC236}">
                <a16:creationId xmlns:a16="http://schemas.microsoft.com/office/drawing/2014/main" id="{81FFD49A-1BF3-4178-9F42-A49B4826D9B2}"/>
              </a:ext>
            </a:extLst>
          </p:cNvPr>
          <p:cNvGraphicFramePr>
            <a:graphicFrameLocks noGrp="1"/>
          </p:cNvGraphicFramePr>
          <p:nvPr>
            <p:ph type="tbl" sz="quarter" idx="13"/>
            <p:extLst>
              <p:ext uri="{D42A27DB-BD31-4B8C-83A1-F6EECF244321}">
                <p14:modId xmlns:p14="http://schemas.microsoft.com/office/powerpoint/2010/main" val="189254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50667857"/>
                    </a:ext>
                  </a:extLst>
                </a:gridCol>
                <a:gridCol w="1152144">
                  <a:extLst>
                    <a:ext uri="{9D8B030D-6E8A-4147-A177-3AD203B41FA5}">
                      <a16:colId xmlns:a16="http://schemas.microsoft.com/office/drawing/2014/main" val="3142402977"/>
                    </a:ext>
                  </a:extLst>
                </a:gridCol>
                <a:gridCol w="1152144">
                  <a:extLst>
                    <a:ext uri="{9D8B030D-6E8A-4147-A177-3AD203B41FA5}">
                      <a16:colId xmlns:a16="http://schemas.microsoft.com/office/drawing/2014/main" val="2358715434"/>
                    </a:ext>
                  </a:extLst>
                </a:gridCol>
                <a:gridCol w="1152144">
                  <a:extLst>
                    <a:ext uri="{9D8B030D-6E8A-4147-A177-3AD203B41FA5}">
                      <a16:colId xmlns:a16="http://schemas.microsoft.com/office/drawing/2014/main" val="300667738"/>
                    </a:ext>
                  </a:extLst>
                </a:gridCol>
                <a:gridCol w="1152144">
                  <a:extLst>
                    <a:ext uri="{9D8B030D-6E8A-4147-A177-3AD203B41FA5}">
                      <a16:colId xmlns:a16="http://schemas.microsoft.com/office/drawing/2014/main" val="3482782615"/>
                    </a:ext>
                  </a:extLst>
                </a:gridCol>
                <a:gridCol w="1152144">
                  <a:extLst>
                    <a:ext uri="{9D8B030D-6E8A-4147-A177-3AD203B41FA5}">
                      <a16:colId xmlns:a16="http://schemas.microsoft.com/office/drawing/2014/main" val="1242282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12255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- 2024-06-04 10:55:46</a:t>
                      </a:r>
                      <a:r>
                        <a:rPr kumimoji="0" lang="de-DE" sz="1000" b="0" i="0" u="none" strike="noStrike" kern="1200" cap="none" spc="0" normalizeH="0" baseline="0" noProof="0">
                          <a:ln>
                            <a:noFill/>
                          </a:ln>
                          <a:solidFill>
                            <a:prstClr val="black"/>
                          </a:solidFill>
                          <a:effectLst/>
                          <a:uLnTx/>
                          <a:uFillTx/>
                          <a:latin typeface="Calibri"/>
                          <a:ea typeface="+mn-ea"/>
                          <a:cs typeface="+mn-cs"/>
                        </a:rPr>
                        <a:t>
 Achtung, Wild! 🦌 Wenn auf den Wiesen der Grasschnitt ansteht, leben Rehkitze gefährlich. Sie liegen meist gut versteckt im hohen Gras. Von ihren großen Mähwerken aus können die Landwirte die Kitze kaum sehen - die Tiere haben keine Chance.
Zum Glück gibt es den Verein kitzretter_e.v._ !👀❤️
Ob sie alle Rehkitze in dieser Breckerfelder Wiese finden, seht ihr in einer neuen Folge WDR Lokalzeit Land.Schafft. auf unserem YouTube Kanal (Link in der Bio)
Habt ihr schon mal ein Tier gerettet?
#Kitzrettung #Wild #Ehrenamt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9586</a:t>
                      </a:r>
                    </a:p>
                  </a:txBody>
                  <a:tcPr/>
                </a:tc>
                <a:extLst>
                  <a:ext uri="{0D108BD9-81ED-4DB2-BD59-A6C34878D82A}">
                    <a16:rowId xmlns:a16="http://schemas.microsoft.com/office/drawing/2014/main" val="3915812645"/>
                  </a:ext>
                </a:extLst>
              </a:tr>
            </a:tbl>
          </a:graphicData>
        </a:graphic>
      </p:graphicFrame>
      <p:sp>
        <p:nvSpPr>
          <p:cNvPr id="4" name="Text Placeholder 3">
            <a:extLst>
              <a:ext uri="{FF2B5EF4-FFF2-40B4-BE49-F238E27FC236}">
                <a16:creationId xmlns:a16="http://schemas.microsoft.com/office/drawing/2014/main" id="{91C1BD04-FBEB-4659-91A4-1C480454B374}"/>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3436886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73E59-173B-4F31-88ED-1DEFB15D6815}"/>
              </a:ext>
            </a:extLst>
          </p:cNvPr>
          <p:cNvSpPr>
            <a:spLocks noGrp="1"/>
          </p:cNvSpPr>
          <p:nvPr>
            <p:ph type="title"/>
          </p:nvPr>
        </p:nvSpPr>
        <p:spPr/>
        <p:txBody>
          <a:bodyPr/>
          <a:lstStyle/>
          <a:p>
            <a:r>
              <a:rPr lang="de-DE"/>
              <a:t>Instagram Alle Posts des Zeitraums (mit Total Interactions) | lokalzeit - 6 of 11</a:t>
            </a:r>
            <a:endParaRPr lang="en-US"/>
          </a:p>
        </p:txBody>
      </p:sp>
      <p:graphicFrame>
        <p:nvGraphicFramePr>
          <p:cNvPr id="5" name="Table Placeholder 4">
            <a:extLst>
              <a:ext uri="{FF2B5EF4-FFF2-40B4-BE49-F238E27FC236}">
                <a16:creationId xmlns:a16="http://schemas.microsoft.com/office/drawing/2014/main" id="{6EBD8BD7-FF26-496B-A0F9-2F639F1835A5}"/>
              </a:ext>
            </a:extLst>
          </p:cNvPr>
          <p:cNvGraphicFramePr>
            <a:graphicFrameLocks noGrp="1"/>
          </p:cNvGraphicFramePr>
          <p:nvPr>
            <p:ph type="tbl" sz="quarter" idx="13"/>
            <p:extLst>
              <p:ext uri="{D42A27DB-BD31-4B8C-83A1-F6EECF244321}">
                <p14:modId xmlns:p14="http://schemas.microsoft.com/office/powerpoint/2010/main" val="427746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957798"/>
                    </a:ext>
                  </a:extLst>
                </a:gridCol>
                <a:gridCol w="1152144">
                  <a:extLst>
                    <a:ext uri="{9D8B030D-6E8A-4147-A177-3AD203B41FA5}">
                      <a16:colId xmlns:a16="http://schemas.microsoft.com/office/drawing/2014/main" val="860008064"/>
                    </a:ext>
                  </a:extLst>
                </a:gridCol>
                <a:gridCol w="1152144">
                  <a:extLst>
                    <a:ext uri="{9D8B030D-6E8A-4147-A177-3AD203B41FA5}">
                      <a16:colId xmlns:a16="http://schemas.microsoft.com/office/drawing/2014/main" val="2432244351"/>
                    </a:ext>
                  </a:extLst>
                </a:gridCol>
                <a:gridCol w="1152144">
                  <a:extLst>
                    <a:ext uri="{9D8B030D-6E8A-4147-A177-3AD203B41FA5}">
                      <a16:colId xmlns:a16="http://schemas.microsoft.com/office/drawing/2014/main" val="1241673064"/>
                    </a:ext>
                  </a:extLst>
                </a:gridCol>
                <a:gridCol w="1152144">
                  <a:extLst>
                    <a:ext uri="{9D8B030D-6E8A-4147-A177-3AD203B41FA5}">
                      <a16:colId xmlns:a16="http://schemas.microsoft.com/office/drawing/2014/main" val="3352414928"/>
                    </a:ext>
                  </a:extLst>
                </a:gridCol>
                <a:gridCol w="1152144">
                  <a:extLst>
                    <a:ext uri="{9D8B030D-6E8A-4147-A177-3AD203B41FA5}">
                      <a16:colId xmlns:a16="http://schemas.microsoft.com/office/drawing/2014/main" val="2084416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6727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- 2024-06-07 11:47:37</a:t>
                      </a:r>
                      <a:r>
                        <a:rPr kumimoji="0" lang="de-DE" sz="1000" b="0" i="0" u="none" strike="noStrike" kern="1200" cap="none" spc="0" normalizeH="0" baseline="0" noProof="0">
                          <a:ln>
                            <a:noFill/>
                          </a:ln>
                          <a:solidFill>
                            <a:prstClr val="black"/>
                          </a:solidFill>
                          <a:effectLst/>
                          <a:uLnTx/>
                          <a:uFillTx/>
                          <a:latin typeface="Calibri"/>
                          <a:ea typeface="+mn-ea"/>
                          <a:cs typeface="+mn-cs"/>
                        </a:rPr>
                        <a:t>
 Endlich tanzen, ohne sich dabei unwohl zu fühlen. Chris bietet in seiner Tanzschule Kurse an, die extra offen für Menschen mit allen Körperformen sind.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Chris hat selbst immer wieder Erfahrungen mit Ausgrenzung gemacht. Er hat einen Raum geschaffen, in dem sich niemand angegafft oder unwohl fühlen muss.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 Joel Bamiselu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#Tanzen #DanceHasNoSize #Tanzkurs #Tanzlehrer #Lokalzeit #WDR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7078</a:t>
                      </a:r>
                    </a:p>
                  </a:txBody>
                  <a:tcPr/>
                </a:tc>
                <a:extLst>
                  <a:ext uri="{0D108BD9-81ED-4DB2-BD59-A6C34878D82A}">
                    <a16:rowId xmlns:a16="http://schemas.microsoft.com/office/drawing/2014/main" val="856283713"/>
                  </a:ext>
                </a:extLst>
              </a:tr>
            </a:tbl>
          </a:graphicData>
        </a:graphic>
      </p:graphicFrame>
      <p:sp>
        <p:nvSpPr>
          <p:cNvPr id="4" name="Text Placeholder 3">
            <a:extLst>
              <a:ext uri="{FF2B5EF4-FFF2-40B4-BE49-F238E27FC236}">
                <a16:creationId xmlns:a16="http://schemas.microsoft.com/office/drawing/2014/main" id="{C7330558-878C-4B12-AF6B-503653DC529D}"/>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11323787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BB3B0-D23D-431D-B4B0-BA3C412DBB38}"/>
              </a:ext>
            </a:extLst>
          </p:cNvPr>
          <p:cNvSpPr>
            <a:spLocks noGrp="1"/>
          </p:cNvSpPr>
          <p:nvPr>
            <p:ph type="title"/>
          </p:nvPr>
        </p:nvSpPr>
        <p:spPr/>
        <p:txBody>
          <a:bodyPr/>
          <a:lstStyle/>
          <a:p>
            <a:r>
              <a:rPr lang="de-DE"/>
              <a:t>Instagram Alle Posts des Zeitraums (mit Total Interactions) | lokalzeit - 7 of 11</a:t>
            </a:r>
            <a:endParaRPr lang="en-US"/>
          </a:p>
        </p:txBody>
      </p:sp>
      <p:graphicFrame>
        <p:nvGraphicFramePr>
          <p:cNvPr id="5" name="Table Placeholder 4">
            <a:extLst>
              <a:ext uri="{FF2B5EF4-FFF2-40B4-BE49-F238E27FC236}">
                <a16:creationId xmlns:a16="http://schemas.microsoft.com/office/drawing/2014/main" id="{43AE40DA-51F9-4BB0-B885-78E1DD62A827}"/>
              </a:ext>
            </a:extLst>
          </p:cNvPr>
          <p:cNvGraphicFramePr>
            <a:graphicFrameLocks noGrp="1"/>
          </p:cNvGraphicFramePr>
          <p:nvPr>
            <p:ph type="tbl" sz="quarter" idx="13"/>
            <p:extLst>
              <p:ext uri="{D42A27DB-BD31-4B8C-83A1-F6EECF244321}">
                <p14:modId xmlns:p14="http://schemas.microsoft.com/office/powerpoint/2010/main" val="400266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18762375"/>
                    </a:ext>
                  </a:extLst>
                </a:gridCol>
                <a:gridCol w="1152144">
                  <a:extLst>
                    <a:ext uri="{9D8B030D-6E8A-4147-A177-3AD203B41FA5}">
                      <a16:colId xmlns:a16="http://schemas.microsoft.com/office/drawing/2014/main" val="235312800"/>
                    </a:ext>
                  </a:extLst>
                </a:gridCol>
                <a:gridCol w="1152144">
                  <a:extLst>
                    <a:ext uri="{9D8B030D-6E8A-4147-A177-3AD203B41FA5}">
                      <a16:colId xmlns:a16="http://schemas.microsoft.com/office/drawing/2014/main" val="546907882"/>
                    </a:ext>
                  </a:extLst>
                </a:gridCol>
                <a:gridCol w="1152144">
                  <a:extLst>
                    <a:ext uri="{9D8B030D-6E8A-4147-A177-3AD203B41FA5}">
                      <a16:colId xmlns:a16="http://schemas.microsoft.com/office/drawing/2014/main" val="1045960706"/>
                    </a:ext>
                  </a:extLst>
                </a:gridCol>
                <a:gridCol w="1152144">
                  <a:extLst>
                    <a:ext uri="{9D8B030D-6E8A-4147-A177-3AD203B41FA5}">
                      <a16:colId xmlns:a16="http://schemas.microsoft.com/office/drawing/2014/main" val="2029464498"/>
                    </a:ext>
                  </a:extLst>
                </a:gridCol>
                <a:gridCol w="1152144">
                  <a:extLst>
                    <a:ext uri="{9D8B030D-6E8A-4147-A177-3AD203B41FA5}">
                      <a16:colId xmlns:a16="http://schemas.microsoft.com/office/drawing/2014/main" val="2878217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33500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- 2024-06-05 11:09:31</a:t>
                      </a:r>
                      <a:r>
                        <a:rPr kumimoji="0" lang="en-US" sz="1000" b="0" i="0" u="none" strike="noStrike" kern="1200" cap="none" spc="0" normalizeH="0" baseline="0" noProof="0">
                          <a:ln>
                            <a:noFill/>
                          </a:ln>
                          <a:solidFill>
                            <a:prstClr val="black"/>
                          </a:solidFill>
                          <a:effectLst/>
                          <a:uLnTx/>
                          <a:uFillTx/>
                          <a:latin typeface="Calibri"/>
                          <a:ea typeface="+mn-ea"/>
                          <a:cs typeface="+mn-cs"/>
                        </a:rPr>
                        <a:t>
 Jeder Mensch kann Nähen lernen - egal ob alt oder jung! 💪
Das zeigt der Nähkurs des Treffpunkts Waldsiedlung. Hier lernen Kinder von älteren Menschen das Handwerk. 🧶 Und die Werke können sich echt sehen lassen! 😍
Hast du schonmal etwas genäht? 🪡
👩‍💻 Autorin: Veerle Seelig
#Lokalzeit #Ehrenamt #WDR #Nähen #NähenmitKindern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6820</a:t>
                      </a:r>
                    </a:p>
                  </a:txBody>
                  <a:tcPr/>
                </a:tc>
                <a:extLst>
                  <a:ext uri="{0D108BD9-81ED-4DB2-BD59-A6C34878D82A}">
                    <a16:rowId xmlns:a16="http://schemas.microsoft.com/office/drawing/2014/main" val="1774793609"/>
                  </a:ext>
                </a:extLst>
              </a:tr>
            </a:tbl>
          </a:graphicData>
        </a:graphic>
      </p:graphicFrame>
      <p:sp>
        <p:nvSpPr>
          <p:cNvPr id="4" name="Text Placeholder 3">
            <a:extLst>
              <a:ext uri="{FF2B5EF4-FFF2-40B4-BE49-F238E27FC236}">
                <a16:creationId xmlns:a16="http://schemas.microsoft.com/office/drawing/2014/main" id="{52BC0097-7FD8-405A-A620-C4439EFB9C20}"/>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218772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B93A1-CD58-4C63-AE1F-A857A676B522}"/>
              </a:ext>
            </a:extLst>
          </p:cNvPr>
          <p:cNvSpPr>
            <a:spLocks noGrp="1"/>
          </p:cNvSpPr>
          <p:nvPr>
            <p:ph type="title"/>
          </p:nvPr>
        </p:nvSpPr>
        <p:spPr/>
        <p:txBody>
          <a:bodyPr/>
          <a:lstStyle/>
          <a:p>
            <a:r>
              <a:rPr lang="de-DE"/>
              <a:t>Instagram Alle Posts des Zeitraums (mit Total Interactions) | lokalzeit - 8 of 11</a:t>
            </a:r>
            <a:endParaRPr lang="en-US"/>
          </a:p>
        </p:txBody>
      </p:sp>
      <p:graphicFrame>
        <p:nvGraphicFramePr>
          <p:cNvPr id="5" name="Table Placeholder 4">
            <a:extLst>
              <a:ext uri="{FF2B5EF4-FFF2-40B4-BE49-F238E27FC236}">
                <a16:creationId xmlns:a16="http://schemas.microsoft.com/office/drawing/2014/main" id="{1EF62E03-9D6E-4133-90B8-8F621C1780AA}"/>
              </a:ext>
            </a:extLst>
          </p:cNvPr>
          <p:cNvGraphicFramePr>
            <a:graphicFrameLocks noGrp="1"/>
          </p:cNvGraphicFramePr>
          <p:nvPr>
            <p:ph type="tbl" sz="quarter" idx="13"/>
            <p:extLst>
              <p:ext uri="{D42A27DB-BD31-4B8C-83A1-F6EECF244321}">
                <p14:modId xmlns:p14="http://schemas.microsoft.com/office/powerpoint/2010/main" val="421809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98944763"/>
                    </a:ext>
                  </a:extLst>
                </a:gridCol>
                <a:gridCol w="1152144">
                  <a:extLst>
                    <a:ext uri="{9D8B030D-6E8A-4147-A177-3AD203B41FA5}">
                      <a16:colId xmlns:a16="http://schemas.microsoft.com/office/drawing/2014/main" val="3265361051"/>
                    </a:ext>
                  </a:extLst>
                </a:gridCol>
                <a:gridCol w="1152144">
                  <a:extLst>
                    <a:ext uri="{9D8B030D-6E8A-4147-A177-3AD203B41FA5}">
                      <a16:colId xmlns:a16="http://schemas.microsoft.com/office/drawing/2014/main" val="3691167415"/>
                    </a:ext>
                  </a:extLst>
                </a:gridCol>
                <a:gridCol w="1152144">
                  <a:extLst>
                    <a:ext uri="{9D8B030D-6E8A-4147-A177-3AD203B41FA5}">
                      <a16:colId xmlns:a16="http://schemas.microsoft.com/office/drawing/2014/main" val="1669236834"/>
                    </a:ext>
                  </a:extLst>
                </a:gridCol>
                <a:gridCol w="1152144">
                  <a:extLst>
                    <a:ext uri="{9D8B030D-6E8A-4147-A177-3AD203B41FA5}">
                      <a16:colId xmlns:a16="http://schemas.microsoft.com/office/drawing/2014/main" val="241100494"/>
                    </a:ext>
                  </a:extLst>
                </a:gridCol>
                <a:gridCol w="1152144">
                  <a:extLst>
                    <a:ext uri="{9D8B030D-6E8A-4147-A177-3AD203B41FA5}">
                      <a16:colId xmlns:a16="http://schemas.microsoft.com/office/drawing/2014/main" val="1744306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7912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- 2024-06-09 11:20:00</a:t>
                      </a:r>
                      <a:r>
                        <a:rPr kumimoji="0" lang="de-DE" sz="1000" b="0" i="0" u="none" strike="noStrike" kern="1200" cap="none" spc="0" normalizeH="0" baseline="0" noProof="0">
                          <a:ln>
                            <a:noFill/>
                          </a:ln>
                          <a:solidFill>
                            <a:prstClr val="black"/>
                          </a:solidFill>
                          <a:effectLst/>
                          <a:uLnTx/>
                          <a:uFillTx/>
                          <a:latin typeface="Calibri"/>
                          <a:ea typeface="+mn-ea"/>
                          <a:cs typeface="+mn-cs"/>
                        </a:rPr>
                        <a:t>
 Gemeinsam gegen das Vergessen kämpfen. 🕯️
Das ist Karmens großes Anliegen, denn die Betroffenen der Nagelbombe werden dieses schlimme Ereignis auch niemals vergessen können. Mit keupstrasse.ist.ueberall erzählt sie die Geschichten nach – nicht nur zum anschauen oder anhören, sondern zum Miterleben.
Dafür stellt sie zum Beispiel gemeinsam mit Schülerinnen und Schülern einer Kölner Gesamtschule eine Ausstellung auf die Beine. 🤝 Neben einem originalen Friseurstuhl aus dem 2004 zerstörten Friseursalon von Özcan Yildirim inszeniert eine Gruppe hier Szenen aus dem Gerichtsprozess.
👩🏼‍💻 Autorin: Helena Schumacher
#Aufklärung #Keupstraße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6196</a:t>
                      </a:r>
                    </a:p>
                  </a:txBody>
                  <a:tcPr/>
                </a:tc>
                <a:extLst>
                  <a:ext uri="{0D108BD9-81ED-4DB2-BD59-A6C34878D82A}">
                    <a16:rowId xmlns:a16="http://schemas.microsoft.com/office/drawing/2014/main" val="3490002670"/>
                  </a:ext>
                </a:extLst>
              </a:tr>
            </a:tbl>
          </a:graphicData>
        </a:graphic>
      </p:graphicFrame>
      <p:sp>
        <p:nvSpPr>
          <p:cNvPr id="4" name="Text Placeholder 3">
            <a:extLst>
              <a:ext uri="{FF2B5EF4-FFF2-40B4-BE49-F238E27FC236}">
                <a16:creationId xmlns:a16="http://schemas.microsoft.com/office/drawing/2014/main" id="{6083C713-8E2E-4EC4-BC54-3919ABE85323}"/>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36186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8D5F9-3897-483F-81EF-04C504F4CFFD}"/>
              </a:ext>
            </a:extLst>
          </p:cNvPr>
          <p:cNvSpPr>
            <a:spLocks noGrp="1"/>
          </p:cNvSpPr>
          <p:nvPr>
            <p:ph type="title"/>
          </p:nvPr>
        </p:nvSpPr>
        <p:spPr/>
        <p:txBody>
          <a:bodyPr/>
          <a:lstStyle/>
          <a:p>
            <a:r>
              <a:rPr lang="de-DE"/>
              <a:t>Instagram Alle Posts des Zeitraums (mit Total Interactions) | lokalzeit - 9 of 11</a:t>
            </a:r>
            <a:endParaRPr lang="en-US"/>
          </a:p>
        </p:txBody>
      </p:sp>
      <p:graphicFrame>
        <p:nvGraphicFramePr>
          <p:cNvPr id="5" name="Table Placeholder 4">
            <a:extLst>
              <a:ext uri="{FF2B5EF4-FFF2-40B4-BE49-F238E27FC236}">
                <a16:creationId xmlns:a16="http://schemas.microsoft.com/office/drawing/2014/main" id="{E6AC78C1-9D51-431D-82D8-8FCD0D587B9F}"/>
              </a:ext>
            </a:extLst>
          </p:cNvPr>
          <p:cNvGraphicFramePr>
            <a:graphicFrameLocks noGrp="1"/>
          </p:cNvGraphicFramePr>
          <p:nvPr>
            <p:ph type="tbl" sz="quarter" idx="13"/>
            <p:extLst>
              <p:ext uri="{D42A27DB-BD31-4B8C-83A1-F6EECF244321}">
                <p14:modId xmlns:p14="http://schemas.microsoft.com/office/powerpoint/2010/main" val="373886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00355271"/>
                    </a:ext>
                  </a:extLst>
                </a:gridCol>
                <a:gridCol w="1152144">
                  <a:extLst>
                    <a:ext uri="{9D8B030D-6E8A-4147-A177-3AD203B41FA5}">
                      <a16:colId xmlns:a16="http://schemas.microsoft.com/office/drawing/2014/main" val="1941711439"/>
                    </a:ext>
                  </a:extLst>
                </a:gridCol>
                <a:gridCol w="1152144">
                  <a:extLst>
                    <a:ext uri="{9D8B030D-6E8A-4147-A177-3AD203B41FA5}">
                      <a16:colId xmlns:a16="http://schemas.microsoft.com/office/drawing/2014/main" val="2297530333"/>
                    </a:ext>
                  </a:extLst>
                </a:gridCol>
                <a:gridCol w="1152144">
                  <a:extLst>
                    <a:ext uri="{9D8B030D-6E8A-4147-A177-3AD203B41FA5}">
                      <a16:colId xmlns:a16="http://schemas.microsoft.com/office/drawing/2014/main" val="2333765066"/>
                    </a:ext>
                  </a:extLst>
                </a:gridCol>
                <a:gridCol w="1152144">
                  <a:extLst>
                    <a:ext uri="{9D8B030D-6E8A-4147-A177-3AD203B41FA5}">
                      <a16:colId xmlns:a16="http://schemas.microsoft.com/office/drawing/2014/main" val="192283089"/>
                    </a:ext>
                  </a:extLst>
                </a:gridCol>
                <a:gridCol w="1152144">
                  <a:extLst>
                    <a:ext uri="{9D8B030D-6E8A-4147-A177-3AD203B41FA5}">
                      <a16:colId xmlns:a16="http://schemas.microsoft.com/office/drawing/2014/main" val="3410359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4837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- 2024-06-04 17:03:33</a:t>
                      </a:r>
                      <a:r>
                        <a:rPr kumimoji="0" lang="de-DE" sz="1000" b="0" i="0" u="none" strike="noStrike" kern="1200" cap="none" spc="0" normalizeH="0" baseline="0" noProof="0">
                          <a:ln>
                            <a:noFill/>
                          </a:ln>
                          <a:solidFill>
                            <a:prstClr val="black"/>
                          </a:solidFill>
                          <a:effectLst/>
                          <a:uLnTx/>
                          <a:uFillTx/>
                          <a:latin typeface="Calibri"/>
                          <a:ea typeface="+mn-ea"/>
                          <a:cs typeface="+mn-cs"/>
                        </a:rPr>
                        <a:t>
 Futter, Hundesteuer und mal ein neues Körbchen. Dazu noch Tierarztkosten, die immer teurer werden. Da kann die Haltung eines Hundes schon mal zwischen hundert und zweihundert Euro im Monat kosten. Nicht machbar für viele. Babette Terveer vom tierheim_dormagen macht es mit der taostiftung, den Vereinen notpfote  Düsseldorf, sozialfelle und Weiteren möglich, dass Fellnasen und bedürftige, ältere Menschen trotzdem zusammen finden. ❤️
👩🏻‍💻 Autorin: Anke Hoffmann
#Tierheim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6187</a:t>
                      </a:r>
                    </a:p>
                  </a:txBody>
                  <a:tcPr/>
                </a:tc>
                <a:extLst>
                  <a:ext uri="{0D108BD9-81ED-4DB2-BD59-A6C34878D82A}">
                    <a16:rowId xmlns:a16="http://schemas.microsoft.com/office/drawing/2014/main" val="1971440891"/>
                  </a:ext>
                </a:extLst>
              </a:tr>
            </a:tbl>
          </a:graphicData>
        </a:graphic>
      </p:graphicFrame>
      <p:sp>
        <p:nvSpPr>
          <p:cNvPr id="4" name="Text Placeholder 3">
            <a:extLst>
              <a:ext uri="{FF2B5EF4-FFF2-40B4-BE49-F238E27FC236}">
                <a16:creationId xmlns:a16="http://schemas.microsoft.com/office/drawing/2014/main" id="{01B173B9-1225-45B1-8274-5C41FE772806}"/>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3868496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825-5864-4B71-AE48-6A24DC86DF66}"/>
              </a:ext>
            </a:extLst>
          </p:cNvPr>
          <p:cNvSpPr>
            <a:spLocks noGrp="1"/>
          </p:cNvSpPr>
          <p:nvPr>
            <p:ph type="title"/>
          </p:nvPr>
        </p:nvSpPr>
        <p:spPr/>
        <p:txBody>
          <a:bodyPr/>
          <a:lstStyle/>
          <a:p>
            <a:r>
              <a:rPr lang="de-DE"/>
              <a:t>Instagram Alle Posts des Zeitraums (mit Total Interactions) | lokalzeit - 10 of 11</a:t>
            </a:r>
            <a:endParaRPr lang="en-US"/>
          </a:p>
        </p:txBody>
      </p:sp>
      <p:graphicFrame>
        <p:nvGraphicFramePr>
          <p:cNvPr id="5" name="Table Placeholder 4">
            <a:extLst>
              <a:ext uri="{FF2B5EF4-FFF2-40B4-BE49-F238E27FC236}">
                <a16:creationId xmlns:a16="http://schemas.microsoft.com/office/drawing/2014/main" id="{EBD4A7F5-39FF-4F43-ACB9-4E5CB651A287}"/>
              </a:ext>
            </a:extLst>
          </p:cNvPr>
          <p:cNvGraphicFramePr>
            <a:graphicFrameLocks noGrp="1"/>
          </p:cNvGraphicFramePr>
          <p:nvPr>
            <p:ph type="tbl" sz="quarter" idx="13"/>
            <p:extLst>
              <p:ext uri="{D42A27DB-BD31-4B8C-83A1-F6EECF244321}">
                <p14:modId xmlns:p14="http://schemas.microsoft.com/office/powerpoint/2010/main" val="2135828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22569760"/>
                    </a:ext>
                  </a:extLst>
                </a:gridCol>
                <a:gridCol w="1152144">
                  <a:extLst>
                    <a:ext uri="{9D8B030D-6E8A-4147-A177-3AD203B41FA5}">
                      <a16:colId xmlns:a16="http://schemas.microsoft.com/office/drawing/2014/main" val="1952633294"/>
                    </a:ext>
                  </a:extLst>
                </a:gridCol>
                <a:gridCol w="1152144">
                  <a:extLst>
                    <a:ext uri="{9D8B030D-6E8A-4147-A177-3AD203B41FA5}">
                      <a16:colId xmlns:a16="http://schemas.microsoft.com/office/drawing/2014/main" val="3232634307"/>
                    </a:ext>
                  </a:extLst>
                </a:gridCol>
                <a:gridCol w="1152144">
                  <a:extLst>
                    <a:ext uri="{9D8B030D-6E8A-4147-A177-3AD203B41FA5}">
                      <a16:colId xmlns:a16="http://schemas.microsoft.com/office/drawing/2014/main" val="1006521006"/>
                    </a:ext>
                  </a:extLst>
                </a:gridCol>
                <a:gridCol w="1152144">
                  <a:extLst>
                    <a:ext uri="{9D8B030D-6E8A-4147-A177-3AD203B41FA5}">
                      <a16:colId xmlns:a16="http://schemas.microsoft.com/office/drawing/2014/main" val="2814894709"/>
                    </a:ext>
                  </a:extLst>
                </a:gridCol>
                <a:gridCol w="1152144">
                  <a:extLst>
                    <a:ext uri="{9D8B030D-6E8A-4147-A177-3AD203B41FA5}">
                      <a16:colId xmlns:a16="http://schemas.microsoft.com/office/drawing/2014/main" val="651356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2768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- 2024-06-09 17:16:19</a:t>
                      </a:r>
                      <a:r>
                        <a:rPr kumimoji="0" lang="de-DE" sz="1000" b="0" i="0" u="none" strike="noStrike" kern="1200" cap="none" spc="0" normalizeH="0" baseline="0" noProof="0">
                          <a:ln>
                            <a:noFill/>
                          </a:ln>
                          <a:solidFill>
                            <a:prstClr val="black"/>
                          </a:solidFill>
                          <a:effectLst/>
                          <a:uLnTx/>
                          <a:uFillTx/>
                          <a:latin typeface="Calibri"/>
                          <a:ea typeface="+mn-ea"/>
                          <a:cs typeface="+mn-cs"/>
                        </a:rPr>
                        <a:t>
 Lesen ist für die einen Normalität, für die anderen eine große Hürde. ❌ 📖
Im Leseclub in Krefeld üben Menschen mit und ohne Behinderung das Lesen. Keiner muss sich unwohl fühlen, jeder kann ganz man selbst sein.
Im Leseclub unterstützen sich die Menschen gegenseitig darin,  Wörter zu lesen und zu verstehen - in einer gemütlichen Atmosphäre. 🤝 📚
👩‍💻 Autorin: Cindy Glasmacher 
lebenshilfe_krefeld
mediothek
#Lesen #allegleich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5860</a:t>
                      </a:r>
                    </a:p>
                  </a:txBody>
                  <a:tcPr/>
                </a:tc>
                <a:extLst>
                  <a:ext uri="{0D108BD9-81ED-4DB2-BD59-A6C34878D82A}">
                    <a16:rowId xmlns:a16="http://schemas.microsoft.com/office/drawing/2014/main" val="3930403648"/>
                  </a:ext>
                </a:extLst>
              </a:tr>
            </a:tbl>
          </a:graphicData>
        </a:graphic>
      </p:graphicFrame>
      <p:sp>
        <p:nvSpPr>
          <p:cNvPr id="4" name="Text Placeholder 3">
            <a:extLst>
              <a:ext uri="{FF2B5EF4-FFF2-40B4-BE49-F238E27FC236}">
                <a16:creationId xmlns:a16="http://schemas.microsoft.com/office/drawing/2014/main" id="{248913A1-477F-497A-A9D9-7119E40BF4DA}"/>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309533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DE322-7763-4833-84AE-3CACA1457B85}"/>
              </a:ext>
            </a:extLst>
          </p:cNvPr>
          <p:cNvSpPr>
            <a:spLocks noGrp="1"/>
          </p:cNvSpPr>
          <p:nvPr>
            <p:ph type="title"/>
          </p:nvPr>
        </p:nvSpPr>
        <p:spPr/>
        <p:txBody>
          <a:bodyPr/>
          <a:lstStyle/>
          <a:p>
            <a:r>
              <a:rPr lang="de-DE"/>
              <a:t>Instagram Alle Posts des Zeitraums (mit Total Interactions) | lokalzeit - 11 of 11</a:t>
            </a:r>
            <a:endParaRPr lang="en-US"/>
          </a:p>
        </p:txBody>
      </p:sp>
      <p:graphicFrame>
        <p:nvGraphicFramePr>
          <p:cNvPr id="5" name="Table Placeholder 4">
            <a:extLst>
              <a:ext uri="{FF2B5EF4-FFF2-40B4-BE49-F238E27FC236}">
                <a16:creationId xmlns:a16="http://schemas.microsoft.com/office/drawing/2014/main" id="{D0B549BB-C0C9-406B-BEB3-43A80C76196B}"/>
              </a:ext>
            </a:extLst>
          </p:cNvPr>
          <p:cNvGraphicFramePr>
            <a:graphicFrameLocks noGrp="1"/>
          </p:cNvGraphicFramePr>
          <p:nvPr>
            <p:ph type="tbl" sz="quarter" idx="13"/>
            <p:extLst>
              <p:ext uri="{D42A27DB-BD31-4B8C-83A1-F6EECF244321}">
                <p14:modId xmlns:p14="http://schemas.microsoft.com/office/powerpoint/2010/main" val="3733129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98608419"/>
                    </a:ext>
                  </a:extLst>
                </a:gridCol>
                <a:gridCol w="1152144">
                  <a:extLst>
                    <a:ext uri="{9D8B030D-6E8A-4147-A177-3AD203B41FA5}">
                      <a16:colId xmlns:a16="http://schemas.microsoft.com/office/drawing/2014/main" val="3199327090"/>
                    </a:ext>
                  </a:extLst>
                </a:gridCol>
                <a:gridCol w="1152144">
                  <a:extLst>
                    <a:ext uri="{9D8B030D-6E8A-4147-A177-3AD203B41FA5}">
                      <a16:colId xmlns:a16="http://schemas.microsoft.com/office/drawing/2014/main" val="3396693791"/>
                    </a:ext>
                  </a:extLst>
                </a:gridCol>
                <a:gridCol w="1152144">
                  <a:extLst>
                    <a:ext uri="{9D8B030D-6E8A-4147-A177-3AD203B41FA5}">
                      <a16:colId xmlns:a16="http://schemas.microsoft.com/office/drawing/2014/main" val="601399016"/>
                    </a:ext>
                  </a:extLst>
                </a:gridCol>
                <a:gridCol w="1152144">
                  <a:extLst>
                    <a:ext uri="{9D8B030D-6E8A-4147-A177-3AD203B41FA5}">
                      <a16:colId xmlns:a16="http://schemas.microsoft.com/office/drawing/2014/main" val="4254609059"/>
                    </a:ext>
                  </a:extLst>
                </a:gridCol>
                <a:gridCol w="1152144">
                  <a:extLst>
                    <a:ext uri="{9D8B030D-6E8A-4147-A177-3AD203B41FA5}">
                      <a16:colId xmlns:a16="http://schemas.microsoft.com/office/drawing/2014/main" val="194031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3561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- 2024-06-08 17:21:07</a:t>
                      </a:r>
                      <a:r>
                        <a:rPr kumimoji="0" lang="de-DE" sz="1000" b="0" i="0" u="none" strike="noStrike" kern="1200" cap="none" spc="0" normalizeH="0" baseline="0" noProof="0">
                          <a:ln>
                            <a:noFill/>
                          </a:ln>
                          <a:solidFill>
                            <a:prstClr val="black"/>
                          </a:solidFill>
                          <a:effectLst/>
                          <a:uLnTx/>
                          <a:uFillTx/>
                          <a:latin typeface="Calibri"/>
                          <a:ea typeface="+mn-ea"/>
                          <a:cs typeface="+mn-cs"/>
                        </a:rPr>
                        <a:t>
 Karin ist jede Woche auf dem Sportplatz des SC Dorstfeld und setzt sich für die jungen Fußballer ein. ⚽ 💚
Jetzt hat der dfb sie sogar für ihr Engagement ausgezeichnet: Sie wurde in den "Club 100" aufgenommen. Jedes Jahr werden so 100 Ehrenamtler in ganz Deutschland geehrt. 🎖
🧑‍💻 Autor: Daniel Immel
#Fussball #Kinder #Dortmund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4523</a:t>
                      </a:r>
                    </a:p>
                  </a:txBody>
                  <a:tcPr/>
                </a:tc>
                <a:extLst>
                  <a:ext uri="{0D108BD9-81ED-4DB2-BD59-A6C34878D82A}">
                    <a16:rowId xmlns:a16="http://schemas.microsoft.com/office/drawing/2014/main" val="2172040981"/>
                  </a:ext>
                </a:extLst>
              </a:tr>
            </a:tbl>
          </a:graphicData>
        </a:graphic>
      </p:graphicFrame>
      <p:sp>
        <p:nvSpPr>
          <p:cNvPr id="4" name="Text Placeholder 3">
            <a:extLst>
              <a:ext uri="{FF2B5EF4-FFF2-40B4-BE49-F238E27FC236}">
                <a16:creationId xmlns:a16="http://schemas.microsoft.com/office/drawing/2014/main" id="{69999785-C377-4E9E-B5A1-9881FC2958A6}"/>
              </a:ext>
            </a:extLst>
          </p:cNvPr>
          <p:cNvSpPr>
            <a:spLocks noGrp="1"/>
          </p:cNvSpPr>
          <p:nvPr>
            <p:ph type="body" sz="quarter" idx="14"/>
          </p:nvPr>
        </p:nvSpPr>
        <p:spPr/>
        <p:txBody>
          <a:bodyPr/>
          <a:lstStyle/>
          <a:p>
            <a:r>
              <a:rPr lang="en-US"/>
              <a:t>03/06/2024 - 09/06/2024</a:t>
            </a:r>
          </a:p>
        </p:txBody>
      </p:sp>
    </p:spTree>
    <p:extLst>
      <p:ext uri="{BB962C8B-B14F-4D97-AF65-F5344CB8AC3E}">
        <p14:creationId xmlns:p14="http://schemas.microsoft.com/office/powerpoint/2010/main" val="15493356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1429</Words>
  <Application>Microsoft Office PowerPoint</Application>
  <PresentationFormat>On-screen Show (4:3)</PresentationFormat>
  <Paragraphs>167</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Alle Posts des Zeitraums (mit Total Interactions) | lokalzeit - 1 of 11</vt:lpstr>
      <vt:lpstr>Instagram Alle Posts des Zeitraums (mit Total Interactions) | lokalzeit - 2 of 11</vt:lpstr>
      <vt:lpstr>Instagram Alle Posts des Zeitraums (mit Total Interactions) | lokalzeit - 3 of 11</vt:lpstr>
      <vt:lpstr>Instagram Alle Posts des Zeitraums (mit Total Interactions) | lokalzeit - 4 of 11</vt:lpstr>
      <vt:lpstr>Instagram Alle Posts des Zeitraums (mit Total Interactions) | lokalzeit - 5 of 11</vt:lpstr>
      <vt:lpstr>Instagram Alle Posts des Zeitraums (mit Total Interactions) | lokalzeit - 6 of 11</vt:lpstr>
      <vt:lpstr>Instagram Alle Posts des Zeitraums (mit Total Interactions) | lokalzeit - 7 of 11</vt:lpstr>
      <vt:lpstr>Instagram Alle Posts des Zeitraums (mit Total Interactions) | lokalzeit - 8 of 11</vt:lpstr>
      <vt:lpstr>Instagram Alle Posts des Zeitraums (mit Total Interactions) | lokalzeit - 9 of 11</vt:lpstr>
      <vt:lpstr>Instagram Alle Posts des Zeitraums (mit Total Interactions) | lokalzeit - 10 of 11</vt:lpstr>
      <vt:lpstr>Instagram Alle Posts des Zeitraums (mit Total Interactions) | lokalzeit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11</dc:title>
  <dc:creator>Frederik Born</dc:creator>
  <cp:lastModifiedBy>Frederik Born</cp:lastModifiedBy>
  <cp:revision>1</cp:revision>
  <dcterms:created xsi:type="dcterms:W3CDTF">2024-06-11T11:48:54Z</dcterms:created>
  <dcterms:modified xsi:type="dcterms:W3CDTF">2024-06-11T11:49:27Z</dcterms:modified>
</cp:coreProperties>
</file>