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8348C-259B-41DC-8A55-7A6EF1D5DDEA}"/>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2A1880EF-F0E6-458E-8687-B43BD13FD857}"/>
              </a:ext>
            </a:extLst>
          </p:cNvPr>
          <p:cNvGraphicFramePr>
            <a:graphicFrameLocks noGrp="1"/>
          </p:cNvGraphicFramePr>
          <p:nvPr>
            <p:ph type="tbl" sz="quarter" idx="13"/>
            <p:extLst>
              <p:ext uri="{D42A27DB-BD31-4B8C-83A1-F6EECF244321}">
                <p14:modId xmlns:p14="http://schemas.microsoft.com/office/powerpoint/2010/main" val="2064821087"/>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23951886"/>
                    </a:ext>
                  </a:extLst>
                </a:gridCol>
                <a:gridCol w="1152144">
                  <a:extLst>
                    <a:ext uri="{9D8B030D-6E8A-4147-A177-3AD203B41FA5}">
                      <a16:colId xmlns:a16="http://schemas.microsoft.com/office/drawing/2014/main" val="3430292771"/>
                    </a:ext>
                  </a:extLst>
                </a:gridCol>
                <a:gridCol w="1152144">
                  <a:extLst>
                    <a:ext uri="{9D8B030D-6E8A-4147-A177-3AD203B41FA5}">
                      <a16:colId xmlns:a16="http://schemas.microsoft.com/office/drawing/2014/main" val="2283882860"/>
                    </a:ext>
                  </a:extLst>
                </a:gridCol>
                <a:gridCol w="1152144">
                  <a:extLst>
                    <a:ext uri="{9D8B030D-6E8A-4147-A177-3AD203B41FA5}">
                      <a16:colId xmlns:a16="http://schemas.microsoft.com/office/drawing/2014/main" val="17070330"/>
                    </a:ext>
                  </a:extLst>
                </a:gridCol>
                <a:gridCol w="1152144">
                  <a:extLst>
                    <a:ext uri="{9D8B030D-6E8A-4147-A177-3AD203B41FA5}">
                      <a16:colId xmlns:a16="http://schemas.microsoft.com/office/drawing/2014/main" val="843868178"/>
                    </a:ext>
                  </a:extLst>
                </a:gridCol>
                <a:gridCol w="1152144">
                  <a:extLst>
                    <a:ext uri="{9D8B030D-6E8A-4147-A177-3AD203B41FA5}">
                      <a16:colId xmlns:a16="http://schemas.microsoft.com/office/drawing/2014/main" val="294248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7970553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- 2024-05-08 11:54:20</a:t>
                      </a:r>
                      <a:r>
                        <a:rPr kumimoji="0" lang="de-DE" sz="1000" b="0" i="0" u="none" strike="noStrike" kern="1200" cap="none" spc="0" normalizeH="0" baseline="0" noProof="0">
                          <a:ln>
                            <a:noFill/>
                          </a:ln>
                          <a:solidFill>
                            <a:prstClr val="black"/>
                          </a:solidFill>
                          <a:effectLst/>
                          <a:uLnTx/>
                          <a:uFillTx/>
                          <a:latin typeface="Calibri"/>
                          <a:ea typeface="+mn-ea"/>
                          <a:cs typeface="+mn-cs"/>
                        </a:rPr>
                        <a:t>
 Früher haben Kinder noch regelmäßig Stricken und Nähen in der Schule gelernt.🧶🪡
Doch diese handwerklichen Fertigkeiten gehen immer mehr verloren. 😕
Agnes möchte das ändern, indem sie Kindern das Nähen beibringt und ihr Wissen weitergibt.
Welches Handwerk beherrschst du?
👩🏼‍💻Autorin: Veerle Seelig
#NähenMitKindern #nähen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40243</a:t>
                      </a:r>
                    </a:p>
                  </a:txBody>
                  <a:tcPr/>
                </a:tc>
                <a:extLst>
                  <a:ext uri="{0D108BD9-81ED-4DB2-BD59-A6C34878D82A}">
                    <a16:rowId xmlns:a16="http://schemas.microsoft.com/office/drawing/2014/main" val="1373204235"/>
                  </a:ext>
                </a:extLst>
              </a:tr>
            </a:tbl>
          </a:graphicData>
        </a:graphic>
      </p:graphicFrame>
      <p:sp>
        <p:nvSpPr>
          <p:cNvPr id="4" name="Text Placeholder 3">
            <a:extLst>
              <a:ext uri="{FF2B5EF4-FFF2-40B4-BE49-F238E27FC236}">
                <a16:creationId xmlns:a16="http://schemas.microsoft.com/office/drawing/2014/main" id="{0284A92A-82C6-4E02-A3D5-984FE56DE465}"/>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38348224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071F9-C57E-499D-8D16-7AF39421DAAA}"/>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27CA9CEB-9CCE-4613-8785-79F9290D3807}"/>
              </a:ext>
            </a:extLst>
          </p:cNvPr>
          <p:cNvGraphicFramePr>
            <a:graphicFrameLocks noGrp="1"/>
          </p:cNvGraphicFramePr>
          <p:nvPr>
            <p:ph type="tbl" sz="quarter" idx="13"/>
            <p:extLst>
              <p:ext uri="{D42A27DB-BD31-4B8C-83A1-F6EECF244321}">
                <p14:modId xmlns:p14="http://schemas.microsoft.com/office/powerpoint/2010/main" val="1155597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851318866"/>
                    </a:ext>
                  </a:extLst>
                </a:gridCol>
                <a:gridCol w="1152144">
                  <a:extLst>
                    <a:ext uri="{9D8B030D-6E8A-4147-A177-3AD203B41FA5}">
                      <a16:colId xmlns:a16="http://schemas.microsoft.com/office/drawing/2014/main" val="2670913357"/>
                    </a:ext>
                  </a:extLst>
                </a:gridCol>
                <a:gridCol w="1152144">
                  <a:extLst>
                    <a:ext uri="{9D8B030D-6E8A-4147-A177-3AD203B41FA5}">
                      <a16:colId xmlns:a16="http://schemas.microsoft.com/office/drawing/2014/main" val="2433061268"/>
                    </a:ext>
                  </a:extLst>
                </a:gridCol>
                <a:gridCol w="1152144">
                  <a:extLst>
                    <a:ext uri="{9D8B030D-6E8A-4147-A177-3AD203B41FA5}">
                      <a16:colId xmlns:a16="http://schemas.microsoft.com/office/drawing/2014/main" val="866824325"/>
                    </a:ext>
                  </a:extLst>
                </a:gridCol>
                <a:gridCol w="1152144">
                  <a:extLst>
                    <a:ext uri="{9D8B030D-6E8A-4147-A177-3AD203B41FA5}">
                      <a16:colId xmlns:a16="http://schemas.microsoft.com/office/drawing/2014/main" val="3135639261"/>
                    </a:ext>
                  </a:extLst>
                </a:gridCol>
                <a:gridCol w="1152144">
                  <a:extLst>
                    <a:ext uri="{9D8B030D-6E8A-4147-A177-3AD203B41FA5}">
                      <a16:colId xmlns:a16="http://schemas.microsoft.com/office/drawing/2014/main" val="3568470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9381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- 2024-05-06 12:15:43</a:t>
                      </a:r>
                      <a:r>
                        <a:rPr kumimoji="0" lang="de-DE" sz="1000" b="0" i="0" u="none" strike="noStrike" kern="1200" cap="none" spc="0" normalizeH="0" baseline="0" noProof="0">
                          <a:ln>
                            <a:noFill/>
                          </a:ln>
                          <a:solidFill>
                            <a:prstClr val="black"/>
                          </a:solidFill>
                          <a:effectLst/>
                          <a:uLnTx/>
                          <a:uFillTx/>
                          <a:latin typeface="Calibri"/>
                          <a:ea typeface="+mn-ea"/>
                          <a:cs typeface="+mn-cs"/>
                        </a:rPr>
                        <a:t>
 Was bringt dich runter vom stressigen Alltag? Bei Isaak Guderian ist es seine Familie. Er genießt jeden Moment, wenn er zu Hause in Minden ist. Da, wo alles für ihn begann...  🏡💕
Seit er den ESC-Vorentscheid gewonnen hat, ist der 29-jährige Familienpapa viel unterwegs, um für seinen großen Auftritt beim ESC in Malmö am 7. Mai zu werben. Mit seiner außergewöhnlichen Stimme und seiner Gitarre könnte er in diesem Jahr weit vorne landen.  
#ESC #ESCVorentscheid #Minden #Lokalzeit #WDR
@isaak.music</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26215</a:t>
                      </a:r>
                    </a:p>
                  </a:txBody>
                  <a:tcPr/>
                </a:tc>
                <a:extLst>
                  <a:ext uri="{0D108BD9-81ED-4DB2-BD59-A6C34878D82A}">
                    <a16:rowId xmlns:a16="http://schemas.microsoft.com/office/drawing/2014/main" val="4130620611"/>
                  </a:ext>
                </a:extLst>
              </a:tr>
            </a:tbl>
          </a:graphicData>
        </a:graphic>
      </p:graphicFrame>
      <p:sp>
        <p:nvSpPr>
          <p:cNvPr id="4" name="Text Placeholder 3">
            <a:extLst>
              <a:ext uri="{FF2B5EF4-FFF2-40B4-BE49-F238E27FC236}">
                <a16:creationId xmlns:a16="http://schemas.microsoft.com/office/drawing/2014/main" id="{95925CA2-93CD-49A5-9688-6D909F3EF300}"/>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9442792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1A805-3001-4EC8-A2B7-126946F5A354}"/>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AD7E1941-6D76-4AC9-BE73-9E3DD3A5A2A7}"/>
              </a:ext>
            </a:extLst>
          </p:cNvPr>
          <p:cNvGraphicFramePr>
            <a:graphicFrameLocks noGrp="1"/>
          </p:cNvGraphicFramePr>
          <p:nvPr>
            <p:ph type="tbl" sz="quarter" idx="13"/>
            <p:extLst>
              <p:ext uri="{D42A27DB-BD31-4B8C-83A1-F6EECF244321}">
                <p14:modId xmlns:p14="http://schemas.microsoft.com/office/powerpoint/2010/main" val="4250460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927028"/>
                    </a:ext>
                  </a:extLst>
                </a:gridCol>
                <a:gridCol w="1152144">
                  <a:extLst>
                    <a:ext uri="{9D8B030D-6E8A-4147-A177-3AD203B41FA5}">
                      <a16:colId xmlns:a16="http://schemas.microsoft.com/office/drawing/2014/main" val="2503779419"/>
                    </a:ext>
                  </a:extLst>
                </a:gridCol>
                <a:gridCol w="1152144">
                  <a:extLst>
                    <a:ext uri="{9D8B030D-6E8A-4147-A177-3AD203B41FA5}">
                      <a16:colId xmlns:a16="http://schemas.microsoft.com/office/drawing/2014/main" val="3678619061"/>
                    </a:ext>
                  </a:extLst>
                </a:gridCol>
                <a:gridCol w="1152144">
                  <a:extLst>
                    <a:ext uri="{9D8B030D-6E8A-4147-A177-3AD203B41FA5}">
                      <a16:colId xmlns:a16="http://schemas.microsoft.com/office/drawing/2014/main" val="1274408748"/>
                    </a:ext>
                  </a:extLst>
                </a:gridCol>
                <a:gridCol w="1152144">
                  <a:extLst>
                    <a:ext uri="{9D8B030D-6E8A-4147-A177-3AD203B41FA5}">
                      <a16:colId xmlns:a16="http://schemas.microsoft.com/office/drawing/2014/main" val="1526925231"/>
                    </a:ext>
                  </a:extLst>
                </a:gridCol>
                <a:gridCol w="1152144">
                  <a:extLst>
                    <a:ext uri="{9D8B030D-6E8A-4147-A177-3AD203B41FA5}">
                      <a16:colId xmlns:a16="http://schemas.microsoft.com/office/drawing/2014/main" val="17025980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6019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- 2024-05-12 11:59:19</a:t>
                      </a:r>
                      <a:r>
                        <a:rPr kumimoji="0" lang="de-DE" sz="1000" b="0" i="0" u="none" strike="noStrike" kern="1200" cap="none" spc="0" normalizeH="0" baseline="0" noProof="0">
                          <a:ln>
                            <a:noFill/>
                          </a:ln>
                          <a:solidFill>
                            <a:prstClr val="black"/>
                          </a:solidFill>
                          <a:effectLst/>
                          <a:uLnTx/>
                          <a:uFillTx/>
                          <a:latin typeface="Calibri"/>
                          <a:ea typeface="+mn-ea"/>
                          <a:cs typeface="+mn-cs"/>
                        </a:rPr>
                        <a:t>
 Nadja fand als Clown einen Weg, um aus ihrer Depression herauszukommen. 🤡💪
Jahrelang kämpfte die 38-Jährige aus Castrop-Rauxel mit Selbstzweifeln, Ängsten und sogar Suizidgedanken. 😞 Doch sie entschied sich für das Leben und begann eine Therapie. Dabei erfüllte sie sich ihren Kindheitstraum und absolvierte eine Ausbildung an der Clownsschule. ✨
Heute besucht sie regelmäßig als Clownin "Wurzel" verschiedene Seniorenheime und zaubert den Menschen das Lächeln ins Gesicht, das sie selbst lange Zeit vermisst hat. 👴🏻👵🏽
Autorin: Feyza Bıçakcı
#Clown #Clownsschule #Charakterclown #Mutmacher #WDR #Lokalzeit #Ehrenamt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18124</a:t>
                      </a:r>
                    </a:p>
                  </a:txBody>
                  <a:tcPr/>
                </a:tc>
                <a:extLst>
                  <a:ext uri="{0D108BD9-81ED-4DB2-BD59-A6C34878D82A}">
                    <a16:rowId xmlns:a16="http://schemas.microsoft.com/office/drawing/2014/main" val="3183987902"/>
                  </a:ext>
                </a:extLst>
              </a:tr>
            </a:tbl>
          </a:graphicData>
        </a:graphic>
      </p:graphicFrame>
      <p:sp>
        <p:nvSpPr>
          <p:cNvPr id="4" name="Text Placeholder 3">
            <a:extLst>
              <a:ext uri="{FF2B5EF4-FFF2-40B4-BE49-F238E27FC236}">
                <a16:creationId xmlns:a16="http://schemas.microsoft.com/office/drawing/2014/main" id="{1D270951-900F-4391-B25B-11DD6E588E00}"/>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30159456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B531D8-F0BB-4561-9596-5FFEEF7614D8}"/>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506BD499-E950-4756-B836-B734178BD629}"/>
              </a:ext>
            </a:extLst>
          </p:cNvPr>
          <p:cNvGraphicFramePr>
            <a:graphicFrameLocks noGrp="1"/>
          </p:cNvGraphicFramePr>
          <p:nvPr>
            <p:ph type="tbl" sz="quarter" idx="13"/>
            <p:extLst>
              <p:ext uri="{D42A27DB-BD31-4B8C-83A1-F6EECF244321}">
                <p14:modId xmlns:p14="http://schemas.microsoft.com/office/powerpoint/2010/main" val="503916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570961360"/>
                    </a:ext>
                  </a:extLst>
                </a:gridCol>
                <a:gridCol w="1152144">
                  <a:extLst>
                    <a:ext uri="{9D8B030D-6E8A-4147-A177-3AD203B41FA5}">
                      <a16:colId xmlns:a16="http://schemas.microsoft.com/office/drawing/2014/main" val="1438330560"/>
                    </a:ext>
                  </a:extLst>
                </a:gridCol>
                <a:gridCol w="1152144">
                  <a:extLst>
                    <a:ext uri="{9D8B030D-6E8A-4147-A177-3AD203B41FA5}">
                      <a16:colId xmlns:a16="http://schemas.microsoft.com/office/drawing/2014/main" val="2918500218"/>
                    </a:ext>
                  </a:extLst>
                </a:gridCol>
                <a:gridCol w="1152144">
                  <a:extLst>
                    <a:ext uri="{9D8B030D-6E8A-4147-A177-3AD203B41FA5}">
                      <a16:colId xmlns:a16="http://schemas.microsoft.com/office/drawing/2014/main" val="3842771608"/>
                    </a:ext>
                  </a:extLst>
                </a:gridCol>
                <a:gridCol w="1152144">
                  <a:extLst>
                    <a:ext uri="{9D8B030D-6E8A-4147-A177-3AD203B41FA5}">
                      <a16:colId xmlns:a16="http://schemas.microsoft.com/office/drawing/2014/main" val="519270073"/>
                    </a:ext>
                  </a:extLst>
                </a:gridCol>
                <a:gridCol w="1152144">
                  <a:extLst>
                    <a:ext uri="{9D8B030D-6E8A-4147-A177-3AD203B41FA5}">
                      <a16:colId xmlns:a16="http://schemas.microsoft.com/office/drawing/2014/main" val="1504261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2454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- 2024-05-09 11:57:47</a:t>
                      </a:r>
                      <a:r>
                        <a:rPr kumimoji="0" lang="de-DE" sz="1000" b="0" i="0" u="none" strike="noStrike" kern="1200" cap="none" spc="0" normalizeH="0" baseline="0" noProof="0">
                          <a:ln>
                            <a:noFill/>
                          </a:ln>
                          <a:solidFill>
                            <a:prstClr val="black"/>
                          </a:solidFill>
                          <a:effectLst/>
                          <a:uLnTx/>
                          <a:uFillTx/>
                          <a:latin typeface="Calibri"/>
                          <a:ea typeface="+mn-ea"/>
                          <a:cs typeface="+mn-cs"/>
                        </a:rPr>
                        <a:t>
 Manfred ist Familienpate 🙌  Er hilft Familien, die aufgrund von Stress und psychischen Belastungen Unterstützung brauchen. Mit seinem Patenkind Max (Name geändert) trifft Manfred sich seit 2 Jahren👨‍👦 
Heute sind die beiden unzertrennlich und lernen unglaublich viel voneinander!
Hinweis: Max‘ Namen haben wir geändert, weil er und seine Mutter unerkannt bleiben wollen. 
👩‍💻Autorin: Gianna Robert
#Lokalzeit #Ehrenamt #Familienpaten #Patenprojekt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15322</a:t>
                      </a:r>
                    </a:p>
                  </a:txBody>
                  <a:tcPr/>
                </a:tc>
                <a:extLst>
                  <a:ext uri="{0D108BD9-81ED-4DB2-BD59-A6C34878D82A}">
                    <a16:rowId xmlns:a16="http://schemas.microsoft.com/office/drawing/2014/main" val="4242655734"/>
                  </a:ext>
                </a:extLst>
              </a:tr>
            </a:tbl>
          </a:graphicData>
        </a:graphic>
      </p:graphicFrame>
      <p:sp>
        <p:nvSpPr>
          <p:cNvPr id="4" name="Text Placeholder 3">
            <a:extLst>
              <a:ext uri="{FF2B5EF4-FFF2-40B4-BE49-F238E27FC236}">
                <a16:creationId xmlns:a16="http://schemas.microsoft.com/office/drawing/2014/main" id="{FCF35F55-EC70-459B-8CB6-4F7CAFECE200}"/>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16122945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532992-866D-4CF2-9325-9E5E26F6025F}"/>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7B36E47D-C92F-48D1-B9DA-358A3E030673}"/>
              </a:ext>
            </a:extLst>
          </p:cNvPr>
          <p:cNvGraphicFramePr>
            <a:graphicFrameLocks noGrp="1"/>
          </p:cNvGraphicFramePr>
          <p:nvPr>
            <p:ph type="tbl" sz="quarter" idx="13"/>
            <p:extLst>
              <p:ext uri="{D42A27DB-BD31-4B8C-83A1-F6EECF244321}">
                <p14:modId xmlns:p14="http://schemas.microsoft.com/office/powerpoint/2010/main" val="3014872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26527533"/>
                    </a:ext>
                  </a:extLst>
                </a:gridCol>
                <a:gridCol w="1152144">
                  <a:extLst>
                    <a:ext uri="{9D8B030D-6E8A-4147-A177-3AD203B41FA5}">
                      <a16:colId xmlns:a16="http://schemas.microsoft.com/office/drawing/2014/main" val="2414558119"/>
                    </a:ext>
                  </a:extLst>
                </a:gridCol>
                <a:gridCol w="1152144">
                  <a:extLst>
                    <a:ext uri="{9D8B030D-6E8A-4147-A177-3AD203B41FA5}">
                      <a16:colId xmlns:a16="http://schemas.microsoft.com/office/drawing/2014/main" val="1364380344"/>
                    </a:ext>
                  </a:extLst>
                </a:gridCol>
                <a:gridCol w="1152144">
                  <a:extLst>
                    <a:ext uri="{9D8B030D-6E8A-4147-A177-3AD203B41FA5}">
                      <a16:colId xmlns:a16="http://schemas.microsoft.com/office/drawing/2014/main" val="2235420768"/>
                    </a:ext>
                  </a:extLst>
                </a:gridCol>
                <a:gridCol w="1152144">
                  <a:extLst>
                    <a:ext uri="{9D8B030D-6E8A-4147-A177-3AD203B41FA5}">
                      <a16:colId xmlns:a16="http://schemas.microsoft.com/office/drawing/2014/main" val="1460892174"/>
                    </a:ext>
                  </a:extLst>
                </a:gridCol>
                <a:gridCol w="1152144">
                  <a:extLst>
                    <a:ext uri="{9D8B030D-6E8A-4147-A177-3AD203B41FA5}">
                      <a16:colId xmlns:a16="http://schemas.microsoft.com/office/drawing/2014/main" val="97092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11365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- 2024-05-10 11:34:57</a:t>
                      </a:r>
                      <a:r>
                        <a:rPr kumimoji="0" lang="de-DE" sz="1000" b="0" i="0" u="none" strike="noStrike" kern="1200" cap="none" spc="0" normalizeH="0" baseline="0" noProof="0">
                          <a:ln>
                            <a:noFill/>
                          </a:ln>
                          <a:solidFill>
                            <a:prstClr val="black"/>
                          </a:solidFill>
                          <a:effectLst/>
                          <a:uLnTx/>
                          <a:uFillTx/>
                          <a:latin typeface="Calibri"/>
                          <a:ea typeface="+mn-ea"/>
                          <a:cs typeface="+mn-cs"/>
                        </a:rPr>
                        <a:t>
 Das Ein- und Aussteigen in den Bus mit einem Kinderwagen, Rollator oder Rollstuhl kann eine echte Herausforderung sein. 🚎😰 Doch in Lippstadt sind die sogenannten Busbegleitungen der @meine.rlg zur Stelle, immer an den Markttagen vormittags. Seit stolzen 15 Jahren leisten sie ehrenamtlich diese wertvolle Unterstützung. 🫶🏼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 Julian Beuter</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#Busbegleitungen #anpacken #HilfeimAlltag #Lippstadt #Ehrenamt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9199</a:t>
                      </a:r>
                    </a:p>
                  </a:txBody>
                  <a:tcPr/>
                </a:tc>
                <a:extLst>
                  <a:ext uri="{0D108BD9-81ED-4DB2-BD59-A6C34878D82A}">
                    <a16:rowId xmlns:a16="http://schemas.microsoft.com/office/drawing/2014/main" val="2423962145"/>
                  </a:ext>
                </a:extLst>
              </a:tr>
            </a:tbl>
          </a:graphicData>
        </a:graphic>
      </p:graphicFrame>
      <p:sp>
        <p:nvSpPr>
          <p:cNvPr id="4" name="Text Placeholder 3">
            <a:extLst>
              <a:ext uri="{FF2B5EF4-FFF2-40B4-BE49-F238E27FC236}">
                <a16:creationId xmlns:a16="http://schemas.microsoft.com/office/drawing/2014/main" id="{069C70BF-D6F6-4667-AB04-90DCF6628C9A}"/>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29716835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382C0-A69E-4CE7-9252-6C956F8D346E}"/>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41B98A55-B020-4B67-86C9-B64ACEBB25C5}"/>
              </a:ext>
            </a:extLst>
          </p:cNvPr>
          <p:cNvGraphicFramePr>
            <a:graphicFrameLocks noGrp="1"/>
          </p:cNvGraphicFramePr>
          <p:nvPr>
            <p:ph type="tbl" sz="quarter" idx="13"/>
            <p:extLst>
              <p:ext uri="{D42A27DB-BD31-4B8C-83A1-F6EECF244321}">
                <p14:modId xmlns:p14="http://schemas.microsoft.com/office/powerpoint/2010/main" val="5726636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7055527"/>
                    </a:ext>
                  </a:extLst>
                </a:gridCol>
                <a:gridCol w="1152144">
                  <a:extLst>
                    <a:ext uri="{9D8B030D-6E8A-4147-A177-3AD203B41FA5}">
                      <a16:colId xmlns:a16="http://schemas.microsoft.com/office/drawing/2014/main" val="2637737316"/>
                    </a:ext>
                  </a:extLst>
                </a:gridCol>
                <a:gridCol w="1152144">
                  <a:extLst>
                    <a:ext uri="{9D8B030D-6E8A-4147-A177-3AD203B41FA5}">
                      <a16:colId xmlns:a16="http://schemas.microsoft.com/office/drawing/2014/main" val="1637795658"/>
                    </a:ext>
                  </a:extLst>
                </a:gridCol>
                <a:gridCol w="1152144">
                  <a:extLst>
                    <a:ext uri="{9D8B030D-6E8A-4147-A177-3AD203B41FA5}">
                      <a16:colId xmlns:a16="http://schemas.microsoft.com/office/drawing/2014/main" val="108374915"/>
                    </a:ext>
                  </a:extLst>
                </a:gridCol>
                <a:gridCol w="1152144">
                  <a:extLst>
                    <a:ext uri="{9D8B030D-6E8A-4147-A177-3AD203B41FA5}">
                      <a16:colId xmlns:a16="http://schemas.microsoft.com/office/drawing/2014/main" val="691531291"/>
                    </a:ext>
                  </a:extLst>
                </a:gridCol>
                <a:gridCol w="1152144">
                  <a:extLst>
                    <a:ext uri="{9D8B030D-6E8A-4147-A177-3AD203B41FA5}">
                      <a16:colId xmlns:a16="http://schemas.microsoft.com/office/drawing/2014/main" val="4190304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912578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- 2024-05-11 12:03:39</a:t>
                      </a:r>
                      <a:r>
                        <a:rPr kumimoji="0" lang="de-DE" sz="1000" b="0" i="0" u="none" strike="noStrike" kern="1200" cap="none" spc="0" normalizeH="0" baseline="0" noProof="0">
                          <a:ln>
                            <a:noFill/>
                          </a:ln>
                          <a:solidFill>
                            <a:prstClr val="black"/>
                          </a:solidFill>
                          <a:effectLst/>
                          <a:uLnTx/>
                          <a:uFillTx/>
                          <a:latin typeface="Calibri"/>
                          <a:ea typeface="+mn-ea"/>
                          <a:cs typeface="+mn-cs"/>
                        </a:rPr>
                        <a:t>
 Wie können sich Menschen mit Sehbehinderungen verteidigen?
In Bochum gibt es bspw. spezielle Trainings, in denen Menschen mit Sehbehinderungen hilfreiche Selbstverteidigungstechniken vor verbalen und physischen Angriffen erlernen können. Ziel ist es, Erfahrungen zu verhindern, die die Kursteilnehmenden bereits auf der Straße gemacht haben.
👩‍💻 Autorin: Nastaran Amirhaji</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6774</a:t>
                      </a:r>
                    </a:p>
                  </a:txBody>
                  <a:tcPr/>
                </a:tc>
                <a:extLst>
                  <a:ext uri="{0D108BD9-81ED-4DB2-BD59-A6C34878D82A}">
                    <a16:rowId xmlns:a16="http://schemas.microsoft.com/office/drawing/2014/main" val="1668857594"/>
                  </a:ext>
                </a:extLst>
              </a:tr>
            </a:tbl>
          </a:graphicData>
        </a:graphic>
      </p:graphicFrame>
      <p:sp>
        <p:nvSpPr>
          <p:cNvPr id="4" name="Text Placeholder 3">
            <a:extLst>
              <a:ext uri="{FF2B5EF4-FFF2-40B4-BE49-F238E27FC236}">
                <a16:creationId xmlns:a16="http://schemas.microsoft.com/office/drawing/2014/main" id="{51594647-B241-40DB-BF22-63407A7B705E}"/>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41557751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40192-FA47-48B2-B5A0-2B9FF8489FF9}"/>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1D9FFF30-A476-422B-9C9E-DF5660F2E6BC}"/>
              </a:ext>
            </a:extLst>
          </p:cNvPr>
          <p:cNvGraphicFramePr>
            <a:graphicFrameLocks noGrp="1"/>
          </p:cNvGraphicFramePr>
          <p:nvPr>
            <p:ph type="tbl" sz="quarter" idx="13"/>
            <p:extLst>
              <p:ext uri="{D42A27DB-BD31-4B8C-83A1-F6EECF244321}">
                <p14:modId xmlns:p14="http://schemas.microsoft.com/office/powerpoint/2010/main" val="30626193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628598616"/>
                    </a:ext>
                  </a:extLst>
                </a:gridCol>
                <a:gridCol w="1152144">
                  <a:extLst>
                    <a:ext uri="{9D8B030D-6E8A-4147-A177-3AD203B41FA5}">
                      <a16:colId xmlns:a16="http://schemas.microsoft.com/office/drawing/2014/main" val="3589890871"/>
                    </a:ext>
                  </a:extLst>
                </a:gridCol>
                <a:gridCol w="1152144">
                  <a:extLst>
                    <a:ext uri="{9D8B030D-6E8A-4147-A177-3AD203B41FA5}">
                      <a16:colId xmlns:a16="http://schemas.microsoft.com/office/drawing/2014/main" val="2452158805"/>
                    </a:ext>
                  </a:extLst>
                </a:gridCol>
                <a:gridCol w="1152144">
                  <a:extLst>
                    <a:ext uri="{9D8B030D-6E8A-4147-A177-3AD203B41FA5}">
                      <a16:colId xmlns:a16="http://schemas.microsoft.com/office/drawing/2014/main" val="2809330968"/>
                    </a:ext>
                  </a:extLst>
                </a:gridCol>
                <a:gridCol w="1152144">
                  <a:extLst>
                    <a:ext uri="{9D8B030D-6E8A-4147-A177-3AD203B41FA5}">
                      <a16:colId xmlns:a16="http://schemas.microsoft.com/office/drawing/2014/main" val="1175183161"/>
                    </a:ext>
                  </a:extLst>
                </a:gridCol>
                <a:gridCol w="1152144">
                  <a:extLst>
                    <a:ext uri="{9D8B030D-6E8A-4147-A177-3AD203B41FA5}">
                      <a16:colId xmlns:a16="http://schemas.microsoft.com/office/drawing/2014/main" val="4068223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298756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- 2024-05-07 12:12:50</a:t>
                      </a:r>
                      <a:r>
                        <a:rPr kumimoji="0" lang="de-DE" sz="1000" b="0" i="0" u="none" strike="noStrike" kern="1200" cap="none" spc="0" normalizeH="0" baseline="0" noProof="0">
                          <a:ln>
                            <a:noFill/>
                          </a:ln>
                          <a:solidFill>
                            <a:prstClr val="black"/>
                          </a:solidFill>
                          <a:effectLst/>
                          <a:uLnTx/>
                          <a:uFillTx/>
                          <a:latin typeface="Calibri"/>
                          <a:ea typeface="+mn-ea"/>
                          <a:cs typeface="+mn-cs"/>
                        </a:rPr>
                        <a:t>
 Thomas Groß setzt sich für Frieden ein. 🕊️
Sein Großvater Nikolaus Groß war Widerstandskämpfer gegen den Nationalsozialismus im Zweiten Weltkrieg. In einer Ausstellung im Seniorenheim in Duisburg-Walsum setzt Thomas das Erbe seines Großvaters fort und zeigt, was Krieg bedeutet und wie wichtig Frieden ist.🙏🏻
👩🏻‍💻Autorin: Nastaran Amirhaji
#ZweiterWeltkrieg #Krieg #Frieden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4374</a:t>
                      </a:r>
                    </a:p>
                  </a:txBody>
                  <a:tcPr/>
                </a:tc>
                <a:extLst>
                  <a:ext uri="{0D108BD9-81ED-4DB2-BD59-A6C34878D82A}">
                    <a16:rowId xmlns:a16="http://schemas.microsoft.com/office/drawing/2014/main" val="990999024"/>
                  </a:ext>
                </a:extLst>
              </a:tr>
            </a:tbl>
          </a:graphicData>
        </a:graphic>
      </p:graphicFrame>
      <p:sp>
        <p:nvSpPr>
          <p:cNvPr id="4" name="Text Placeholder 3">
            <a:extLst>
              <a:ext uri="{FF2B5EF4-FFF2-40B4-BE49-F238E27FC236}">
                <a16:creationId xmlns:a16="http://schemas.microsoft.com/office/drawing/2014/main" id="{C6AD94D2-0272-4254-B7C7-0B1668A721D5}"/>
              </a:ext>
            </a:extLst>
          </p:cNvPr>
          <p:cNvSpPr>
            <a:spLocks noGrp="1"/>
          </p:cNvSpPr>
          <p:nvPr>
            <p:ph type="body" sz="quarter" idx="14"/>
          </p:nvPr>
        </p:nvSpPr>
        <p:spPr/>
        <p:txBody>
          <a:bodyPr/>
          <a:lstStyle/>
          <a:p>
            <a:r>
              <a:rPr lang="en-US"/>
              <a:t>06/05/2024 - 12/05/2024</a:t>
            </a:r>
          </a:p>
        </p:txBody>
      </p:sp>
    </p:spTree>
    <p:extLst>
      <p:ext uri="{BB962C8B-B14F-4D97-AF65-F5344CB8AC3E}">
        <p14:creationId xmlns:p14="http://schemas.microsoft.com/office/powerpoint/2010/main" val="187347418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851</Words>
  <Application>Microsoft Office PowerPoint</Application>
  <PresentationFormat>On-screen Show (4:3)</PresentationFormat>
  <Paragraphs>101</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2024-05-15T14:08:41Z</dcterms:created>
  <dcterms:modified xsi:type="dcterms:W3CDTF">2024-05-15T14:08:59Z</dcterms:modified>
</cp:coreProperties>
</file>