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DDFA0-9823-460F-BAF5-5D42BA770511}"/>
              </a:ext>
            </a:extLst>
          </p:cNvPr>
          <p:cNvSpPr>
            <a:spLocks noGrp="1"/>
          </p:cNvSpPr>
          <p:nvPr>
            <p:ph type="title"/>
          </p:nvPr>
        </p:nvSpPr>
        <p:spPr/>
        <p:txBody>
          <a:bodyPr/>
          <a:lstStyle/>
          <a:p>
            <a:r>
              <a:rPr lang="de-DE"/>
              <a:t>Facebook Facebook: Übersicht Posts der KW (nach Reichweite) | WDR Lokalzeit - 1 of 5</a:t>
            </a:r>
            <a:endParaRPr lang="en-US"/>
          </a:p>
        </p:txBody>
      </p:sp>
      <p:graphicFrame>
        <p:nvGraphicFramePr>
          <p:cNvPr id="5" name="Table Placeholder 4">
            <a:extLst>
              <a:ext uri="{FF2B5EF4-FFF2-40B4-BE49-F238E27FC236}">
                <a16:creationId xmlns:a16="http://schemas.microsoft.com/office/drawing/2014/main" id="{936E483E-2C96-46F1-90F3-955A5661572C}"/>
              </a:ext>
            </a:extLst>
          </p:cNvPr>
          <p:cNvGraphicFramePr>
            <a:graphicFrameLocks noGrp="1"/>
          </p:cNvGraphicFramePr>
          <p:nvPr>
            <p:ph type="tbl" sz="quarter" idx="13"/>
            <p:extLst>
              <p:ext uri="{D42A27DB-BD31-4B8C-83A1-F6EECF244321}">
                <p14:modId xmlns:p14="http://schemas.microsoft.com/office/powerpoint/2010/main" val="2086973102"/>
              </p:ext>
            </p:extLst>
          </p:nvPr>
        </p:nvGraphicFramePr>
        <p:xfrm>
          <a:off x="457200" y="1731963"/>
          <a:ext cx="8065008" cy="35712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7468200"/>
                    </a:ext>
                  </a:extLst>
                </a:gridCol>
                <a:gridCol w="2304288">
                  <a:extLst>
                    <a:ext uri="{9D8B030D-6E8A-4147-A177-3AD203B41FA5}">
                      <a16:colId xmlns:a16="http://schemas.microsoft.com/office/drawing/2014/main" val="1966341725"/>
                    </a:ext>
                  </a:extLst>
                </a:gridCol>
                <a:gridCol w="822960">
                  <a:extLst>
                    <a:ext uri="{9D8B030D-6E8A-4147-A177-3AD203B41FA5}">
                      <a16:colId xmlns:a16="http://schemas.microsoft.com/office/drawing/2014/main" val="667824142"/>
                    </a:ext>
                  </a:extLst>
                </a:gridCol>
                <a:gridCol w="822960">
                  <a:extLst>
                    <a:ext uri="{9D8B030D-6E8A-4147-A177-3AD203B41FA5}">
                      <a16:colId xmlns:a16="http://schemas.microsoft.com/office/drawing/2014/main" val="4115031960"/>
                    </a:ext>
                  </a:extLst>
                </a:gridCol>
                <a:gridCol w="822960">
                  <a:extLst>
                    <a:ext uri="{9D8B030D-6E8A-4147-A177-3AD203B41FA5}">
                      <a16:colId xmlns:a16="http://schemas.microsoft.com/office/drawing/2014/main" val="1957129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90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19:04:01</a:t>
                      </a:r>
                      <a:r>
                        <a:rPr kumimoji="0" lang="de-DE" sz="1000" b="0" i="0" u="none" strike="noStrike" kern="1200" cap="none" spc="0" normalizeH="0" baseline="0" noProof="0">
                          <a:ln>
                            <a:noFill/>
                          </a:ln>
                          <a:solidFill>
                            <a:prstClr val="black"/>
                          </a:solidFill>
                          <a:effectLst/>
                          <a:uLnTx/>
                          <a:uFillTx/>
                          <a:latin typeface="Calibri"/>
                          <a:ea typeface="+mn-ea"/>
                          <a:cs typeface="+mn-cs"/>
                        </a:rPr>
                        <a:t>
 Jetzt schmückt Vanessa den Maibaum noch bunt und dann kommt der heimlich an die Laterne vor Christians Wohnung in Aachen.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1997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16:59:03</a:t>
                      </a:r>
                      <a:r>
                        <a:rPr kumimoji="0" lang="de-DE" sz="1000" b="0" i="0" u="none" strike="noStrike" kern="1200" cap="none" spc="0" normalizeH="0" baseline="0" noProof="0">
                          <a:ln>
                            <a:noFill/>
                          </a:ln>
                          <a:solidFill>
                            <a:prstClr val="black"/>
                          </a:solidFill>
                          <a:effectLst/>
                          <a:uLnTx/>
                          <a:uFillTx/>
                          <a:latin typeface="Calibri"/>
                          <a:ea typeface="+mn-ea"/>
                          <a:cs typeface="+mn-cs"/>
                        </a:rPr>
                        <a:t>
 In Rahden möchten nun viele von der Weltmeisterin Naomi höchstpersönlich frisiert werden.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2729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19:34:02</a:t>
                      </a:r>
                      <a:r>
                        <a:rPr kumimoji="0" lang="de-DE" sz="1000" b="0" i="0" u="none" strike="noStrike" kern="1200" cap="none" spc="0" normalizeH="0" baseline="0" noProof="0">
                          <a:ln>
                            <a:noFill/>
                          </a:ln>
                          <a:solidFill>
                            <a:prstClr val="black"/>
                          </a:solidFill>
                          <a:effectLst/>
                          <a:uLnTx/>
                          <a:uFillTx/>
                          <a:latin typeface="Calibri"/>
                          <a:ea typeface="+mn-ea"/>
                          <a:cs typeface="+mn-cs"/>
                        </a:rPr>
                        <a:t>
 Die vielen Stammkunden werden den ,,Imbiss Becker" in Wuppertal-Barmen vermissen. 😢 Lange bleibt die Fritteuse aber nicht kalt: Ab dem 1. Mai übernimmt eine neue Betreiberfamilie den Imbiss.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3630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16:28:44</a:t>
                      </a:r>
                      <a:r>
                        <a:rPr kumimoji="0" lang="de-DE" sz="1000" b="0" i="0" u="none" strike="noStrike" kern="1200" cap="none" spc="0" normalizeH="0" baseline="0" noProof="0">
                          <a:ln>
                            <a:noFill/>
                          </a:ln>
                          <a:solidFill>
                            <a:prstClr val="black"/>
                          </a:solidFill>
                          <a:effectLst/>
                          <a:uLnTx/>
                          <a:uFillTx/>
                          <a:latin typeface="Calibri"/>
                          <a:ea typeface="+mn-ea"/>
                          <a:cs typeface="+mn-cs"/>
                        </a:rPr>
                        <a:t>
 Dumme Sprüche gibt es bei den "Adipositas All-Stars Bielefeld" nicht. Spaß und Bewegung stehen im Vordergrund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8537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07:59:01</a:t>
                      </a:r>
                      <a:r>
                        <a:rPr kumimoji="0" lang="de-DE" sz="1000" b="0" i="0" u="none" strike="noStrike" kern="1200" cap="none" spc="0" normalizeH="0" baseline="0" noProof="0">
                          <a:ln>
                            <a:noFill/>
                          </a:ln>
                          <a:solidFill>
                            <a:prstClr val="black"/>
                          </a:solidFill>
                          <a:effectLst/>
                          <a:uLnTx/>
                          <a:uFillTx/>
                          <a:latin typeface="Calibri"/>
                          <a:ea typeface="+mn-ea"/>
                          <a:cs typeface="+mn-cs"/>
                        </a:rPr>
                        <a:t>
 Fünf Jahre hat Andy Kerber in der Metallverarbeitung in Datteln gearbeitet. 💪 Jetzt ist die Firma insolvent und der 29-Jährige arbeitslos.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45411701"/>
                  </a:ext>
                </a:extLst>
              </a:tr>
            </a:tbl>
          </a:graphicData>
        </a:graphic>
      </p:graphicFrame>
      <p:sp>
        <p:nvSpPr>
          <p:cNvPr id="4" name="Text Placeholder 3">
            <a:extLst>
              <a:ext uri="{FF2B5EF4-FFF2-40B4-BE49-F238E27FC236}">
                <a16:creationId xmlns:a16="http://schemas.microsoft.com/office/drawing/2014/main" id="{BE497A23-A2E1-4E68-ADAB-17C392B93879}"/>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69481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791C-242D-41A4-9E2C-C5E8097D13FF}"/>
              </a:ext>
            </a:extLst>
          </p:cNvPr>
          <p:cNvSpPr>
            <a:spLocks noGrp="1"/>
          </p:cNvSpPr>
          <p:nvPr>
            <p:ph type="title"/>
          </p:nvPr>
        </p:nvSpPr>
        <p:spPr/>
        <p:txBody>
          <a:bodyPr/>
          <a:lstStyle/>
          <a:p>
            <a:r>
              <a:rPr lang="de-DE"/>
              <a:t>Facebook Facebook: Übersicht Posts der KW (nach Reichweite) | WDR Lokalzeit - 2 of 5</a:t>
            </a:r>
            <a:endParaRPr lang="en-US"/>
          </a:p>
        </p:txBody>
      </p:sp>
      <p:graphicFrame>
        <p:nvGraphicFramePr>
          <p:cNvPr id="5" name="Table Placeholder 4">
            <a:extLst>
              <a:ext uri="{FF2B5EF4-FFF2-40B4-BE49-F238E27FC236}">
                <a16:creationId xmlns:a16="http://schemas.microsoft.com/office/drawing/2014/main" id="{58A40C3F-39AF-446E-A4CE-981CDEE7CAD0}"/>
              </a:ext>
            </a:extLst>
          </p:cNvPr>
          <p:cNvGraphicFramePr>
            <a:graphicFrameLocks noGrp="1"/>
          </p:cNvGraphicFramePr>
          <p:nvPr>
            <p:ph type="tbl" sz="quarter" idx="13"/>
            <p:extLst>
              <p:ext uri="{D42A27DB-BD31-4B8C-83A1-F6EECF244321}">
                <p14:modId xmlns:p14="http://schemas.microsoft.com/office/powerpoint/2010/main" val="56681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6361363"/>
                    </a:ext>
                  </a:extLst>
                </a:gridCol>
                <a:gridCol w="2304288">
                  <a:extLst>
                    <a:ext uri="{9D8B030D-6E8A-4147-A177-3AD203B41FA5}">
                      <a16:colId xmlns:a16="http://schemas.microsoft.com/office/drawing/2014/main" val="2326264672"/>
                    </a:ext>
                  </a:extLst>
                </a:gridCol>
                <a:gridCol w="822960">
                  <a:extLst>
                    <a:ext uri="{9D8B030D-6E8A-4147-A177-3AD203B41FA5}">
                      <a16:colId xmlns:a16="http://schemas.microsoft.com/office/drawing/2014/main" val="1586543011"/>
                    </a:ext>
                  </a:extLst>
                </a:gridCol>
                <a:gridCol w="822960">
                  <a:extLst>
                    <a:ext uri="{9D8B030D-6E8A-4147-A177-3AD203B41FA5}">
                      <a16:colId xmlns:a16="http://schemas.microsoft.com/office/drawing/2014/main" val="3529506518"/>
                    </a:ext>
                  </a:extLst>
                </a:gridCol>
                <a:gridCol w="822960">
                  <a:extLst>
                    <a:ext uri="{9D8B030D-6E8A-4147-A177-3AD203B41FA5}">
                      <a16:colId xmlns:a16="http://schemas.microsoft.com/office/drawing/2014/main" val="1018767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7269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09:58:02</a:t>
                      </a:r>
                      <a:r>
                        <a:rPr kumimoji="0" lang="de-DE" sz="1000" b="0" i="0" u="none" strike="noStrike" kern="1200" cap="none" spc="0" normalizeH="0" baseline="0" noProof="0">
                          <a:ln>
                            <a:noFill/>
                          </a:ln>
                          <a:solidFill>
                            <a:prstClr val="black"/>
                          </a:solidFill>
                          <a:effectLst/>
                          <a:uLnTx/>
                          <a:uFillTx/>
                          <a:latin typeface="Calibri"/>
                          <a:ea typeface="+mn-ea"/>
                          <a:cs typeface="+mn-cs"/>
                        </a:rPr>
                        <a:t>
 Eine ganz schön harte Nuss für den professionellen Panzerknacker aus 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9200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12:51:02</a:t>
                      </a:r>
                      <a:r>
                        <a:rPr kumimoji="0" lang="de-DE" sz="1000" b="0" i="0" u="none" strike="noStrike" kern="1200" cap="none" spc="0" normalizeH="0" baseline="0" noProof="0">
                          <a:ln>
                            <a:noFill/>
                          </a:ln>
                          <a:solidFill>
                            <a:prstClr val="black"/>
                          </a:solidFill>
                          <a:effectLst/>
                          <a:uLnTx/>
                          <a:uFillTx/>
                          <a:latin typeface="Calibri"/>
                          <a:ea typeface="+mn-ea"/>
                          <a:cs typeface="+mn-cs"/>
                        </a:rPr>
                        <a:t>
 Pascal Carvalho ist glücklich. Die Startbahn auf dem Flugplatz Meinerzhagen war am Wochenende proppenvoll. Zu seinem Truckerfestival ,,La Familia“ kamen mehr als doppelt so viele Trucker wie bei der ersten Auflage.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2869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16:39:51</a:t>
                      </a:r>
                      <a:r>
                        <a:rPr kumimoji="0" lang="de-DE" sz="1000" b="0" i="0" u="none" strike="noStrike" kern="1200" cap="none" spc="0" normalizeH="0" baseline="0" noProof="0">
                          <a:ln>
                            <a:noFill/>
                          </a:ln>
                          <a:solidFill>
                            <a:prstClr val="black"/>
                          </a:solidFill>
                          <a:effectLst/>
                          <a:uLnTx/>
                          <a:uFillTx/>
                          <a:latin typeface="Calibri"/>
                          <a:ea typeface="+mn-ea"/>
                          <a:cs typeface="+mn-cs"/>
                        </a:rPr>
                        <a:t>
 Martina und alle anderen Helfer und Helferinnen haben sich den Saison-Auftakt aber sowas von verdient.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6946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11:27:02</a:t>
                      </a:r>
                      <a:r>
                        <a:rPr kumimoji="0" lang="de-DE" sz="1000" b="0" i="0" u="none" strike="noStrike" kern="1200" cap="none" spc="0" normalizeH="0" baseline="0" noProof="0">
                          <a:ln>
                            <a:noFill/>
                          </a:ln>
                          <a:solidFill>
                            <a:prstClr val="black"/>
                          </a:solidFill>
                          <a:effectLst/>
                          <a:uLnTx/>
                          <a:uFillTx/>
                          <a:latin typeface="Calibri"/>
                          <a:ea typeface="+mn-ea"/>
                          <a:cs typeface="+mn-cs"/>
                        </a:rPr>
                        <a:t>
 Tamina ist ehrenamtlich beim Dortmunder Projekt "Eulen und Lerchen" dabei, das Lücken in der Kinderbetreuung füllen will.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687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12:54:04</a:t>
                      </a:r>
                      <a:r>
                        <a:rPr kumimoji="0" lang="de-DE" sz="1000" b="0" i="0" u="none" strike="noStrike" kern="1200" cap="none" spc="0" normalizeH="0" baseline="0" noProof="0">
                          <a:ln>
                            <a:noFill/>
                          </a:ln>
                          <a:solidFill>
                            <a:prstClr val="black"/>
                          </a:solidFill>
                          <a:effectLst/>
                          <a:uLnTx/>
                          <a:uFillTx/>
                          <a:latin typeface="Calibri"/>
                          <a:ea typeface="+mn-ea"/>
                          <a:cs typeface="+mn-cs"/>
                        </a:rPr>
                        <a:t>
 Aus Mangel an Saisonarbeitern hat sich Landwirt Markus Mevissen vom Niederrhein einen Spargelvollernter gekauft - doch ist der wirklich besser?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47936012"/>
                  </a:ext>
                </a:extLst>
              </a:tr>
            </a:tbl>
          </a:graphicData>
        </a:graphic>
      </p:graphicFrame>
      <p:sp>
        <p:nvSpPr>
          <p:cNvPr id="4" name="Text Placeholder 3">
            <a:extLst>
              <a:ext uri="{FF2B5EF4-FFF2-40B4-BE49-F238E27FC236}">
                <a16:creationId xmlns:a16="http://schemas.microsoft.com/office/drawing/2014/main" id="{6C26EC79-9AA8-426E-903D-C9A3755A1CF4}"/>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244778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58CCB-5E06-499C-B1E9-030F3AEF46D6}"/>
              </a:ext>
            </a:extLst>
          </p:cNvPr>
          <p:cNvSpPr>
            <a:spLocks noGrp="1"/>
          </p:cNvSpPr>
          <p:nvPr>
            <p:ph type="title"/>
          </p:nvPr>
        </p:nvSpPr>
        <p:spPr/>
        <p:txBody>
          <a:bodyPr/>
          <a:lstStyle/>
          <a:p>
            <a:r>
              <a:rPr lang="de-DE"/>
              <a:t>Facebook Facebook: Übersicht Posts der KW (nach Reichweite) | WDR Lokalzeit - 3 of 5</a:t>
            </a:r>
            <a:endParaRPr lang="en-US"/>
          </a:p>
        </p:txBody>
      </p:sp>
      <p:graphicFrame>
        <p:nvGraphicFramePr>
          <p:cNvPr id="5" name="Table Placeholder 4">
            <a:extLst>
              <a:ext uri="{FF2B5EF4-FFF2-40B4-BE49-F238E27FC236}">
                <a16:creationId xmlns:a16="http://schemas.microsoft.com/office/drawing/2014/main" id="{6A981418-3B79-4B0C-B77C-11BF1E85466D}"/>
              </a:ext>
            </a:extLst>
          </p:cNvPr>
          <p:cNvGraphicFramePr>
            <a:graphicFrameLocks noGrp="1"/>
          </p:cNvGraphicFramePr>
          <p:nvPr>
            <p:ph type="tbl" sz="quarter" idx="13"/>
            <p:extLst>
              <p:ext uri="{D42A27DB-BD31-4B8C-83A1-F6EECF244321}">
                <p14:modId xmlns:p14="http://schemas.microsoft.com/office/powerpoint/2010/main" val="2466793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0840388"/>
                    </a:ext>
                  </a:extLst>
                </a:gridCol>
                <a:gridCol w="2304288">
                  <a:extLst>
                    <a:ext uri="{9D8B030D-6E8A-4147-A177-3AD203B41FA5}">
                      <a16:colId xmlns:a16="http://schemas.microsoft.com/office/drawing/2014/main" val="944453604"/>
                    </a:ext>
                  </a:extLst>
                </a:gridCol>
                <a:gridCol w="822960">
                  <a:extLst>
                    <a:ext uri="{9D8B030D-6E8A-4147-A177-3AD203B41FA5}">
                      <a16:colId xmlns:a16="http://schemas.microsoft.com/office/drawing/2014/main" val="3808569638"/>
                    </a:ext>
                  </a:extLst>
                </a:gridCol>
                <a:gridCol w="822960">
                  <a:extLst>
                    <a:ext uri="{9D8B030D-6E8A-4147-A177-3AD203B41FA5}">
                      <a16:colId xmlns:a16="http://schemas.microsoft.com/office/drawing/2014/main" val="1954535877"/>
                    </a:ext>
                  </a:extLst>
                </a:gridCol>
                <a:gridCol w="822960">
                  <a:extLst>
                    <a:ext uri="{9D8B030D-6E8A-4147-A177-3AD203B41FA5}">
                      <a16:colId xmlns:a16="http://schemas.microsoft.com/office/drawing/2014/main" val="267470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507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11:44:03</a:t>
                      </a:r>
                      <a:r>
                        <a:rPr kumimoji="0" lang="de-DE" sz="1000" b="0" i="0" u="none" strike="noStrike" kern="1200" cap="none" spc="0" normalizeH="0" baseline="0" noProof="0">
                          <a:ln>
                            <a:noFill/>
                          </a:ln>
                          <a:solidFill>
                            <a:prstClr val="black"/>
                          </a:solidFill>
                          <a:effectLst/>
                          <a:uLnTx/>
                          <a:uFillTx/>
                          <a:latin typeface="Calibri"/>
                          <a:ea typeface="+mn-ea"/>
                          <a:cs typeface="+mn-cs"/>
                        </a:rPr>
                        <a:t>
 Über die Aachener Studis sagt Akl mit einem Augenzwinkern: "Sie sehen zuerst den Dom, dann das Rathaus und als Drittes meinen Imbiss."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1241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17:12:01</a:t>
                      </a:r>
                      <a:r>
                        <a:rPr kumimoji="0" lang="de-DE" sz="1000" b="0" i="0" u="none" strike="noStrike" kern="1200" cap="none" spc="0" normalizeH="0" baseline="0" noProof="0">
                          <a:ln>
                            <a:noFill/>
                          </a:ln>
                          <a:solidFill>
                            <a:prstClr val="black"/>
                          </a:solidFill>
                          <a:effectLst/>
                          <a:uLnTx/>
                          <a:uFillTx/>
                          <a:latin typeface="Calibri"/>
                          <a:ea typeface="+mn-ea"/>
                          <a:cs typeface="+mn-cs"/>
                        </a:rPr>
                        <a:t>
 "Ich finde es schade, dass meinen Beruf nicht mehr so oft gibt". Gisela Schmidt aus Aachen restauriert und repariert allerlei Bücher - mit viel Liebe zum Detail.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47909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09:07:01</a:t>
                      </a:r>
                      <a:r>
                        <a:rPr kumimoji="0" lang="de-DE" sz="1000" b="0" i="0" u="none" strike="noStrike" kern="1200" cap="none" spc="0" normalizeH="0" baseline="0" noProof="0">
                          <a:ln>
                            <a:noFill/>
                          </a:ln>
                          <a:solidFill>
                            <a:prstClr val="black"/>
                          </a:solidFill>
                          <a:effectLst/>
                          <a:uLnTx/>
                          <a:uFillTx/>
                          <a:latin typeface="Calibri"/>
                          <a:ea typeface="+mn-ea"/>
                          <a:cs typeface="+mn-cs"/>
                        </a:rPr>
                        <a:t>
 Bei Angela und ihrem ehrenamtlichen Team in Nettetal ist jeder willkommen: Bedürftige, Geflüchtete, Einsame.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7656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13:22:02</a:t>
                      </a:r>
                      <a:r>
                        <a:rPr kumimoji="0" lang="de-DE" sz="1000" b="0" i="0" u="none" strike="noStrike" kern="1200" cap="none" spc="0" normalizeH="0" baseline="0" noProof="0">
                          <a:ln>
                            <a:noFill/>
                          </a:ln>
                          <a:solidFill>
                            <a:prstClr val="black"/>
                          </a:solidFill>
                          <a:effectLst/>
                          <a:uLnTx/>
                          <a:uFillTx/>
                          <a:latin typeface="Calibri"/>
                          <a:ea typeface="+mn-ea"/>
                          <a:cs typeface="+mn-cs"/>
                        </a:rPr>
                        <a:t>
 Direkt vom Züchter ging es für Steffi ins Pharma-Labor. Dort musste sie als Blutspenderin herhalten. 💉😓 In Duisburg hat sie jetzt ein liebevolles Zuhause gefunden.❤️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000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13:04:03</a:t>
                      </a:r>
                      <a:r>
                        <a:rPr kumimoji="0" lang="de-DE" sz="1000" b="0" i="0" u="none" strike="noStrike" kern="1200" cap="none" spc="0" normalizeH="0" baseline="0" noProof="0">
                          <a:ln>
                            <a:noFill/>
                          </a:ln>
                          <a:solidFill>
                            <a:prstClr val="black"/>
                          </a:solidFill>
                          <a:effectLst/>
                          <a:uLnTx/>
                          <a:uFillTx/>
                          <a:latin typeface="Calibri"/>
                          <a:ea typeface="+mn-ea"/>
                          <a:cs typeface="+mn-cs"/>
                        </a:rPr>
                        <a:t>
 20 Stunden Backzeit, dann wird das Produkt in die ganze Welt verschickt.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516191772"/>
                  </a:ext>
                </a:extLst>
              </a:tr>
            </a:tbl>
          </a:graphicData>
        </a:graphic>
      </p:graphicFrame>
      <p:sp>
        <p:nvSpPr>
          <p:cNvPr id="4" name="Text Placeholder 3">
            <a:extLst>
              <a:ext uri="{FF2B5EF4-FFF2-40B4-BE49-F238E27FC236}">
                <a16:creationId xmlns:a16="http://schemas.microsoft.com/office/drawing/2014/main" id="{B63BCF0E-ADF5-4CA6-A03B-D42DECD241B4}"/>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024056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C3D2-AEBA-4788-BBF4-AB2F9ACA5443}"/>
              </a:ext>
            </a:extLst>
          </p:cNvPr>
          <p:cNvSpPr>
            <a:spLocks noGrp="1"/>
          </p:cNvSpPr>
          <p:nvPr>
            <p:ph type="title"/>
          </p:nvPr>
        </p:nvSpPr>
        <p:spPr/>
        <p:txBody>
          <a:bodyPr/>
          <a:lstStyle/>
          <a:p>
            <a:r>
              <a:rPr lang="de-DE"/>
              <a:t>Facebook Facebook: Übersicht Posts der KW (nach Reichweite) | WDR Lokalzeit - 4 of 5</a:t>
            </a:r>
            <a:endParaRPr lang="en-US"/>
          </a:p>
        </p:txBody>
      </p:sp>
      <p:graphicFrame>
        <p:nvGraphicFramePr>
          <p:cNvPr id="5" name="Table Placeholder 4">
            <a:extLst>
              <a:ext uri="{FF2B5EF4-FFF2-40B4-BE49-F238E27FC236}">
                <a16:creationId xmlns:a16="http://schemas.microsoft.com/office/drawing/2014/main" id="{FA0C732E-D1DA-4E4D-ACBD-06BE74E5B0D1}"/>
              </a:ext>
            </a:extLst>
          </p:cNvPr>
          <p:cNvGraphicFramePr>
            <a:graphicFrameLocks noGrp="1"/>
          </p:cNvGraphicFramePr>
          <p:nvPr>
            <p:ph type="tbl" sz="quarter" idx="13"/>
            <p:extLst>
              <p:ext uri="{D42A27DB-BD31-4B8C-83A1-F6EECF244321}">
                <p14:modId xmlns:p14="http://schemas.microsoft.com/office/powerpoint/2010/main" val="2056288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1260232"/>
                    </a:ext>
                  </a:extLst>
                </a:gridCol>
                <a:gridCol w="2304288">
                  <a:extLst>
                    <a:ext uri="{9D8B030D-6E8A-4147-A177-3AD203B41FA5}">
                      <a16:colId xmlns:a16="http://schemas.microsoft.com/office/drawing/2014/main" val="62915322"/>
                    </a:ext>
                  </a:extLst>
                </a:gridCol>
                <a:gridCol w="822960">
                  <a:extLst>
                    <a:ext uri="{9D8B030D-6E8A-4147-A177-3AD203B41FA5}">
                      <a16:colId xmlns:a16="http://schemas.microsoft.com/office/drawing/2014/main" val="3004280349"/>
                    </a:ext>
                  </a:extLst>
                </a:gridCol>
                <a:gridCol w="822960">
                  <a:extLst>
                    <a:ext uri="{9D8B030D-6E8A-4147-A177-3AD203B41FA5}">
                      <a16:colId xmlns:a16="http://schemas.microsoft.com/office/drawing/2014/main" val="3555420262"/>
                    </a:ext>
                  </a:extLst>
                </a:gridCol>
                <a:gridCol w="822960">
                  <a:extLst>
                    <a:ext uri="{9D8B030D-6E8A-4147-A177-3AD203B41FA5}">
                      <a16:colId xmlns:a16="http://schemas.microsoft.com/office/drawing/2014/main" val="2069592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349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08:03:02</a:t>
                      </a:r>
                      <a:r>
                        <a:rPr kumimoji="0" lang="de-DE" sz="1000" b="0" i="0" u="none" strike="noStrike" kern="1200" cap="none" spc="0" normalizeH="0" baseline="0" noProof="0">
                          <a:ln>
                            <a:noFill/>
                          </a:ln>
                          <a:solidFill>
                            <a:prstClr val="black"/>
                          </a:solidFill>
                          <a:effectLst/>
                          <a:uLnTx/>
                          <a:uFillTx/>
                          <a:latin typeface="Calibri"/>
                          <a:ea typeface="+mn-ea"/>
                          <a:cs typeface="+mn-cs"/>
                        </a:rPr>
                        <a:t>
 Weil der Eigentümer vom Gut Rodeberg in Düsseldorf den Pachtvertrag gekündigt hat, suchen Lydia und andere Ehrenamtliche jetzt nach einem neuen Ort für die Seniorenpferde.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0096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08:09:01</a:t>
                      </a:r>
                      <a:r>
                        <a:rPr kumimoji="0" lang="de-DE" sz="1000" b="0" i="0" u="none" strike="noStrike" kern="1200" cap="none" spc="0" normalizeH="0" baseline="0" noProof="0">
                          <a:ln>
                            <a:noFill/>
                          </a:ln>
                          <a:solidFill>
                            <a:prstClr val="black"/>
                          </a:solidFill>
                          <a:effectLst/>
                          <a:uLnTx/>
                          <a:uFillTx/>
                          <a:latin typeface="Calibri"/>
                          <a:ea typeface="+mn-ea"/>
                          <a:cs typeface="+mn-cs"/>
                        </a:rPr>
                        <a:t>
 Hermann aus Hamm hofft, dass er mit seiner Arbeit junge Leute vor seinem Schicksal bewahren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6272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17:45:58</a:t>
                      </a:r>
                      <a:r>
                        <a:rPr kumimoji="0" lang="de-DE" sz="1000" b="0" i="0" u="none" strike="noStrike" kern="1200" cap="none" spc="0" normalizeH="0" baseline="0" noProof="0">
                          <a:ln>
                            <a:noFill/>
                          </a:ln>
                          <a:solidFill>
                            <a:prstClr val="black"/>
                          </a:solidFill>
                          <a:effectLst/>
                          <a:uLnTx/>
                          <a:uFillTx/>
                          <a:latin typeface="Calibri"/>
                          <a:ea typeface="+mn-ea"/>
                          <a:cs typeface="+mn-cs"/>
                        </a:rPr>
                        <a:t>
 Bier brauen liegt Johann im Blut. Denn das ist Familientradition seit 200 Jahren.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1790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15:32:02</a:t>
                      </a:r>
                      <a:r>
                        <a:rPr kumimoji="0" lang="de-DE" sz="1000" b="0" i="0" u="none" strike="noStrike" kern="1200" cap="none" spc="0" normalizeH="0" baseline="0" noProof="0">
                          <a:ln>
                            <a:noFill/>
                          </a:ln>
                          <a:solidFill>
                            <a:prstClr val="black"/>
                          </a:solidFill>
                          <a:effectLst/>
                          <a:uLnTx/>
                          <a:uFillTx/>
                          <a:latin typeface="Calibri"/>
                          <a:ea typeface="+mn-ea"/>
                          <a:cs typeface="+mn-cs"/>
                        </a:rPr>
                        <a:t>
 Bereits als Auszubildender hat sich Sebastian für sichere Arbeitsplätze in der Stahlbranche engagiert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0083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09:12:56</a:t>
                      </a:r>
                      <a:r>
                        <a:rPr kumimoji="0" lang="de-DE" sz="1000" b="0" i="0" u="none" strike="noStrike" kern="1200" cap="none" spc="0" normalizeH="0" baseline="0" noProof="0">
                          <a:ln>
                            <a:noFill/>
                          </a:ln>
                          <a:solidFill>
                            <a:prstClr val="black"/>
                          </a:solidFill>
                          <a:effectLst/>
                          <a:uLnTx/>
                          <a:uFillTx/>
                          <a:latin typeface="Calibri"/>
                          <a:ea typeface="+mn-ea"/>
                          <a:cs typeface="+mn-cs"/>
                        </a:rPr>
                        <a:t>
 Georg Wessels führt den Familienbetrieb in Vreden schon in neunter Generation - und das mit so viel Leidenschaft, dass er sogar für drei Paar Schuhe nach Venezuela fliegt.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2934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16:58:50</a:t>
                      </a:r>
                      <a:r>
                        <a:rPr kumimoji="0" lang="de-DE" sz="1000" b="0" i="0" u="none" strike="noStrike" kern="1200" cap="none" spc="0" normalizeH="0" baseline="0" noProof="0">
                          <a:ln>
                            <a:noFill/>
                          </a:ln>
                          <a:solidFill>
                            <a:prstClr val="black"/>
                          </a:solidFill>
                          <a:effectLst/>
                          <a:uLnTx/>
                          <a:uFillTx/>
                          <a:latin typeface="Calibri"/>
                          <a:ea typeface="+mn-ea"/>
                          <a:cs typeface="+mn-cs"/>
                        </a:rPr>
                        <a:t>
 Heute kann Felix aus Düsseldorf endlich frei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46722489"/>
                  </a:ext>
                </a:extLst>
              </a:tr>
            </a:tbl>
          </a:graphicData>
        </a:graphic>
      </p:graphicFrame>
      <p:sp>
        <p:nvSpPr>
          <p:cNvPr id="4" name="Text Placeholder 3">
            <a:extLst>
              <a:ext uri="{FF2B5EF4-FFF2-40B4-BE49-F238E27FC236}">
                <a16:creationId xmlns:a16="http://schemas.microsoft.com/office/drawing/2014/main" id="{9F038A2C-D530-4CBE-9D72-A0217DFE2B79}"/>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231498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38F6-BD80-4F30-A0CD-122891DF1E65}"/>
              </a:ext>
            </a:extLst>
          </p:cNvPr>
          <p:cNvSpPr>
            <a:spLocks noGrp="1"/>
          </p:cNvSpPr>
          <p:nvPr>
            <p:ph type="title"/>
          </p:nvPr>
        </p:nvSpPr>
        <p:spPr/>
        <p:txBody>
          <a:bodyPr/>
          <a:lstStyle/>
          <a:p>
            <a:r>
              <a:rPr lang="de-DE"/>
              <a:t>Facebook Facebook: Übersicht Posts der KW (nach Reichweite) | WDR Lokalzeit - 5 of 5</a:t>
            </a:r>
            <a:endParaRPr lang="en-US"/>
          </a:p>
        </p:txBody>
      </p:sp>
      <p:graphicFrame>
        <p:nvGraphicFramePr>
          <p:cNvPr id="5" name="Table Placeholder 4">
            <a:extLst>
              <a:ext uri="{FF2B5EF4-FFF2-40B4-BE49-F238E27FC236}">
                <a16:creationId xmlns:a16="http://schemas.microsoft.com/office/drawing/2014/main" id="{7DD21831-3722-4224-935A-BA1C78601DC6}"/>
              </a:ext>
            </a:extLst>
          </p:cNvPr>
          <p:cNvGraphicFramePr>
            <a:graphicFrameLocks noGrp="1"/>
          </p:cNvGraphicFramePr>
          <p:nvPr>
            <p:ph type="tbl" sz="quarter" idx="13"/>
            <p:extLst>
              <p:ext uri="{D42A27DB-BD31-4B8C-83A1-F6EECF244321}">
                <p14:modId xmlns:p14="http://schemas.microsoft.com/office/powerpoint/2010/main" val="197147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1286406"/>
                    </a:ext>
                  </a:extLst>
                </a:gridCol>
                <a:gridCol w="2304288">
                  <a:extLst>
                    <a:ext uri="{9D8B030D-6E8A-4147-A177-3AD203B41FA5}">
                      <a16:colId xmlns:a16="http://schemas.microsoft.com/office/drawing/2014/main" val="1343729768"/>
                    </a:ext>
                  </a:extLst>
                </a:gridCol>
                <a:gridCol w="822960">
                  <a:extLst>
                    <a:ext uri="{9D8B030D-6E8A-4147-A177-3AD203B41FA5}">
                      <a16:colId xmlns:a16="http://schemas.microsoft.com/office/drawing/2014/main" val="1050614708"/>
                    </a:ext>
                  </a:extLst>
                </a:gridCol>
                <a:gridCol w="822960">
                  <a:extLst>
                    <a:ext uri="{9D8B030D-6E8A-4147-A177-3AD203B41FA5}">
                      <a16:colId xmlns:a16="http://schemas.microsoft.com/office/drawing/2014/main" val="3976090495"/>
                    </a:ext>
                  </a:extLst>
                </a:gridCol>
                <a:gridCol w="822960">
                  <a:extLst>
                    <a:ext uri="{9D8B030D-6E8A-4147-A177-3AD203B41FA5}">
                      <a16:colId xmlns:a16="http://schemas.microsoft.com/office/drawing/2014/main" val="418145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127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18:44:56</a:t>
                      </a:r>
                      <a:r>
                        <a:rPr kumimoji="0" lang="de-DE" sz="1000" b="0" i="0" u="none" strike="noStrike" kern="1200" cap="none" spc="0" normalizeH="0" baseline="0" noProof="0">
                          <a:ln>
                            <a:noFill/>
                          </a:ln>
                          <a:solidFill>
                            <a:prstClr val="black"/>
                          </a:solidFill>
                          <a:effectLst/>
                          <a:uLnTx/>
                          <a:uFillTx/>
                          <a:latin typeface="Calibri"/>
                          <a:ea typeface="+mn-ea"/>
                          <a:cs typeface="+mn-cs"/>
                        </a:rPr>
                        <a:t>
 Große Ausgaben für Freizeitaktivitäten sind bei Ruth kaum drin. Ein Verein aus Münster hat deshalb eine besondere Überraschung für sie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4034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08:14:02</a:t>
                      </a:r>
                      <a:r>
                        <a:rPr kumimoji="0" lang="de-DE" sz="1000" b="0" i="0" u="none" strike="noStrike" kern="1200" cap="none" spc="0" normalizeH="0" baseline="0" noProof="0">
                          <a:ln>
                            <a:noFill/>
                          </a:ln>
                          <a:solidFill>
                            <a:prstClr val="black"/>
                          </a:solidFill>
                          <a:effectLst/>
                          <a:uLnTx/>
                          <a:uFillTx/>
                          <a:latin typeface="Calibri"/>
                          <a:ea typeface="+mn-ea"/>
                          <a:cs typeface="+mn-cs"/>
                        </a:rPr>
                        <a:t>
 Karen Bülles aus Heinsberg päppelt verletzte Wildvögel aus Leidenschaft 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9875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11:01:03</a:t>
                      </a:r>
                      <a:r>
                        <a:rPr kumimoji="0" lang="de-DE" sz="1000" b="0" i="0" u="none" strike="noStrike" kern="1200" cap="none" spc="0" normalizeH="0" baseline="0" noProof="0">
                          <a:ln>
                            <a:noFill/>
                          </a:ln>
                          <a:solidFill>
                            <a:prstClr val="black"/>
                          </a:solidFill>
                          <a:effectLst/>
                          <a:uLnTx/>
                          <a:uFillTx/>
                          <a:latin typeface="Calibri"/>
                          <a:ea typeface="+mn-ea"/>
                          <a:cs typeface="+mn-cs"/>
                        </a:rPr>
                        <a:t>
 Der Kiosk von Shenur Alija-Mai mit seinen internationalen Lebensmitteln, Zeitschriften und Süßigkeiten ist zum Anlaufpunkt seines Stadtteils geworden.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 lokalzeit.de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65143971"/>
                  </a:ext>
                </a:extLst>
              </a:tr>
            </a:tbl>
          </a:graphicData>
        </a:graphic>
      </p:graphicFrame>
      <p:sp>
        <p:nvSpPr>
          <p:cNvPr id="4" name="Text Placeholder 3">
            <a:extLst>
              <a:ext uri="{FF2B5EF4-FFF2-40B4-BE49-F238E27FC236}">
                <a16:creationId xmlns:a16="http://schemas.microsoft.com/office/drawing/2014/main" id="{2937DC28-9765-4868-83B0-DE359461A9CB}"/>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4048888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1062</Words>
  <Application>Microsoft Office PowerPoint</Application>
  <PresentationFormat>On-screen Show (4:3)</PresentationFormat>
  <Paragraphs>155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Facebook Facebook: Übersicht Posts der KW (nach Reichweite) | WDR Lokalzeit - 1 of 5</vt:lpstr>
      <vt:lpstr>Facebook Facebook: Übersicht Posts der KW (nach Reichweite) | WDR Lokalzeit - 2 of 5</vt:lpstr>
      <vt:lpstr>Facebook Facebook: Übersicht Posts der KW (nach Reichweite) | WDR Lokalzeit - 3 of 5</vt:lpstr>
      <vt:lpstr>Facebook Facebook: Übersicht Posts der KW (nach Reichweite) | WDR Lokalzeit - 4 of 5</vt:lpstr>
      <vt:lpstr>Facebook Facebook: Übersicht Posts der KW (nach Reichweite) | WDR Lokalzeit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Übersicht Posts der KW (nach Reichweite) | WDR Lokalzeit - 1 of 5</dc:title>
  <dc:creator>Frederik Born</dc:creator>
  <cp:lastModifiedBy>Frederik Born</cp:lastModifiedBy>
  <cp:revision>1</cp:revision>
  <dcterms:created xsi:type="dcterms:W3CDTF">2024-05-08T09:14:12Z</dcterms:created>
  <dcterms:modified xsi:type="dcterms:W3CDTF">2024-05-08T09:15:01Z</dcterms:modified>
</cp:coreProperties>
</file>