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kugelzwei</c:v>
                </c:pt>
              </c:strCache>
            </c:strRef>
          </c:tx>
          <c:spPr>
            <a:ln w="28575" cap="rnd">
              <a:solidFill>
                <a:schemeClr val="accent1"/>
              </a:solidFill>
              <a:round/>
            </a:ln>
            <a:effectLst/>
          </c:spPr>
          <c:marker>
            <c:symbol val="none"/>
          </c:marker>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249135</c:v>
                </c:pt>
                <c:pt idx="1">
                  <c:v>249339</c:v>
                </c:pt>
                <c:pt idx="2">
                  <c:v>249506</c:v>
                </c:pt>
                <c:pt idx="3">
                  <c:v>249788</c:v>
                </c:pt>
                <c:pt idx="4">
                  <c:v>250041</c:v>
                </c:pt>
                <c:pt idx="5">
                  <c:v>250282</c:v>
                </c:pt>
                <c:pt idx="6">
                  <c:v>250609</c:v>
                </c:pt>
                <c:pt idx="7">
                  <c:v>250857</c:v>
                </c:pt>
                <c:pt idx="8">
                  <c:v>251133</c:v>
                </c:pt>
                <c:pt idx="9">
                  <c:v>251347</c:v>
                </c:pt>
                <c:pt idx="10">
                  <c:v>251500</c:v>
                </c:pt>
                <c:pt idx="11">
                  <c:v>251580</c:v>
                </c:pt>
                <c:pt idx="12">
                  <c:v>251672</c:v>
                </c:pt>
                <c:pt idx="13">
                  <c:v>251768</c:v>
                </c:pt>
                <c:pt idx="14">
                  <c:v>251885</c:v>
                </c:pt>
                <c:pt idx="15">
                  <c:v>252107</c:v>
                </c:pt>
                <c:pt idx="16">
                  <c:v>252494</c:v>
                </c:pt>
                <c:pt idx="17">
                  <c:v>252896</c:v>
                </c:pt>
                <c:pt idx="18">
                  <c:v>253149</c:v>
                </c:pt>
                <c:pt idx="19">
                  <c:v>253327</c:v>
                </c:pt>
                <c:pt idx="20">
                  <c:v>253627</c:v>
                </c:pt>
                <c:pt idx="21">
                  <c:v>253874</c:v>
                </c:pt>
                <c:pt idx="22">
                  <c:v>254074</c:v>
                </c:pt>
                <c:pt idx="23">
                  <c:v>254415</c:v>
                </c:pt>
                <c:pt idx="24">
                  <c:v>254801</c:v>
                </c:pt>
                <c:pt idx="25">
                  <c:v>255015</c:v>
                </c:pt>
                <c:pt idx="26">
                  <c:v>255072</c:v>
                </c:pt>
                <c:pt idx="27">
                  <c:v>255115</c:v>
                </c:pt>
                <c:pt idx="28">
                  <c:v>255171</c:v>
                </c:pt>
                <c:pt idx="29">
                  <c:v>255200</c:v>
                </c:pt>
                <c:pt idx="30">
                  <c:v>255180</c:v>
                </c:pt>
              </c:numCache>
            </c:numRef>
          </c:val>
          <c:smooth val="0"/>
          <c:extLst>
            <c:ext xmlns:c16="http://schemas.microsoft.com/office/drawing/2014/chart" uri="{C3380CC4-5D6E-409C-BE32-E72D297353CC}">
              <c16:uniqueId val="{00000000-E25F-432E-9C27-63921CA7DD26}"/>
            </c:ext>
          </c:extLst>
        </c:ser>
        <c:dLbls>
          <c:showLegendKey val="0"/>
          <c:showVal val="0"/>
          <c:showCatName val="0"/>
          <c:showSerName val="0"/>
          <c:showPercent val="0"/>
          <c:showBubbleSize val="0"/>
        </c:dLbls>
        <c:smooth val="0"/>
        <c:axId val="388170040"/>
        <c:axId val="388169712"/>
      </c:lineChart>
      <c:dateAx>
        <c:axId val="38817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9712"/>
        <c:crosses val="autoZero"/>
        <c:auto val="1"/>
        <c:lblOffset val="100"/>
        <c:baseTimeUnit val="days"/>
      </c:dateAx>
      <c:valAx>
        <c:axId val="38816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7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kugelzwei</c:v>
                </c:pt>
              </c:strCache>
            </c:strRef>
          </c:tx>
          <c:spPr>
            <a:ln w="28575" cap="rnd">
              <a:solidFill>
                <a:schemeClr val="accent1"/>
              </a:solidFill>
              <a:round/>
            </a:ln>
            <a:effectLst/>
          </c:spPr>
          <c:marker>
            <c:symbol val="none"/>
          </c:marker>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1.7692000000000001</c:v>
                </c:pt>
                <c:pt idx="1">
                  <c:v>0.75170000000000003</c:v>
                </c:pt>
                <c:pt idx="2">
                  <c:v>12.595499999999999</c:v>
                </c:pt>
                <c:pt idx="3">
                  <c:v>0.38569999999999999</c:v>
                </c:pt>
                <c:pt idx="4">
                  <c:v>15.7202</c:v>
                </c:pt>
                <c:pt idx="5">
                  <c:v>1.5306</c:v>
                </c:pt>
                <c:pt idx="6">
                  <c:v>1.0149999999999999</c:v>
                </c:pt>
                <c:pt idx="7">
                  <c:v>0.37130000000000002</c:v>
                </c:pt>
                <c:pt idx="8">
                  <c:v>1.8091999999999999</c:v>
                </c:pt>
                <c:pt idx="9">
                  <c:v>0</c:v>
                </c:pt>
                <c:pt idx="10">
                  <c:v>0.40810000000000002</c:v>
                </c:pt>
                <c:pt idx="11">
                  <c:v>0.62529999999999997</c:v>
                </c:pt>
                <c:pt idx="12">
                  <c:v>1.6503000000000001</c:v>
                </c:pt>
                <c:pt idx="13">
                  <c:v>0.76470000000000005</c:v>
                </c:pt>
                <c:pt idx="14">
                  <c:v>5.4302999999999999</c:v>
                </c:pt>
                <c:pt idx="15">
                  <c:v>3.8542000000000001</c:v>
                </c:pt>
                <c:pt idx="16">
                  <c:v>1.504</c:v>
                </c:pt>
                <c:pt idx="17">
                  <c:v>0.55879999999999996</c:v>
                </c:pt>
                <c:pt idx="18">
                  <c:v>5.2074999999999996</c:v>
                </c:pt>
                <c:pt idx="19">
                  <c:v>0.89680000000000004</c:v>
                </c:pt>
                <c:pt idx="20">
                  <c:v>2.7498</c:v>
                </c:pt>
                <c:pt idx="21">
                  <c:v>1.7576000000000001</c:v>
                </c:pt>
                <c:pt idx="22">
                  <c:v>0.97570000000000001</c:v>
                </c:pt>
                <c:pt idx="23">
                  <c:v>3.1745000000000001</c:v>
                </c:pt>
                <c:pt idx="24">
                  <c:v>0</c:v>
                </c:pt>
                <c:pt idx="25">
                  <c:v>1.6013999999999999</c:v>
                </c:pt>
                <c:pt idx="26">
                  <c:v>0.50780000000000003</c:v>
                </c:pt>
                <c:pt idx="27">
                  <c:v>0.52329999999999999</c:v>
                </c:pt>
                <c:pt idx="28">
                  <c:v>0.73060000000000003</c:v>
                </c:pt>
                <c:pt idx="29">
                  <c:v>2.2783000000000002</c:v>
                </c:pt>
                <c:pt idx="30">
                  <c:v>1.0165</c:v>
                </c:pt>
              </c:numCache>
            </c:numRef>
          </c:val>
          <c:smooth val="0"/>
          <c:extLst>
            <c:ext xmlns:c16="http://schemas.microsoft.com/office/drawing/2014/chart" uri="{C3380CC4-5D6E-409C-BE32-E72D297353CC}">
              <c16:uniqueId val="{00000000-77F9-40A3-B200-2F149D3B1851}"/>
            </c:ext>
          </c:extLst>
        </c:ser>
        <c:dLbls>
          <c:showLegendKey val="0"/>
          <c:showVal val="0"/>
          <c:showCatName val="0"/>
          <c:showSerName val="0"/>
          <c:showPercent val="0"/>
          <c:showBubbleSize val="0"/>
        </c:dLbls>
        <c:smooth val="0"/>
        <c:axId val="395486736"/>
        <c:axId val="395484768"/>
      </c:lineChart>
      <c:dateAx>
        <c:axId val="395486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84768"/>
        <c:crosses val="autoZero"/>
        <c:auto val="1"/>
        <c:lblOffset val="100"/>
        <c:baseTimeUnit val="days"/>
      </c:dateAx>
      <c:valAx>
        <c:axId val="39548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8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1AD48-599D-4BEE-AAD6-1C3FA80791E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A3266758-543B-4EDD-A2BC-F046489444EA}"/>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2676029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DD00F-9201-417B-AD6A-FE632DB426A1}"/>
              </a:ext>
            </a:extLst>
          </p:cNvPr>
          <p:cNvSpPr>
            <a:spLocks noGrp="1"/>
          </p:cNvSpPr>
          <p:nvPr>
            <p:ph type="title"/>
          </p:nvPr>
        </p:nvSpPr>
        <p:spPr/>
        <p:txBody>
          <a:bodyPr/>
          <a:lstStyle/>
          <a:p>
            <a:r>
              <a:rPr lang="en-US"/>
              <a:t>Instagram Key Metrics Table | kugelzwei</a:t>
            </a:r>
          </a:p>
        </p:txBody>
      </p:sp>
      <p:graphicFrame>
        <p:nvGraphicFramePr>
          <p:cNvPr id="5" name="Table Placeholder 4">
            <a:extLst>
              <a:ext uri="{FF2B5EF4-FFF2-40B4-BE49-F238E27FC236}">
                <a16:creationId xmlns:a16="http://schemas.microsoft.com/office/drawing/2014/main" id="{5FB69D1C-7866-48BF-B2E7-8B02B7B66F20}"/>
              </a:ext>
            </a:extLst>
          </p:cNvPr>
          <p:cNvGraphicFramePr>
            <a:graphicFrameLocks noGrp="1"/>
          </p:cNvGraphicFramePr>
          <p:nvPr>
            <p:ph type="tbl" sz="quarter" idx="13"/>
            <p:extLst>
              <p:ext uri="{D42A27DB-BD31-4B8C-83A1-F6EECF244321}">
                <p14:modId xmlns:p14="http://schemas.microsoft.com/office/powerpoint/2010/main" val="196146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13385606"/>
                    </a:ext>
                  </a:extLst>
                </a:gridCol>
                <a:gridCol w="576072">
                  <a:extLst>
                    <a:ext uri="{9D8B030D-6E8A-4147-A177-3AD203B41FA5}">
                      <a16:colId xmlns:a16="http://schemas.microsoft.com/office/drawing/2014/main" val="2041879635"/>
                    </a:ext>
                  </a:extLst>
                </a:gridCol>
                <a:gridCol w="576072">
                  <a:extLst>
                    <a:ext uri="{9D8B030D-6E8A-4147-A177-3AD203B41FA5}">
                      <a16:colId xmlns:a16="http://schemas.microsoft.com/office/drawing/2014/main" val="581009202"/>
                    </a:ext>
                  </a:extLst>
                </a:gridCol>
                <a:gridCol w="576072">
                  <a:extLst>
                    <a:ext uri="{9D8B030D-6E8A-4147-A177-3AD203B41FA5}">
                      <a16:colId xmlns:a16="http://schemas.microsoft.com/office/drawing/2014/main" val="757909988"/>
                    </a:ext>
                  </a:extLst>
                </a:gridCol>
                <a:gridCol w="576072">
                  <a:extLst>
                    <a:ext uri="{9D8B030D-6E8A-4147-A177-3AD203B41FA5}">
                      <a16:colId xmlns:a16="http://schemas.microsoft.com/office/drawing/2014/main" val="4205420604"/>
                    </a:ext>
                  </a:extLst>
                </a:gridCol>
                <a:gridCol w="576072">
                  <a:extLst>
                    <a:ext uri="{9D8B030D-6E8A-4147-A177-3AD203B41FA5}">
                      <a16:colId xmlns:a16="http://schemas.microsoft.com/office/drawing/2014/main" val="3394430210"/>
                    </a:ext>
                  </a:extLst>
                </a:gridCol>
                <a:gridCol w="576072">
                  <a:extLst>
                    <a:ext uri="{9D8B030D-6E8A-4147-A177-3AD203B41FA5}">
                      <a16:colId xmlns:a16="http://schemas.microsoft.com/office/drawing/2014/main" val="491850253"/>
                    </a:ext>
                  </a:extLst>
                </a:gridCol>
                <a:gridCol w="576072">
                  <a:extLst>
                    <a:ext uri="{9D8B030D-6E8A-4147-A177-3AD203B41FA5}">
                      <a16:colId xmlns:a16="http://schemas.microsoft.com/office/drawing/2014/main" val="570980287"/>
                    </a:ext>
                  </a:extLst>
                </a:gridCol>
                <a:gridCol w="576072">
                  <a:extLst>
                    <a:ext uri="{9D8B030D-6E8A-4147-A177-3AD203B41FA5}">
                      <a16:colId xmlns:a16="http://schemas.microsoft.com/office/drawing/2014/main" val="4244053488"/>
                    </a:ext>
                  </a:extLst>
                </a:gridCol>
                <a:gridCol w="576072">
                  <a:extLst>
                    <a:ext uri="{9D8B030D-6E8A-4147-A177-3AD203B41FA5}">
                      <a16:colId xmlns:a16="http://schemas.microsoft.com/office/drawing/2014/main" val="645490482"/>
                    </a:ext>
                  </a:extLst>
                </a:gridCol>
                <a:gridCol w="576072">
                  <a:extLst>
                    <a:ext uri="{9D8B030D-6E8A-4147-A177-3AD203B41FA5}">
                      <a16:colId xmlns:a16="http://schemas.microsoft.com/office/drawing/2014/main" val="25199192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081501905"/>
                  </a:ext>
                </a:extLst>
              </a:tr>
              <a:tr h="370840">
                <a:tc>
                  <a:txBody>
                    <a:bodyPr/>
                    <a:lstStyle/>
                    <a:p>
                      <a:r>
                        <a:rPr lang="en-US" sz="1000"/>
                        <a:t>kugelzwei</a:t>
                      </a:r>
                    </a:p>
                  </a:txBody>
                  <a:tcPr/>
                </a:tc>
                <a:tc>
                  <a:txBody>
                    <a:bodyPr/>
                    <a:lstStyle/>
                    <a:p>
                      <a:r>
                        <a:rPr lang="en-US" sz="1000"/>
                        <a:t>255180</a:t>
                      </a:r>
                    </a:p>
                  </a:txBody>
                  <a:tcPr/>
                </a:tc>
                <a:tc>
                  <a:txBody>
                    <a:bodyPr/>
                    <a:lstStyle/>
                    <a:p>
                      <a:r>
                        <a:rPr lang="en-US" sz="1000"/>
                        <a:t>6361</a:t>
                      </a:r>
                    </a:p>
                  </a:txBody>
                  <a:tcPr/>
                </a:tc>
                <a:tc>
                  <a:txBody>
                    <a:bodyPr/>
                    <a:lstStyle/>
                    <a:p>
                      <a:r>
                        <a:rPr lang="en-US" sz="1000"/>
                        <a:t>4</a:t>
                      </a:r>
                    </a:p>
                  </a:txBody>
                  <a:tcPr/>
                </a:tc>
                <a:tc>
                  <a:txBody>
                    <a:bodyPr/>
                    <a:lstStyle/>
                    <a:p>
                      <a:r>
                        <a:rPr lang="en-US" sz="1000"/>
                        <a:t>13</a:t>
                      </a:r>
                    </a:p>
                  </a:txBody>
                  <a:tcPr/>
                </a:tc>
                <a:tc>
                  <a:txBody>
                    <a:bodyPr/>
                    <a:lstStyle/>
                    <a:p>
                      <a:r>
                        <a:rPr lang="en-US" sz="1000"/>
                        <a:t>0</a:t>
                      </a:r>
                    </a:p>
                  </a:txBody>
                  <a:tcPr/>
                </a:tc>
                <a:tc>
                  <a:txBody>
                    <a:bodyPr/>
                    <a:lstStyle/>
                    <a:p>
                      <a:r>
                        <a:rPr lang="en-US" sz="1000"/>
                        <a:t>19</a:t>
                      </a:r>
                    </a:p>
                  </a:txBody>
                  <a:tcPr/>
                </a:tc>
                <a:tc>
                  <a:txBody>
                    <a:bodyPr/>
                    <a:lstStyle/>
                    <a:p>
                      <a:r>
                        <a:rPr lang="en-US" sz="1000"/>
                        <a:t>36</a:t>
                      </a:r>
                    </a:p>
                  </a:txBody>
                  <a:tcPr/>
                </a:tc>
                <a:tc>
                  <a:txBody>
                    <a:bodyPr/>
                    <a:lstStyle/>
                    <a:p>
                      <a:r>
                        <a:rPr lang="en-US" sz="1000"/>
                        <a:t>211928</a:t>
                      </a:r>
                    </a:p>
                  </a:txBody>
                  <a:tcPr/>
                </a:tc>
                <a:tc>
                  <a:txBody>
                    <a:bodyPr/>
                    <a:lstStyle/>
                    <a:p>
                      <a:r>
                        <a:rPr lang="en-US" sz="1000"/>
                        <a:t>6009</a:t>
                      </a:r>
                    </a:p>
                  </a:txBody>
                  <a:tcPr/>
                </a:tc>
                <a:tc>
                  <a:txBody>
                    <a:bodyPr/>
                    <a:lstStyle/>
                    <a:p>
                      <a:r>
                        <a:rPr lang="en-US" sz="1000"/>
                        <a:t>2.4023 %</a:t>
                      </a:r>
                    </a:p>
                  </a:txBody>
                  <a:tcPr/>
                </a:tc>
                <a:extLst>
                  <a:ext uri="{0D108BD9-81ED-4DB2-BD59-A6C34878D82A}">
                    <a16:rowId xmlns:a16="http://schemas.microsoft.com/office/drawing/2014/main" val="2400882166"/>
                  </a:ext>
                </a:extLst>
              </a:tr>
            </a:tbl>
          </a:graphicData>
        </a:graphic>
      </p:graphicFrame>
      <p:sp>
        <p:nvSpPr>
          <p:cNvPr id="4" name="Text Placeholder 3">
            <a:extLst>
              <a:ext uri="{FF2B5EF4-FFF2-40B4-BE49-F238E27FC236}">
                <a16:creationId xmlns:a16="http://schemas.microsoft.com/office/drawing/2014/main" id="{923D8BCE-8DA4-4C97-8BD0-B6ED1DD3A9E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435730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7AF3-B864-4EAB-80F9-99803F6B4821}"/>
              </a:ext>
            </a:extLst>
          </p:cNvPr>
          <p:cNvSpPr>
            <a:spLocks noGrp="1"/>
          </p:cNvSpPr>
          <p:nvPr>
            <p:ph type="title"/>
          </p:nvPr>
        </p:nvSpPr>
        <p:spPr/>
        <p:txBody>
          <a:bodyPr/>
          <a:lstStyle/>
          <a:p>
            <a:r>
              <a:rPr lang="en-US"/>
              <a:t>Instagram Followers Total | kugelzwei</a:t>
            </a:r>
          </a:p>
        </p:txBody>
      </p:sp>
      <p:graphicFrame>
        <p:nvGraphicFramePr>
          <p:cNvPr id="6" name="Chart Placeholder 5">
            <a:extLst>
              <a:ext uri="{FF2B5EF4-FFF2-40B4-BE49-F238E27FC236}">
                <a16:creationId xmlns:a16="http://schemas.microsoft.com/office/drawing/2014/main" id="{B8C2CB4E-A6FE-4E7C-B950-B0060118CEEF}"/>
              </a:ext>
            </a:extLst>
          </p:cNvPr>
          <p:cNvGraphicFramePr>
            <a:graphicFrameLocks noGrp="1"/>
          </p:cNvGraphicFramePr>
          <p:nvPr>
            <p:ph type="chart" sz="quarter" idx="13"/>
            <p:extLst>
              <p:ext uri="{D42A27DB-BD31-4B8C-83A1-F6EECF244321}">
                <p14:modId xmlns:p14="http://schemas.microsoft.com/office/powerpoint/2010/main" val="509377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21095-C055-4E0F-8C05-3CC91585D2C0}"/>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450F1ABD-542B-4361-8EC8-92F1F3EB07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177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9372-DA72-4724-88F4-1E20886C6A10}"/>
              </a:ext>
            </a:extLst>
          </p:cNvPr>
          <p:cNvSpPr>
            <a:spLocks noGrp="1"/>
          </p:cNvSpPr>
          <p:nvPr>
            <p:ph type="title"/>
          </p:nvPr>
        </p:nvSpPr>
        <p:spPr/>
        <p:txBody>
          <a:bodyPr/>
          <a:lstStyle/>
          <a:p>
            <a:r>
              <a:rPr lang="en-US"/>
              <a:t>Instagram Interaction Rate | kugelzwei</a:t>
            </a:r>
          </a:p>
        </p:txBody>
      </p:sp>
      <p:graphicFrame>
        <p:nvGraphicFramePr>
          <p:cNvPr id="6" name="Chart Placeholder 5">
            <a:extLst>
              <a:ext uri="{FF2B5EF4-FFF2-40B4-BE49-F238E27FC236}">
                <a16:creationId xmlns:a16="http://schemas.microsoft.com/office/drawing/2014/main" id="{EC666B14-A1B7-4776-B36A-C78A21A779EB}"/>
              </a:ext>
            </a:extLst>
          </p:cNvPr>
          <p:cNvGraphicFramePr>
            <a:graphicFrameLocks noGrp="1"/>
          </p:cNvGraphicFramePr>
          <p:nvPr>
            <p:ph type="chart" sz="quarter" idx="13"/>
            <p:extLst>
              <p:ext uri="{D42A27DB-BD31-4B8C-83A1-F6EECF244321}">
                <p14:modId xmlns:p14="http://schemas.microsoft.com/office/powerpoint/2010/main" val="123655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3FE66-5592-4CC5-8641-F0DCDE5EE7E7}"/>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35780D4C-3697-4182-B0A2-C9FCE3DAE2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295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333C8-ED0F-4613-B55F-B30F1EDCC501}"/>
              </a:ext>
            </a:extLst>
          </p:cNvPr>
          <p:cNvSpPr>
            <a:spLocks noGrp="1"/>
          </p:cNvSpPr>
          <p:nvPr>
            <p:ph type="title"/>
          </p:nvPr>
        </p:nvSpPr>
        <p:spPr/>
        <p:txBody>
          <a:bodyPr/>
          <a:lstStyle/>
          <a:p>
            <a:r>
              <a:rPr lang="de-DE"/>
              <a:t>Instagram Posts Table (sortiert nach Reach) | kugelzwei - 1 of 25</a:t>
            </a:r>
            <a:endParaRPr lang="en-US"/>
          </a:p>
        </p:txBody>
      </p:sp>
      <p:graphicFrame>
        <p:nvGraphicFramePr>
          <p:cNvPr id="5" name="Table Placeholder 4">
            <a:extLst>
              <a:ext uri="{FF2B5EF4-FFF2-40B4-BE49-F238E27FC236}">
                <a16:creationId xmlns:a16="http://schemas.microsoft.com/office/drawing/2014/main" id="{CF2E174C-B075-4303-9567-706BA8E581F7}"/>
              </a:ext>
            </a:extLst>
          </p:cNvPr>
          <p:cNvGraphicFramePr>
            <a:graphicFrameLocks noGrp="1"/>
          </p:cNvGraphicFramePr>
          <p:nvPr>
            <p:ph type="tbl" sz="quarter" idx="13"/>
            <p:extLst>
              <p:ext uri="{D42A27DB-BD31-4B8C-83A1-F6EECF244321}">
                <p14:modId xmlns:p14="http://schemas.microsoft.com/office/powerpoint/2010/main" val="2349714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7050446"/>
                    </a:ext>
                  </a:extLst>
                </a:gridCol>
                <a:gridCol w="658368">
                  <a:extLst>
                    <a:ext uri="{9D8B030D-6E8A-4147-A177-3AD203B41FA5}">
                      <a16:colId xmlns:a16="http://schemas.microsoft.com/office/drawing/2014/main" val="1418576504"/>
                    </a:ext>
                  </a:extLst>
                </a:gridCol>
                <a:gridCol w="658368">
                  <a:extLst>
                    <a:ext uri="{9D8B030D-6E8A-4147-A177-3AD203B41FA5}">
                      <a16:colId xmlns:a16="http://schemas.microsoft.com/office/drawing/2014/main" val="298203385"/>
                    </a:ext>
                  </a:extLst>
                </a:gridCol>
                <a:gridCol w="658368">
                  <a:extLst>
                    <a:ext uri="{9D8B030D-6E8A-4147-A177-3AD203B41FA5}">
                      <a16:colId xmlns:a16="http://schemas.microsoft.com/office/drawing/2014/main" val="1483652282"/>
                    </a:ext>
                  </a:extLst>
                </a:gridCol>
                <a:gridCol w="658368">
                  <a:extLst>
                    <a:ext uri="{9D8B030D-6E8A-4147-A177-3AD203B41FA5}">
                      <a16:colId xmlns:a16="http://schemas.microsoft.com/office/drawing/2014/main" val="3113588459"/>
                    </a:ext>
                  </a:extLst>
                </a:gridCol>
                <a:gridCol w="658368">
                  <a:extLst>
                    <a:ext uri="{9D8B030D-6E8A-4147-A177-3AD203B41FA5}">
                      <a16:colId xmlns:a16="http://schemas.microsoft.com/office/drawing/2014/main" val="4237888204"/>
                    </a:ext>
                  </a:extLst>
                </a:gridCol>
                <a:gridCol w="658368">
                  <a:extLst>
                    <a:ext uri="{9D8B030D-6E8A-4147-A177-3AD203B41FA5}">
                      <a16:colId xmlns:a16="http://schemas.microsoft.com/office/drawing/2014/main" val="85712645"/>
                    </a:ext>
                  </a:extLst>
                </a:gridCol>
                <a:gridCol w="658368">
                  <a:extLst>
                    <a:ext uri="{9D8B030D-6E8A-4147-A177-3AD203B41FA5}">
                      <a16:colId xmlns:a16="http://schemas.microsoft.com/office/drawing/2014/main" val="1025842736"/>
                    </a:ext>
                  </a:extLst>
                </a:gridCol>
                <a:gridCol w="658368">
                  <a:extLst>
                    <a:ext uri="{9D8B030D-6E8A-4147-A177-3AD203B41FA5}">
                      <a16:colId xmlns:a16="http://schemas.microsoft.com/office/drawing/2014/main" val="3013461246"/>
                    </a:ext>
                  </a:extLst>
                </a:gridCol>
                <a:gridCol w="658368">
                  <a:extLst>
                    <a:ext uri="{9D8B030D-6E8A-4147-A177-3AD203B41FA5}">
                      <a16:colId xmlns:a16="http://schemas.microsoft.com/office/drawing/2014/main" val="3163908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0342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- 2024-03-31 14:00:21</a:t>
                      </a:r>
                      <a:r>
                        <a:rPr kumimoji="0" lang="de-DE" sz="1000" b="0" i="0" u="none" strike="noStrike" kern="1200" cap="none" spc="0" normalizeH="0" baseline="0" noProof="0">
                          <a:ln>
                            <a:noFill/>
                          </a:ln>
                          <a:solidFill>
                            <a:prstClr val="black"/>
                          </a:solidFill>
                          <a:effectLst/>
                          <a:uLnTx/>
                          <a:uFillTx/>
                          <a:latin typeface="Calibri"/>
                          <a:ea typeface="+mn-ea"/>
                          <a:cs typeface="+mn-cs"/>
                        </a:rPr>
                        <a:t>
 🐣 Welche Oster-Tradition kennst du noch? 
🐰 An Ostern feiern Christ:innen weltweit auf ganz unterschiedliche Weise die Auferstehung von Jesus. Bei uns in Deutschland gehören z. B. unter anderem das Entzünden des Osterfeuers und das Bemalen und Suchen von Eiern zur Tradition. In anderen Ländern hingegen gibt’s andere Bräuche. Wir haben uns mal umgesehen.
💡 kugelzwei – Ideen für heute und übermorgen. 
#Ostern #Ostern2024 #Osterfest #Ostereier #Tradition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07668203"/>
                  </a:ext>
                </a:extLst>
              </a:tr>
            </a:tbl>
          </a:graphicData>
        </a:graphic>
      </p:graphicFrame>
      <p:sp>
        <p:nvSpPr>
          <p:cNvPr id="4" name="Text Placeholder 3">
            <a:extLst>
              <a:ext uri="{FF2B5EF4-FFF2-40B4-BE49-F238E27FC236}">
                <a16:creationId xmlns:a16="http://schemas.microsoft.com/office/drawing/2014/main" id="{88EBE16E-CDD4-4D24-8D82-DC422C54903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044617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0C497-6527-4086-811B-43BCDB272028}"/>
              </a:ext>
            </a:extLst>
          </p:cNvPr>
          <p:cNvSpPr>
            <a:spLocks noGrp="1"/>
          </p:cNvSpPr>
          <p:nvPr>
            <p:ph type="title"/>
          </p:nvPr>
        </p:nvSpPr>
        <p:spPr/>
        <p:txBody>
          <a:bodyPr/>
          <a:lstStyle/>
          <a:p>
            <a:r>
              <a:rPr lang="de-DE"/>
              <a:t>Instagram Posts Table (sortiert nach Reach) | kugelzwei - 2 of 25</a:t>
            </a:r>
            <a:endParaRPr lang="en-US"/>
          </a:p>
        </p:txBody>
      </p:sp>
      <p:graphicFrame>
        <p:nvGraphicFramePr>
          <p:cNvPr id="5" name="Table Placeholder 4">
            <a:extLst>
              <a:ext uri="{FF2B5EF4-FFF2-40B4-BE49-F238E27FC236}">
                <a16:creationId xmlns:a16="http://schemas.microsoft.com/office/drawing/2014/main" id="{A8BA2B34-5BFD-4D86-A8A7-62B83A9AD715}"/>
              </a:ext>
            </a:extLst>
          </p:cNvPr>
          <p:cNvGraphicFramePr>
            <a:graphicFrameLocks noGrp="1"/>
          </p:cNvGraphicFramePr>
          <p:nvPr>
            <p:ph type="tbl" sz="quarter" idx="13"/>
            <p:extLst>
              <p:ext uri="{D42A27DB-BD31-4B8C-83A1-F6EECF244321}">
                <p14:modId xmlns:p14="http://schemas.microsoft.com/office/powerpoint/2010/main" val="104217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9975104"/>
                    </a:ext>
                  </a:extLst>
                </a:gridCol>
                <a:gridCol w="658368">
                  <a:extLst>
                    <a:ext uri="{9D8B030D-6E8A-4147-A177-3AD203B41FA5}">
                      <a16:colId xmlns:a16="http://schemas.microsoft.com/office/drawing/2014/main" val="780983601"/>
                    </a:ext>
                  </a:extLst>
                </a:gridCol>
                <a:gridCol w="658368">
                  <a:extLst>
                    <a:ext uri="{9D8B030D-6E8A-4147-A177-3AD203B41FA5}">
                      <a16:colId xmlns:a16="http://schemas.microsoft.com/office/drawing/2014/main" val="967477600"/>
                    </a:ext>
                  </a:extLst>
                </a:gridCol>
                <a:gridCol w="658368">
                  <a:extLst>
                    <a:ext uri="{9D8B030D-6E8A-4147-A177-3AD203B41FA5}">
                      <a16:colId xmlns:a16="http://schemas.microsoft.com/office/drawing/2014/main" val="4287215770"/>
                    </a:ext>
                  </a:extLst>
                </a:gridCol>
                <a:gridCol w="658368">
                  <a:extLst>
                    <a:ext uri="{9D8B030D-6E8A-4147-A177-3AD203B41FA5}">
                      <a16:colId xmlns:a16="http://schemas.microsoft.com/office/drawing/2014/main" val="1495506517"/>
                    </a:ext>
                  </a:extLst>
                </a:gridCol>
                <a:gridCol w="658368">
                  <a:extLst>
                    <a:ext uri="{9D8B030D-6E8A-4147-A177-3AD203B41FA5}">
                      <a16:colId xmlns:a16="http://schemas.microsoft.com/office/drawing/2014/main" val="1735068255"/>
                    </a:ext>
                  </a:extLst>
                </a:gridCol>
                <a:gridCol w="658368">
                  <a:extLst>
                    <a:ext uri="{9D8B030D-6E8A-4147-A177-3AD203B41FA5}">
                      <a16:colId xmlns:a16="http://schemas.microsoft.com/office/drawing/2014/main" val="1482383247"/>
                    </a:ext>
                  </a:extLst>
                </a:gridCol>
                <a:gridCol w="658368">
                  <a:extLst>
                    <a:ext uri="{9D8B030D-6E8A-4147-A177-3AD203B41FA5}">
                      <a16:colId xmlns:a16="http://schemas.microsoft.com/office/drawing/2014/main" val="2412140038"/>
                    </a:ext>
                  </a:extLst>
                </a:gridCol>
                <a:gridCol w="658368">
                  <a:extLst>
                    <a:ext uri="{9D8B030D-6E8A-4147-A177-3AD203B41FA5}">
                      <a16:colId xmlns:a16="http://schemas.microsoft.com/office/drawing/2014/main" val="870436739"/>
                    </a:ext>
                  </a:extLst>
                </a:gridCol>
                <a:gridCol w="658368">
                  <a:extLst>
                    <a:ext uri="{9D8B030D-6E8A-4147-A177-3AD203B41FA5}">
                      <a16:colId xmlns:a16="http://schemas.microsoft.com/office/drawing/2014/main" val="13536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441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- 2024-03-30 14:30:14</a:t>
                      </a:r>
                      <a:r>
                        <a:rPr kumimoji="0" lang="de-DE" sz="1000" b="0" i="0" u="none" strike="noStrike" kern="1200" cap="none" spc="0" normalizeH="0" baseline="0" noProof="0">
                          <a:ln>
                            <a:noFill/>
                          </a:ln>
                          <a:solidFill>
                            <a:prstClr val="black"/>
                          </a:solidFill>
                          <a:effectLst/>
                          <a:uLnTx/>
                          <a:uFillTx/>
                          <a:latin typeface="Calibri"/>
                          <a:ea typeface="+mn-ea"/>
                          <a:cs typeface="+mn-cs"/>
                        </a:rPr>
                        <a:t>
 🕺 Wann hast du zuletzt die ganze Nacht durchgetanzt? 
🎉 Endlich Wochenende, endlich wieder Party all night long. Oder doch lieber mal ruhig machen, um den Sonntag nicht mit Katerstimmung im Bett zu verbringen? The struggle is real... 
🌞 Warum feiern wir eigentlich nicht öfter tagsüber, gehen dann abends früh ins Bett, um am nächsten Tag im besten Fall den Sonntagsausflug mitnehmen zu können? Wäre doch ein Gamechanger, oder?!
💡 kugelzwei – Ideen für heute und übermorgen. 
#Tanzen #Party #Feiern #Club #Daytime #Nightlife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47566792"/>
                  </a:ext>
                </a:extLst>
              </a:tr>
            </a:tbl>
          </a:graphicData>
        </a:graphic>
      </p:graphicFrame>
      <p:sp>
        <p:nvSpPr>
          <p:cNvPr id="4" name="Text Placeholder 3">
            <a:extLst>
              <a:ext uri="{FF2B5EF4-FFF2-40B4-BE49-F238E27FC236}">
                <a16:creationId xmlns:a16="http://schemas.microsoft.com/office/drawing/2014/main" id="{CE598FD4-CC78-45DD-BA4E-5184549192B4}"/>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599087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3A64-B548-418A-8D32-E21525400C60}"/>
              </a:ext>
            </a:extLst>
          </p:cNvPr>
          <p:cNvSpPr>
            <a:spLocks noGrp="1"/>
          </p:cNvSpPr>
          <p:nvPr>
            <p:ph type="title"/>
          </p:nvPr>
        </p:nvSpPr>
        <p:spPr/>
        <p:txBody>
          <a:bodyPr/>
          <a:lstStyle/>
          <a:p>
            <a:r>
              <a:rPr lang="de-DE"/>
              <a:t>Instagram Posts Table (sortiert nach Reach) | kugelzwei - 3 of 25</a:t>
            </a:r>
            <a:endParaRPr lang="en-US"/>
          </a:p>
        </p:txBody>
      </p:sp>
      <p:graphicFrame>
        <p:nvGraphicFramePr>
          <p:cNvPr id="5" name="Table Placeholder 4">
            <a:extLst>
              <a:ext uri="{FF2B5EF4-FFF2-40B4-BE49-F238E27FC236}">
                <a16:creationId xmlns:a16="http://schemas.microsoft.com/office/drawing/2014/main" id="{D329548B-743A-44EC-8F88-AC7025F02BA7}"/>
              </a:ext>
            </a:extLst>
          </p:cNvPr>
          <p:cNvGraphicFramePr>
            <a:graphicFrameLocks noGrp="1"/>
          </p:cNvGraphicFramePr>
          <p:nvPr>
            <p:ph type="tbl" sz="quarter" idx="13"/>
            <p:extLst>
              <p:ext uri="{D42A27DB-BD31-4B8C-83A1-F6EECF244321}">
                <p14:modId xmlns:p14="http://schemas.microsoft.com/office/powerpoint/2010/main" val="4153374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5736255"/>
                    </a:ext>
                  </a:extLst>
                </a:gridCol>
                <a:gridCol w="658368">
                  <a:extLst>
                    <a:ext uri="{9D8B030D-6E8A-4147-A177-3AD203B41FA5}">
                      <a16:colId xmlns:a16="http://schemas.microsoft.com/office/drawing/2014/main" val="3539736069"/>
                    </a:ext>
                  </a:extLst>
                </a:gridCol>
                <a:gridCol w="658368">
                  <a:extLst>
                    <a:ext uri="{9D8B030D-6E8A-4147-A177-3AD203B41FA5}">
                      <a16:colId xmlns:a16="http://schemas.microsoft.com/office/drawing/2014/main" val="1939078099"/>
                    </a:ext>
                  </a:extLst>
                </a:gridCol>
                <a:gridCol w="658368">
                  <a:extLst>
                    <a:ext uri="{9D8B030D-6E8A-4147-A177-3AD203B41FA5}">
                      <a16:colId xmlns:a16="http://schemas.microsoft.com/office/drawing/2014/main" val="1764810069"/>
                    </a:ext>
                  </a:extLst>
                </a:gridCol>
                <a:gridCol w="658368">
                  <a:extLst>
                    <a:ext uri="{9D8B030D-6E8A-4147-A177-3AD203B41FA5}">
                      <a16:colId xmlns:a16="http://schemas.microsoft.com/office/drawing/2014/main" val="3567513844"/>
                    </a:ext>
                  </a:extLst>
                </a:gridCol>
                <a:gridCol w="658368">
                  <a:extLst>
                    <a:ext uri="{9D8B030D-6E8A-4147-A177-3AD203B41FA5}">
                      <a16:colId xmlns:a16="http://schemas.microsoft.com/office/drawing/2014/main" val="2370140272"/>
                    </a:ext>
                  </a:extLst>
                </a:gridCol>
                <a:gridCol w="658368">
                  <a:extLst>
                    <a:ext uri="{9D8B030D-6E8A-4147-A177-3AD203B41FA5}">
                      <a16:colId xmlns:a16="http://schemas.microsoft.com/office/drawing/2014/main" val="164237423"/>
                    </a:ext>
                  </a:extLst>
                </a:gridCol>
                <a:gridCol w="658368">
                  <a:extLst>
                    <a:ext uri="{9D8B030D-6E8A-4147-A177-3AD203B41FA5}">
                      <a16:colId xmlns:a16="http://schemas.microsoft.com/office/drawing/2014/main" val="131394101"/>
                    </a:ext>
                  </a:extLst>
                </a:gridCol>
                <a:gridCol w="658368">
                  <a:extLst>
                    <a:ext uri="{9D8B030D-6E8A-4147-A177-3AD203B41FA5}">
                      <a16:colId xmlns:a16="http://schemas.microsoft.com/office/drawing/2014/main" val="4034848700"/>
                    </a:ext>
                  </a:extLst>
                </a:gridCol>
                <a:gridCol w="658368">
                  <a:extLst>
                    <a:ext uri="{9D8B030D-6E8A-4147-A177-3AD203B41FA5}">
                      <a16:colId xmlns:a16="http://schemas.microsoft.com/office/drawing/2014/main" val="1918422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268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- 2024-03-29 15:32:00</a:t>
                      </a:r>
                      <a:r>
                        <a:rPr kumimoji="0" lang="de-DE" sz="1000" b="0" i="0" u="none" strike="noStrike" kern="1200" cap="none" spc="0" normalizeH="0" baseline="0" noProof="0">
                          <a:ln>
                            <a:noFill/>
                          </a:ln>
                          <a:solidFill>
                            <a:prstClr val="black"/>
                          </a:solidFill>
                          <a:effectLst/>
                          <a:uLnTx/>
                          <a:uFillTx/>
                          <a:latin typeface="Calibri"/>
                          <a:ea typeface="+mn-ea"/>
                          <a:cs typeface="+mn-cs"/>
                        </a:rPr>
                        <a:t>
 🙏🏽 Würdest du den „Gebetomat“ ausprobieren? 
⛪ Der Automat steht momentan in der Heilandskirche in Berlin. Dort soll er laut der Kirchengemeinde nicht das Beten ersetzen, sondern eine Möglichkeit bieten, über den Tellerrand hinauszuschauen. Der Erfinder, Künstler Oliver Sturm, sieht den „Gebetomat“ als Ort für innere Einkehr. Deshalb wurde der Automat auch schon an Flughäfen oder Bahnhöfen aufgestellt.  
💡 kugelzwei – Ideen für heute und übermorgen.  
#Prayomat #Gebetomat #Gebete #Religion #Kirche #Kugelzwei @kirchengemeinde.tiergarten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81683958"/>
                  </a:ext>
                </a:extLst>
              </a:tr>
            </a:tbl>
          </a:graphicData>
        </a:graphic>
      </p:graphicFrame>
      <p:sp>
        <p:nvSpPr>
          <p:cNvPr id="4" name="Text Placeholder 3">
            <a:extLst>
              <a:ext uri="{FF2B5EF4-FFF2-40B4-BE49-F238E27FC236}">
                <a16:creationId xmlns:a16="http://schemas.microsoft.com/office/drawing/2014/main" id="{604C6597-7E02-4E8B-9B42-2A127D8ADF1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3790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84AF9-E2C4-4623-84FF-786569426DE7}"/>
              </a:ext>
            </a:extLst>
          </p:cNvPr>
          <p:cNvSpPr>
            <a:spLocks noGrp="1"/>
          </p:cNvSpPr>
          <p:nvPr>
            <p:ph type="title"/>
          </p:nvPr>
        </p:nvSpPr>
        <p:spPr/>
        <p:txBody>
          <a:bodyPr/>
          <a:lstStyle/>
          <a:p>
            <a:r>
              <a:rPr lang="de-DE"/>
              <a:t>Instagram Posts Table (sortiert nach Reach) | kugelzwei - 4 of 25</a:t>
            </a:r>
            <a:endParaRPr lang="en-US"/>
          </a:p>
        </p:txBody>
      </p:sp>
      <p:graphicFrame>
        <p:nvGraphicFramePr>
          <p:cNvPr id="5" name="Table Placeholder 4">
            <a:extLst>
              <a:ext uri="{FF2B5EF4-FFF2-40B4-BE49-F238E27FC236}">
                <a16:creationId xmlns:a16="http://schemas.microsoft.com/office/drawing/2014/main" id="{3C82C662-457F-4874-BBEC-A9CCD6F9277D}"/>
              </a:ext>
            </a:extLst>
          </p:cNvPr>
          <p:cNvGraphicFramePr>
            <a:graphicFrameLocks noGrp="1"/>
          </p:cNvGraphicFramePr>
          <p:nvPr>
            <p:ph type="tbl" sz="quarter" idx="13"/>
            <p:extLst>
              <p:ext uri="{D42A27DB-BD31-4B8C-83A1-F6EECF244321}">
                <p14:modId xmlns:p14="http://schemas.microsoft.com/office/powerpoint/2010/main" val="155718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0875045"/>
                    </a:ext>
                  </a:extLst>
                </a:gridCol>
                <a:gridCol w="658368">
                  <a:extLst>
                    <a:ext uri="{9D8B030D-6E8A-4147-A177-3AD203B41FA5}">
                      <a16:colId xmlns:a16="http://schemas.microsoft.com/office/drawing/2014/main" val="1584712154"/>
                    </a:ext>
                  </a:extLst>
                </a:gridCol>
                <a:gridCol w="658368">
                  <a:extLst>
                    <a:ext uri="{9D8B030D-6E8A-4147-A177-3AD203B41FA5}">
                      <a16:colId xmlns:a16="http://schemas.microsoft.com/office/drawing/2014/main" val="2204259152"/>
                    </a:ext>
                  </a:extLst>
                </a:gridCol>
                <a:gridCol w="658368">
                  <a:extLst>
                    <a:ext uri="{9D8B030D-6E8A-4147-A177-3AD203B41FA5}">
                      <a16:colId xmlns:a16="http://schemas.microsoft.com/office/drawing/2014/main" val="3635902230"/>
                    </a:ext>
                  </a:extLst>
                </a:gridCol>
                <a:gridCol w="658368">
                  <a:extLst>
                    <a:ext uri="{9D8B030D-6E8A-4147-A177-3AD203B41FA5}">
                      <a16:colId xmlns:a16="http://schemas.microsoft.com/office/drawing/2014/main" val="2915444640"/>
                    </a:ext>
                  </a:extLst>
                </a:gridCol>
                <a:gridCol w="658368">
                  <a:extLst>
                    <a:ext uri="{9D8B030D-6E8A-4147-A177-3AD203B41FA5}">
                      <a16:colId xmlns:a16="http://schemas.microsoft.com/office/drawing/2014/main" val="2824522963"/>
                    </a:ext>
                  </a:extLst>
                </a:gridCol>
                <a:gridCol w="658368">
                  <a:extLst>
                    <a:ext uri="{9D8B030D-6E8A-4147-A177-3AD203B41FA5}">
                      <a16:colId xmlns:a16="http://schemas.microsoft.com/office/drawing/2014/main" val="64042247"/>
                    </a:ext>
                  </a:extLst>
                </a:gridCol>
                <a:gridCol w="658368">
                  <a:extLst>
                    <a:ext uri="{9D8B030D-6E8A-4147-A177-3AD203B41FA5}">
                      <a16:colId xmlns:a16="http://schemas.microsoft.com/office/drawing/2014/main" val="227546214"/>
                    </a:ext>
                  </a:extLst>
                </a:gridCol>
                <a:gridCol w="658368">
                  <a:extLst>
                    <a:ext uri="{9D8B030D-6E8A-4147-A177-3AD203B41FA5}">
                      <a16:colId xmlns:a16="http://schemas.microsoft.com/office/drawing/2014/main" val="1680118731"/>
                    </a:ext>
                  </a:extLst>
                </a:gridCol>
                <a:gridCol w="658368">
                  <a:extLst>
                    <a:ext uri="{9D8B030D-6E8A-4147-A177-3AD203B41FA5}">
                      <a16:colId xmlns:a16="http://schemas.microsoft.com/office/drawing/2014/main" val="55729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0609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- 2024-03-28 15:50:09</a:t>
                      </a:r>
                      <a:r>
                        <a:rPr kumimoji="0" lang="de-DE" sz="1000" b="0" i="0" u="none" strike="noStrike" kern="1200" cap="none" spc="0" normalizeH="0" baseline="0" noProof="0">
                          <a:ln>
                            <a:noFill/>
                          </a:ln>
                          <a:solidFill>
                            <a:prstClr val="black"/>
                          </a:solidFill>
                          <a:effectLst/>
                          <a:uLnTx/>
                          <a:uFillTx/>
                          <a:latin typeface="Calibri"/>
                          <a:ea typeface="+mn-ea"/>
                          <a:cs typeface="+mn-cs"/>
                        </a:rPr>
                        <a:t>
 🌧️ Wann wurdest du das letzte Mal so richtig vom Regen überrascht und nass? 
☂️ Mit einer Schirm-Leihstation wie in Japan wäre das vielleicht nicht passiert. Wenn du deinen Regenschirm vergessen hast, kannst du dir hier ganz einfach einen mitnehmen. 
💡 kugelzwei – Ideen für heute und übermorgen. 
#Regen #Regenschirm #Japan #Wetter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17215727"/>
                  </a:ext>
                </a:extLst>
              </a:tr>
            </a:tbl>
          </a:graphicData>
        </a:graphic>
      </p:graphicFrame>
      <p:sp>
        <p:nvSpPr>
          <p:cNvPr id="4" name="Text Placeholder 3">
            <a:extLst>
              <a:ext uri="{FF2B5EF4-FFF2-40B4-BE49-F238E27FC236}">
                <a16:creationId xmlns:a16="http://schemas.microsoft.com/office/drawing/2014/main" id="{B2A228B8-1E86-44BC-953D-126D341704FE}"/>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22595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069E5-965F-4503-B342-73561904926A}"/>
              </a:ext>
            </a:extLst>
          </p:cNvPr>
          <p:cNvSpPr>
            <a:spLocks noGrp="1"/>
          </p:cNvSpPr>
          <p:nvPr>
            <p:ph type="title"/>
          </p:nvPr>
        </p:nvSpPr>
        <p:spPr/>
        <p:txBody>
          <a:bodyPr/>
          <a:lstStyle/>
          <a:p>
            <a:r>
              <a:rPr lang="de-DE"/>
              <a:t>Instagram Posts Table (sortiert nach Reach) | kugelzwei - 5 of 25</a:t>
            </a:r>
            <a:endParaRPr lang="en-US"/>
          </a:p>
        </p:txBody>
      </p:sp>
      <p:graphicFrame>
        <p:nvGraphicFramePr>
          <p:cNvPr id="5" name="Table Placeholder 4">
            <a:extLst>
              <a:ext uri="{FF2B5EF4-FFF2-40B4-BE49-F238E27FC236}">
                <a16:creationId xmlns:a16="http://schemas.microsoft.com/office/drawing/2014/main" id="{510D9639-9D0D-4DF6-8FB4-A81BD2AB148C}"/>
              </a:ext>
            </a:extLst>
          </p:cNvPr>
          <p:cNvGraphicFramePr>
            <a:graphicFrameLocks noGrp="1"/>
          </p:cNvGraphicFramePr>
          <p:nvPr>
            <p:ph type="tbl" sz="quarter" idx="13"/>
            <p:extLst>
              <p:ext uri="{D42A27DB-BD31-4B8C-83A1-F6EECF244321}">
                <p14:modId xmlns:p14="http://schemas.microsoft.com/office/powerpoint/2010/main" val="252634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2524269"/>
                    </a:ext>
                  </a:extLst>
                </a:gridCol>
                <a:gridCol w="658368">
                  <a:extLst>
                    <a:ext uri="{9D8B030D-6E8A-4147-A177-3AD203B41FA5}">
                      <a16:colId xmlns:a16="http://schemas.microsoft.com/office/drawing/2014/main" val="3056934224"/>
                    </a:ext>
                  </a:extLst>
                </a:gridCol>
                <a:gridCol w="658368">
                  <a:extLst>
                    <a:ext uri="{9D8B030D-6E8A-4147-A177-3AD203B41FA5}">
                      <a16:colId xmlns:a16="http://schemas.microsoft.com/office/drawing/2014/main" val="733190726"/>
                    </a:ext>
                  </a:extLst>
                </a:gridCol>
                <a:gridCol w="658368">
                  <a:extLst>
                    <a:ext uri="{9D8B030D-6E8A-4147-A177-3AD203B41FA5}">
                      <a16:colId xmlns:a16="http://schemas.microsoft.com/office/drawing/2014/main" val="2037209574"/>
                    </a:ext>
                  </a:extLst>
                </a:gridCol>
                <a:gridCol w="658368">
                  <a:extLst>
                    <a:ext uri="{9D8B030D-6E8A-4147-A177-3AD203B41FA5}">
                      <a16:colId xmlns:a16="http://schemas.microsoft.com/office/drawing/2014/main" val="506033301"/>
                    </a:ext>
                  </a:extLst>
                </a:gridCol>
                <a:gridCol w="658368">
                  <a:extLst>
                    <a:ext uri="{9D8B030D-6E8A-4147-A177-3AD203B41FA5}">
                      <a16:colId xmlns:a16="http://schemas.microsoft.com/office/drawing/2014/main" val="413295631"/>
                    </a:ext>
                  </a:extLst>
                </a:gridCol>
                <a:gridCol w="658368">
                  <a:extLst>
                    <a:ext uri="{9D8B030D-6E8A-4147-A177-3AD203B41FA5}">
                      <a16:colId xmlns:a16="http://schemas.microsoft.com/office/drawing/2014/main" val="4131416173"/>
                    </a:ext>
                  </a:extLst>
                </a:gridCol>
                <a:gridCol w="658368">
                  <a:extLst>
                    <a:ext uri="{9D8B030D-6E8A-4147-A177-3AD203B41FA5}">
                      <a16:colId xmlns:a16="http://schemas.microsoft.com/office/drawing/2014/main" val="3366064100"/>
                    </a:ext>
                  </a:extLst>
                </a:gridCol>
                <a:gridCol w="658368">
                  <a:extLst>
                    <a:ext uri="{9D8B030D-6E8A-4147-A177-3AD203B41FA5}">
                      <a16:colId xmlns:a16="http://schemas.microsoft.com/office/drawing/2014/main" val="4230429342"/>
                    </a:ext>
                  </a:extLst>
                </a:gridCol>
                <a:gridCol w="658368">
                  <a:extLst>
                    <a:ext uri="{9D8B030D-6E8A-4147-A177-3AD203B41FA5}">
                      <a16:colId xmlns:a16="http://schemas.microsoft.com/office/drawing/2014/main" val="2388558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552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- 2024-03-27 17:17:11</a:t>
                      </a:r>
                      <a:r>
                        <a:rPr kumimoji="0" lang="de-DE" sz="1000" b="0" i="0" u="none" strike="noStrike" kern="1200" cap="none" spc="0" normalizeH="0" baseline="0" noProof="0">
                          <a:ln>
                            <a:noFill/>
                          </a:ln>
                          <a:solidFill>
                            <a:prstClr val="black"/>
                          </a:solidFill>
                          <a:effectLst/>
                          <a:uLnTx/>
                          <a:uFillTx/>
                          <a:latin typeface="Calibri"/>
                          <a:ea typeface="+mn-ea"/>
                          <a:cs typeface="+mn-cs"/>
                        </a:rPr>
                        <a:t>
 🏠 Würdest du in „Minitopia“ wohnen wollen? 
 🤝 In dieser Siedlung in den Niederlanden wohnen etwa 42 Personen auf einem gemeinsam angemieteten Grundstück. Das Besondere: Hier stehen nur Tiny Häuser. Die Häuser sind alle aus natürlichen, recycelten oder gerbrauchten Materialien gebaut. 
🌍💚 So möchten die Bewohner:innen Wohnen anders denken und die Umwelt schützen. Das Projekt läuft noch bis 2028 – bis dahin stehen weitere 1000 Bewerber:innen auf der Warteliste für ein Tiny Haus. 
 💡 kugelzwei – Ideen für heute und übermorgen.  
 #Minitopia #TinyHouse #Gemeinschaft #ModularHome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39858221"/>
                  </a:ext>
                </a:extLst>
              </a:tr>
            </a:tbl>
          </a:graphicData>
        </a:graphic>
      </p:graphicFrame>
      <p:sp>
        <p:nvSpPr>
          <p:cNvPr id="4" name="Text Placeholder 3">
            <a:extLst>
              <a:ext uri="{FF2B5EF4-FFF2-40B4-BE49-F238E27FC236}">
                <a16:creationId xmlns:a16="http://schemas.microsoft.com/office/drawing/2014/main" id="{9EBE1DEB-2D2C-435F-B9D3-5CD0829B29C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113121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E5871-08F1-4EA6-AB40-F96D0F951D2B}"/>
              </a:ext>
            </a:extLst>
          </p:cNvPr>
          <p:cNvSpPr>
            <a:spLocks noGrp="1"/>
          </p:cNvSpPr>
          <p:nvPr>
            <p:ph type="title"/>
          </p:nvPr>
        </p:nvSpPr>
        <p:spPr/>
        <p:txBody>
          <a:bodyPr/>
          <a:lstStyle/>
          <a:p>
            <a:r>
              <a:rPr lang="de-DE"/>
              <a:t>Instagram Posts Table (sortiert nach Reach) | kugelzwei - 6 of 25</a:t>
            </a:r>
            <a:endParaRPr lang="en-US"/>
          </a:p>
        </p:txBody>
      </p:sp>
      <p:graphicFrame>
        <p:nvGraphicFramePr>
          <p:cNvPr id="5" name="Table Placeholder 4">
            <a:extLst>
              <a:ext uri="{FF2B5EF4-FFF2-40B4-BE49-F238E27FC236}">
                <a16:creationId xmlns:a16="http://schemas.microsoft.com/office/drawing/2014/main" id="{88AA4095-BF1E-49C4-AEBC-0286D7219F43}"/>
              </a:ext>
            </a:extLst>
          </p:cNvPr>
          <p:cNvGraphicFramePr>
            <a:graphicFrameLocks noGrp="1"/>
          </p:cNvGraphicFramePr>
          <p:nvPr>
            <p:ph type="tbl" sz="quarter" idx="13"/>
            <p:extLst>
              <p:ext uri="{D42A27DB-BD31-4B8C-83A1-F6EECF244321}">
                <p14:modId xmlns:p14="http://schemas.microsoft.com/office/powerpoint/2010/main" val="126294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6440781"/>
                    </a:ext>
                  </a:extLst>
                </a:gridCol>
                <a:gridCol w="658368">
                  <a:extLst>
                    <a:ext uri="{9D8B030D-6E8A-4147-A177-3AD203B41FA5}">
                      <a16:colId xmlns:a16="http://schemas.microsoft.com/office/drawing/2014/main" val="3343620987"/>
                    </a:ext>
                  </a:extLst>
                </a:gridCol>
                <a:gridCol w="658368">
                  <a:extLst>
                    <a:ext uri="{9D8B030D-6E8A-4147-A177-3AD203B41FA5}">
                      <a16:colId xmlns:a16="http://schemas.microsoft.com/office/drawing/2014/main" val="1468040138"/>
                    </a:ext>
                  </a:extLst>
                </a:gridCol>
                <a:gridCol w="658368">
                  <a:extLst>
                    <a:ext uri="{9D8B030D-6E8A-4147-A177-3AD203B41FA5}">
                      <a16:colId xmlns:a16="http://schemas.microsoft.com/office/drawing/2014/main" val="1231734539"/>
                    </a:ext>
                  </a:extLst>
                </a:gridCol>
                <a:gridCol w="658368">
                  <a:extLst>
                    <a:ext uri="{9D8B030D-6E8A-4147-A177-3AD203B41FA5}">
                      <a16:colId xmlns:a16="http://schemas.microsoft.com/office/drawing/2014/main" val="442149476"/>
                    </a:ext>
                  </a:extLst>
                </a:gridCol>
                <a:gridCol w="658368">
                  <a:extLst>
                    <a:ext uri="{9D8B030D-6E8A-4147-A177-3AD203B41FA5}">
                      <a16:colId xmlns:a16="http://schemas.microsoft.com/office/drawing/2014/main" val="539915128"/>
                    </a:ext>
                  </a:extLst>
                </a:gridCol>
                <a:gridCol w="658368">
                  <a:extLst>
                    <a:ext uri="{9D8B030D-6E8A-4147-A177-3AD203B41FA5}">
                      <a16:colId xmlns:a16="http://schemas.microsoft.com/office/drawing/2014/main" val="995848009"/>
                    </a:ext>
                  </a:extLst>
                </a:gridCol>
                <a:gridCol w="658368">
                  <a:extLst>
                    <a:ext uri="{9D8B030D-6E8A-4147-A177-3AD203B41FA5}">
                      <a16:colId xmlns:a16="http://schemas.microsoft.com/office/drawing/2014/main" val="1614073726"/>
                    </a:ext>
                  </a:extLst>
                </a:gridCol>
                <a:gridCol w="658368">
                  <a:extLst>
                    <a:ext uri="{9D8B030D-6E8A-4147-A177-3AD203B41FA5}">
                      <a16:colId xmlns:a16="http://schemas.microsoft.com/office/drawing/2014/main" val="87827507"/>
                    </a:ext>
                  </a:extLst>
                </a:gridCol>
                <a:gridCol w="658368">
                  <a:extLst>
                    <a:ext uri="{9D8B030D-6E8A-4147-A177-3AD203B41FA5}">
                      <a16:colId xmlns:a16="http://schemas.microsoft.com/office/drawing/2014/main" val="1547024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987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- 2024-03-26 16:10:05</a:t>
                      </a:r>
                      <a:r>
                        <a:rPr kumimoji="0" lang="de-DE" sz="1000" b="0" i="0" u="none" strike="noStrike" kern="1200" cap="none" spc="0" normalizeH="0" baseline="0" noProof="0">
                          <a:ln>
                            <a:noFill/>
                          </a:ln>
                          <a:solidFill>
                            <a:prstClr val="black"/>
                          </a:solidFill>
                          <a:effectLst/>
                          <a:uLnTx/>
                          <a:uFillTx/>
                          <a:latin typeface="Calibri"/>
                          <a:ea typeface="+mn-ea"/>
                          <a:cs typeface="+mn-cs"/>
                        </a:rPr>
                        <a:t>
 ✨ Welches Upgrade würde dir den Alltag erleichtern?  
💊 Mit Menstruationsbeschwerden den Alltag zu bewältigen, kann zur echten Herausforderung werden. Wir haben deswegen mal einige Ideen gesammelt, wie wir ihn zumindest ein bisschen angenehmer gestalten könnten. 
🌱 kugelzwei – Ideen für heute und übermorgen. 
#Menstruation #Menstruationsschmerzen #Zyklus #Zykluswissen #Zyklusbewusstsein #Periode #Periodtalk #Regelschmerzen #PMS #Gesundheit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78086855"/>
                  </a:ext>
                </a:extLst>
              </a:tr>
            </a:tbl>
          </a:graphicData>
        </a:graphic>
      </p:graphicFrame>
      <p:sp>
        <p:nvSpPr>
          <p:cNvPr id="4" name="Text Placeholder 3">
            <a:extLst>
              <a:ext uri="{FF2B5EF4-FFF2-40B4-BE49-F238E27FC236}">
                <a16:creationId xmlns:a16="http://schemas.microsoft.com/office/drawing/2014/main" id="{8509E081-9561-47F0-89F6-E069F68F7E8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619817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12DD3-2069-4B46-B0A6-D7550E8E8749}"/>
              </a:ext>
            </a:extLst>
          </p:cNvPr>
          <p:cNvSpPr>
            <a:spLocks noGrp="1"/>
          </p:cNvSpPr>
          <p:nvPr>
            <p:ph type="title"/>
          </p:nvPr>
        </p:nvSpPr>
        <p:spPr/>
        <p:txBody>
          <a:bodyPr/>
          <a:lstStyle/>
          <a:p>
            <a:r>
              <a:rPr lang="de-DE"/>
              <a:t>Instagram Posts Table (sortiert nach Reach) | kugelzwei - 7 of 25</a:t>
            </a:r>
            <a:endParaRPr lang="en-US"/>
          </a:p>
        </p:txBody>
      </p:sp>
      <p:graphicFrame>
        <p:nvGraphicFramePr>
          <p:cNvPr id="5" name="Table Placeholder 4">
            <a:extLst>
              <a:ext uri="{FF2B5EF4-FFF2-40B4-BE49-F238E27FC236}">
                <a16:creationId xmlns:a16="http://schemas.microsoft.com/office/drawing/2014/main" id="{AC560FEA-42AE-457F-8F7D-ECC05DD55068}"/>
              </a:ext>
            </a:extLst>
          </p:cNvPr>
          <p:cNvGraphicFramePr>
            <a:graphicFrameLocks noGrp="1"/>
          </p:cNvGraphicFramePr>
          <p:nvPr>
            <p:ph type="tbl" sz="quarter" idx="13"/>
            <p:extLst>
              <p:ext uri="{D42A27DB-BD31-4B8C-83A1-F6EECF244321}">
                <p14:modId xmlns:p14="http://schemas.microsoft.com/office/powerpoint/2010/main" val="81286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9097959"/>
                    </a:ext>
                  </a:extLst>
                </a:gridCol>
                <a:gridCol w="658368">
                  <a:extLst>
                    <a:ext uri="{9D8B030D-6E8A-4147-A177-3AD203B41FA5}">
                      <a16:colId xmlns:a16="http://schemas.microsoft.com/office/drawing/2014/main" val="1355676470"/>
                    </a:ext>
                  </a:extLst>
                </a:gridCol>
                <a:gridCol w="658368">
                  <a:extLst>
                    <a:ext uri="{9D8B030D-6E8A-4147-A177-3AD203B41FA5}">
                      <a16:colId xmlns:a16="http://schemas.microsoft.com/office/drawing/2014/main" val="2539243987"/>
                    </a:ext>
                  </a:extLst>
                </a:gridCol>
                <a:gridCol w="658368">
                  <a:extLst>
                    <a:ext uri="{9D8B030D-6E8A-4147-A177-3AD203B41FA5}">
                      <a16:colId xmlns:a16="http://schemas.microsoft.com/office/drawing/2014/main" val="588463208"/>
                    </a:ext>
                  </a:extLst>
                </a:gridCol>
                <a:gridCol w="658368">
                  <a:extLst>
                    <a:ext uri="{9D8B030D-6E8A-4147-A177-3AD203B41FA5}">
                      <a16:colId xmlns:a16="http://schemas.microsoft.com/office/drawing/2014/main" val="3128403491"/>
                    </a:ext>
                  </a:extLst>
                </a:gridCol>
                <a:gridCol w="658368">
                  <a:extLst>
                    <a:ext uri="{9D8B030D-6E8A-4147-A177-3AD203B41FA5}">
                      <a16:colId xmlns:a16="http://schemas.microsoft.com/office/drawing/2014/main" val="4139316107"/>
                    </a:ext>
                  </a:extLst>
                </a:gridCol>
                <a:gridCol w="658368">
                  <a:extLst>
                    <a:ext uri="{9D8B030D-6E8A-4147-A177-3AD203B41FA5}">
                      <a16:colId xmlns:a16="http://schemas.microsoft.com/office/drawing/2014/main" val="1863597133"/>
                    </a:ext>
                  </a:extLst>
                </a:gridCol>
                <a:gridCol w="658368">
                  <a:extLst>
                    <a:ext uri="{9D8B030D-6E8A-4147-A177-3AD203B41FA5}">
                      <a16:colId xmlns:a16="http://schemas.microsoft.com/office/drawing/2014/main" val="3518870855"/>
                    </a:ext>
                  </a:extLst>
                </a:gridCol>
                <a:gridCol w="658368">
                  <a:extLst>
                    <a:ext uri="{9D8B030D-6E8A-4147-A177-3AD203B41FA5}">
                      <a16:colId xmlns:a16="http://schemas.microsoft.com/office/drawing/2014/main" val="503116716"/>
                    </a:ext>
                  </a:extLst>
                </a:gridCol>
                <a:gridCol w="658368">
                  <a:extLst>
                    <a:ext uri="{9D8B030D-6E8A-4147-A177-3AD203B41FA5}">
                      <a16:colId xmlns:a16="http://schemas.microsoft.com/office/drawing/2014/main" val="4264484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425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- 2024-03-24 16:59:34</a:t>
                      </a:r>
                      <a:r>
                        <a:rPr kumimoji="0" lang="de-DE" sz="1000" b="0" i="0" u="none" strike="noStrike" kern="1200" cap="none" spc="0" normalizeH="0" baseline="0" noProof="0">
                          <a:ln>
                            <a:noFill/>
                          </a:ln>
                          <a:solidFill>
                            <a:prstClr val="black"/>
                          </a:solidFill>
                          <a:effectLst/>
                          <a:uLnTx/>
                          <a:uFillTx/>
                          <a:latin typeface="Calibri"/>
                          <a:ea typeface="+mn-ea"/>
                          <a:cs typeface="+mn-cs"/>
                        </a:rPr>
                        <a:t>
 🤝 Das ist für alle Stoßlüften-Fans! 
🙄 Vielleicht kennst du den Struggle: Du müsstest eigentlich nochmal frische Luft in deine Wohnung lassen, aber deine Fensterbank steht voll mit Pflanzen, Bildern und anderem Dekokram. Und ehe du das alles wegräumst, entscheidest du dich doch dafür, das Fenster nur höchstens auf Kipp zu machen. Dabei ist regelmäßiges Stoß- oder Querlüften effektiver und energiesparender als Kipplüften. 
🔧 Für dieses kleine Alltagsproblem haben die beiden Hamburger Studenten Benedikt Hartmann und Lukas Benkhoff eine Lösung gefunden. Sie entwickelten ein mobiles Fensterbrett, das sich mit dem Fenster öffnet. Daran haben sie über mehrere Monate zusammen getüftelt und ein StartUp gegründet, um die Bretter auf den Markt zu bringen. 
💡 kugelzwei – Ideen für heute und übermorgen.  
#Lüften #LifeInGermany #Raumluft #Wohnen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57408045"/>
                  </a:ext>
                </a:extLst>
              </a:tr>
            </a:tbl>
          </a:graphicData>
        </a:graphic>
      </p:graphicFrame>
      <p:sp>
        <p:nvSpPr>
          <p:cNvPr id="4" name="Text Placeholder 3">
            <a:extLst>
              <a:ext uri="{FF2B5EF4-FFF2-40B4-BE49-F238E27FC236}">
                <a16:creationId xmlns:a16="http://schemas.microsoft.com/office/drawing/2014/main" id="{FE6EC4E6-A359-494A-92BA-2D67D95777B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50256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E8CD-BF65-4588-B717-EF9AABCDAFC0}"/>
              </a:ext>
            </a:extLst>
          </p:cNvPr>
          <p:cNvSpPr>
            <a:spLocks noGrp="1"/>
          </p:cNvSpPr>
          <p:nvPr>
            <p:ph type="title"/>
          </p:nvPr>
        </p:nvSpPr>
        <p:spPr/>
        <p:txBody>
          <a:bodyPr/>
          <a:lstStyle/>
          <a:p>
            <a:r>
              <a:rPr lang="de-DE"/>
              <a:t>Instagram Posts Table (sortiert nach Reach) | kugelzwei - 8 of 25</a:t>
            </a:r>
            <a:endParaRPr lang="en-US"/>
          </a:p>
        </p:txBody>
      </p:sp>
      <p:graphicFrame>
        <p:nvGraphicFramePr>
          <p:cNvPr id="5" name="Table Placeholder 4">
            <a:extLst>
              <a:ext uri="{FF2B5EF4-FFF2-40B4-BE49-F238E27FC236}">
                <a16:creationId xmlns:a16="http://schemas.microsoft.com/office/drawing/2014/main" id="{64230C50-BEFA-4906-89A6-784C8EE146D2}"/>
              </a:ext>
            </a:extLst>
          </p:cNvPr>
          <p:cNvGraphicFramePr>
            <a:graphicFrameLocks noGrp="1"/>
          </p:cNvGraphicFramePr>
          <p:nvPr>
            <p:ph type="tbl" sz="quarter" idx="13"/>
            <p:extLst>
              <p:ext uri="{D42A27DB-BD31-4B8C-83A1-F6EECF244321}">
                <p14:modId xmlns:p14="http://schemas.microsoft.com/office/powerpoint/2010/main" val="2133732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1126887"/>
                    </a:ext>
                  </a:extLst>
                </a:gridCol>
                <a:gridCol w="658368">
                  <a:extLst>
                    <a:ext uri="{9D8B030D-6E8A-4147-A177-3AD203B41FA5}">
                      <a16:colId xmlns:a16="http://schemas.microsoft.com/office/drawing/2014/main" val="766856285"/>
                    </a:ext>
                  </a:extLst>
                </a:gridCol>
                <a:gridCol w="658368">
                  <a:extLst>
                    <a:ext uri="{9D8B030D-6E8A-4147-A177-3AD203B41FA5}">
                      <a16:colId xmlns:a16="http://schemas.microsoft.com/office/drawing/2014/main" val="2233286472"/>
                    </a:ext>
                  </a:extLst>
                </a:gridCol>
                <a:gridCol w="658368">
                  <a:extLst>
                    <a:ext uri="{9D8B030D-6E8A-4147-A177-3AD203B41FA5}">
                      <a16:colId xmlns:a16="http://schemas.microsoft.com/office/drawing/2014/main" val="693513894"/>
                    </a:ext>
                  </a:extLst>
                </a:gridCol>
                <a:gridCol w="658368">
                  <a:extLst>
                    <a:ext uri="{9D8B030D-6E8A-4147-A177-3AD203B41FA5}">
                      <a16:colId xmlns:a16="http://schemas.microsoft.com/office/drawing/2014/main" val="2622844332"/>
                    </a:ext>
                  </a:extLst>
                </a:gridCol>
                <a:gridCol w="658368">
                  <a:extLst>
                    <a:ext uri="{9D8B030D-6E8A-4147-A177-3AD203B41FA5}">
                      <a16:colId xmlns:a16="http://schemas.microsoft.com/office/drawing/2014/main" val="1537802459"/>
                    </a:ext>
                  </a:extLst>
                </a:gridCol>
                <a:gridCol w="658368">
                  <a:extLst>
                    <a:ext uri="{9D8B030D-6E8A-4147-A177-3AD203B41FA5}">
                      <a16:colId xmlns:a16="http://schemas.microsoft.com/office/drawing/2014/main" val="601483310"/>
                    </a:ext>
                  </a:extLst>
                </a:gridCol>
                <a:gridCol w="658368">
                  <a:extLst>
                    <a:ext uri="{9D8B030D-6E8A-4147-A177-3AD203B41FA5}">
                      <a16:colId xmlns:a16="http://schemas.microsoft.com/office/drawing/2014/main" val="2769371427"/>
                    </a:ext>
                  </a:extLst>
                </a:gridCol>
                <a:gridCol w="658368">
                  <a:extLst>
                    <a:ext uri="{9D8B030D-6E8A-4147-A177-3AD203B41FA5}">
                      <a16:colId xmlns:a16="http://schemas.microsoft.com/office/drawing/2014/main" val="1502961856"/>
                    </a:ext>
                  </a:extLst>
                </a:gridCol>
                <a:gridCol w="658368">
                  <a:extLst>
                    <a:ext uri="{9D8B030D-6E8A-4147-A177-3AD203B41FA5}">
                      <a16:colId xmlns:a16="http://schemas.microsoft.com/office/drawing/2014/main" val="226958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5687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- 2024-03-24 12:00:45</a:t>
                      </a:r>
                      <a:r>
                        <a:rPr kumimoji="0" lang="de-DE" sz="1000" b="0" i="0" u="none" strike="noStrike" kern="1200" cap="none" spc="0" normalizeH="0" baseline="0" noProof="0">
                          <a:ln>
                            <a:noFill/>
                          </a:ln>
                          <a:solidFill>
                            <a:prstClr val="black"/>
                          </a:solidFill>
                          <a:effectLst/>
                          <a:uLnTx/>
                          <a:uFillTx/>
                          <a:latin typeface="Calibri"/>
                          <a:ea typeface="+mn-ea"/>
                          <a:cs typeface="+mn-cs"/>
                        </a:rPr>
                        <a:t>
 💒 Reizt dich das Leben auf dem Land? 
👩‍🎓 Erasmus, das steht für: Land und Leute kennenlernen, Freundschaften schließen, Sprachkenntnisse und Knowhow erweitern, aber, das eigene Land besser kennenlernen?! Diese Erfahrungen machen einige spanische Studierende. Ihr Reiseziel: Dörfer mit weniger als 5.000 Einwohner:innen. Seit 2021 bieten mehrere Unis das Programm „Erasmus Rural“ an – das „ländliche Erasmus“ – Perspektivwechsel inbegriffen. 
🇪🇸Denn kaum ein Land in Europa hat so sehr mit Landflucht zu kämpfen wie Spanien: Ganze Dörfer werden zum Kauf angeboten, einige Gegenden sind ähnlich dünn besiedelt wie der Norden Schwedens. Die Hoffnung: Einige könnten sich dauerhaft fürs Landleben begeistern und früher oder später ins „España vaciada“, das „leere Spanien“ zurückkehren. 
🤝 kugelzwei – Ideen für heute und übermorgen. 
#Erasmus #Studium #Landleben #AuslandsSemester #Spanien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135461816"/>
                  </a:ext>
                </a:extLst>
              </a:tr>
            </a:tbl>
          </a:graphicData>
        </a:graphic>
      </p:graphicFrame>
      <p:sp>
        <p:nvSpPr>
          <p:cNvPr id="4" name="Text Placeholder 3">
            <a:extLst>
              <a:ext uri="{FF2B5EF4-FFF2-40B4-BE49-F238E27FC236}">
                <a16:creationId xmlns:a16="http://schemas.microsoft.com/office/drawing/2014/main" id="{28756789-E22C-4364-9E96-52D89C55AD0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110070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B69BD-1926-4963-8DD4-3325FD80CEB2}"/>
              </a:ext>
            </a:extLst>
          </p:cNvPr>
          <p:cNvSpPr>
            <a:spLocks noGrp="1"/>
          </p:cNvSpPr>
          <p:nvPr>
            <p:ph type="title"/>
          </p:nvPr>
        </p:nvSpPr>
        <p:spPr/>
        <p:txBody>
          <a:bodyPr/>
          <a:lstStyle/>
          <a:p>
            <a:r>
              <a:rPr lang="de-DE"/>
              <a:t>Instagram Posts Table (sortiert nach Reach) | kugelzwei - 9 of 25</a:t>
            </a:r>
            <a:endParaRPr lang="en-US"/>
          </a:p>
        </p:txBody>
      </p:sp>
      <p:graphicFrame>
        <p:nvGraphicFramePr>
          <p:cNvPr id="5" name="Table Placeholder 4">
            <a:extLst>
              <a:ext uri="{FF2B5EF4-FFF2-40B4-BE49-F238E27FC236}">
                <a16:creationId xmlns:a16="http://schemas.microsoft.com/office/drawing/2014/main" id="{956B75D7-A9B8-4A41-AE75-98A3F60A31A4}"/>
              </a:ext>
            </a:extLst>
          </p:cNvPr>
          <p:cNvGraphicFramePr>
            <a:graphicFrameLocks noGrp="1"/>
          </p:cNvGraphicFramePr>
          <p:nvPr>
            <p:ph type="tbl" sz="quarter" idx="13"/>
            <p:extLst>
              <p:ext uri="{D42A27DB-BD31-4B8C-83A1-F6EECF244321}">
                <p14:modId xmlns:p14="http://schemas.microsoft.com/office/powerpoint/2010/main" val="103247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1653136"/>
                    </a:ext>
                  </a:extLst>
                </a:gridCol>
                <a:gridCol w="658368">
                  <a:extLst>
                    <a:ext uri="{9D8B030D-6E8A-4147-A177-3AD203B41FA5}">
                      <a16:colId xmlns:a16="http://schemas.microsoft.com/office/drawing/2014/main" val="1023842577"/>
                    </a:ext>
                  </a:extLst>
                </a:gridCol>
                <a:gridCol w="658368">
                  <a:extLst>
                    <a:ext uri="{9D8B030D-6E8A-4147-A177-3AD203B41FA5}">
                      <a16:colId xmlns:a16="http://schemas.microsoft.com/office/drawing/2014/main" val="1215811373"/>
                    </a:ext>
                  </a:extLst>
                </a:gridCol>
                <a:gridCol w="658368">
                  <a:extLst>
                    <a:ext uri="{9D8B030D-6E8A-4147-A177-3AD203B41FA5}">
                      <a16:colId xmlns:a16="http://schemas.microsoft.com/office/drawing/2014/main" val="2721140440"/>
                    </a:ext>
                  </a:extLst>
                </a:gridCol>
                <a:gridCol w="658368">
                  <a:extLst>
                    <a:ext uri="{9D8B030D-6E8A-4147-A177-3AD203B41FA5}">
                      <a16:colId xmlns:a16="http://schemas.microsoft.com/office/drawing/2014/main" val="583405794"/>
                    </a:ext>
                  </a:extLst>
                </a:gridCol>
                <a:gridCol w="658368">
                  <a:extLst>
                    <a:ext uri="{9D8B030D-6E8A-4147-A177-3AD203B41FA5}">
                      <a16:colId xmlns:a16="http://schemas.microsoft.com/office/drawing/2014/main" val="3101189289"/>
                    </a:ext>
                  </a:extLst>
                </a:gridCol>
                <a:gridCol w="658368">
                  <a:extLst>
                    <a:ext uri="{9D8B030D-6E8A-4147-A177-3AD203B41FA5}">
                      <a16:colId xmlns:a16="http://schemas.microsoft.com/office/drawing/2014/main" val="1253061858"/>
                    </a:ext>
                  </a:extLst>
                </a:gridCol>
                <a:gridCol w="658368">
                  <a:extLst>
                    <a:ext uri="{9D8B030D-6E8A-4147-A177-3AD203B41FA5}">
                      <a16:colId xmlns:a16="http://schemas.microsoft.com/office/drawing/2014/main" val="850968081"/>
                    </a:ext>
                  </a:extLst>
                </a:gridCol>
                <a:gridCol w="658368">
                  <a:extLst>
                    <a:ext uri="{9D8B030D-6E8A-4147-A177-3AD203B41FA5}">
                      <a16:colId xmlns:a16="http://schemas.microsoft.com/office/drawing/2014/main" val="419833459"/>
                    </a:ext>
                  </a:extLst>
                </a:gridCol>
                <a:gridCol w="658368">
                  <a:extLst>
                    <a:ext uri="{9D8B030D-6E8A-4147-A177-3AD203B41FA5}">
                      <a16:colId xmlns:a16="http://schemas.microsoft.com/office/drawing/2014/main" val="68040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135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- 2024-03-23 11:22:26</a:t>
                      </a:r>
                      <a:r>
                        <a:rPr kumimoji="0" lang="de-DE" sz="1000" b="0" i="0" u="none" strike="noStrike" kern="1200" cap="none" spc="0" normalizeH="0" baseline="0" noProof="0">
                          <a:ln>
                            <a:noFill/>
                          </a:ln>
                          <a:solidFill>
                            <a:prstClr val="black"/>
                          </a:solidFill>
                          <a:effectLst/>
                          <a:uLnTx/>
                          <a:uFillTx/>
                          <a:latin typeface="Calibri"/>
                          <a:ea typeface="+mn-ea"/>
                          <a:cs typeface="+mn-cs"/>
                        </a:rPr>
                        <a:t>
 ✨ Wann hast du das letzte Mal in der Stadt den Sternenhimmel gesehen? 
🔦 Ist vielleicht schon etwas her? Dann bist du damit bestimmt nicht allein. Laut des Deutschen Geoforschungszentrums in Potsdam wird der Himmel vor allem über den Städten in Deutschland von Jahr zu Jahr heller. Wir können in Städten also gar nicht mehr so gut die Sterne beobachten, wie noch vor ein paar Jahren. 
🌳 🦇 Zu viel künstliches Licht kann uns Menschen, aber auch Pflanzen, Tieren und Insekten schaden. Laut Bundesamt für Naturschutz kann sich künstliches Licht negativ auf die Interaktion zwischen Pflanzen und nachtaktiven Bestäubern auswirken. Verschiedene Insektenarten, wie unter anderem die Nachtfalter, werden z.B. vom Licht angezogen und können sich daraus dann nicht mehr befreien. Das ist der so genannte Staubsaugereffekt. 
🌗 Mit diesen Beleuchtungskonzepten könnten wir Organismen vielleicht besser schützen und müssten auf dem Heimweg trotzdem nicht im Dunkeln tappen. 
💡 kugelzwei – Ideen für heute und übermorgen. 
#Stadtbeleuchtung #Lichtverschmutzung #Licht #Stadt #Tierschutz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89398308"/>
                  </a:ext>
                </a:extLst>
              </a:tr>
            </a:tbl>
          </a:graphicData>
        </a:graphic>
      </p:graphicFrame>
      <p:sp>
        <p:nvSpPr>
          <p:cNvPr id="4" name="Text Placeholder 3">
            <a:extLst>
              <a:ext uri="{FF2B5EF4-FFF2-40B4-BE49-F238E27FC236}">
                <a16:creationId xmlns:a16="http://schemas.microsoft.com/office/drawing/2014/main" id="{E0743C00-21F6-4B92-A03A-C482E2BA132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546307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5CC3-A194-499F-8572-035B1E79A79F}"/>
              </a:ext>
            </a:extLst>
          </p:cNvPr>
          <p:cNvSpPr>
            <a:spLocks noGrp="1"/>
          </p:cNvSpPr>
          <p:nvPr>
            <p:ph type="title"/>
          </p:nvPr>
        </p:nvSpPr>
        <p:spPr/>
        <p:txBody>
          <a:bodyPr/>
          <a:lstStyle/>
          <a:p>
            <a:r>
              <a:rPr lang="de-DE"/>
              <a:t>Instagram Posts Table (sortiert nach Reach) | kugelzwei - 10 of 25</a:t>
            </a:r>
            <a:endParaRPr lang="en-US"/>
          </a:p>
        </p:txBody>
      </p:sp>
      <p:graphicFrame>
        <p:nvGraphicFramePr>
          <p:cNvPr id="5" name="Table Placeholder 4">
            <a:extLst>
              <a:ext uri="{FF2B5EF4-FFF2-40B4-BE49-F238E27FC236}">
                <a16:creationId xmlns:a16="http://schemas.microsoft.com/office/drawing/2014/main" id="{E24FB46A-2DD4-457E-B427-0D30BF6FF979}"/>
              </a:ext>
            </a:extLst>
          </p:cNvPr>
          <p:cNvGraphicFramePr>
            <a:graphicFrameLocks noGrp="1"/>
          </p:cNvGraphicFramePr>
          <p:nvPr>
            <p:ph type="tbl" sz="quarter" idx="13"/>
            <p:extLst>
              <p:ext uri="{D42A27DB-BD31-4B8C-83A1-F6EECF244321}">
                <p14:modId xmlns:p14="http://schemas.microsoft.com/office/powerpoint/2010/main" val="3170596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8776977"/>
                    </a:ext>
                  </a:extLst>
                </a:gridCol>
                <a:gridCol w="658368">
                  <a:extLst>
                    <a:ext uri="{9D8B030D-6E8A-4147-A177-3AD203B41FA5}">
                      <a16:colId xmlns:a16="http://schemas.microsoft.com/office/drawing/2014/main" val="1463263383"/>
                    </a:ext>
                  </a:extLst>
                </a:gridCol>
                <a:gridCol w="658368">
                  <a:extLst>
                    <a:ext uri="{9D8B030D-6E8A-4147-A177-3AD203B41FA5}">
                      <a16:colId xmlns:a16="http://schemas.microsoft.com/office/drawing/2014/main" val="3503012110"/>
                    </a:ext>
                  </a:extLst>
                </a:gridCol>
                <a:gridCol w="658368">
                  <a:extLst>
                    <a:ext uri="{9D8B030D-6E8A-4147-A177-3AD203B41FA5}">
                      <a16:colId xmlns:a16="http://schemas.microsoft.com/office/drawing/2014/main" val="1153678147"/>
                    </a:ext>
                  </a:extLst>
                </a:gridCol>
                <a:gridCol w="658368">
                  <a:extLst>
                    <a:ext uri="{9D8B030D-6E8A-4147-A177-3AD203B41FA5}">
                      <a16:colId xmlns:a16="http://schemas.microsoft.com/office/drawing/2014/main" val="826814653"/>
                    </a:ext>
                  </a:extLst>
                </a:gridCol>
                <a:gridCol w="658368">
                  <a:extLst>
                    <a:ext uri="{9D8B030D-6E8A-4147-A177-3AD203B41FA5}">
                      <a16:colId xmlns:a16="http://schemas.microsoft.com/office/drawing/2014/main" val="3425255741"/>
                    </a:ext>
                  </a:extLst>
                </a:gridCol>
                <a:gridCol w="658368">
                  <a:extLst>
                    <a:ext uri="{9D8B030D-6E8A-4147-A177-3AD203B41FA5}">
                      <a16:colId xmlns:a16="http://schemas.microsoft.com/office/drawing/2014/main" val="3630283796"/>
                    </a:ext>
                  </a:extLst>
                </a:gridCol>
                <a:gridCol w="658368">
                  <a:extLst>
                    <a:ext uri="{9D8B030D-6E8A-4147-A177-3AD203B41FA5}">
                      <a16:colId xmlns:a16="http://schemas.microsoft.com/office/drawing/2014/main" val="754605083"/>
                    </a:ext>
                  </a:extLst>
                </a:gridCol>
                <a:gridCol w="658368">
                  <a:extLst>
                    <a:ext uri="{9D8B030D-6E8A-4147-A177-3AD203B41FA5}">
                      <a16:colId xmlns:a16="http://schemas.microsoft.com/office/drawing/2014/main" val="1198066202"/>
                    </a:ext>
                  </a:extLst>
                </a:gridCol>
                <a:gridCol w="658368">
                  <a:extLst>
                    <a:ext uri="{9D8B030D-6E8A-4147-A177-3AD203B41FA5}">
                      <a16:colId xmlns:a16="http://schemas.microsoft.com/office/drawing/2014/main" val="401172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121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- 2024-03-22 17:50:09</a:t>
                      </a:r>
                      <a:r>
                        <a:rPr kumimoji="0" lang="de-DE" sz="1000" b="0" i="0" u="none" strike="noStrike" kern="1200" cap="none" spc="0" normalizeH="0" baseline="0" noProof="0">
                          <a:ln>
                            <a:noFill/>
                          </a:ln>
                          <a:solidFill>
                            <a:prstClr val="black"/>
                          </a:solidFill>
                          <a:effectLst/>
                          <a:uLnTx/>
                          <a:uFillTx/>
                          <a:latin typeface="Calibri"/>
                          <a:ea typeface="+mn-ea"/>
                          <a:cs typeface="+mn-cs"/>
                        </a:rPr>
                        <a:t>
 🙈 Hand aufs Herz: Wie oft entscheidest du pro Einwegbecher, weil die Rückgabe vom Pfandbecher lästig ist? 
💡 Wie praktisch wäre es also, wenn du den Pfandbecher unterwegs ohne große Umwege loswerden könntest – an Gehwegen, im Park oder an Haltestellen zum Beispiel? Das gibt es aktuell testweise in Mainz und Wiesbaden. Wie Mülleimer wurden 40 Rückgabeautomaten in den Städten verteilt aufgestellt. 
🥤 Noch funktioniert das nur mit einem bestimmten Becher, den dort aktuell über 90 Ausgabestellen anbieten. Das Ziel des schweizerischen Herstellers kooky ist es aber, mit unterschiedlichen Pfandsystemen zu kooperieren. Das soll die Rückgabe erleichtern und die Anzahl der Wegwerfbecher reduzieren. 
📊 Die Aktion ist Teil des Pilotprojekts “Mehrweg-Modell-Stadt” der Initiative Reusable To-Go, dem sich die beiden Landeshauptstädte angeschlossen haben. Das wird politisch unterstützt und wissenschaftlich begleitet, um herauszufinden, welches Rücknahmesystem am besten funktioniert. Da die Aktion gut ankam, wurde das Projekt bis Ende April verlängert. 
💡 kugelzwei – Ideen für heute und übermorgen.  
 #Mehrweg #Mehrwegbecher #CoffeeToGo #Kaffee #ReUse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06182016"/>
                  </a:ext>
                </a:extLst>
              </a:tr>
            </a:tbl>
          </a:graphicData>
        </a:graphic>
      </p:graphicFrame>
      <p:sp>
        <p:nvSpPr>
          <p:cNvPr id="4" name="Text Placeholder 3">
            <a:extLst>
              <a:ext uri="{FF2B5EF4-FFF2-40B4-BE49-F238E27FC236}">
                <a16:creationId xmlns:a16="http://schemas.microsoft.com/office/drawing/2014/main" id="{0088F5D5-F25B-4E23-A91F-BD6210D7360A}"/>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993334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48FA-7E6B-4279-B064-69F23CD9BB90}"/>
              </a:ext>
            </a:extLst>
          </p:cNvPr>
          <p:cNvSpPr>
            <a:spLocks noGrp="1"/>
          </p:cNvSpPr>
          <p:nvPr>
            <p:ph type="title"/>
          </p:nvPr>
        </p:nvSpPr>
        <p:spPr/>
        <p:txBody>
          <a:bodyPr/>
          <a:lstStyle/>
          <a:p>
            <a:r>
              <a:rPr lang="de-DE"/>
              <a:t>Instagram Posts Table (sortiert nach Reach) | kugelzwei - 11 of 25</a:t>
            </a:r>
            <a:endParaRPr lang="en-US"/>
          </a:p>
        </p:txBody>
      </p:sp>
      <p:graphicFrame>
        <p:nvGraphicFramePr>
          <p:cNvPr id="5" name="Table Placeholder 4">
            <a:extLst>
              <a:ext uri="{FF2B5EF4-FFF2-40B4-BE49-F238E27FC236}">
                <a16:creationId xmlns:a16="http://schemas.microsoft.com/office/drawing/2014/main" id="{73CA9EBF-CE8E-4CBB-A8F6-22251EEEC50D}"/>
              </a:ext>
            </a:extLst>
          </p:cNvPr>
          <p:cNvGraphicFramePr>
            <a:graphicFrameLocks noGrp="1"/>
          </p:cNvGraphicFramePr>
          <p:nvPr>
            <p:ph type="tbl" sz="quarter" idx="13"/>
            <p:extLst>
              <p:ext uri="{D42A27DB-BD31-4B8C-83A1-F6EECF244321}">
                <p14:modId xmlns:p14="http://schemas.microsoft.com/office/powerpoint/2010/main" val="119298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7228611"/>
                    </a:ext>
                  </a:extLst>
                </a:gridCol>
                <a:gridCol w="658368">
                  <a:extLst>
                    <a:ext uri="{9D8B030D-6E8A-4147-A177-3AD203B41FA5}">
                      <a16:colId xmlns:a16="http://schemas.microsoft.com/office/drawing/2014/main" val="4190348341"/>
                    </a:ext>
                  </a:extLst>
                </a:gridCol>
                <a:gridCol w="658368">
                  <a:extLst>
                    <a:ext uri="{9D8B030D-6E8A-4147-A177-3AD203B41FA5}">
                      <a16:colId xmlns:a16="http://schemas.microsoft.com/office/drawing/2014/main" val="4060585690"/>
                    </a:ext>
                  </a:extLst>
                </a:gridCol>
                <a:gridCol w="658368">
                  <a:extLst>
                    <a:ext uri="{9D8B030D-6E8A-4147-A177-3AD203B41FA5}">
                      <a16:colId xmlns:a16="http://schemas.microsoft.com/office/drawing/2014/main" val="299431289"/>
                    </a:ext>
                  </a:extLst>
                </a:gridCol>
                <a:gridCol w="658368">
                  <a:extLst>
                    <a:ext uri="{9D8B030D-6E8A-4147-A177-3AD203B41FA5}">
                      <a16:colId xmlns:a16="http://schemas.microsoft.com/office/drawing/2014/main" val="3922714728"/>
                    </a:ext>
                  </a:extLst>
                </a:gridCol>
                <a:gridCol w="658368">
                  <a:extLst>
                    <a:ext uri="{9D8B030D-6E8A-4147-A177-3AD203B41FA5}">
                      <a16:colId xmlns:a16="http://schemas.microsoft.com/office/drawing/2014/main" val="2650849632"/>
                    </a:ext>
                  </a:extLst>
                </a:gridCol>
                <a:gridCol w="658368">
                  <a:extLst>
                    <a:ext uri="{9D8B030D-6E8A-4147-A177-3AD203B41FA5}">
                      <a16:colId xmlns:a16="http://schemas.microsoft.com/office/drawing/2014/main" val="939864786"/>
                    </a:ext>
                  </a:extLst>
                </a:gridCol>
                <a:gridCol w="658368">
                  <a:extLst>
                    <a:ext uri="{9D8B030D-6E8A-4147-A177-3AD203B41FA5}">
                      <a16:colId xmlns:a16="http://schemas.microsoft.com/office/drawing/2014/main" val="1920785778"/>
                    </a:ext>
                  </a:extLst>
                </a:gridCol>
                <a:gridCol w="658368">
                  <a:extLst>
                    <a:ext uri="{9D8B030D-6E8A-4147-A177-3AD203B41FA5}">
                      <a16:colId xmlns:a16="http://schemas.microsoft.com/office/drawing/2014/main" val="1871676976"/>
                    </a:ext>
                  </a:extLst>
                </a:gridCol>
                <a:gridCol w="658368">
                  <a:extLst>
                    <a:ext uri="{9D8B030D-6E8A-4147-A177-3AD203B41FA5}">
                      <a16:colId xmlns:a16="http://schemas.microsoft.com/office/drawing/2014/main" val="2362904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26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- 2024-03-22 14:26:04</a:t>
                      </a:r>
                      <a:r>
                        <a:rPr kumimoji="0" lang="de-DE" sz="1000" b="0" i="0" u="none" strike="noStrike" kern="1200" cap="none" spc="0" normalizeH="0" baseline="0" noProof="0">
                          <a:ln>
                            <a:noFill/>
                          </a:ln>
                          <a:solidFill>
                            <a:prstClr val="black"/>
                          </a:solidFill>
                          <a:effectLst/>
                          <a:uLnTx/>
                          <a:uFillTx/>
                          <a:latin typeface="Calibri"/>
                          <a:ea typeface="+mn-ea"/>
                          <a:cs typeface="+mn-cs"/>
                        </a:rPr>
                        <a:t>
 🤟 Was wäre der erste Satz, den du gern in Gebärdensprache lernen würdest? 
🧏 Heike Heubach (SPD) ist die erste gehörlose Abgeordnete Deutschlands. Sie wird, wie alle Abgeordneten, in Ausschüssen arbeiten und im Bundestag an Debatten teilnehmen. Um die Kommunikation für alle sicherzustellen, kommen Gebärdensprachdolmetscher:innen zum Einsatz. Wie cool wäre es, wenn das gar nicht nötig wäre, weil alle ihre Mitmenschen Gebärdensprache könnten? 
🦻 In Deutschland sind rund 80.000 Menschen gehörlos. Etwa 250.000 nutzen die Deutsche Gebärdensprache, kurz DGS, darunter auch Schwerhörige und nicht-gehörlose Menschen. Die Sprache hat auch für Hörende viele Vorteile. 
👉 Mehr zu Themen aus und für die Gehörlosen-Community findest du übrigens bei unseren Kolleg:innen von @hand.drauf - schau doch mal vorbei! 
 🤝 kugelzwei – Ideen für heute und übermorgen.
#GebärdenSprache #Gehörlos #Deaf #Inklusion #HandDrauf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04/21/2024 14:21:07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03755300"/>
                  </a:ext>
                </a:extLst>
              </a:tr>
            </a:tbl>
          </a:graphicData>
        </a:graphic>
      </p:graphicFrame>
      <p:sp>
        <p:nvSpPr>
          <p:cNvPr id="4" name="Text Placeholder 3">
            <a:extLst>
              <a:ext uri="{FF2B5EF4-FFF2-40B4-BE49-F238E27FC236}">
                <a16:creationId xmlns:a16="http://schemas.microsoft.com/office/drawing/2014/main" id="{F3F9455F-8C12-4D60-9D3E-86476638D5F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551211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2B4E7-E79A-4557-B9CB-BE2E9A7750B7}"/>
              </a:ext>
            </a:extLst>
          </p:cNvPr>
          <p:cNvSpPr>
            <a:spLocks noGrp="1"/>
          </p:cNvSpPr>
          <p:nvPr>
            <p:ph type="title"/>
          </p:nvPr>
        </p:nvSpPr>
        <p:spPr/>
        <p:txBody>
          <a:bodyPr/>
          <a:lstStyle/>
          <a:p>
            <a:r>
              <a:rPr lang="de-DE"/>
              <a:t>Instagram Posts Table (sortiert nach Reach) | kugelzwei - 12 of 25</a:t>
            </a:r>
            <a:endParaRPr lang="en-US"/>
          </a:p>
        </p:txBody>
      </p:sp>
      <p:graphicFrame>
        <p:nvGraphicFramePr>
          <p:cNvPr id="5" name="Table Placeholder 4">
            <a:extLst>
              <a:ext uri="{FF2B5EF4-FFF2-40B4-BE49-F238E27FC236}">
                <a16:creationId xmlns:a16="http://schemas.microsoft.com/office/drawing/2014/main" id="{BC37EFDE-9373-44B9-A0C7-043C13D7009F}"/>
              </a:ext>
            </a:extLst>
          </p:cNvPr>
          <p:cNvGraphicFramePr>
            <a:graphicFrameLocks noGrp="1"/>
          </p:cNvGraphicFramePr>
          <p:nvPr>
            <p:ph type="tbl" sz="quarter" idx="13"/>
            <p:extLst>
              <p:ext uri="{D42A27DB-BD31-4B8C-83A1-F6EECF244321}">
                <p14:modId xmlns:p14="http://schemas.microsoft.com/office/powerpoint/2010/main" val="3570091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12919996"/>
                    </a:ext>
                  </a:extLst>
                </a:gridCol>
                <a:gridCol w="658368">
                  <a:extLst>
                    <a:ext uri="{9D8B030D-6E8A-4147-A177-3AD203B41FA5}">
                      <a16:colId xmlns:a16="http://schemas.microsoft.com/office/drawing/2014/main" val="562647010"/>
                    </a:ext>
                  </a:extLst>
                </a:gridCol>
                <a:gridCol w="658368">
                  <a:extLst>
                    <a:ext uri="{9D8B030D-6E8A-4147-A177-3AD203B41FA5}">
                      <a16:colId xmlns:a16="http://schemas.microsoft.com/office/drawing/2014/main" val="2361334402"/>
                    </a:ext>
                  </a:extLst>
                </a:gridCol>
                <a:gridCol w="658368">
                  <a:extLst>
                    <a:ext uri="{9D8B030D-6E8A-4147-A177-3AD203B41FA5}">
                      <a16:colId xmlns:a16="http://schemas.microsoft.com/office/drawing/2014/main" val="2013836141"/>
                    </a:ext>
                  </a:extLst>
                </a:gridCol>
                <a:gridCol w="658368">
                  <a:extLst>
                    <a:ext uri="{9D8B030D-6E8A-4147-A177-3AD203B41FA5}">
                      <a16:colId xmlns:a16="http://schemas.microsoft.com/office/drawing/2014/main" val="2871800506"/>
                    </a:ext>
                  </a:extLst>
                </a:gridCol>
                <a:gridCol w="658368">
                  <a:extLst>
                    <a:ext uri="{9D8B030D-6E8A-4147-A177-3AD203B41FA5}">
                      <a16:colId xmlns:a16="http://schemas.microsoft.com/office/drawing/2014/main" val="3943629336"/>
                    </a:ext>
                  </a:extLst>
                </a:gridCol>
                <a:gridCol w="658368">
                  <a:extLst>
                    <a:ext uri="{9D8B030D-6E8A-4147-A177-3AD203B41FA5}">
                      <a16:colId xmlns:a16="http://schemas.microsoft.com/office/drawing/2014/main" val="2090817947"/>
                    </a:ext>
                  </a:extLst>
                </a:gridCol>
                <a:gridCol w="658368">
                  <a:extLst>
                    <a:ext uri="{9D8B030D-6E8A-4147-A177-3AD203B41FA5}">
                      <a16:colId xmlns:a16="http://schemas.microsoft.com/office/drawing/2014/main" val="2702780823"/>
                    </a:ext>
                  </a:extLst>
                </a:gridCol>
                <a:gridCol w="658368">
                  <a:extLst>
                    <a:ext uri="{9D8B030D-6E8A-4147-A177-3AD203B41FA5}">
                      <a16:colId xmlns:a16="http://schemas.microsoft.com/office/drawing/2014/main" val="3142345945"/>
                    </a:ext>
                  </a:extLst>
                </a:gridCol>
                <a:gridCol w="658368">
                  <a:extLst>
                    <a:ext uri="{9D8B030D-6E8A-4147-A177-3AD203B41FA5}">
                      <a16:colId xmlns:a16="http://schemas.microsoft.com/office/drawing/2014/main" val="77318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004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- 2024-03-21 14:59:54</a:t>
                      </a:r>
                      <a:r>
                        <a:rPr kumimoji="0" lang="de-DE" sz="1000" b="0" i="0" u="none" strike="noStrike" kern="1200" cap="none" spc="0" normalizeH="0" baseline="0" noProof="0">
                          <a:ln>
                            <a:noFill/>
                          </a:ln>
                          <a:solidFill>
                            <a:prstClr val="black"/>
                          </a:solidFill>
                          <a:effectLst/>
                          <a:uLnTx/>
                          <a:uFillTx/>
                          <a:latin typeface="Calibri"/>
                          <a:ea typeface="+mn-ea"/>
                          <a:cs typeface="+mn-cs"/>
                        </a:rPr>
                        <a:t>
 😃 Wahnsinn – ihr seid echte Wort-Erfinder:innen! 
📚Am 21. März feiern die Vereinten Nationen, die UNESCO und zahlreiche Institutionen auf der ganzen Welt den Welttag der Poesie. Dabei soll auf die Vielfalt und Kraft der Poesie aufmerksam gemacht werden. Wir haben hier zwar keine Gedichte, aber dafür kreative Wortneuschöpfungen von euch bekommen. 
🤗 🗣 Wir hatten euch nämlich vor einiger Zeit gefragt, welche Wörter ihr im Familien- und Freundeskreis benutzt, die andere nicht kennen und die es eigentlich gar nicht gibt. Bei euren Antworten (über 600!) mussten wir oft herzhaft lachen. Vielen Dank dafür! Zum heutigen Welttag der Poesie bekommt ihr hier eine kleine, aber feine Auswahl von @leoniieeleo , @jujumawe , @alec.d.168  und @luisa.suesz
💡 kugelzwei – Ideen für heute und übermorgen. 
#Familekt #Familect #Sprache #Familie #Freunde #Kommunikation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04/20/2024 14:23:33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29477362"/>
                  </a:ext>
                </a:extLst>
              </a:tr>
            </a:tbl>
          </a:graphicData>
        </a:graphic>
      </p:graphicFrame>
      <p:sp>
        <p:nvSpPr>
          <p:cNvPr id="4" name="Text Placeholder 3">
            <a:extLst>
              <a:ext uri="{FF2B5EF4-FFF2-40B4-BE49-F238E27FC236}">
                <a16:creationId xmlns:a16="http://schemas.microsoft.com/office/drawing/2014/main" id="{A2E97666-FCE8-4C81-AF9A-8C49EBEAC11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688092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BC43-A03B-439B-BD29-102318E51C81}"/>
              </a:ext>
            </a:extLst>
          </p:cNvPr>
          <p:cNvSpPr>
            <a:spLocks noGrp="1"/>
          </p:cNvSpPr>
          <p:nvPr>
            <p:ph type="title"/>
          </p:nvPr>
        </p:nvSpPr>
        <p:spPr/>
        <p:txBody>
          <a:bodyPr/>
          <a:lstStyle/>
          <a:p>
            <a:r>
              <a:rPr lang="de-DE"/>
              <a:t>Instagram Posts Table (sortiert nach Reach) | kugelzwei - 13 of 25</a:t>
            </a:r>
            <a:endParaRPr lang="en-US"/>
          </a:p>
        </p:txBody>
      </p:sp>
      <p:graphicFrame>
        <p:nvGraphicFramePr>
          <p:cNvPr id="5" name="Table Placeholder 4">
            <a:extLst>
              <a:ext uri="{FF2B5EF4-FFF2-40B4-BE49-F238E27FC236}">
                <a16:creationId xmlns:a16="http://schemas.microsoft.com/office/drawing/2014/main" id="{E04FB20A-22CB-4DE0-913A-9D28054DD296}"/>
              </a:ext>
            </a:extLst>
          </p:cNvPr>
          <p:cNvGraphicFramePr>
            <a:graphicFrameLocks noGrp="1"/>
          </p:cNvGraphicFramePr>
          <p:nvPr>
            <p:ph type="tbl" sz="quarter" idx="13"/>
            <p:extLst>
              <p:ext uri="{D42A27DB-BD31-4B8C-83A1-F6EECF244321}">
                <p14:modId xmlns:p14="http://schemas.microsoft.com/office/powerpoint/2010/main" val="265712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2366213"/>
                    </a:ext>
                  </a:extLst>
                </a:gridCol>
                <a:gridCol w="658368">
                  <a:extLst>
                    <a:ext uri="{9D8B030D-6E8A-4147-A177-3AD203B41FA5}">
                      <a16:colId xmlns:a16="http://schemas.microsoft.com/office/drawing/2014/main" val="1835891115"/>
                    </a:ext>
                  </a:extLst>
                </a:gridCol>
                <a:gridCol w="658368">
                  <a:extLst>
                    <a:ext uri="{9D8B030D-6E8A-4147-A177-3AD203B41FA5}">
                      <a16:colId xmlns:a16="http://schemas.microsoft.com/office/drawing/2014/main" val="4063864773"/>
                    </a:ext>
                  </a:extLst>
                </a:gridCol>
                <a:gridCol w="658368">
                  <a:extLst>
                    <a:ext uri="{9D8B030D-6E8A-4147-A177-3AD203B41FA5}">
                      <a16:colId xmlns:a16="http://schemas.microsoft.com/office/drawing/2014/main" val="83399673"/>
                    </a:ext>
                  </a:extLst>
                </a:gridCol>
                <a:gridCol w="658368">
                  <a:extLst>
                    <a:ext uri="{9D8B030D-6E8A-4147-A177-3AD203B41FA5}">
                      <a16:colId xmlns:a16="http://schemas.microsoft.com/office/drawing/2014/main" val="2076677697"/>
                    </a:ext>
                  </a:extLst>
                </a:gridCol>
                <a:gridCol w="658368">
                  <a:extLst>
                    <a:ext uri="{9D8B030D-6E8A-4147-A177-3AD203B41FA5}">
                      <a16:colId xmlns:a16="http://schemas.microsoft.com/office/drawing/2014/main" val="1420740551"/>
                    </a:ext>
                  </a:extLst>
                </a:gridCol>
                <a:gridCol w="658368">
                  <a:extLst>
                    <a:ext uri="{9D8B030D-6E8A-4147-A177-3AD203B41FA5}">
                      <a16:colId xmlns:a16="http://schemas.microsoft.com/office/drawing/2014/main" val="2374198282"/>
                    </a:ext>
                  </a:extLst>
                </a:gridCol>
                <a:gridCol w="658368">
                  <a:extLst>
                    <a:ext uri="{9D8B030D-6E8A-4147-A177-3AD203B41FA5}">
                      <a16:colId xmlns:a16="http://schemas.microsoft.com/office/drawing/2014/main" val="667585876"/>
                    </a:ext>
                  </a:extLst>
                </a:gridCol>
                <a:gridCol w="658368">
                  <a:extLst>
                    <a:ext uri="{9D8B030D-6E8A-4147-A177-3AD203B41FA5}">
                      <a16:colId xmlns:a16="http://schemas.microsoft.com/office/drawing/2014/main" val="3335649445"/>
                    </a:ext>
                  </a:extLst>
                </a:gridCol>
                <a:gridCol w="658368">
                  <a:extLst>
                    <a:ext uri="{9D8B030D-6E8A-4147-A177-3AD203B41FA5}">
                      <a16:colId xmlns:a16="http://schemas.microsoft.com/office/drawing/2014/main" val="2494731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54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- 2024-03-20 14:43:53</a:t>
                      </a:r>
                      <a:r>
                        <a:rPr kumimoji="0" lang="de-DE" sz="1000" b="0" i="0" u="none" strike="noStrike" kern="1200" cap="none" spc="0" normalizeH="0" baseline="0" noProof="0">
                          <a:ln>
                            <a:noFill/>
                          </a:ln>
                          <a:solidFill>
                            <a:prstClr val="black"/>
                          </a:solidFill>
                          <a:effectLst/>
                          <a:uLnTx/>
                          <a:uFillTx/>
                          <a:latin typeface="Calibri"/>
                          <a:ea typeface="+mn-ea"/>
                          <a:cs typeface="+mn-cs"/>
                        </a:rPr>
                        <a:t>
 🍝 Welches Essen erinnert dich an deine Kindheit? 
🥞 Dieser eine Geruch – und schon bist du wieder Kind und sitzt neben Mama am Esstisch. Vor dir dein Lieblingsessen. Und auch wenn du heute vielleicht andere Favoriten hast, weckt dieses eine Gericht immer noch ein ganz besonderes Gefühl. Danke für eure Antworten @melinaskleinewelt , @_laura_vans_ , @sarahseinhornglitzer &amp; @tascha_be 
💡 kugelzwei – Ideen für heute und übermorgen. 
#Essen #Kindheit #Familie #Erinnerung #Nachtisch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04/19/2024 14:20:22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42895732"/>
                  </a:ext>
                </a:extLst>
              </a:tr>
            </a:tbl>
          </a:graphicData>
        </a:graphic>
      </p:graphicFrame>
      <p:sp>
        <p:nvSpPr>
          <p:cNvPr id="4" name="Text Placeholder 3">
            <a:extLst>
              <a:ext uri="{FF2B5EF4-FFF2-40B4-BE49-F238E27FC236}">
                <a16:creationId xmlns:a16="http://schemas.microsoft.com/office/drawing/2014/main" id="{4D3BA1A1-9235-4B62-89B2-376D724D494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152930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AAF9-1CF8-492C-84CB-8C0E389548F0}"/>
              </a:ext>
            </a:extLst>
          </p:cNvPr>
          <p:cNvSpPr>
            <a:spLocks noGrp="1"/>
          </p:cNvSpPr>
          <p:nvPr>
            <p:ph type="title"/>
          </p:nvPr>
        </p:nvSpPr>
        <p:spPr/>
        <p:txBody>
          <a:bodyPr/>
          <a:lstStyle/>
          <a:p>
            <a:r>
              <a:rPr lang="de-DE"/>
              <a:t>Instagram Posts Table (sortiert nach Reach) | kugelzwei - 14 of 25</a:t>
            </a:r>
            <a:endParaRPr lang="en-US"/>
          </a:p>
        </p:txBody>
      </p:sp>
      <p:graphicFrame>
        <p:nvGraphicFramePr>
          <p:cNvPr id="5" name="Table Placeholder 4">
            <a:extLst>
              <a:ext uri="{FF2B5EF4-FFF2-40B4-BE49-F238E27FC236}">
                <a16:creationId xmlns:a16="http://schemas.microsoft.com/office/drawing/2014/main" id="{3874AF27-F55B-419E-9FF2-FD15DDFE4CC8}"/>
              </a:ext>
            </a:extLst>
          </p:cNvPr>
          <p:cNvGraphicFramePr>
            <a:graphicFrameLocks noGrp="1"/>
          </p:cNvGraphicFramePr>
          <p:nvPr>
            <p:ph type="tbl" sz="quarter" idx="13"/>
            <p:extLst>
              <p:ext uri="{D42A27DB-BD31-4B8C-83A1-F6EECF244321}">
                <p14:modId xmlns:p14="http://schemas.microsoft.com/office/powerpoint/2010/main" val="140801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9664306"/>
                    </a:ext>
                  </a:extLst>
                </a:gridCol>
                <a:gridCol w="658368">
                  <a:extLst>
                    <a:ext uri="{9D8B030D-6E8A-4147-A177-3AD203B41FA5}">
                      <a16:colId xmlns:a16="http://schemas.microsoft.com/office/drawing/2014/main" val="4160661155"/>
                    </a:ext>
                  </a:extLst>
                </a:gridCol>
                <a:gridCol w="658368">
                  <a:extLst>
                    <a:ext uri="{9D8B030D-6E8A-4147-A177-3AD203B41FA5}">
                      <a16:colId xmlns:a16="http://schemas.microsoft.com/office/drawing/2014/main" val="4107452536"/>
                    </a:ext>
                  </a:extLst>
                </a:gridCol>
                <a:gridCol w="658368">
                  <a:extLst>
                    <a:ext uri="{9D8B030D-6E8A-4147-A177-3AD203B41FA5}">
                      <a16:colId xmlns:a16="http://schemas.microsoft.com/office/drawing/2014/main" val="485809439"/>
                    </a:ext>
                  </a:extLst>
                </a:gridCol>
                <a:gridCol w="658368">
                  <a:extLst>
                    <a:ext uri="{9D8B030D-6E8A-4147-A177-3AD203B41FA5}">
                      <a16:colId xmlns:a16="http://schemas.microsoft.com/office/drawing/2014/main" val="1252257565"/>
                    </a:ext>
                  </a:extLst>
                </a:gridCol>
                <a:gridCol w="658368">
                  <a:extLst>
                    <a:ext uri="{9D8B030D-6E8A-4147-A177-3AD203B41FA5}">
                      <a16:colId xmlns:a16="http://schemas.microsoft.com/office/drawing/2014/main" val="3980278961"/>
                    </a:ext>
                  </a:extLst>
                </a:gridCol>
                <a:gridCol w="658368">
                  <a:extLst>
                    <a:ext uri="{9D8B030D-6E8A-4147-A177-3AD203B41FA5}">
                      <a16:colId xmlns:a16="http://schemas.microsoft.com/office/drawing/2014/main" val="2500437451"/>
                    </a:ext>
                  </a:extLst>
                </a:gridCol>
                <a:gridCol w="658368">
                  <a:extLst>
                    <a:ext uri="{9D8B030D-6E8A-4147-A177-3AD203B41FA5}">
                      <a16:colId xmlns:a16="http://schemas.microsoft.com/office/drawing/2014/main" val="1377925088"/>
                    </a:ext>
                  </a:extLst>
                </a:gridCol>
                <a:gridCol w="658368">
                  <a:extLst>
                    <a:ext uri="{9D8B030D-6E8A-4147-A177-3AD203B41FA5}">
                      <a16:colId xmlns:a16="http://schemas.microsoft.com/office/drawing/2014/main" val="2889912208"/>
                    </a:ext>
                  </a:extLst>
                </a:gridCol>
                <a:gridCol w="658368">
                  <a:extLst>
                    <a:ext uri="{9D8B030D-6E8A-4147-A177-3AD203B41FA5}">
                      <a16:colId xmlns:a16="http://schemas.microsoft.com/office/drawing/2014/main" val="418394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046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- 2024-03-19 14:29:20</a:t>
                      </a:r>
                      <a:r>
                        <a:rPr kumimoji="0" lang="de-DE" sz="1000" b="0" i="0" u="none" strike="noStrike" kern="1200" cap="none" spc="0" normalizeH="0" baseline="0" noProof="0">
                          <a:ln>
                            <a:noFill/>
                          </a:ln>
                          <a:solidFill>
                            <a:prstClr val="black"/>
                          </a:solidFill>
                          <a:effectLst/>
                          <a:uLnTx/>
                          <a:uFillTx/>
                          <a:latin typeface="Calibri"/>
                          <a:ea typeface="+mn-ea"/>
                          <a:cs typeface="+mn-cs"/>
                        </a:rPr>
                        <a:t>
 🏡 Würdest du hier einziehen? 
 👨‍👩‍👧‍👦 Jede:r Bewohner:in kauft sich bei Einzug mit 600€ pro Quadratmeter in eine Genossenschaft ein. Das hat den Vorteil, dass so jede:r Mitspracherecht hat, zum Beispiel bei Renovierungen oder neuen Mitbewohner:innen. Die 600€ pro Quadratmeter bekommt man zurück, falls man sich entscheidet auszuziehen. Dazu kommt eine monatliche Miete von rund 11€ pro Quadratmeter. Eine Wohnung von 50 Quadratmetern würde hier also rund 550€ im Monat kosten. Das entspricht dem lokalen Mietspiegel und soll allein die Kosten decken und keinen Gewinn erbringen. 
💡 kugelzwei – Ideen für heute und übermorgen.  
#NaWoDo #Dormagen #Wohnprojekt #Gemeinschaft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04/18/2024 14:21:23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55254918"/>
                  </a:ext>
                </a:extLst>
              </a:tr>
            </a:tbl>
          </a:graphicData>
        </a:graphic>
      </p:graphicFrame>
      <p:sp>
        <p:nvSpPr>
          <p:cNvPr id="4" name="Text Placeholder 3">
            <a:extLst>
              <a:ext uri="{FF2B5EF4-FFF2-40B4-BE49-F238E27FC236}">
                <a16:creationId xmlns:a16="http://schemas.microsoft.com/office/drawing/2014/main" id="{3B6B476D-B773-4322-9CE4-3B0FBBD5AB0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716049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38930-FCAD-4BA1-9BB1-4EB8FFB78D95}"/>
              </a:ext>
            </a:extLst>
          </p:cNvPr>
          <p:cNvSpPr>
            <a:spLocks noGrp="1"/>
          </p:cNvSpPr>
          <p:nvPr>
            <p:ph type="title"/>
          </p:nvPr>
        </p:nvSpPr>
        <p:spPr/>
        <p:txBody>
          <a:bodyPr/>
          <a:lstStyle/>
          <a:p>
            <a:r>
              <a:rPr lang="de-DE"/>
              <a:t>Instagram Posts Table (sortiert nach Reach) | kugelzwei - 15 of 25</a:t>
            </a:r>
            <a:endParaRPr lang="en-US"/>
          </a:p>
        </p:txBody>
      </p:sp>
      <p:graphicFrame>
        <p:nvGraphicFramePr>
          <p:cNvPr id="5" name="Table Placeholder 4">
            <a:extLst>
              <a:ext uri="{FF2B5EF4-FFF2-40B4-BE49-F238E27FC236}">
                <a16:creationId xmlns:a16="http://schemas.microsoft.com/office/drawing/2014/main" id="{946F1CB8-C8BF-4649-9F29-09CC7D55C13A}"/>
              </a:ext>
            </a:extLst>
          </p:cNvPr>
          <p:cNvGraphicFramePr>
            <a:graphicFrameLocks noGrp="1"/>
          </p:cNvGraphicFramePr>
          <p:nvPr>
            <p:ph type="tbl" sz="quarter" idx="13"/>
            <p:extLst>
              <p:ext uri="{D42A27DB-BD31-4B8C-83A1-F6EECF244321}">
                <p14:modId xmlns:p14="http://schemas.microsoft.com/office/powerpoint/2010/main" val="201635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451652"/>
                    </a:ext>
                  </a:extLst>
                </a:gridCol>
                <a:gridCol w="658368">
                  <a:extLst>
                    <a:ext uri="{9D8B030D-6E8A-4147-A177-3AD203B41FA5}">
                      <a16:colId xmlns:a16="http://schemas.microsoft.com/office/drawing/2014/main" val="4056363829"/>
                    </a:ext>
                  </a:extLst>
                </a:gridCol>
                <a:gridCol w="658368">
                  <a:extLst>
                    <a:ext uri="{9D8B030D-6E8A-4147-A177-3AD203B41FA5}">
                      <a16:colId xmlns:a16="http://schemas.microsoft.com/office/drawing/2014/main" val="1288632954"/>
                    </a:ext>
                  </a:extLst>
                </a:gridCol>
                <a:gridCol w="658368">
                  <a:extLst>
                    <a:ext uri="{9D8B030D-6E8A-4147-A177-3AD203B41FA5}">
                      <a16:colId xmlns:a16="http://schemas.microsoft.com/office/drawing/2014/main" val="1550174172"/>
                    </a:ext>
                  </a:extLst>
                </a:gridCol>
                <a:gridCol w="658368">
                  <a:extLst>
                    <a:ext uri="{9D8B030D-6E8A-4147-A177-3AD203B41FA5}">
                      <a16:colId xmlns:a16="http://schemas.microsoft.com/office/drawing/2014/main" val="1867094393"/>
                    </a:ext>
                  </a:extLst>
                </a:gridCol>
                <a:gridCol w="658368">
                  <a:extLst>
                    <a:ext uri="{9D8B030D-6E8A-4147-A177-3AD203B41FA5}">
                      <a16:colId xmlns:a16="http://schemas.microsoft.com/office/drawing/2014/main" val="742437893"/>
                    </a:ext>
                  </a:extLst>
                </a:gridCol>
                <a:gridCol w="658368">
                  <a:extLst>
                    <a:ext uri="{9D8B030D-6E8A-4147-A177-3AD203B41FA5}">
                      <a16:colId xmlns:a16="http://schemas.microsoft.com/office/drawing/2014/main" val="893426412"/>
                    </a:ext>
                  </a:extLst>
                </a:gridCol>
                <a:gridCol w="658368">
                  <a:extLst>
                    <a:ext uri="{9D8B030D-6E8A-4147-A177-3AD203B41FA5}">
                      <a16:colId xmlns:a16="http://schemas.microsoft.com/office/drawing/2014/main" val="516354372"/>
                    </a:ext>
                  </a:extLst>
                </a:gridCol>
                <a:gridCol w="658368">
                  <a:extLst>
                    <a:ext uri="{9D8B030D-6E8A-4147-A177-3AD203B41FA5}">
                      <a16:colId xmlns:a16="http://schemas.microsoft.com/office/drawing/2014/main" val="3680525764"/>
                    </a:ext>
                  </a:extLst>
                </a:gridCol>
                <a:gridCol w="658368">
                  <a:extLst>
                    <a:ext uri="{9D8B030D-6E8A-4147-A177-3AD203B41FA5}">
                      <a16:colId xmlns:a16="http://schemas.microsoft.com/office/drawing/2014/main" val="1627391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316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- 2024-03-18 14:30:33</a:t>
                      </a:r>
                      <a:r>
                        <a:rPr kumimoji="0" lang="de-DE" sz="1000" b="0" i="0" u="none" strike="noStrike" kern="1200" cap="none" spc="0" normalizeH="0" baseline="0" noProof="0">
                          <a:ln>
                            <a:noFill/>
                          </a:ln>
                          <a:solidFill>
                            <a:prstClr val="black"/>
                          </a:solidFill>
                          <a:effectLst/>
                          <a:uLnTx/>
                          <a:uFillTx/>
                          <a:latin typeface="Calibri"/>
                          <a:ea typeface="+mn-ea"/>
                          <a:cs typeface="+mn-cs"/>
                        </a:rPr>
                        <a:t>
 📍 Welchen Ort in deiner Stadt hast du erst beim zweiten Blick entdeckt? 
🏙️ Beim Städtetrip übers lange Wochenende öffnen wir die Karten-App auf unserem Handy wahrscheinlich außergewöhnlich oft, um uns an noch unentdeckte Orte lotsen zu lassen. Anders ist das, wenn wir in der Stadt unterwegs sind, in der wir schon länger leben. Hier kennen wir schon alle Geschäfte, Cafés und Parks, denken wir. Aber was wäre, wenn wir Stadtpläne hätten, die uns auch in unserer eigenen Stadt nochmal ganz neue Dinge entdecken lassen würden? 
🧭 Stadtpläne für Kinder oder verschiedene Street-Art Routen: Bei einigen Städten oder Initiativen findet man schon jetzt ausgefallenere Stadtpläne. Wir haben das Ganze noch ein bisschen weitergesponnen. 
💡 kugelzwei – Ideen für heute und übermorgen. 
#Stadtplan #StadtEntdecken #UrbanGardening #Eichhörnchen #StreetArt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04/17/2024 14:19:44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06545523"/>
                  </a:ext>
                </a:extLst>
              </a:tr>
            </a:tbl>
          </a:graphicData>
        </a:graphic>
      </p:graphicFrame>
      <p:sp>
        <p:nvSpPr>
          <p:cNvPr id="4" name="Text Placeholder 3">
            <a:extLst>
              <a:ext uri="{FF2B5EF4-FFF2-40B4-BE49-F238E27FC236}">
                <a16:creationId xmlns:a16="http://schemas.microsoft.com/office/drawing/2014/main" id="{D7BF8AFB-76E3-4762-A14D-0A6B48C114B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111257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8B61-A3B2-4E30-9EDF-2EEA96487F2C}"/>
              </a:ext>
            </a:extLst>
          </p:cNvPr>
          <p:cNvSpPr>
            <a:spLocks noGrp="1"/>
          </p:cNvSpPr>
          <p:nvPr>
            <p:ph type="title"/>
          </p:nvPr>
        </p:nvSpPr>
        <p:spPr/>
        <p:txBody>
          <a:bodyPr/>
          <a:lstStyle/>
          <a:p>
            <a:r>
              <a:rPr lang="de-DE"/>
              <a:t>Instagram Posts Table (sortiert nach Reach) | kugelzwei - 16 of 25</a:t>
            </a:r>
            <a:endParaRPr lang="en-US"/>
          </a:p>
        </p:txBody>
      </p:sp>
      <p:graphicFrame>
        <p:nvGraphicFramePr>
          <p:cNvPr id="5" name="Table Placeholder 4">
            <a:extLst>
              <a:ext uri="{FF2B5EF4-FFF2-40B4-BE49-F238E27FC236}">
                <a16:creationId xmlns:a16="http://schemas.microsoft.com/office/drawing/2014/main" id="{2B1E179E-EF13-4A94-8A47-789A3C78411A}"/>
              </a:ext>
            </a:extLst>
          </p:cNvPr>
          <p:cNvGraphicFramePr>
            <a:graphicFrameLocks noGrp="1"/>
          </p:cNvGraphicFramePr>
          <p:nvPr>
            <p:ph type="tbl" sz="quarter" idx="13"/>
            <p:extLst>
              <p:ext uri="{D42A27DB-BD31-4B8C-83A1-F6EECF244321}">
                <p14:modId xmlns:p14="http://schemas.microsoft.com/office/powerpoint/2010/main" val="3173417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4370245"/>
                    </a:ext>
                  </a:extLst>
                </a:gridCol>
                <a:gridCol w="658368">
                  <a:extLst>
                    <a:ext uri="{9D8B030D-6E8A-4147-A177-3AD203B41FA5}">
                      <a16:colId xmlns:a16="http://schemas.microsoft.com/office/drawing/2014/main" val="1633558931"/>
                    </a:ext>
                  </a:extLst>
                </a:gridCol>
                <a:gridCol w="658368">
                  <a:extLst>
                    <a:ext uri="{9D8B030D-6E8A-4147-A177-3AD203B41FA5}">
                      <a16:colId xmlns:a16="http://schemas.microsoft.com/office/drawing/2014/main" val="3358906311"/>
                    </a:ext>
                  </a:extLst>
                </a:gridCol>
                <a:gridCol w="658368">
                  <a:extLst>
                    <a:ext uri="{9D8B030D-6E8A-4147-A177-3AD203B41FA5}">
                      <a16:colId xmlns:a16="http://schemas.microsoft.com/office/drawing/2014/main" val="2682396557"/>
                    </a:ext>
                  </a:extLst>
                </a:gridCol>
                <a:gridCol w="658368">
                  <a:extLst>
                    <a:ext uri="{9D8B030D-6E8A-4147-A177-3AD203B41FA5}">
                      <a16:colId xmlns:a16="http://schemas.microsoft.com/office/drawing/2014/main" val="3058265970"/>
                    </a:ext>
                  </a:extLst>
                </a:gridCol>
                <a:gridCol w="658368">
                  <a:extLst>
                    <a:ext uri="{9D8B030D-6E8A-4147-A177-3AD203B41FA5}">
                      <a16:colId xmlns:a16="http://schemas.microsoft.com/office/drawing/2014/main" val="780392402"/>
                    </a:ext>
                  </a:extLst>
                </a:gridCol>
                <a:gridCol w="658368">
                  <a:extLst>
                    <a:ext uri="{9D8B030D-6E8A-4147-A177-3AD203B41FA5}">
                      <a16:colId xmlns:a16="http://schemas.microsoft.com/office/drawing/2014/main" val="3730234506"/>
                    </a:ext>
                  </a:extLst>
                </a:gridCol>
                <a:gridCol w="658368">
                  <a:extLst>
                    <a:ext uri="{9D8B030D-6E8A-4147-A177-3AD203B41FA5}">
                      <a16:colId xmlns:a16="http://schemas.microsoft.com/office/drawing/2014/main" val="549637316"/>
                    </a:ext>
                  </a:extLst>
                </a:gridCol>
                <a:gridCol w="658368">
                  <a:extLst>
                    <a:ext uri="{9D8B030D-6E8A-4147-A177-3AD203B41FA5}">
                      <a16:colId xmlns:a16="http://schemas.microsoft.com/office/drawing/2014/main" val="3267754346"/>
                    </a:ext>
                  </a:extLst>
                </a:gridCol>
                <a:gridCol w="658368">
                  <a:extLst>
                    <a:ext uri="{9D8B030D-6E8A-4147-A177-3AD203B41FA5}">
                      <a16:colId xmlns:a16="http://schemas.microsoft.com/office/drawing/2014/main" val="322440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13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- 2024-03-17 17:00:42</a:t>
                      </a:r>
                      <a:r>
                        <a:rPr kumimoji="0" lang="de-DE" sz="1000" b="0" i="0" u="none" strike="noStrike" kern="1200" cap="none" spc="0" normalizeH="0" baseline="0" noProof="0">
                          <a:ln>
                            <a:noFill/>
                          </a:ln>
                          <a:solidFill>
                            <a:prstClr val="black"/>
                          </a:solidFill>
                          <a:effectLst/>
                          <a:uLnTx/>
                          <a:uFillTx/>
                          <a:latin typeface="Calibri"/>
                          <a:ea typeface="+mn-ea"/>
                          <a:cs typeface="+mn-cs"/>
                        </a:rPr>
                        <a:t>
 🚉 Wie sähe dein perfekter Bahnhof aus?
📚 Den Bücherbahnhof in Rheinland-Pfalz gibt es seit 2020. Er wurde in Zusammenarbeit mit der sozialen Initiative „Bullay für dich und mich“ errichtet und stößt seitdem auf viel positive Resonanz.
🤝 In Zukunft könnte der Bahnhof auch zum kulturellen Treffpunkt werden, zum Beispiel durch Veranstaltungen oder Ausstellungen. Seit 2003 trägt der Bahnhof übrigens auch den Titel „Umweltbahnhof“. Eines der Hauptziele des damaligen Projektes war es, den Bahnhof besser in die Gemeinde einzugliedern und die Anbindung zum Ortskern zu verbessern. 
💡 kugelzwei – Ideen für heute und übermorgen. 
#Bahnhof #Bücher #bahnfahren #Lesen #Reisen #Büchertauschen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04/16/2024 14:12:29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51702654"/>
                  </a:ext>
                </a:extLst>
              </a:tr>
            </a:tbl>
          </a:graphicData>
        </a:graphic>
      </p:graphicFrame>
      <p:sp>
        <p:nvSpPr>
          <p:cNvPr id="4" name="Text Placeholder 3">
            <a:extLst>
              <a:ext uri="{FF2B5EF4-FFF2-40B4-BE49-F238E27FC236}">
                <a16:creationId xmlns:a16="http://schemas.microsoft.com/office/drawing/2014/main" id="{BD5B4941-D4D5-4AA0-A852-D03022F73FC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782405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C56B6-6B5F-4D6F-A2A0-E42FDA1A5503}"/>
              </a:ext>
            </a:extLst>
          </p:cNvPr>
          <p:cNvSpPr>
            <a:spLocks noGrp="1"/>
          </p:cNvSpPr>
          <p:nvPr>
            <p:ph type="title"/>
          </p:nvPr>
        </p:nvSpPr>
        <p:spPr/>
        <p:txBody>
          <a:bodyPr/>
          <a:lstStyle/>
          <a:p>
            <a:r>
              <a:rPr lang="de-DE"/>
              <a:t>Instagram Posts Table (sortiert nach Reach) | kugelzwei - 17 of 25</a:t>
            </a:r>
            <a:endParaRPr lang="en-US"/>
          </a:p>
        </p:txBody>
      </p:sp>
      <p:graphicFrame>
        <p:nvGraphicFramePr>
          <p:cNvPr id="5" name="Table Placeholder 4">
            <a:extLst>
              <a:ext uri="{FF2B5EF4-FFF2-40B4-BE49-F238E27FC236}">
                <a16:creationId xmlns:a16="http://schemas.microsoft.com/office/drawing/2014/main" id="{7F88B439-E58E-49C1-8773-5F6B59D0470C}"/>
              </a:ext>
            </a:extLst>
          </p:cNvPr>
          <p:cNvGraphicFramePr>
            <a:graphicFrameLocks noGrp="1"/>
          </p:cNvGraphicFramePr>
          <p:nvPr>
            <p:ph type="tbl" sz="quarter" idx="13"/>
            <p:extLst>
              <p:ext uri="{D42A27DB-BD31-4B8C-83A1-F6EECF244321}">
                <p14:modId xmlns:p14="http://schemas.microsoft.com/office/powerpoint/2010/main" val="347166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2403274"/>
                    </a:ext>
                  </a:extLst>
                </a:gridCol>
                <a:gridCol w="658368">
                  <a:extLst>
                    <a:ext uri="{9D8B030D-6E8A-4147-A177-3AD203B41FA5}">
                      <a16:colId xmlns:a16="http://schemas.microsoft.com/office/drawing/2014/main" val="18446285"/>
                    </a:ext>
                  </a:extLst>
                </a:gridCol>
                <a:gridCol w="658368">
                  <a:extLst>
                    <a:ext uri="{9D8B030D-6E8A-4147-A177-3AD203B41FA5}">
                      <a16:colId xmlns:a16="http://schemas.microsoft.com/office/drawing/2014/main" val="463066013"/>
                    </a:ext>
                  </a:extLst>
                </a:gridCol>
                <a:gridCol w="658368">
                  <a:extLst>
                    <a:ext uri="{9D8B030D-6E8A-4147-A177-3AD203B41FA5}">
                      <a16:colId xmlns:a16="http://schemas.microsoft.com/office/drawing/2014/main" val="1544071880"/>
                    </a:ext>
                  </a:extLst>
                </a:gridCol>
                <a:gridCol w="658368">
                  <a:extLst>
                    <a:ext uri="{9D8B030D-6E8A-4147-A177-3AD203B41FA5}">
                      <a16:colId xmlns:a16="http://schemas.microsoft.com/office/drawing/2014/main" val="1626343193"/>
                    </a:ext>
                  </a:extLst>
                </a:gridCol>
                <a:gridCol w="658368">
                  <a:extLst>
                    <a:ext uri="{9D8B030D-6E8A-4147-A177-3AD203B41FA5}">
                      <a16:colId xmlns:a16="http://schemas.microsoft.com/office/drawing/2014/main" val="650472411"/>
                    </a:ext>
                  </a:extLst>
                </a:gridCol>
                <a:gridCol w="658368">
                  <a:extLst>
                    <a:ext uri="{9D8B030D-6E8A-4147-A177-3AD203B41FA5}">
                      <a16:colId xmlns:a16="http://schemas.microsoft.com/office/drawing/2014/main" val="1114086603"/>
                    </a:ext>
                  </a:extLst>
                </a:gridCol>
                <a:gridCol w="658368">
                  <a:extLst>
                    <a:ext uri="{9D8B030D-6E8A-4147-A177-3AD203B41FA5}">
                      <a16:colId xmlns:a16="http://schemas.microsoft.com/office/drawing/2014/main" val="3648438949"/>
                    </a:ext>
                  </a:extLst>
                </a:gridCol>
                <a:gridCol w="658368">
                  <a:extLst>
                    <a:ext uri="{9D8B030D-6E8A-4147-A177-3AD203B41FA5}">
                      <a16:colId xmlns:a16="http://schemas.microsoft.com/office/drawing/2014/main" val="1065160376"/>
                    </a:ext>
                  </a:extLst>
                </a:gridCol>
                <a:gridCol w="658368">
                  <a:extLst>
                    <a:ext uri="{9D8B030D-6E8A-4147-A177-3AD203B41FA5}">
                      <a16:colId xmlns:a16="http://schemas.microsoft.com/office/drawing/2014/main" val="2788557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8171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- 2024-03-17 15:01:01</a:t>
                      </a:r>
                      <a:r>
                        <a:rPr kumimoji="0" lang="de-DE" sz="1000" b="0" i="0" u="none" strike="noStrike" kern="1200" cap="none" spc="0" normalizeH="0" baseline="0" noProof="0">
                          <a:ln>
                            <a:noFill/>
                          </a:ln>
                          <a:solidFill>
                            <a:prstClr val="black"/>
                          </a:solidFill>
                          <a:effectLst/>
                          <a:uLnTx/>
                          <a:uFillTx/>
                          <a:latin typeface="Calibri"/>
                          <a:ea typeface="+mn-ea"/>
                          <a:cs typeface="+mn-cs"/>
                        </a:rPr>
                        <a:t>
 🗨️ Welche dieser Ideen nimmst du ab jetzt in deinen Wortschatz auf? 
📣 Wir wollten von euch wissen, welche diskriminierungsfreien Beleidigungen ihr kennt. Vielen Dank für euren zahlreichen Input zu dem Thema unter unserem letzten Post dazu! Wir haben ein paar eurer Vorschläge ausgesucht. 
🤬 Natürlich sollten wir uns im Idealfall gar nicht beleidigen. Aber manchmal ist es nun so, dass einem etwas rausrutscht. Um dabei nicht auch noch unbeteiligte Menschen zu diskriminieren, kann man neutralere Begriffe nutzen. 
💡 kugelzwei – Ideen für heute und übermorgen. 
#Beleidigung #Schimpfwörter #Diskriminierung #GegenDiskriminierung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04/16/2024 14:12:29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04643478"/>
                  </a:ext>
                </a:extLst>
              </a:tr>
            </a:tbl>
          </a:graphicData>
        </a:graphic>
      </p:graphicFrame>
      <p:sp>
        <p:nvSpPr>
          <p:cNvPr id="4" name="Text Placeholder 3">
            <a:extLst>
              <a:ext uri="{FF2B5EF4-FFF2-40B4-BE49-F238E27FC236}">
                <a16:creationId xmlns:a16="http://schemas.microsoft.com/office/drawing/2014/main" id="{CBED0031-4D10-4A26-9F21-956E8E1558F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016002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302C2-BC04-4729-AA5B-9095534C5281}"/>
              </a:ext>
            </a:extLst>
          </p:cNvPr>
          <p:cNvSpPr>
            <a:spLocks noGrp="1"/>
          </p:cNvSpPr>
          <p:nvPr>
            <p:ph type="title"/>
          </p:nvPr>
        </p:nvSpPr>
        <p:spPr/>
        <p:txBody>
          <a:bodyPr/>
          <a:lstStyle/>
          <a:p>
            <a:r>
              <a:rPr lang="de-DE"/>
              <a:t>Instagram Posts Table (sortiert nach Reach) | kugelzwei - 18 of 25</a:t>
            </a:r>
            <a:endParaRPr lang="en-US"/>
          </a:p>
        </p:txBody>
      </p:sp>
      <p:graphicFrame>
        <p:nvGraphicFramePr>
          <p:cNvPr id="5" name="Table Placeholder 4">
            <a:extLst>
              <a:ext uri="{FF2B5EF4-FFF2-40B4-BE49-F238E27FC236}">
                <a16:creationId xmlns:a16="http://schemas.microsoft.com/office/drawing/2014/main" id="{C1BF7A31-71D4-461E-99FE-2E78D91086DA}"/>
              </a:ext>
            </a:extLst>
          </p:cNvPr>
          <p:cNvGraphicFramePr>
            <a:graphicFrameLocks noGrp="1"/>
          </p:cNvGraphicFramePr>
          <p:nvPr>
            <p:ph type="tbl" sz="quarter" idx="13"/>
            <p:extLst>
              <p:ext uri="{D42A27DB-BD31-4B8C-83A1-F6EECF244321}">
                <p14:modId xmlns:p14="http://schemas.microsoft.com/office/powerpoint/2010/main" val="409875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39705"/>
                    </a:ext>
                  </a:extLst>
                </a:gridCol>
                <a:gridCol w="658368">
                  <a:extLst>
                    <a:ext uri="{9D8B030D-6E8A-4147-A177-3AD203B41FA5}">
                      <a16:colId xmlns:a16="http://schemas.microsoft.com/office/drawing/2014/main" val="1137292895"/>
                    </a:ext>
                  </a:extLst>
                </a:gridCol>
                <a:gridCol w="658368">
                  <a:extLst>
                    <a:ext uri="{9D8B030D-6E8A-4147-A177-3AD203B41FA5}">
                      <a16:colId xmlns:a16="http://schemas.microsoft.com/office/drawing/2014/main" val="3354138468"/>
                    </a:ext>
                  </a:extLst>
                </a:gridCol>
                <a:gridCol w="658368">
                  <a:extLst>
                    <a:ext uri="{9D8B030D-6E8A-4147-A177-3AD203B41FA5}">
                      <a16:colId xmlns:a16="http://schemas.microsoft.com/office/drawing/2014/main" val="4172331196"/>
                    </a:ext>
                  </a:extLst>
                </a:gridCol>
                <a:gridCol w="658368">
                  <a:extLst>
                    <a:ext uri="{9D8B030D-6E8A-4147-A177-3AD203B41FA5}">
                      <a16:colId xmlns:a16="http://schemas.microsoft.com/office/drawing/2014/main" val="753104256"/>
                    </a:ext>
                  </a:extLst>
                </a:gridCol>
                <a:gridCol w="658368">
                  <a:extLst>
                    <a:ext uri="{9D8B030D-6E8A-4147-A177-3AD203B41FA5}">
                      <a16:colId xmlns:a16="http://schemas.microsoft.com/office/drawing/2014/main" val="2555671035"/>
                    </a:ext>
                  </a:extLst>
                </a:gridCol>
                <a:gridCol w="658368">
                  <a:extLst>
                    <a:ext uri="{9D8B030D-6E8A-4147-A177-3AD203B41FA5}">
                      <a16:colId xmlns:a16="http://schemas.microsoft.com/office/drawing/2014/main" val="572658943"/>
                    </a:ext>
                  </a:extLst>
                </a:gridCol>
                <a:gridCol w="658368">
                  <a:extLst>
                    <a:ext uri="{9D8B030D-6E8A-4147-A177-3AD203B41FA5}">
                      <a16:colId xmlns:a16="http://schemas.microsoft.com/office/drawing/2014/main" val="1585041467"/>
                    </a:ext>
                  </a:extLst>
                </a:gridCol>
                <a:gridCol w="658368">
                  <a:extLst>
                    <a:ext uri="{9D8B030D-6E8A-4147-A177-3AD203B41FA5}">
                      <a16:colId xmlns:a16="http://schemas.microsoft.com/office/drawing/2014/main" val="3373153729"/>
                    </a:ext>
                  </a:extLst>
                </a:gridCol>
                <a:gridCol w="658368">
                  <a:extLst>
                    <a:ext uri="{9D8B030D-6E8A-4147-A177-3AD203B41FA5}">
                      <a16:colId xmlns:a16="http://schemas.microsoft.com/office/drawing/2014/main" val="1756981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630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- 2024-03-16 17:05:12</a:t>
                      </a:r>
                      <a:r>
                        <a:rPr kumimoji="0" lang="de-DE" sz="1000" b="0" i="0" u="none" strike="noStrike" kern="1200" cap="none" spc="0" normalizeH="0" baseline="0" noProof="0">
                          <a:ln>
                            <a:noFill/>
                          </a:ln>
                          <a:solidFill>
                            <a:prstClr val="black"/>
                          </a:solidFill>
                          <a:effectLst/>
                          <a:uLnTx/>
                          <a:uFillTx/>
                          <a:latin typeface="Calibri"/>
                          <a:ea typeface="+mn-ea"/>
                          <a:cs typeface="+mn-cs"/>
                        </a:rPr>
                        <a:t>
 🏡 Wäre das für dich eine Alternative zum Mieten? 
🏗️ Mit dem Projekt “Minitopia” wollen die Bewohner:innen Wohnen anders denken. Auf dem Gemeinschaftsgrundstück stehen 31 Tiny Häuser. Die Bewohner:innen zahlen monatlich etwa 270 Euro Pacht für ihr Grundstück. Ihre Häuser bestehen ausschließlich aus recycelten Materialien. 
📋 Wer hier hinziehen will, muss sich auf eine Warteliste setzen lassen. Und lange warten: Momentan stehen schon etwa 1000 Bewerber:innen drauf. Da es sich um ein Wohnexperiment handelt, ist das Projekt allerdings zeitlich begrenzt und läuft bis 2028. 
💡 kugelzwei – Ideen für heute und übermorgen.  
#TinyHouse #Minitopia #Niederlande #Wohnen #Minimalismus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04/15/2024 14:18:44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31754860"/>
                  </a:ext>
                </a:extLst>
              </a:tr>
            </a:tbl>
          </a:graphicData>
        </a:graphic>
      </p:graphicFrame>
      <p:sp>
        <p:nvSpPr>
          <p:cNvPr id="4" name="Text Placeholder 3">
            <a:extLst>
              <a:ext uri="{FF2B5EF4-FFF2-40B4-BE49-F238E27FC236}">
                <a16:creationId xmlns:a16="http://schemas.microsoft.com/office/drawing/2014/main" id="{AAC51070-0402-4789-9938-84E6951625D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2015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7265D-8525-4AB3-9882-3E49223026B3}"/>
              </a:ext>
            </a:extLst>
          </p:cNvPr>
          <p:cNvSpPr>
            <a:spLocks noGrp="1"/>
          </p:cNvSpPr>
          <p:nvPr>
            <p:ph type="title"/>
          </p:nvPr>
        </p:nvSpPr>
        <p:spPr/>
        <p:txBody>
          <a:bodyPr/>
          <a:lstStyle/>
          <a:p>
            <a:r>
              <a:rPr lang="de-DE"/>
              <a:t>Instagram Posts Table (sortiert nach Reach) | kugelzwei - 19 of 25</a:t>
            </a:r>
            <a:endParaRPr lang="en-US"/>
          </a:p>
        </p:txBody>
      </p:sp>
      <p:graphicFrame>
        <p:nvGraphicFramePr>
          <p:cNvPr id="5" name="Table Placeholder 4">
            <a:extLst>
              <a:ext uri="{FF2B5EF4-FFF2-40B4-BE49-F238E27FC236}">
                <a16:creationId xmlns:a16="http://schemas.microsoft.com/office/drawing/2014/main" id="{9C447473-2026-4B29-874D-39BDA0D9977D}"/>
              </a:ext>
            </a:extLst>
          </p:cNvPr>
          <p:cNvGraphicFramePr>
            <a:graphicFrameLocks noGrp="1"/>
          </p:cNvGraphicFramePr>
          <p:nvPr>
            <p:ph type="tbl" sz="quarter" idx="13"/>
            <p:extLst>
              <p:ext uri="{D42A27DB-BD31-4B8C-83A1-F6EECF244321}">
                <p14:modId xmlns:p14="http://schemas.microsoft.com/office/powerpoint/2010/main" val="315002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3946486"/>
                    </a:ext>
                  </a:extLst>
                </a:gridCol>
                <a:gridCol w="658368">
                  <a:extLst>
                    <a:ext uri="{9D8B030D-6E8A-4147-A177-3AD203B41FA5}">
                      <a16:colId xmlns:a16="http://schemas.microsoft.com/office/drawing/2014/main" val="3377163681"/>
                    </a:ext>
                  </a:extLst>
                </a:gridCol>
                <a:gridCol w="658368">
                  <a:extLst>
                    <a:ext uri="{9D8B030D-6E8A-4147-A177-3AD203B41FA5}">
                      <a16:colId xmlns:a16="http://schemas.microsoft.com/office/drawing/2014/main" val="2583725337"/>
                    </a:ext>
                  </a:extLst>
                </a:gridCol>
                <a:gridCol w="658368">
                  <a:extLst>
                    <a:ext uri="{9D8B030D-6E8A-4147-A177-3AD203B41FA5}">
                      <a16:colId xmlns:a16="http://schemas.microsoft.com/office/drawing/2014/main" val="3008725272"/>
                    </a:ext>
                  </a:extLst>
                </a:gridCol>
                <a:gridCol w="658368">
                  <a:extLst>
                    <a:ext uri="{9D8B030D-6E8A-4147-A177-3AD203B41FA5}">
                      <a16:colId xmlns:a16="http://schemas.microsoft.com/office/drawing/2014/main" val="4179227644"/>
                    </a:ext>
                  </a:extLst>
                </a:gridCol>
                <a:gridCol w="658368">
                  <a:extLst>
                    <a:ext uri="{9D8B030D-6E8A-4147-A177-3AD203B41FA5}">
                      <a16:colId xmlns:a16="http://schemas.microsoft.com/office/drawing/2014/main" val="612713192"/>
                    </a:ext>
                  </a:extLst>
                </a:gridCol>
                <a:gridCol w="658368">
                  <a:extLst>
                    <a:ext uri="{9D8B030D-6E8A-4147-A177-3AD203B41FA5}">
                      <a16:colId xmlns:a16="http://schemas.microsoft.com/office/drawing/2014/main" val="812814836"/>
                    </a:ext>
                  </a:extLst>
                </a:gridCol>
                <a:gridCol w="658368">
                  <a:extLst>
                    <a:ext uri="{9D8B030D-6E8A-4147-A177-3AD203B41FA5}">
                      <a16:colId xmlns:a16="http://schemas.microsoft.com/office/drawing/2014/main" val="2110709809"/>
                    </a:ext>
                  </a:extLst>
                </a:gridCol>
                <a:gridCol w="658368">
                  <a:extLst>
                    <a:ext uri="{9D8B030D-6E8A-4147-A177-3AD203B41FA5}">
                      <a16:colId xmlns:a16="http://schemas.microsoft.com/office/drawing/2014/main" val="2500159084"/>
                    </a:ext>
                  </a:extLst>
                </a:gridCol>
                <a:gridCol w="658368">
                  <a:extLst>
                    <a:ext uri="{9D8B030D-6E8A-4147-A177-3AD203B41FA5}">
                      <a16:colId xmlns:a16="http://schemas.microsoft.com/office/drawing/2014/main" val="3040755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487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- 2024-03-16 15:00:25</a:t>
                      </a:r>
                      <a:r>
                        <a:rPr kumimoji="0" lang="de-DE" sz="1000" b="0" i="0" u="none" strike="noStrike" kern="1200" cap="none" spc="0" normalizeH="0" baseline="0" noProof="0">
                          <a:ln>
                            <a:noFill/>
                          </a:ln>
                          <a:solidFill>
                            <a:prstClr val="black"/>
                          </a:solidFill>
                          <a:effectLst/>
                          <a:uLnTx/>
                          <a:uFillTx/>
                          <a:latin typeface="Calibri"/>
                          <a:ea typeface="+mn-ea"/>
                          <a:cs typeface="+mn-cs"/>
                        </a:rPr>
                        <a:t>
 🅿️ Wie viel kostet Parken bei dir in der Gegend? 
🚗  In Koblenz werden seit März 2024 die Gebühren für neue Anwohnerparkausweise abhängig von der Größe des Autos berechnet. Ein Grundbeitrag von 23,40 € wird mit der Länge und Breite des Fahrzeugs multipliziert. So soll laut Stadt Koblenz das Anwohnerparken für einen Smart Fortwo für ein Jahr 104,87 € und für einen VW Tiguan 196,23 € pro Jahr kosten. 
💸 Auch in Paris steigen Parkgebühren für große Autos. 225 € – so viel müssen Besucher:innen ab September 2024 in der französischen Hauptstadt Paris zahlen, wenn sie für sechs Stunden einen SUV in der Innenstadt parken möchten. Das wurde bei einer Bürgerbefragung entschieden. So soll die Stadt umweltfreundlicher werden und auf den Straßen mehr freier Raum entstehen. Kleinere Autos dürfen weiterhin günstiger parken, für 75 € für sechs Stunden. 
💡 kugelzwei – Ideen für heute und übermorgen. 
#Parken #Autos #Parkplatz #SmartParking #GrüneStadt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04/15/2024 14:18:44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82137961"/>
                  </a:ext>
                </a:extLst>
              </a:tr>
            </a:tbl>
          </a:graphicData>
        </a:graphic>
      </p:graphicFrame>
      <p:sp>
        <p:nvSpPr>
          <p:cNvPr id="4" name="Text Placeholder 3">
            <a:extLst>
              <a:ext uri="{FF2B5EF4-FFF2-40B4-BE49-F238E27FC236}">
                <a16:creationId xmlns:a16="http://schemas.microsoft.com/office/drawing/2014/main" id="{98CCAC3C-5BC2-49BD-B387-0C15B2331A2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43000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8975-5657-4F8F-9661-E3DEEFF7EBF6}"/>
              </a:ext>
            </a:extLst>
          </p:cNvPr>
          <p:cNvSpPr>
            <a:spLocks noGrp="1"/>
          </p:cNvSpPr>
          <p:nvPr>
            <p:ph type="title"/>
          </p:nvPr>
        </p:nvSpPr>
        <p:spPr/>
        <p:txBody>
          <a:bodyPr/>
          <a:lstStyle/>
          <a:p>
            <a:r>
              <a:rPr lang="de-DE"/>
              <a:t>Instagram Posts Table (sortiert nach Reach) | kugelzwei - 20 of 25</a:t>
            </a:r>
            <a:endParaRPr lang="en-US"/>
          </a:p>
        </p:txBody>
      </p:sp>
      <p:graphicFrame>
        <p:nvGraphicFramePr>
          <p:cNvPr id="5" name="Table Placeholder 4">
            <a:extLst>
              <a:ext uri="{FF2B5EF4-FFF2-40B4-BE49-F238E27FC236}">
                <a16:creationId xmlns:a16="http://schemas.microsoft.com/office/drawing/2014/main" id="{9BB5558B-C3B7-4406-851F-3173F255CB86}"/>
              </a:ext>
            </a:extLst>
          </p:cNvPr>
          <p:cNvGraphicFramePr>
            <a:graphicFrameLocks noGrp="1"/>
          </p:cNvGraphicFramePr>
          <p:nvPr>
            <p:ph type="tbl" sz="quarter" idx="13"/>
            <p:extLst>
              <p:ext uri="{D42A27DB-BD31-4B8C-83A1-F6EECF244321}">
                <p14:modId xmlns:p14="http://schemas.microsoft.com/office/powerpoint/2010/main" val="296062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8908337"/>
                    </a:ext>
                  </a:extLst>
                </a:gridCol>
                <a:gridCol w="658368">
                  <a:extLst>
                    <a:ext uri="{9D8B030D-6E8A-4147-A177-3AD203B41FA5}">
                      <a16:colId xmlns:a16="http://schemas.microsoft.com/office/drawing/2014/main" val="3631016171"/>
                    </a:ext>
                  </a:extLst>
                </a:gridCol>
                <a:gridCol w="658368">
                  <a:extLst>
                    <a:ext uri="{9D8B030D-6E8A-4147-A177-3AD203B41FA5}">
                      <a16:colId xmlns:a16="http://schemas.microsoft.com/office/drawing/2014/main" val="162583906"/>
                    </a:ext>
                  </a:extLst>
                </a:gridCol>
                <a:gridCol w="658368">
                  <a:extLst>
                    <a:ext uri="{9D8B030D-6E8A-4147-A177-3AD203B41FA5}">
                      <a16:colId xmlns:a16="http://schemas.microsoft.com/office/drawing/2014/main" val="225886808"/>
                    </a:ext>
                  </a:extLst>
                </a:gridCol>
                <a:gridCol w="658368">
                  <a:extLst>
                    <a:ext uri="{9D8B030D-6E8A-4147-A177-3AD203B41FA5}">
                      <a16:colId xmlns:a16="http://schemas.microsoft.com/office/drawing/2014/main" val="1036340247"/>
                    </a:ext>
                  </a:extLst>
                </a:gridCol>
                <a:gridCol w="658368">
                  <a:extLst>
                    <a:ext uri="{9D8B030D-6E8A-4147-A177-3AD203B41FA5}">
                      <a16:colId xmlns:a16="http://schemas.microsoft.com/office/drawing/2014/main" val="1325487581"/>
                    </a:ext>
                  </a:extLst>
                </a:gridCol>
                <a:gridCol w="658368">
                  <a:extLst>
                    <a:ext uri="{9D8B030D-6E8A-4147-A177-3AD203B41FA5}">
                      <a16:colId xmlns:a16="http://schemas.microsoft.com/office/drawing/2014/main" val="1998376500"/>
                    </a:ext>
                  </a:extLst>
                </a:gridCol>
                <a:gridCol w="658368">
                  <a:extLst>
                    <a:ext uri="{9D8B030D-6E8A-4147-A177-3AD203B41FA5}">
                      <a16:colId xmlns:a16="http://schemas.microsoft.com/office/drawing/2014/main" val="1733450185"/>
                    </a:ext>
                  </a:extLst>
                </a:gridCol>
                <a:gridCol w="658368">
                  <a:extLst>
                    <a:ext uri="{9D8B030D-6E8A-4147-A177-3AD203B41FA5}">
                      <a16:colId xmlns:a16="http://schemas.microsoft.com/office/drawing/2014/main" val="4226903262"/>
                    </a:ext>
                  </a:extLst>
                </a:gridCol>
                <a:gridCol w="658368">
                  <a:extLst>
                    <a:ext uri="{9D8B030D-6E8A-4147-A177-3AD203B41FA5}">
                      <a16:colId xmlns:a16="http://schemas.microsoft.com/office/drawing/2014/main" val="312094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4817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- 2024-03-15 15:04:05</a:t>
                      </a:r>
                      <a:r>
                        <a:rPr kumimoji="0" lang="de-DE" sz="1000" b="0" i="0" u="none" strike="noStrike" kern="1200" cap="none" spc="0" normalizeH="0" baseline="0" noProof="0">
                          <a:ln>
                            <a:noFill/>
                          </a:ln>
                          <a:solidFill>
                            <a:prstClr val="black"/>
                          </a:solidFill>
                          <a:effectLst/>
                          <a:uLnTx/>
                          <a:uFillTx/>
                          <a:latin typeface="Calibri"/>
                          <a:ea typeface="+mn-ea"/>
                          <a:cs typeface="+mn-cs"/>
                        </a:rPr>
                        <a:t>
 🚲 Würdest du mitmachen? 
🚧 Kolumbiens Hauptstadt Bogotá gibt an jedem Sonn- und Feiertag einige Hauptverkehrsadern für Fahrradfahrer:innen und Fußgänger:innen frei. Von 7 bis 14 Uhr müssen Autos dann auf andere Straßen ausweichen. Bogotá hat die „Ciclovía“ (auf Deutsch: Fahrradweg) schon vor fast 50 Jahren eingeführt. Die Stadt gilt damit weltweit als Vorreiterin. Mittlerweile gibt es regelmäßige autofreie Zonen auch in anderen Städten in Kolumbien und auf der Welt. 
💡 kugelzwei – Ideen für heute und übermorgen.  
#Bogotá #Kolumbien #Verkehr #Ciclovía #autofrei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04/14/2024 14:18:54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51969256"/>
                  </a:ext>
                </a:extLst>
              </a:tr>
            </a:tbl>
          </a:graphicData>
        </a:graphic>
      </p:graphicFrame>
      <p:sp>
        <p:nvSpPr>
          <p:cNvPr id="4" name="Text Placeholder 3">
            <a:extLst>
              <a:ext uri="{FF2B5EF4-FFF2-40B4-BE49-F238E27FC236}">
                <a16:creationId xmlns:a16="http://schemas.microsoft.com/office/drawing/2014/main" id="{4DFB37EC-7EBF-414B-9859-8F875EB57E3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741809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B039E-7778-4756-BE15-227AE0DB54CC}"/>
              </a:ext>
            </a:extLst>
          </p:cNvPr>
          <p:cNvSpPr>
            <a:spLocks noGrp="1"/>
          </p:cNvSpPr>
          <p:nvPr>
            <p:ph type="title"/>
          </p:nvPr>
        </p:nvSpPr>
        <p:spPr/>
        <p:txBody>
          <a:bodyPr/>
          <a:lstStyle/>
          <a:p>
            <a:r>
              <a:rPr lang="de-DE"/>
              <a:t>Instagram Posts Table (sortiert nach Reach) | kugelzwei - 21 of 25</a:t>
            </a:r>
            <a:endParaRPr lang="en-US"/>
          </a:p>
        </p:txBody>
      </p:sp>
      <p:graphicFrame>
        <p:nvGraphicFramePr>
          <p:cNvPr id="5" name="Table Placeholder 4">
            <a:extLst>
              <a:ext uri="{FF2B5EF4-FFF2-40B4-BE49-F238E27FC236}">
                <a16:creationId xmlns:a16="http://schemas.microsoft.com/office/drawing/2014/main" id="{CF814217-C881-4F71-9E6B-1DC72FFF7172}"/>
              </a:ext>
            </a:extLst>
          </p:cNvPr>
          <p:cNvGraphicFramePr>
            <a:graphicFrameLocks noGrp="1"/>
          </p:cNvGraphicFramePr>
          <p:nvPr>
            <p:ph type="tbl" sz="quarter" idx="13"/>
            <p:extLst>
              <p:ext uri="{D42A27DB-BD31-4B8C-83A1-F6EECF244321}">
                <p14:modId xmlns:p14="http://schemas.microsoft.com/office/powerpoint/2010/main" val="358791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0223626"/>
                    </a:ext>
                  </a:extLst>
                </a:gridCol>
                <a:gridCol w="658368">
                  <a:extLst>
                    <a:ext uri="{9D8B030D-6E8A-4147-A177-3AD203B41FA5}">
                      <a16:colId xmlns:a16="http://schemas.microsoft.com/office/drawing/2014/main" val="1625200497"/>
                    </a:ext>
                  </a:extLst>
                </a:gridCol>
                <a:gridCol w="658368">
                  <a:extLst>
                    <a:ext uri="{9D8B030D-6E8A-4147-A177-3AD203B41FA5}">
                      <a16:colId xmlns:a16="http://schemas.microsoft.com/office/drawing/2014/main" val="2979759951"/>
                    </a:ext>
                  </a:extLst>
                </a:gridCol>
                <a:gridCol w="658368">
                  <a:extLst>
                    <a:ext uri="{9D8B030D-6E8A-4147-A177-3AD203B41FA5}">
                      <a16:colId xmlns:a16="http://schemas.microsoft.com/office/drawing/2014/main" val="35876350"/>
                    </a:ext>
                  </a:extLst>
                </a:gridCol>
                <a:gridCol w="658368">
                  <a:extLst>
                    <a:ext uri="{9D8B030D-6E8A-4147-A177-3AD203B41FA5}">
                      <a16:colId xmlns:a16="http://schemas.microsoft.com/office/drawing/2014/main" val="2708095768"/>
                    </a:ext>
                  </a:extLst>
                </a:gridCol>
                <a:gridCol w="658368">
                  <a:extLst>
                    <a:ext uri="{9D8B030D-6E8A-4147-A177-3AD203B41FA5}">
                      <a16:colId xmlns:a16="http://schemas.microsoft.com/office/drawing/2014/main" val="2307525341"/>
                    </a:ext>
                  </a:extLst>
                </a:gridCol>
                <a:gridCol w="658368">
                  <a:extLst>
                    <a:ext uri="{9D8B030D-6E8A-4147-A177-3AD203B41FA5}">
                      <a16:colId xmlns:a16="http://schemas.microsoft.com/office/drawing/2014/main" val="1775537937"/>
                    </a:ext>
                  </a:extLst>
                </a:gridCol>
                <a:gridCol w="658368">
                  <a:extLst>
                    <a:ext uri="{9D8B030D-6E8A-4147-A177-3AD203B41FA5}">
                      <a16:colId xmlns:a16="http://schemas.microsoft.com/office/drawing/2014/main" val="4238151599"/>
                    </a:ext>
                  </a:extLst>
                </a:gridCol>
                <a:gridCol w="658368">
                  <a:extLst>
                    <a:ext uri="{9D8B030D-6E8A-4147-A177-3AD203B41FA5}">
                      <a16:colId xmlns:a16="http://schemas.microsoft.com/office/drawing/2014/main" val="3966852512"/>
                    </a:ext>
                  </a:extLst>
                </a:gridCol>
                <a:gridCol w="658368">
                  <a:extLst>
                    <a:ext uri="{9D8B030D-6E8A-4147-A177-3AD203B41FA5}">
                      <a16:colId xmlns:a16="http://schemas.microsoft.com/office/drawing/2014/main" val="4112092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552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- 2024-03-14 14:59:04</a:t>
                      </a:r>
                      <a:r>
                        <a:rPr kumimoji="0" lang="de-DE" sz="1000" b="0" i="0" u="none" strike="noStrike" kern="1200" cap="none" spc="0" normalizeH="0" baseline="0" noProof="0">
                          <a:ln>
                            <a:noFill/>
                          </a:ln>
                          <a:solidFill>
                            <a:prstClr val="black"/>
                          </a:solidFill>
                          <a:effectLst/>
                          <a:uLnTx/>
                          <a:uFillTx/>
                          <a:latin typeface="Calibri"/>
                          <a:ea typeface="+mn-ea"/>
                          <a:cs typeface="+mn-cs"/>
                        </a:rPr>
                        <a:t>
 📚 Was könnte Bücher deiner Meinung nach noch besser machen? 
📜 Bücher gibt es jetzt schon seit vielen hundert Jahren, und im Großen und Ganzen haben sie sich nicht sehr verändert. Wird also Zeit für ein kleines Upgrade! In manchen Fällen könnte doch das ein oder andere Gimmick den Lesespaß noch steigern. Wir haben uns ein paar Vorschläge überlegt. 
💡 kugelzwei – Ideen für heute und übermorgen.  
#Buch #Roman #Lesen #Duft #Atmosphäre #Kugelzwei #bookstagram #booklover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04/13/2024 08:16:14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22918045"/>
                  </a:ext>
                </a:extLst>
              </a:tr>
            </a:tbl>
          </a:graphicData>
        </a:graphic>
      </p:graphicFrame>
      <p:sp>
        <p:nvSpPr>
          <p:cNvPr id="4" name="Text Placeholder 3">
            <a:extLst>
              <a:ext uri="{FF2B5EF4-FFF2-40B4-BE49-F238E27FC236}">
                <a16:creationId xmlns:a16="http://schemas.microsoft.com/office/drawing/2014/main" id="{96EC7F4E-2624-426F-8E54-082E154812C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057442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8203-053D-4617-ADE2-82A52ADB4C7F}"/>
              </a:ext>
            </a:extLst>
          </p:cNvPr>
          <p:cNvSpPr>
            <a:spLocks noGrp="1"/>
          </p:cNvSpPr>
          <p:nvPr>
            <p:ph type="title"/>
          </p:nvPr>
        </p:nvSpPr>
        <p:spPr/>
        <p:txBody>
          <a:bodyPr/>
          <a:lstStyle/>
          <a:p>
            <a:r>
              <a:rPr lang="de-DE"/>
              <a:t>Instagram Posts Table (sortiert nach Reach) | kugelzwei - 22 of 25</a:t>
            </a:r>
            <a:endParaRPr lang="en-US"/>
          </a:p>
        </p:txBody>
      </p:sp>
      <p:graphicFrame>
        <p:nvGraphicFramePr>
          <p:cNvPr id="5" name="Table Placeholder 4">
            <a:extLst>
              <a:ext uri="{FF2B5EF4-FFF2-40B4-BE49-F238E27FC236}">
                <a16:creationId xmlns:a16="http://schemas.microsoft.com/office/drawing/2014/main" id="{51444F94-3E75-4E8E-A6CA-38F94848A7D9}"/>
              </a:ext>
            </a:extLst>
          </p:cNvPr>
          <p:cNvGraphicFramePr>
            <a:graphicFrameLocks noGrp="1"/>
          </p:cNvGraphicFramePr>
          <p:nvPr>
            <p:ph type="tbl" sz="quarter" idx="13"/>
            <p:extLst>
              <p:ext uri="{D42A27DB-BD31-4B8C-83A1-F6EECF244321}">
                <p14:modId xmlns:p14="http://schemas.microsoft.com/office/powerpoint/2010/main" val="371295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1163191"/>
                    </a:ext>
                  </a:extLst>
                </a:gridCol>
                <a:gridCol w="658368">
                  <a:extLst>
                    <a:ext uri="{9D8B030D-6E8A-4147-A177-3AD203B41FA5}">
                      <a16:colId xmlns:a16="http://schemas.microsoft.com/office/drawing/2014/main" val="1854907921"/>
                    </a:ext>
                  </a:extLst>
                </a:gridCol>
                <a:gridCol w="658368">
                  <a:extLst>
                    <a:ext uri="{9D8B030D-6E8A-4147-A177-3AD203B41FA5}">
                      <a16:colId xmlns:a16="http://schemas.microsoft.com/office/drawing/2014/main" val="4145320099"/>
                    </a:ext>
                  </a:extLst>
                </a:gridCol>
                <a:gridCol w="658368">
                  <a:extLst>
                    <a:ext uri="{9D8B030D-6E8A-4147-A177-3AD203B41FA5}">
                      <a16:colId xmlns:a16="http://schemas.microsoft.com/office/drawing/2014/main" val="3342729912"/>
                    </a:ext>
                  </a:extLst>
                </a:gridCol>
                <a:gridCol w="658368">
                  <a:extLst>
                    <a:ext uri="{9D8B030D-6E8A-4147-A177-3AD203B41FA5}">
                      <a16:colId xmlns:a16="http://schemas.microsoft.com/office/drawing/2014/main" val="3983081620"/>
                    </a:ext>
                  </a:extLst>
                </a:gridCol>
                <a:gridCol w="658368">
                  <a:extLst>
                    <a:ext uri="{9D8B030D-6E8A-4147-A177-3AD203B41FA5}">
                      <a16:colId xmlns:a16="http://schemas.microsoft.com/office/drawing/2014/main" val="3362354187"/>
                    </a:ext>
                  </a:extLst>
                </a:gridCol>
                <a:gridCol w="658368">
                  <a:extLst>
                    <a:ext uri="{9D8B030D-6E8A-4147-A177-3AD203B41FA5}">
                      <a16:colId xmlns:a16="http://schemas.microsoft.com/office/drawing/2014/main" val="2570460392"/>
                    </a:ext>
                  </a:extLst>
                </a:gridCol>
                <a:gridCol w="658368">
                  <a:extLst>
                    <a:ext uri="{9D8B030D-6E8A-4147-A177-3AD203B41FA5}">
                      <a16:colId xmlns:a16="http://schemas.microsoft.com/office/drawing/2014/main" val="1165986740"/>
                    </a:ext>
                  </a:extLst>
                </a:gridCol>
                <a:gridCol w="658368">
                  <a:extLst>
                    <a:ext uri="{9D8B030D-6E8A-4147-A177-3AD203B41FA5}">
                      <a16:colId xmlns:a16="http://schemas.microsoft.com/office/drawing/2014/main" val="4260528344"/>
                    </a:ext>
                  </a:extLst>
                </a:gridCol>
                <a:gridCol w="658368">
                  <a:extLst>
                    <a:ext uri="{9D8B030D-6E8A-4147-A177-3AD203B41FA5}">
                      <a16:colId xmlns:a16="http://schemas.microsoft.com/office/drawing/2014/main" val="404232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152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- 2024-03-13 17:06:26</a:t>
                      </a:r>
                      <a:r>
                        <a:rPr kumimoji="0" lang="de-DE" sz="1000" b="0" i="0" u="none" strike="noStrike" kern="1200" cap="none" spc="0" normalizeH="0" baseline="0" noProof="0">
                          <a:ln>
                            <a:noFill/>
                          </a:ln>
                          <a:solidFill>
                            <a:prstClr val="black"/>
                          </a:solidFill>
                          <a:effectLst/>
                          <a:uLnTx/>
                          <a:uFillTx/>
                          <a:latin typeface="Calibri"/>
                          <a:ea typeface="+mn-ea"/>
                          <a:cs typeface="+mn-cs"/>
                        </a:rPr>
                        <a:t>
 📚 Würdest du hier studieren? 
🧫 Der “Umwelt-Campus” Birkenfeld der Hochschule Trier ist laut einem internationalen Ranking von über tausend Universitäten die drittnachhaltigste Uni der Welt. Die nächste deutsche Uni im Ranking ist die Universität Bremen auf Platz 10. 
💡 kugelzwei – Ideen für heute und übermorgen.  
#UmweltCampus #Birkenfeld #Trier #Nachhaltig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14:18:46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49849623"/>
                  </a:ext>
                </a:extLst>
              </a:tr>
            </a:tbl>
          </a:graphicData>
        </a:graphic>
      </p:graphicFrame>
      <p:sp>
        <p:nvSpPr>
          <p:cNvPr id="4" name="Text Placeholder 3">
            <a:extLst>
              <a:ext uri="{FF2B5EF4-FFF2-40B4-BE49-F238E27FC236}">
                <a16:creationId xmlns:a16="http://schemas.microsoft.com/office/drawing/2014/main" id="{19FCB0EF-4C19-451F-8B3C-DAC1B517EAF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421334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6243A-8B70-41DA-A9C7-F2A8A7FD5E23}"/>
              </a:ext>
            </a:extLst>
          </p:cNvPr>
          <p:cNvSpPr>
            <a:spLocks noGrp="1"/>
          </p:cNvSpPr>
          <p:nvPr>
            <p:ph type="title"/>
          </p:nvPr>
        </p:nvSpPr>
        <p:spPr/>
        <p:txBody>
          <a:bodyPr/>
          <a:lstStyle/>
          <a:p>
            <a:r>
              <a:rPr lang="de-DE"/>
              <a:t>Instagram Posts Table (sortiert nach Reach) | kugelzwei - 23 of 25</a:t>
            </a:r>
            <a:endParaRPr lang="en-US"/>
          </a:p>
        </p:txBody>
      </p:sp>
      <p:graphicFrame>
        <p:nvGraphicFramePr>
          <p:cNvPr id="5" name="Table Placeholder 4">
            <a:extLst>
              <a:ext uri="{FF2B5EF4-FFF2-40B4-BE49-F238E27FC236}">
                <a16:creationId xmlns:a16="http://schemas.microsoft.com/office/drawing/2014/main" id="{2B493E80-234E-449B-AF3F-E407D422F3C5}"/>
              </a:ext>
            </a:extLst>
          </p:cNvPr>
          <p:cNvGraphicFramePr>
            <a:graphicFrameLocks noGrp="1"/>
          </p:cNvGraphicFramePr>
          <p:nvPr>
            <p:ph type="tbl" sz="quarter" idx="13"/>
            <p:extLst>
              <p:ext uri="{D42A27DB-BD31-4B8C-83A1-F6EECF244321}">
                <p14:modId xmlns:p14="http://schemas.microsoft.com/office/powerpoint/2010/main" val="95212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953677"/>
                    </a:ext>
                  </a:extLst>
                </a:gridCol>
                <a:gridCol w="658368">
                  <a:extLst>
                    <a:ext uri="{9D8B030D-6E8A-4147-A177-3AD203B41FA5}">
                      <a16:colId xmlns:a16="http://schemas.microsoft.com/office/drawing/2014/main" val="55952656"/>
                    </a:ext>
                  </a:extLst>
                </a:gridCol>
                <a:gridCol w="658368">
                  <a:extLst>
                    <a:ext uri="{9D8B030D-6E8A-4147-A177-3AD203B41FA5}">
                      <a16:colId xmlns:a16="http://schemas.microsoft.com/office/drawing/2014/main" val="3822878171"/>
                    </a:ext>
                  </a:extLst>
                </a:gridCol>
                <a:gridCol w="658368">
                  <a:extLst>
                    <a:ext uri="{9D8B030D-6E8A-4147-A177-3AD203B41FA5}">
                      <a16:colId xmlns:a16="http://schemas.microsoft.com/office/drawing/2014/main" val="285418647"/>
                    </a:ext>
                  </a:extLst>
                </a:gridCol>
                <a:gridCol w="658368">
                  <a:extLst>
                    <a:ext uri="{9D8B030D-6E8A-4147-A177-3AD203B41FA5}">
                      <a16:colId xmlns:a16="http://schemas.microsoft.com/office/drawing/2014/main" val="1596976229"/>
                    </a:ext>
                  </a:extLst>
                </a:gridCol>
                <a:gridCol w="658368">
                  <a:extLst>
                    <a:ext uri="{9D8B030D-6E8A-4147-A177-3AD203B41FA5}">
                      <a16:colId xmlns:a16="http://schemas.microsoft.com/office/drawing/2014/main" val="1249581633"/>
                    </a:ext>
                  </a:extLst>
                </a:gridCol>
                <a:gridCol w="658368">
                  <a:extLst>
                    <a:ext uri="{9D8B030D-6E8A-4147-A177-3AD203B41FA5}">
                      <a16:colId xmlns:a16="http://schemas.microsoft.com/office/drawing/2014/main" val="2916892241"/>
                    </a:ext>
                  </a:extLst>
                </a:gridCol>
                <a:gridCol w="658368">
                  <a:extLst>
                    <a:ext uri="{9D8B030D-6E8A-4147-A177-3AD203B41FA5}">
                      <a16:colId xmlns:a16="http://schemas.microsoft.com/office/drawing/2014/main" val="2522948591"/>
                    </a:ext>
                  </a:extLst>
                </a:gridCol>
                <a:gridCol w="658368">
                  <a:extLst>
                    <a:ext uri="{9D8B030D-6E8A-4147-A177-3AD203B41FA5}">
                      <a16:colId xmlns:a16="http://schemas.microsoft.com/office/drawing/2014/main" val="2670516252"/>
                    </a:ext>
                  </a:extLst>
                </a:gridCol>
                <a:gridCol w="658368">
                  <a:extLst>
                    <a:ext uri="{9D8B030D-6E8A-4147-A177-3AD203B41FA5}">
                      <a16:colId xmlns:a16="http://schemas.microsoft.com/office/drawing/2014/main" val="3319072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502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- 2024-03-13 13:30:19</a:t>
                      </a:r>
                      <a:r>
                        <a:rPr kumimoji="0" lang="de-DE" sz="1000" b="0" i="0" u="none" strike="noStrike" kern="1200" cap="none" spc="0" normalizeH="0" baseline="0" noProof="0">
                          <a:ln>
                            <a:noFill/>
                          </a:ln>
                          <a:solidFill>
                            <a:prstClr val="black"/>
                          </a:solidFill>
                          <a:effectLst/>
                          <a:uLnTx/>
                          <a:uFillTx/>
                          <a:latin typeface="Calibri"/>
                          <a:ea typeface="+mn-ea"/>
                          <a:cs typeface="+mn-cs"/>
                        </a:rPr>
                        <a:t>
 ✨ Happy Ramadan! 
📅 Dieses Jahr feiern Muslim:innen vom 11. März bis zum 9. April den Fastenmonat Ramadan. Ein Kalender mit 30 Türchen kann sie währenddessen begleiten. Hinter den Türchen stecken oft Kleinigkeiten wie Naschereien oder Verse aus dem Koran. Die Idee ist angelehnt an den Brauch des Adventskalenders. Seit einigen Jahren gibt es verschiedene Varianten auf dem Markt, mittlerweile auch in größeren Super- oder Drogeriemärkten. Das Angebot steigt. Manche basteln und befüllen ihn aber auch selbst. 
💭 Der relativ neue Brauch trifft auf unterschiedliche Reaktionen. Die einen freuen sich z. B. über die Sichtbarkeit des Ramadans im Supermarktregal und über die Möglichkeit, sich und ihren Liebsten damit eine Freude zu machen. Andere wiederum stehen dem Kalender weniger positiv gegenüber: Sie sehen darin nur Kommerz und kritisieren, dass er der Tradition des Adventskalenders ähnelt. 
💡 kugelzwei – Ideen für heute und übermorgen. 
#Ramadan #Iftar #Ramadankalender #Fastenzeit #Religion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04/12/2024 14:18:46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718190599"/>
                  </a:ext>
                </a:extLst>
              </a:tr>
            </a:tbl>
          </a:graphicData>
        </a:graphic>
      </p:graphicFrame>
      <p:sp>
        <p:nvSpPr>
          <p:cNvPr id="4" name="Text Placeholder 3">
            <a:extLst>
              <a:ext uri="{FF2B5EF4-FFF2-40B4-BE49-F238E27FC236}">
                <a16:creationId xmlns:a16="http://schemas.microsoft.com/office/drawing/2014/main" id="{FE6C0BD1-05A7-4388-809E-EB3E49020D9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466144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89322-B4BB-4923-A251-51D86D5F08B4}"/>
              </a:ext>
            </a:extLst>
          </p:cNvPr>
          <p:cNvSpPr>
            <a:spLocks noGrp="1"/>
          </p:cNvSpPr>
          <p:nvPr>
            <p:ph type="title"/>
          </p:nvPr>
        </p:nvSpPr>
        <p:spPr/>
        <p:txBody>
          <a:bodyPr/>
          <a:lstStyle/>
          <a:p>
            <a:r>
              <a:rPr lang="de-DE"/>
              <a:t>Instagram Posts Table (sortiert nach Reach) | kugelzwei - 24 of 25</a:t>
            </a:r>
            <a:endParaRPr lang="en-US"/>
          </a:p>
        </p:txBody>
      </p:sp>
      <p:graphicFrame>
        <p:nvGraphicFramePr>
          <p:cNvPr id="5" name="Table Placeholder 4">
            <a:extLst>
              <a:ext uri="{FF2B5EF4-FFF2-40B4-BE49-F238E27FC236}">
                <a16:creationId xmlns:a16="http://schemas.microsoft.com/office/drawing/2014/main" id="{92C46763-F704-483E-8241-5DB161BBB0B4}"/>
              </a:ext>
            </a:extLst>
          </p:cNvPr>
          <p:cNvGraphicFramePr>
            <a:graphicFrameLocks noGrp="1"/>
          </p:cNvGraphicFramePr>
          <p:nvPr>
            <p:ph type="tbl" sz="quarter" idx="13"/>
            <p:extLst>
              <p:ext uri="{D42A27DB-BD31-4B8C-83A1-F6EECF244321}">
                <p14:modId xmlns:p14="http://schemas.microsoft.com/office/powerpoint/2010/main" val="160540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5087821"/>
                    </a:ext>
                  </a:extLst>
                </a:gridCol>
                <a:gridCol w="658368">
                  <a:extLst>
                    <a:ext uri="{9D8B030D-6E8A-4147-A177-3AD203B41FA5}">
                      <a16:colId xmlns:a16="http://schemas.microsoft.com/office/drawing/2014/main" val="1241557870"/>
                    </a:ext>
                  </a:extLst>
                </a:gridCol>
                <a:gridCol w="658368">
                  <a:extLst>
                    <a:ext uri="{9D8B030D-6E8A-4147-A177-3AD203B41FA5}">
                      <a16:colId xmlns:a16="http://schemas.microsoft.com/office/drawing/2014/main" val="653826828"/>
                    </a:ext>
                  </a:extLst>
                </a:gridCol>
                <a:gridCol w="658368">
                  <a:extLst>
                    <a:ext uri="{9D8B030D-6E8A-4147-A177-3AD203B41FA5}">
                      <a16:colId xmlns:a16="http://schemas.microsoft.com/office/drawing/2014/main" val="2851297543"/>
                    </a:ext>
                  </a:extLst>
                </a:gridCol>
                <a:gridCol w="658368">
                  <a:extLst>
                    <a:ext uri="{9D8B030D-6E8A-4147-A177-3AD203B41FA5}">
                      <a16:colId xmlns:a16="http://schemas.microsoft.com/office/drawing/2014/main" val="4074237852"/>
                    </a:ext>
                  </a:extLst>
                </a:gridCol>
                <a:gridCol w="658368">
                  <a:extLst>
                    <a:ext uri="{9D8B030D-6E8A-4147-A177-3AD203B41FA5}">
                      <a16:colId xmlns:a16="http://schemas.microsoft.com/office/drawing/2014/main" val="4291359885"/>
                    </a:ext>
                  </a:extLst>
                </a:gridCol>
                <a:gridCol w="658368">
                  <a:extLst>
                    <a:ext uri="{9D8B030D-6E8A-4147-A177-3AD203B41FA5}">
                      <a16:colId xmlns:a16="http://schemas.microsoft.com/office/drawing/2014/main" val="1244675214"/>
                    </a:ext>
                  </a:extLst>
                </a:gridCol>
                <a:gridCol w="658368">
                  <a:extLst>
                    <a:ext uri="{9D8B030D-6E8A-4147-A177-3AD203B41FA5}">
                      <a16:colId xmlns:a16="http://schemas.microsoft.com/office/drawing/2014/main" val="393800534"/>
                    </a:ext>
                  </a:extLst>
                </a:gridCol>
                <a:gridCol w="658368">
                  <a:extLst>
                    <a:ext uri="{9D8B030D-6E8A-4147-A177-3AD203B41FA5}">
                      <a16:colId xmlns:a16="http://schemas.microsoft.com/office/drawing/2014/main" val="643421828"/>
                    </a:ext>
                  </a:extLst>
                </a:gridCol>
                <a:gridCol w="658368">
                  <a:extLst>
                    <a:ext uri="{9D8B030D-6E8A-4147-A177-3AD203B41FA5}">
                      <a16:colId xmlns:a16="http://schemas.microsoft.com/office/drawing/2014/main" val="51670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431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- 2024-03-12 15:06:18</a:t>
                      </a:r>
                      <a:r>
                        <a:rPr kumimoji="0" lang="de-DE" sz="1000" b="0" i="0" u="none" strike="noStrike" kern="1200" cap="none" spc="0" normalizeH="0" baseline="0" noProof="0">
                          <a:ln>
                            <a:noFill/>
                          </a:ln>
                          <a:solidFill>
                            <a:prstClr val="black"/>
                          </a:solidFill>
                          <a:effectLst/>
                          <a:uLnTx/>
                          <a:uFillTx/>
                          <a:latin typeface="Calibri"/>
                          <a:ea typeface="+mn-ea"/>
                          <a:cs typeface="+mn-cs"/>
                        </a:rPr>
                        <a:t>
 Tools, die einfach Sinn ergeben &gt;&gt; 
🦽 Für Rollstuhlfahrende kann es schnell problematisch werden, wenn sie ohne Begleitung mit dem Auto fahren möchten. Denn: Wohin mit dem Rollstuhl und falls in den Kofferraum, wer bringt ihn dann dahin? Lösung dafür können elektrische Verladesysteme wie dieses sein. Der "Chair Topper" ist von einem schwedischen Hersteller, man kann ihn aber auch in Deutschland kaufen. 
🤝 kugelzwei – Ideen für heute und übermorgen.  
#Inklusion #Erfindung #Rollstuhl #Hilfe #Autonomie #Autofahren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14:21:33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28886349"/>
                  </a:ext>
                </a:extLst>
              </a:tr>
            </a:tbl>
          </a:graphicData>
        </a:graphic>
      </p:graphicFrame>
      <p:sp>
        <p:nvSpPr>
          <p:cNvPr id="4" name="Text Placeholder 3">
            <a:extLst>
              <a:ext uri="{FF2B5EF4-FFF2-40B4-BE49-F238E27FC236}">
                <a16:creationId xmlns:a16="http://schemas.microsoft.com/office/drawing/2014/main" id="{998B064D-6EC8-4F50-935C-8F5C267184A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146642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C7686-89D2-4FD9-9A66-B0DDAE581300}"/>
              </a:ext>
            </a:extLst>
          </p:cNvPr>
          <p:cNvSpPr>
            <a:spLocks noGrp="1"/>
          </p:cNvSpPr>
          <p:nvPr>
            <p:ph type="title"/>
          </p:nvPr>
        </p:nvSpPr>
        <p:spPr/>
        <p:txBody>
          <a:bodyPr/>
          <a:lstStyle/>
          <a:p>
            <a:r>
              <a:rPr lang="de-DE"/>
              <a:t>Instagram Posts Table (sortiert nach Reach) | kugelzwei - 25 of 25</a:t>
            </a:r>
            <a:endParaRPr lang="en-US"/>
          </a:p>
        </p:txBody>
      </p:sp>
      <p:graphicFrame>
        <p:nvGraphicFramePr>
          <p:cNvPr id="5" name="Table Placeholder 4">
            <a:extLst>
              <a:ext uri="{FF2B5EF4-FFF2-40B4-BE49-F238E27FC236}">
                <a16:creationId xmlns:a16="http://schemas.microsoft.com/office/drawing/2014/main" id="{AC979443-1EDD-4B8D-A443-357BB813370B}"/>
              </a:ext>
            </a:extLst>
          </p:cNvPr>
          <p:cNvGraphicFramePr>
            <a:graphicFrameLocks noGrp="1"/>
          </p:cNvGraphicFramePr>
          <p:nvPr>
            <p:ph type="tbl" sz="quarter" idx="13"/>
            <p:extLst>
              <p:ext uri="{D42A27DB-BD31-4B8C-83A1-F6EECF244321}">
                <p14:modId xmlns:p14="http://schemas.microsoft.com/office/powerpoint/2010/main" val="3768208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242145"/>
                    </a:ext>
                  </a:extLst>
                </a:gridCol>
                <a:gridCol w="658368">
                  <a:extLst>
                    <a:ext uri="{9D8B030D-6E8A-4147-A177-3AD203B41FA5}">
                      <a16:colId xmlns:a16="http://schemas.microsoft.com/office/drawing/2014/main" val="3139144137"/>
                    </a:ext>
                  </a:extLst>
                </a:gridCol>
                <a:gridCol w="658368">
                  <a:extLst>
                    <a:ext uri="{9D8B030D-6E8A-4147-A177-3AD203B41FA5}">
                      <a16:colId xmlns:a16="http://schemas.microsoft.com/office/drawing/2014/main" val="3773673251"/>
                    </a:ext>
                  </a:extLst>
                </a:gridCol>
                <a:gridCol w="658368">
                  <a:extLst>
                    <a:ext uri="{9D8B030D-6E8A-4147-A177-3AD203B41FA5}">
                      <a16:colId xmlns:a16="http://schemas.microsoft.com/office/drawing/2014/main" val="303766891"/>
                    </a:ext>
                  </a:extLst>
                </a:gridCol>
                <a:gridCol w="658368">
                  <a:extLst>
                    <a:ext uri="{9D8B030D-6E8A-4147-A177-3AD203B41FA5}">
                      <a16:colId xmlns:a16="http://schemas.microsoft.com/office/drawing/2014/main" val="2213443598"/>
                    </a:ext>
                  </a:extLst>
                </a:gridCol>
                <a:gridCol w="658368">
                  <a:extLst>
                    <a:ext uri="{9D8B030D-6E8A-4147-A177-3AD203B41FA5}">
                      <a16:colId xmlns:a16="http://schemas.microsoft.com/office/drawing/2014/main" val="3350010789"/>
                    </a:ext>
                  </a:extLst>
                </a:gridCol>
                <a:gridCol w="658368">
                  <a:extLst>
                    <a:ext uri="{9D8B030D-6E8A-4147-A177-3AD203B41FA5}">
                      <a16:colId xmlns:a16="http://schemas.microsoft.com/office/drawing/2014/main" val="836952541"/>
                    </a:ext>
                  </a:extLst>
                </a:gridCol>
                <a:gridCol w="658368">
                  <a:extLst>
                    <a:ext uri="{9D8B030D-6E8A-4147-A177-3AD203B41FA5}">
                      <a16:colId xmlns:a16="http://schemas.microsoft.com/office/drawing/2014/main" val="3529323437"/>
                    </a:ext>
                  </a:extLst>
                </a:gridCol>
                <a:gridCol w="658368">
                  <a:extLst>
                    <a:ext uri="{9D8B030D-6E8A-4147-A177-3AD203B41FA5}">
                      <a16:colId xmlns:a16="http://schemas.microsoft.com/office/drawing/2014/main" val="1430784645"/>
                    </a:ext>
                  </a:extLst>
                </a:gridCol>
                <a:gridCol w="658368">
                  <a:extLst>
                    <a:ext uri="{9D8B030D-6E8A-4147-A177-3AD203B41FA5}">
                      <a16:colId xmlns:a16="http://schemas.microsoft.com/office/drawing/2014/main" val="172120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3491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- 2024-03-11 11:59:18</a:t>
                      </a:r>
                      <a:r>
                        <a:rPr kumimoji="0" lang="de-DE" sz="1000" b="0" i="0" u="none" strike="noStrike" kern="1200" cap="none" spc="0" normalizeH="0" baseline="0" noProof="0">
                          <a:ln>
                            <a:noFill/>
                          </a:ln>
                          <a:solidFill>
                            <a:prstClr val="black"/>
                          </a:solidFill>
                          <a:effectLst/>
                          <a:uLnTx/>
                          <a:uFillTx/>
                          <a:latin typeface="Calibri"/>
                          <a:ea typeface="+mn-ea"/>
                          <a:cs typeface="+mn-cs"/>
                        </a:rPr>
                        <a:t>
 🎞️ Welche dieser Ideen bräuchte dein Kino? 
🍿 “And the Oscar goes to ... “ In der Nacht von Sonntag auf Montag unserer Zeit wurden in Los Angeles wieder die Oscars verliehen. Wir haben uns überlegt, wie wir uns die preisgekrönten Filme im Kino noch lieber anschauen würden. Mit unseren Upgrades könnte das Kino-Erlebnis barrierefreier und noch einmaliger werden.  
💡 kugelzwei – Ideen für heute und übermorgen. 
#Kino #Upgrade #Kinofilm #Kinoabend #Oscars #Oscars2024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04/10/2024 08:17:26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99026608"/>
                  </a:ext>
                </a:extLst>
              </a:tr>
            </a:tbl>
          </a:graphicData>
        </a:graphic>
      </p:graphicFrame>
      <p:sp>
        <p:nvSpPr>
          <p:cNvPr id="4" name="Text Placeholder 3">
            <a:extLst>
              <a:ext uri="{FF2B5EF4-FFF2-40B4-BE49-F238E27FC236}">
                <a16:creationId xmlns:a16="http://schemas.microsoft.com/office/drawing/2014/main" id="{AB6CAA2D-7873-443F-8483-B80199A2977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672756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9EADF-B97A-4ADB-A51D-65DA56F15003}"/>
              </a:ext>
            </a:extLst>
          </p:cNvPr>
          <p:cNvSpPr>
            <a:spLocks noGrp="1"/>
          </p:cNvSpPr>
          <p:nvPr>
            <p:ph type="title"/>
          </p:nvPr>
        </p:nvSpPr>
        <p:spPr/>
        <p:txBody>
          <a:bodyPr/>
          <a:lstStyle/>
          <a:p>
            <a:r>
              <a:rPr lang="en-US"/>
              <a:t>Instagram Instagram Table Avg. Daily Reach | kugelzwei</a:t>
            </a:r>
          </a:p>
        </p:txBody>
      </p:sp>
      <p:graphicFrame>
        <p:nvGraphicFramePr>
          <p:cNvPr id="5" name="Table Placeholder 4">
            <a:extLst>
              <a:ext uri="{FF2B5EF4-FFF2-40B4-BE49-F238E27FC236}">
                <a16:creationId xmlns:a16="http://schemas.microsoft.com/office/drawing/2014/main" id="{43EF782C-39CD-4FD1-A78D-82B05BC874FC}"/>
              </a:ext>
            </a:extLst>
          </p:cNvPr>
          <p:cNvGraphicFramePr>
            <a:graphicFrameLocks noGrp="1"/>
          </p:cNvGraphicFramePr>
          <p:nvPr>
            <p:ph type="tbl" sz="quarter" idx="13"/>
            <p:extLst>
              <p:ext uri="{D42A27DB-BD31-4B8C-83A1-F6EECF244321}">
                <p14:modId xmlns:p14="http://schemas.microsoft.com/office/powerpoint/2010/main" val="100533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3938470"/>
                    </a:ext>
                  </a:extLst>
                </a:gridCol>
                <a:gridCol w="740664">
                  <a:extLst>
                    <a:ext uri="{9D8B030D-6E8A-4147-A177-3AD203B41FA5}">
                      <a16:colId xmlns:a16="http://schemas.microsoft.com/office/drawing/2014/main" val="485499612"/>
                    </a:ext>
                  </a:extLst>
                </a:gridCol>
                <a:gridCol w="740664">
                  <a:extLst>
                    <a:ext uri="{9D8B030D-6E8A-4147-A177-3AD203B41FA5}">
                      <a16:colId xmlns:a16="http://schemas.microsoft.com/office/drawing/2014/main" val="4233903892"/>
                    </a:ext>
                  </a:extLst>
                </a:gridCol>
                <a:gridCol w="740664">
                  <a:extLst>
                    <a:ext uri="{9D8B030D-6E8A-4147-A177-3AD203B41FA5}">
                      <a16:colId xmlns:a16="http://schemas.microsoft.com/office/drawing/2014/main" val="1814695776"/>
                    </a:ext>
                  </a:extLst>
                </a:gridCol>
                <a:gridCol w="740664">
                  <a:extLst>
                    <a:ext uri="{9D8B030D-6E8A-4147-A177-3AD203B41FA5}">
                      <a16:colId xmlns:a16="http://schemas.microsoft.com/office/drawing/2014/main" val="1096458820"/>
                    </a:ext>
                  </a:extLst>
                </a:gridCol>
                <a:gridCol w="740664">
                  <a:extLst>
                    <a:ext uri="{9D8B030D-6E8A-4147-A177-3AD203B41FA5}">
                      <a16:colId xmlns:a16="http://schemas.microsoft.com/office/drawing/2014/main" val="2310922415"/>
                    </a:ext>
                  </a:extLst>
                </a:gridCol>
                <a:gridCol w="740664">
                  <a:extLst>
                    <a:ext uri="{9D8B030D-6E8A-4147-A177-3AD203B41FA5}">
                      <a16:colId xmlns:a16="http://schemas.microsoft.com/office/drawing/2014/main" val="2587620775"/>
                    </a:ext>
                  </a:extLst>
                </a:gridCol>
                <a:gridCol w="740664">
                  <a:extLst>
                    <a:ext uri="{9D8B030D-6E8A-4147-A177-3AD203B41FA5}">
                      <a16:colId xmlns:a16="http://schemas.microsoft.com/office/drawing/2014/main" val="536491647"/>
                    </a:ext>
                  </a:extLst>
                </a:gridCol>
                <a:gridCol w="740664">
                  <a:extLst>
                    <a:ext uri="{9D8B030D-6E8A-4147-A177-3AD203B41FA5}">
                      <a16:colId xmlns:a16="http://schemas.microsoft.com/office/drawing/2014/main" val="13001241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Followers +/-</a:t>
                      </a:r>
                    </a:p>
                  </a:txBody>
                  <a:tcPr/>
                </a:tc>
                <a:tc>
                  <a:txBody>
                    <a:bodyPr/>
                    <a:lstStyle/>
                    <a:p>
                      <a:r>
                        <a:rPr lang="en-US" sz="1000"/>
                        <a:t>Posts</a:t>
                      </a:r>
                    </a:p>
                  </a:txBody>
                  <a:tcPr/>
                </a:tc>
                <a:tc>
                  <a:txBody>
                    <a:bodyPr/>
                    <a:lstStyle/>
                    <a:p>
                      <a:r>
                        <a:rPr lang="en-US" sz="1000"/>
                        <a:t>Likes+Comments</a:t>
                      </a:r>
                    </a:p>
                  </a:txBody>
                  <a:tcPr/>
                </a:tc>
                <a:tc>
                  <a:txBody>
                    <a:bodyPr/>
                    <a:lstStyle/>
                    <a:p>
                      <a:r>
                        <a:rPr lang="en-US" sz="1000"/>
                        <a:t>Likes</a:t>
                      </a:r>
                    </a:p>
                  </a:txBody>
                  <a:tcPr/>
                </a:tc>
                <a:tc>
                  <a:txBody>
                    <a:bodyPr/>
                    <a:lstStyle/>
                    <a:p>
                      <a:r>
                        <a:rPr lang="en-US" sz="1000"/>
                        <a:t>Comments</a:t>
                      </a:r>
                    </a:p>
                  </a:txBody>
                  <a:tcPr/>
                </a:tc>
                <a:tc>
                  <a:txBody>
                    <a:bodyPr/>
                    <a:lstStyle/>
                    <a:p>
                      <a:r>
                        <a:rPr lang="en-US" sz="1000"/>
                        <a:t>Avg. Daily Reach</a:t>
                      </a:r>
                    </a:p>
                  </a:txBody>
                  <a:tcPr/>
                </a:tc>
                <a:tc>
                  <a:txBody>
                    <a:bodyPr/>
                    <a:lstStyle/>
                    <a:p>
                      <a:r>
                        <a:rPr lang="en-US" sz="1000"/>
                        <a:t>I-Rate</a:t>
                      </a:r>
                    </a:p>
                  </a:txBody>
                  <a:tcPr/>
                </a:tc>
                <a:extLst>
                  <a:ext uri="{0D108BD9-81ED-4DB2-BD59-A6C34878D82A}">
                    <a16:rowId xmlns:a16="http://schemas.microsoft.com/office/drawing/2014/main" val="241438673"/>
                  </a:ext>
                </a:extLst>
              </a:tr>
              <a:tr h="370840">
                <a:tc>
                  <a:txBody>
                    <a:bodyPr/>
                    <a:lstStyle/>
                    <a:p>
                      <a:r>
                        <a:rPr lang="en-US" sz="1000"/>
                        <a:t>kugelzwei</a:t>
                      </a:r>
                    </a:p>
                  </a:txBody>
                  <a:tcPr/>
                </a:tc>
                <a:tc>
                  <a:txBody>
                    <a:bodyPr/>
                    <a:lstStyle/>
                    <a:p>
                      <a:r>
                        <a:rPr lang="en-US" sz="1000"/>
                        <a:t>255180</a:t>
                      </a:r>
                    </a:p>
                  </a:txBody>
                  <a:tcPr/>
                </a:tc>
                <a:tc>
                  <a:txBody>
                    <a:bodyPr/>
                    <a:lstStyle/>
                    <a:p>
                      <a:r>
                        <a:rPr lang="en-US" sz="1000"/>
                        <a:t>316</a:t>
                      </a:r>
                    </a:p>
                  </a:txBody>
                  <a:tcPr/>
                </a:tc>
                <a:tc>
                  <a:txBody>
                    <a:bodyPr/>
                    <a:lstStyle/>
                    <a:p>
                      <a:r>
                        <a:rPr lang="en-US" sz="1000"/>
                        <a:t>17</a:t>
                      </a:r>
                    </a:p>
                  </a:txBody>
                  <a:tcPr/>
                </a:tc>
                <a:tc>
                  <a:txBody>
                    <a:bodyPr/>
                    <a:lstStyle/>
                    <a:p>
                      <a:r>
                        <a:rPr lang="en-US" sz="1000"/>
                        <a:t>53321</a:t>
                      </a:r>
                    </a:p>
                  </a:txBody>
                  <a:tcPr/>
                </a:tc>
                <a:tc>
                  <a:txBody>
                    <a:bodyPr/>
                    <a:lstStyle/>
                    <a:p>
                      <a:r>
                        <a:rPr lang="en-US" sz="1000"/>
                        <a:t>51222</a:t>
                      </a:r>
                    </a:p>
                  </a:txBody>
                  <a:tcPr/>
                </a:tc>
                <a:tc>
                  <a:txBody>
                    <a:bodyPr/>
                    <a:lstStyle/>
                    <a:p>
                      <a:r>
                        <a:rPr lang="en-US" sz="1000"/>
                        <a:t>2099</a:t>
                      </a:r>
                    </a:p>
                  </a:txBody>
                  <a:tcPr/>
                </a:tc>
                <a:tc>
                  <a:txBody>
                    <a:bodyPr/>
                    <a:lstStyle/>
                    <a:p>
                      <a:r>
                        <a:rPr lang="en-US" sz="1000"/>
                        <a:t>319167.29032258</a:t>
                      </a:r>
                    </a:p>
                  </a:txBody>
                  <a:tcPr/>
                </a:tc>
                <a:tc>
                  <a:txBody>
                    <a:bodyPr/>
                    <a:lstStyle/>
                    <a:p>
                      <a:r>
                        <a:rPr lang="en-US" sz="1000"/>
                        <a:t>1.2447 %</a:t>
                      </a:r>
                    </a:p>
                  </a:txBody>
                  <a:tcPr/>
                </a:tc>
                <a:extLst>
                  <a:ext uri="{0D108BD9-81ED-4DB2-BD59-A6C34878D82A}">
                    <a16:rowId xmlns:a16="http://schemas.microsoft.com/office/drawing/2014/main" val="3499981824"/>
                  </a:ext>
                </a:extLst>
              </a:tr>
            </a:tbl>
          </a:graphicData>
        </a:graphic>
      </p:graphicFrame>
      <p:sp>
        <p:nvSpPr>
          <p:cNvPr id="4" name="Text Placeholder 3">
            <a:extLst>
              <a:ext uri="{FF2B5EF4-FFF2-40B4-BE49-F238E27FC236}">
                <a16:creationId xmlns:a16="http://schemas.microsoft.com/office/drawing/2014/main" id="{EEC9DF29-7ED5-4AFB-B18C-E563D7652CA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8835045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4561</Words>
  <Application>Microsoft Office PowerPoint</Application>
  <PresentationFormat>On-screen Show (4:3)</PresentationFormat>
  <Paragraphs>602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Overview</vt:lpstr>
      <vt:lpstr>Instagram Key Metrics Table | kugelzwei</vt:lpstr>
      <vt:lpstr>Instagram Followers Total | kugelzwei</vt:lpstr>
      <vt:lpstr>Instagram Interaction Rate | kugelzwei</vt:lpstr>
      <vt:lpstr>Instagram Posts Table (sortiert nach Reach) | kugelzwei - 1 of 25</vt:lpstr>
      <vt:lpstr>Instagram Posts Table (sortiert nach Reach) | kugelzwei - 2 of 25</vt:lpstr>
      <vt:lpstr>Instagram Posts Table (sortiert nach Reach) | kugelzwei - 3 of 25</vt:lpstr>
      <vt:lpstr>Instagram Posts Table (sortiert nach Reach) | kugelzwei - 4 of 25</vt:lpstr>
      <vt:lpstr>Instagram Posts Table (sortiert nach Reach) | kugelzwei - 5 of 25</vt:lpstr>
      <vt:lpstr>Instagram Posts Table (sortiert nach Reach) | kugelzwei - 6 of 25</vt:lpstr>
      <vt:lpstr>Instagram Posts Table (sortiert nach Reach) | kugelzwei - 7 of 25</vt:lpstr>
      <vt:lpstr>Instagram Posts Table (sortiert nach Reach) | kugelzwei - 8 of 25</vt:lpstr>
      <vt:lpstr>Instagram Posts Table (sortiert nach Reach) | kugelzwei - 9 of 25</vt:lpstr>
      <vt:lpstr>Instagram Posts Table (sortiert nach Reach) | kugelzwei - 10 of 25</vt:lpstr>
      <vt:lpstr>Instagram Posts Table (sortiert nach Reach) | kugelzwei - 11 of 25</vt:lpstr>
      <vt:lpstr>Instagram Posts Table (sortiert nach Reach) | kugelzwei - 12 of 25</vt:lpstr>
      <vt:lpstr>Instagram Posts Table (sortiert nach Reach) | kugelzwei - 13 of 25</vt:lpstr>
      <vt:lpstr>Instagram Posts Table (sortiert nach Reach) | kugelzwei - 14 of 25</vt:lpstr>
      <vt:lpstr>Instagram Posts Table (sortiert nach Reach) | kugelzwei - 15 of 25</vt:lpstr>
      <vt:lpstr>Instagram Posts Table (sortiert nach Reach) | kugelzwei - 16 of 25</vt:lpstr>
      <vt:lpstr>Instagram Posts Table (sortiert nach Reach) | kugelzwei - 17 of 25</vt:lpstr>
      <vt:lpstr>Instagram Posts Table (sortiert nach Reach) | kugelzwei - 18 of 25</vt:lpstr>
      <vt:lpstr>Instagram Posts Table (sortiert nach Reach) | kugelzwei - 19 of 25</vt:lpstr>
      <vt:lpstr>Instagram Posts Table (sortiert nach Reach) | kugelzwei - 20 of 25</vt:lpstr>
      <vt:lpstr>Instagram Posts Table (sortiert nach Reach) | kugelzwei - 21 of 25</vt:lpstr>
      <vt:lpstr>Instagram Posts Table (sortiert nach Reach) | kugelzwei - 22 of 25</vt:lpstr>
      <vt:lpstr>Instagram Posts Table (sortiert nach Reach) | kugelzwei - 23 of 25</vt:lpstr>
      <vt:lpstr>Instagram Posts Table (sortiert nach Reach) | kugelzwei - 24 of 25</vt:lpstr>
      <vt:lpstr>Instagram Posts Table (sortiert nach Reach) | kugelzwei - 25 of 25</vt:lpstr>
      <vt:lpstr>Instagram Instagram Table Avg. Daily Reach | kugelzwei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2024-04-21T16:15:36Z</dcterms:created>
  <dcterms:modified xsi:type="dcterms:W3CDTF">2024-04-21T16:16:31Z</dcterms:modified>
</cp:coreProperties>
</file>