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E36BC-A9BB-41CC-84C3-A65326FF24B4}"/>
              </a:ext>
            </a:extLst>
          </p:cNvPr>
          <p:cNvSpPr>
            <a:spLocks noGrp="1"/>
          </p:cNvSpPr>
          <p:nvPr>
            <p:ph type="title"/>
          </p:nvPr>
        </p:nvSpPr>
        <p:spPr/>
        <p:txBody>
          <a:bodyPr/>
          <a:lstStyle/>
          <a:p>
            <a:r>
              <a:rPr lang="de-DE"/>
              <a:t>Instagram Posts Table (sortiert nach Reach) | kugelzwei - 1 of 8</a:t>
            </a:r>
            <a:endParaRPr lang="en-US"/>
          </a:p>
        </p:txBody>
      </p:sp>
      <p:graphicFrame>
        <p:nvGraphicFramePr>
          <p:cNvPr id="5" name="Table Placeholder 4">
            <a:extLst>
              <a:ext uri="{FF2B5EF4-FFF2-40B4-BE49-F238E27FC236}">
                <a16:creationId xmlns:a16="http://schemas.microsoft.com/office/drawing/2014/main" id="{1B461436-B7EE-4436-9DA2-446007BF81C4}"/>
              </a:ext>
            </a:extLst>
          </p:cNvPr>
          <p:cNvGraphicFramePr>
            <a:graphicFrameLocks noGrp="1"/>
          </p:cNvGraphicFramePr>
          <p:nvPr>
            <p:ph type="tbl" sz="quarter" idx="13"/>
            <p:extLst>
              <p:ext uri="{D42A27DB-BD31-4B8C-83A1-F6EECF244321}">
                <p14:modId xmlns:p14="http://schemas.microsoft.com/office/powerpoint/2010/main" val="943687222"/>
              </p:ext>
            </p:extLst>
          </p:nvPr>
        </p:nvGraphicFramePr>
        <p:xfrm>
          <a:off x="457200" y="1731963"/>
          <a:ext cx="7982712" cy="9194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0499747"/>
                    </a:ext>
                  </a:extLst>
                </a:gridCol>
                <a:gridCol w="658368">
                  <a:extLst>
                    <a:ext uri="{9D8B030D-6E8A-4147-A177-3AD203B41FA5}">
                      <a16:colId xmlns:a16="http://schemas.microsoft.com/office/drawing/2014/main" val="1061556851"/>
                    </a:ext>
                  </a:extLst>
                </a:gridCol>
                <a:gridCol w="658368">
                  <a:extLst>
                    <a:ext uri="{9D8B030D-6E8A-4147-A177-3AD203B41FA5}">
                      <a16:colId xmlns:a16="http://schemas.microsoft.com/office/drawing/2014/main" val="2068113797"/>
                    </a:ext>
                  </a:extLst>
                </a:gridCol>
                <a:gridCol w="658368">
                  <a:extLst>
                    <a:ext uri="{9D8B030D-6E8A-4147-A177-3AD203B41FA5}">
                      <a16:colId xmlns:a16="http://schemas.microsoft.com/office/drawing/2014/main" val="1718752638"/>
                    </a:ext>
                  </a:extLst>
                </a:gridCol>
                <a:gridCol w="658368">
                  <a:extLst>
                    <a:ext uri="{9D8B030D-6E8A-4147-A177-3AD203B41FA5}">
                      <a16:colId xmlns:a16="http://schemas.microsoft.com/office/drawing/2014/main" val="3316458821"/>
                    </a:ext>
                  </a:extLst>
                </a:gridCol>
                <a:gridCol w="658368">
                  <a:extLst>
                    <a:ext uri="{9D8B030D-6E8A-4147-A177-3AD203B41FA5}">
                      <a16:colId xmlns:a16="http://schemas.microsoft.com/office/drawing/2014/main" val="313476414"/>
                    </a:ext>
                  </a:extLst>
                </a:gridCol>
                <a:gridCol w="658368">
                  <a:extLst>
                    <a:ext uri="{9D8B030D-6E8A-4147-A177-3AD203B41FA5}">
                      <a16:colId xmlns:a16="http://schemas.microsoft.com/office/drawing/2014/main" val="810491215"/>
                    </a:ext>
                  </a:extLst>
                </a:gridCol>
                <a:gridCol w="658368">
                  <a:extLst>
                    <a:ext uri="{9D8B030D-6E8A-4147-A177-3AD203B41FA5}">
                      <a16:colId xmlns:a16="http://schemas.microsoft.com/office/drawing/2014/main" val="3230858328"/>
                    </a:ext>
                  </a:extLst>
                </a:gridCol>
                <a:gridCol w="658368">
                  <a:extLst>
                    <a:ext uri="{9D8B030D-6E8A-4147-A177-3AD203B41FA5}">
                      <a16:colId xmlns:a16="http://schemas.microsoft.com/office/drawing/2014/main" val="301153286"/>
                    </a:ext>
                  </a:extLst>
                </a:gridCol>
                <a:gridCol w="658368">
                  <a:extLst>
                    <a:ext uri="{9D8B030D-6E8A-4147-A177-3AD203B41FA5}">
                      <a16:colId xmlns:a16="http://schemas.microsoft.com/office/drawing/2014/main" val="1890971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1119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- 2024-02-18 13:23:00</a:t>
                      </a:r>
                      <a:r>
                        <a:rPr kumimoji="0" lang="de-DE" sz="1000" b="0" i="0" u="none" strike="noStrike" kern="1200" cap="none" spc="0" normalizeH="0" baseline="0" noProof="0">
                          <a:ln>
                            <a:noFill/>
                          </a:ln>
                          <a:solidFill>
                            <a:prstClr val="black"/>
                          </a:solidFill>
                          <a:effectLst/>
                          <a:uLnTx/>
                          <a:uFillTx/>
                          <a:latin typeface="Calibri"/>
                          <a:ea typeface="+mn-ea"/>
                          <a:cs typeface="+mn-cs"/>
                        </a:rPr>
                        <a:t>
 😔 Warst du schon einmal in einer Situation, in der dir so ein Kurs geholfen hätte? 
🤔 Wenn sich Menschen im eigenen Umfeld in einer psychischen Krise befinden, ist man schnell damit überfragt, wie man am besten helfen kann. “Mental-Health-First-Aid"-Kurse sollen da eine Unterstützung bieten. Organisiert werden sie von der gemeinnützigen Einrichtung „MHFA Ersthelfer“, in Trägerschaft des „Zentralinstituts für Seelische Gesundheit“ in Mannheim. 
 💡 kugelzwei – Ideen für heute und übermorgen.  
 #MentalHealth #Psychologie #ErsteHilfe #Helfen #MHFA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35696072"/>
                  </a:ext>
                </a:extLst>
              </a:tr>
            </a:tbl>
          </a:graphicData>
        </a:graphic>
      </p:graphicFrame>
      <p:sp>
        <p:nvSpPr>
          <p:cNvPr id="4" name="Text Placeholder 3">
            <a:extLst>
              <a:ext uri="{FF2B5EF4-FFF2-40B4-BE49-F238E27FC236}">
                <a16:creationId xmlns:a16="http://schemas.microsoft.com/office/drawing/2014/main" id="{7DB190C9-8A9F-4BEB-8D2F-C7429F60091D}"/>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153544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3AB1-4221-41DC-BAED-C479EC35E73B}"/>
              </a:ext>
            </a:extLst>
          </p:cNvPr>
          <p:cNvSpPr>
            <a:spLocks noGrp="1"/>
          </p:cNvSpPr>
          <p:nvPr>
            <p:ph type="title"/>
          </p:nvPr>
        </p:nvSpPr>
        <p:spPr/>
        <p:txBody>
          <a:bodyPr/>
          <a:lstStyle/>
          <a:p>
            <a:r>
              <a:rPr lang="de-DE"/>
              <a:t>Instagram Posts Table (sortiert nach Reach) | kugelzwei - 2 of 8</a:t>
            </a:r>
            <a:endParaRPr lang="en-US"/>
          </a:p>
        </p:txBody>
      </p:sp>
      <p:graphicFrame>
        <p:nvGraphicFramePr>
          <p:cNvPr id="5" name="Table Placeholder 4">
            <a:extLst>
              <a:ext uri="{FF2B5EF4-FFF2-40B4-BE49-F238E27FC236}">
                <a16:creationId xmlns:a16="http://schemas.microsoft.com/office/drawing/2014/main" id="{195C6D64-BA30-4933-BF87-EFFC767AD5C2}"/>
              </a:ext>
            </a:extLst>
          </p:cNvPr>
          <p:cNvGraphicFramePr>
            <a:graphicFrameLocks noGrp="1"/>
          </p:cNvGraphicFramePr>
          <p:nvPr>
            <p:ph type="tbl" sz="quarter" idx="13"/>
            <p:extLst>
              <p:ext uri="{D42A27DB-BD31-4B8C-83A1-F6EECF244321}">
                <p14:modId xmlns:p14="http://schemas.microsoft.com/office/powerpoint/2010/main" val="41105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70268737"/>
                    </a:ext>
                  </a:extLst>
                </a:gridCol>
                <a:gridCol w="658368">
                  <a:extLst>
                    <a:ext uri="{9D8B030D-6E8A-4147-A177-3AD203B41FA5}">
                      <a16:colId xmlns:a16="http://schemas.microsoft.com/office/drawing/2014/main" val="2109611170"/>
                    </a:ext>
                  </a:extLst>
                </a:gridCol>
                <a:gridCol w="658368">
                  <a:extLst>
                    <a:ext uri="{9D8B030D-6E8A-4147-A177-3AD203B41FA5}">
                      <a16:colId xmlns:a16="http://schemas.microsoft.com/office/drawing/2014/main" val="2537172260"/>
                    </a:ext>
                  </a:extLst>
                </a:gridCol>
                <a:gridCol w="658368">
                  <a:extLst>
                    <a:ext uri="{9D8B030D-6E8A-4147-A177-3AD203B41FA5}">
                      <a16:colId xmlns:a16="http://schemas.microsoft.com/office/drawing/2014/main" val="3566360421"/>
                    </a:ext>
                  </a:extLst>
                </a:gridCol>
                <a:gridCol w="658368">
                  <a:extLst>
                    <a:ext uri="{9D8B030D-6E8A-4147-A177-3AD203B41FA5}">
                      <a16:colId xmlns:a16="http://schemas.microsoft.com/office/drawing/2014/main" val="1529116871"/>
                    </a:ext>
                  </a:extLst>
                </a:gridCol>
                <a:gridCol w="658368">
                  <a:extLst>
                    <a:ext uri="{9D8B030D-6E8A-4147-A177-3AD203B41FA5}">
                      <a16:colId xmlns:a16="http://schemas.microsoft.com/office/drawing/2014/main" val="1216824172"/>
                    </a:ext>
                  </a:extLst>
                </a:gridCol>
                <a:gridCol w="658368">
                  <a:extLst>
                    <a:ext uri="{9D8B030D-6E8A-4147-A177-3AD203B41FA5}">
                      <a16:colId xmlns:a16="http://schemas.microsoft.com/office/drawing/2014/main" val="3055765434"/>
                    </a:ext>
                  </a:extLst>
                </a:gridCol>
                <a:gridCol w="658368">
                  <a:extLst>
                    <a:ext uri="{9D8B030D-6E8A-4147-A177-3AD203B41FA5}">
                      <a16:colId xmlns:a16="http://schemas.microsoft.com/office/drawing/2014/main" val="70272866"/>
                    </a:ext>
                  </a:extLst>
                </a:gridCol>
                <a:gridCol w="658368">
                  <a:extLst>
                    <a:ext uri="{9D8B030D-6E8A-4147-A177-3AD203B41FA5}">
                      <a16:colId xmlns:a16="http://schemas.microsoft.com/office/drawing/2014/main" val="222051183"/>
                    </a:ext>
                  </a:extLst>
                </a:gridCol>
                <a:gridCol w="658368">
                  <a:extLst>
                    <a:ext uri="{9D8B030D-6E8A-4147-A177-3AD203B41FA5}">
                      <a16:colId xmlns:a16="http://schemas.microsoft.com/office/drawing/2014/main" val="28962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6432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- 2024-02-17 10:03:35</a:t>
                      </a:r>
                      <a:r>
                        <a:rPr kumimoji="0" lang="de-DE" sz="1000" b="0" i="0" u="none" strike="noStrike" kern="1200" cap="none" spc="0" normalizeH="0" baseline="0" noProof="0">
                          <a:ln>
                            <a:noFill/>
                          </a:ln>
                          <a:solidFill>
                            <a:prstClr val="black"/>
                          </a:solidFill>
                          <a:effectLst/>
                          <a:uLnTx/>
                          <a:uFillTx/>
                          <a:latin typeface="Calibri"/>
                          <a:ea typeface="+mn-ea"/>
                          <a:cs typeface="+mn-cs"/>
                        </a:rPr>
                        <a:t>
 💭 Was würde sich für dich ändern, wenn es keine Chef:innen gäbe? 
💼 Einfach mal während der Arbeit die Füße hochlegen und abschalten, oder sich richtig ins neue Projekt reinhängen, weil am Ende jede:r mehr vom “Kuchen” abbekommt? Wir haben mal überlegt, wie die Arbeitswelt so ganz ohne Chef:innen aussehen würde. ‍ 
🤝 Ein paar wenige Unternehmen verzichten intern schon auf starre Strukturen, Chef:innen werden hier zu gleichberechtigten Teammitgliedern. Allerdings: Vor dem Gesetz haften dort trotzdem noch Geschäftsführer:innen für die Unternehmen und haben Vetorechte für besonders weitreichende Entscheidungen. 
💡 kugelzwei – Ideen für heute und übermorgen. 
#Boss #Chef #Chefin #Job #WorkLifeBalance #NewWork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09969415"/>
                  </a:ext>
                </a:extLst>
              </a:tr>
            </a:tbl>
          </a:graphicData>
        </a:graphic>
      </p:graphicFrame>
      <p:sp>
        <p:nvSpPr>
          <p:cNvPr id="4" name="Text Placeholder 3">
            <a:extLst>
              <a:ext uri="{FF2B5EF4-FFF2-40B4-BE49-F238E27FC236}">
                <a16:creationId xmlns:a16="http://schemas.microsoft.com/office/drawing/2014/main" id="{E396E2BC-87C7-446F-B5AD-5331DBA0815D}"/>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2952479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3282D-9E56-436F-8DCD-9192D25E5617}"/>
              </a:ext>
            </a:extLst>
          </p:cNvPr>
          <p:cNvSpPr>
            <a:spLocks noGrp="1"/>
          </p:cNvSpPr>
          <p:nvPr>
            <p:ph type="title"/>
          </p:nvPr>
        </p:nvSpPr>
        <p:spPr/>
        <p:txBody>
          <a:bodyPr/>
          <a:lstStyle/>
          <a:p>
            <a:r>
              <a:rPr lang="de-DE"/>
              <a:t>Instagram Posts Table (sortiert nach Reach) | kugelzwei - 3 of 8</a:t>
            </a:r>
            <a:endParaRPr lang="en-US"/>
          </a:p>
        </p:txBody>
      </p:sp>
      <p:graphicFrame>
        <p:nvGraphicFramePr>
          <p:cNvPr id="5" name="Table Placeholder 4">
            <a:extLst>
              <a:ext uri="{FF2B5EF4-FFF2-40B4-BE49-F238E27FC236}">
                <a16:creationId xmlns:a16="http://schemas.microsoft.com/office/drawing/2014/main" id="{0E421C51-096C-4705-B667-708FB60E4E2A}"/>
              </a:ext>
            </a:extLst>
          </p:cNvPr>
          <p:cNvGraphicFramePr>
            <a:graphicFrameLocks noGrp="1"/>
          </p:cNvGraphicFramePr>
          <p:nvPr>
            <p:ph type="tbl" sz="quarter" idx="13"/>
            <p:extLst>
              <p:ext uri="{D42A27DB-BD31-4B8C-83A1-F6EECF244321}">
                <p14:modId xmlns:p14="http://schemas.microsoft.com/office/powerpoint/2010/main" val="271095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2283577"/>
                    </a:ext>
                  </a:extLst>
                </a:gridCol>
                <a:gridCol w="658368">
                  <a:extLst>
                    <a:ext uri="{9D8B030D-6E8A-4147-A177-3AD203B41FA5}">
                      <a16:colId xmlns:a16="http://schemas.microsoft.com/office/drawing/2014/main" val="3201731739"/>
                    </a:ext>
                  </a:extLst>
                </a:gridCol>
                <a:gridCol w="658368">
                  <a:extLst>
                    <a:ext uri="{9D8B030D-6E8A-4147-A177-3AD203B41FA5}">
                      <a16:colId xmlns:a16="http://schemas.microsoft.com/office/drawing/2014/main" val="1355756644"/>
                    </a:ext>
                  </a:extLst>
                </a:gridCol>
                <a:gridCol w="658368">
                  <a:extLst>
                    <a:ext uri="{9D8B030D-6E8A-4147-A177-3AD203B41FA5}">
                      <a16:colId xmlns:a16="http://schemas.microsoft.com/office/drawing/2014/main" val="1055719241"/>
                    </a:ext>
                  </a:extLst>
                </a:gridCol>
                <a:gridCol w="658368">
                  <a:extLst>
                    <a:ext uri="{9D8B030D-6E8A-4147-A177-3AD203B41FA5}">
                      <a16:colId xmlns:a16="http://schemas.microsoft.com/office/drawing/2014/main" val="4221133514"/>
                    </a:ext>
                  </a:extLst>
                </a:gridCol>
                <a:gridCol w="658368">
                  <a:extLst>
                    <a:ext uri="{9D8B030D-6E8A-4147-A177-3AD203B41FA5}">
                      <a16:colId xmlns:a16="http://schemas.microsoft.com/office/drawing/2014/main" val="2483205364"/>
                    </a:ext>
                  </a:extLst>
                </a:gridCol>
                <a:gridCol w="658368">
                  <a:extLst>
                    <a:ext uri="{9D8B030D-6E8A-4147-A177-3AD203B41FA5}">
                      <a16:colId xmlns:a16="http://schemas.microsoft.com/office/drawing/2014/main" val="2926949325"/>
                    </a:ext>
                  </a:extLst>
                </a:gridCol>
                <a:gridCol w="658368">
                  <a:extLst>
                    <a:ext uri="{9D8B030D-6E8A-4147-A177-3AD203B41FA5}">
                      <a16:colId xmlns:a16="http://schemas.microsoft.com/office/drawing/2014/main" val="1307389100"/>
                    </a:ext>
                  </a:extLst>
                </a:gridCol>
                <a:gridCol w="658368">
                  <a:extLst>
                    <a:ext uri="{9D8B030D-6E8A-4147-A177-3AD203B41FA5}">
                      <a16:colId xmlns:a16="http://schemas.microsoft.com/office/drawing/2014/main" val="3604196753"/>
                    </a:ext>
                  </a:extLst>
                </a:gridCol>
                <a:gridCol w="658368">
                  <a:extLst>
                    <a:ext uri="{9D8B030D-6E8A-4147-A177-3AD203B41FA5}">
                      <a16:colId xmlns:a16="http://schemas.microsoft.com/office/drawing/2014/main" val="2886498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5043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- 2024-02-16 16:04:13</a:t>
                      </a:r>
                      <a:r>
                        <a:rPr kumimoji="0" lang="de-DE" sz="1000" b="0" i="0" u="none" strike="noStrike" kern="1200" cap="none" spc="0" normalizeH="0" baseline="0" noProof="0">
                          <a:ln>
                            <a:noFill/>
                          </a:ln>
                          <a:solidFill>
                            <a:prstClr val="black"/>
                          </a:solidFill>
                          <a:effectLst/>
                          <a:uLnTx/>
                          <a:uFillTx/>
                          <a:latin typeface="Calibri"/>
                          <a:ea typeface="+mn-ea"/>
                          <a:cs typeface="+mn-cs"/>
                        </a:rPr>
                        <a:t>
 Streaming aus dem Windrad? 🤯 Kein Scherz. Der Windparkbetreiber Westfalenwind baut Rechenzentren in Windkraftanlagen. So wird grüner Strom direkt dort genutzt, wo er produziert wird. 💨🔋
Mit Rechenzentren in Windkraftanlagen könnten laut Betreiber bei jeder Kilowattstunde über 400 Gramm CO2 eingespart werden.
Kennt ihr noch mehr solcher innovativer Ideen? 💡 
#Windenergie #CO2 #klimaneutral #kugelzwei 
Quellen: Westfalenwind / Windcores / Westfalen-Blatt / Universität Paderborn / Future Thinking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73167059"/>
                  </a:ext>
                </a:extLst>
              </a:tr>
            </a:tbl>
          </a:graphicData>
        </a:graphic>
      </p:graphicFrame>
      <p:sp>
        <p:nvSpPr>
          <p:cNvPr id="4" name="Text Placeholder 3">
            <a:extLst>
              <a:ext uri="{FF2B5EF4-FFF2-40B4-BE49-F238E27FC236}">
                <a16:creationId xmlns:a16="http://schemas.microsoft.com/office/drawing/2014/main" id="{5F4F5FC1-2BFD-4B99-AF4D-902D316043EC}"/>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3214525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29DB2-9423-48A1-A25C-D261D0C2BCF1}"/>
              </a:ext>
            </a:extLst>
          </p:cNvPr>
          <p:cNvSpPr>
            <a:spLocks noGrp="1"/>
          </p:cNvSpPr>
          <p:nvPr>
            <p:ph type="title"/>
          </p:nvPr>
        </p:nvSpPr>
        <p:spPr/>
        <p:txBody>
          <a:bodyPr/>
          <a:lstStyle/>
          <a:p>
            <a:r>
              <a:rPr lang="de-DE"/>
              <a:t>Instagram Posts Table (sortiert nach Reach) | kugelzwei - 4 of 8</a:t>
            </a:r>
            <a:endParaRPr lang="en-US"/>
          </a:p>
        </p:txBody>
      </p:sp>
      <p:graphicFrame>
        <p:nvGraphicFramePr>
          <p:cNvPr id="5" name="Table Placeholder 4">
            <a:extLst>
              <a:ext uri="{FF2B5EF4-FFF2-40B4-BE49-F238E27FC236}">
                <a16:creationId xmlns:a16="http://schemas.microsoft.com/office/drawing/2014/main" id="{B21D2B88-3C52-425C-9065-E80C76CF03A6}"/>
              </a:ext>
            </a:extLst>
          </p:cNvPr>
          <p:cNvGraphicFramePr>
            <a:graphicFrameLocks noGrp="1"/>
          </p:cNvGraphicFramePr>
          <p:nvPr>
            <p:ph type="tbl" sz="quarter" idx="13"/>
            <p:extLst>
              <p:ext uri="{D42A27DB-BD31-4B8C-83A1-F6EECF244321}">
                <p14:modId xmlns:p14="http://schemas.microsoft.com/office/powerpoint/2010/main" val="3136623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0807452"/>
                    </a:ext>
                  </a:extLst>
                </a:gridCol>
                <a:gridCol w="658368">
                  <a:extLst>
                    <a:ext uri="{9D8B030D-6E8A-4147-A177-3AD203B41FA5}">
                      <a16:colId xmlns:a16="http://schemas.microsoft.com/office/drawing/2014/main" val="3330523560"/>
                    </a:ext>
                  </a:extLst>
                </a:gridCol>
                <a:gridCol w="658368">
                  <a:extLst>
                    <a:ext uri="{9D8B030D-6E8A-4147-A177-3AD203B41FA5}">
                      <a16:colId xmlns:a16="http://schemas.microsoft.com/office/drawing/2014/main" val="2106065967"/>
                    </a:ext>
                  </a:extLst>
                </a:gridCol>
                <a:gridCol w="658368">
                  <a:extLst>
                    <a:ext uri="{9D8B030D-6E8A-4147-A177-3AD203B41FA5}">
                      <a16:colId xmlns:a16="http://schemas.microsoft.com/office/drawing/2014/main" val="24654052"/>
                    </a:ext>
                  </a:extLst>
                </a:gridCol>
                <a:gridCol w="658368">
                  <a:extLst>
                    <a:ext uri="{9D8B030D-6E8A-4147-A177-3AD203B41FA5}">
                      <a16:colId xmlns:a16="http://schemas.microsoft.com/office/drawing/2014/main" val="1245756570"/>
                    </a:ext>
                  </a:extLst>
                </a:gridCol>
                <a:gridCol w="658368">
                  <a:extLst>
                    <a:ext uri="{9D8B030D-6E8A-4147-A177-3AD203B41FA5}">
                      <a16:colId xmlns:a16="http://schemas.microsoft.com/office/drawing/2014/main" val="3964621653"/>
                    </a:ext>
                  </a:extLst>
                </a:gridCol>
                <a:gridCol w="658368">
                  <a:extLst>
                    <a:ext uri="{9D8B030D-6E8A-4147-A177-3AD203B41FA5}">
                      <a16:colId xmlns:a16="http://schemas.microsoft.com/office/drawing/2014/main" val="2057916100"/>
                    </a:ext>
                  </a:extLst>
                </a:gridCol>
                <a:gridCol w="658368">
                  <a:extLst>
                    <a:ext uri="{9D8B030D-6E8A-4147-A177-3AD203B41FA5}">
                      <a16:colId xmlns:a16="http://schemas.microsoft.com/office/drawing/2014/main" val="1366486074"/>
                    </a:ext>
                  </a:extLst>
                </a:gridCol>
                <a:gridCol w="658368">
                  <a:extLst>
                    <a:ext uri="{9D8B030D-6E8A-4147-A177-3AD203B41FA5}">
                      <a16:colId xmlns:a16="http://schemas.microsoft.com/office/drawing/2014/main" val="154015042"/>
                    </a:ext>
                  </a:extLst>
                </a:gridCol>
                <a:gridCol w="658368">
                  <a:extLst>
                    <a:ext uri="{9D8B030D-6E8A-4147-A177-3AD203B41FA5}">
                      <a16:colId xmlns:a16="http://schemas.microsoft.com/office/drawing/2014/main" val="1123147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809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- 2024-02-15 07:34:22</a:t>
                      </a:r>
                      <a:r>
                        <a:rPr kumimoji="0" lang="de-DE" sz="1000" b="0" i="0" u="none" strike="noStrike" kern="1200" cap="none" spc="0" normalizeH="0" baseline="0" noProof="0">
                          <a:ln>
                            <a:noFill/>
                          </a:ln>
                          <a:solidFill>
                            <a:prstClr val="black"/>
                          </a:solidFill>
                          <a:effectLst/>
                          <a:uLnTx/>
                          <a:uFillTx/>
                          <a:latin typeface="Calibri"/>
                          <a:ea typeface="+mn-ea"/>
                          <a:cs typeface="+mn-cs"/>
                        </a:rPr>
                        <a:t>
 🤸‍♀️ Denkst du, du hättest in der Schule vielleicht bessere Noten gehabt, wenn du immer schön ausgeschlafen gewesen wärst?
🏫 Seit 2016 gibt es das Gleitzeit-Modell am Gymnasium in Alsdorf bei Aachen. Die Schule arbeitet nach dem Dalton-Konzept. Das bedeutet: Die Schüler:innen haben viele Freiheiten, übernehmen aber auch viel Verantwortung. In der “freien Lernstunde” morgens oder mittags arbeiten die Schüler:innen selbstständig, können aber der Lehrperson vor Ort Fragen stellen.
💡 kugelzwei – Ideen für heute und übermorgen.
#Schule #Spätaufsteher #Schulstart #Stundenplan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15421607"/>
                  </a:ext>
                </a:extLst>
              </a:tr>
            </a:tbl>
          </a:graphicData>
        </a:graphic>
      </p:graphicFrame>
      <p:sp>
        <p:nvSpPr>
          <p:cNvPr id="4" name="Text Placeholder 3">
            <a:extLst>
              <a:ext uri="{FF2B5EF4-FFF2-40B4-BE49-F238E27FC236}">
                <a16:creationId xmlns:a16="http://schemas.microsoft.com/office/drawing/2014/main" id="{E97488FA-A1DD-4CDD-B82D-695CEB896D2A}"/>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1433756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1637D-2629-42DB-A64E-D5394FC7F2EF}"/>
              </a:ext>
            </a:extLst>
          </p:cNvPr>
          <p:cNvSpPr>
            <a:spLocks noGrp="1"/>
          </p:cNvSpPr>
          <p:nvPr>
            <p:ph type="title"/>
          </p:nvPr>
        </p:nvSpPr>
        <p:spPr/>
        <p:txBody>
          <a:bodyPr/>
          <a:lstStyle/>
          <a:p>
            <a:r>
              <a:rPr lang="de-DE"/>
              <a:t>Instagram Posts Table (sortiert nach Reach) | kugelzwei - 5 of 8</a:t>
            </a:r>
            <a:endParaRPr lang="en-US"/>
          </a:p>
        </p:txBody>
      </p:sp>
      <p:graphicFrame>
        <p:nvGraphicFramePr>
          <p:cNvPr id="5" name="Table Placeholder 4">
            <a:extLst>
              <a:ext uri="{FF2B5EF4-FFF2-40B4-BE49-F238E27FC236}">
                <a16:creationId xmlns:a16="http://schemas.microsoft.com/office/drawing/2014/main" id="{00A20AE1-9380-4E15-A0F5-359DA25FA0A0}"/>
              </a:ext>
            </a:extLst>
          </p:cNvPr>
          <p:cNvGraphicFramePr>
            <a:graphicFrameLocks noGrp="1"/>
          </p:cNvGraphicFramePr>
          <p:nvPr>
            <p:ph type="tbl" sz="quarter" idx="13"/>
            <p:extLst>
              <p:ext uri="{D42A27DB-BD31-4B8C-83A1-F6EECF244321}">
                <p14:modId xmlns:p14="http://schemas.microsoft.com/office/powerpoint/2010/main" val="4062949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6404579"/>
                    </a:ext>
                  </a:extLst>
                </a:gridCol>
                <a:gridCol w="658368">
                  <a:extLst>
                    <a:ext uri="{9D8B030D-6E8A-4147-A177-3AD203B41FA5}">
                      <a16:colId xmlns:a16="http://schemas.microsoft.com/office/drawing/2014/main" val="2413570"/>
                    </a:ext>
                  </a:extLst>
                </a:gridCol>
                <a:gridCol w="658368">
                  <a:extLst>
                    <a:ext uri="{9D8B030D-6E8A-4147-A177-3AD203B41FA5}">
                      <a16:colId xmlns:a16="http://schemas.microsoft.com/office/drawing/2014/main" val="660142222"/>
                    </a:ext>
                  </a:extLst>
                </a:gridCol>
                <a:gridCol w="658368">
                  <a:extLst>
                    <a:ext uri="{9D8B030D-6E8A-4147-A177-3AD203B41FA5}">
                      <a16:colId xmlns:a16="http://schemas.microsoft.com/office/drawing/2014/main" val="3552285573"/>
                    </a:ext>
                  </a:extLst>
                </a:gridCol>
                <a:gridCol w="658368">
                  <a:extLst>
                    <a:ext uri="{9D8B030D-6E8A-4147-A177-3AD203B41FA5}">
                      <a16:colId xmlns:a16="http://schemas.microsoft.com/office/drawing/2014/main" val="2262509661"/>
                    </a:ext>
                  </a:extLst>
                </a:gridCol>
                <a:gridCol w="658368">
                  <a:extLst>
                    <a:ext uri="{9D8B030D-6E8A-4147-A177-3AD203B41FA5}">
                      <a16:colId xmlns:a16="http://schemas.microsoft.com/office/drawing/2014/main" val="2726736396"/>
                    </a:ext>
                  </a:extLst>
                </a:gridCol>
                <a:gridCol w="658368">
                  <a:extLst>
                    <a:ext uri="{9D8B030D-6E8A-4147-A177-3AD203B41FA5}">
                      <a16:colId xmlns:a16="http://schemas.microsoft.com/office/drawing/2014/main" val="1248743086"/>
                    </a:ext>
                  </a:extLst>
                </a:gridCol>
                <a:gridCol w="658368">
                  <a:extLst>
                    <a:ext uri="{9D8B030D-6E8A-4147-A177-3AD203B41FA5}">
                      <a16:colId xmlns:a16="http://schemas.microsoft.com/office/drawing/2014/main" val="3492808307"/>
                    </a:ext>
                  </a:extLst>
                </a:gridCol>
                <a:gridCol w="658368">
                  <a:extLst>
                    <a:ext uri="{9D8B030D-6E8A-4147-A177-3AD203B41FA5}">
                      <a16:colId xmlns:a16="http://schemas.microsoft.com/office/drawing/2014/main" val="2420088597"/>
                    </a:ext>
                  </a:extLst>
                </a:gridCol>
                <a:gridCol w="658368">
                  <a:extLst>
                    <a:ext uri="{9D8B030D-6E8A-4147-A177-3AD203B41FA5}">
                      <a16:colId xmlns:a16="http://schemas.microsoft.com/office/drawing/2014/main" val="50978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6392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kugelzwei - 2024-02-14 16:30:32</a:t>
                      </a:r>
                      <a:r>
                        <a:rPr kumimoji="0" lang="en-US" sz="1000" b="0" i="0" u="none" strike="noStrike" kern="1200" cap="none" spc="0" normalizeH="0" baseline="0" noProof="0">
                          <a:ln>
                            <a:noFill/>
                          </a:ln>
                          <a:solidFill>
                            <a:prstClr val="black"/>
                          </a:solidFill>
                          <a:effectLst/>
                          <a:uLnTx/>
                          <a:uFillTx/>
                          <a:latin typeface="Calibri"/>
                          <a:ea typeface="+mn-ea"/>
                          <a:cs typeface="+mn-cs"/>
                        </a:rPr>
                        <a:t>
 ❤️‍🩹 Was hilft dir in schweren Phasen? 
🎮 Jasmin Sibel alias @jasmingnu ist mit ihren Gaming-Streams zu einer der erfolgreichsten deutschen Youtuberinnen geworden. Wie Gaming ihr Leben positiv beeinflusst hat und welcher Videospiel-Character sie besonders inspiriert, hat sie uns im Interview erzählt. 
🕹️ Das ganze Interview mit Gnu findest du auf unserer Website www.kugelzwei.de 
🤝 kugelzwei – Ideen für heute und übermorgen. 
#Gnu #TwitchGermany #GermanGamer #Zocken #Videospiele #Kugelzwei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40757919"/>
                  </a:ext>
                </a:extLst>
              </a:tr>
            </a:tbl>
          </a:graphicData>
        </a:graphic>
      </p:graphicFrame>
      <p:sp>
        <p:nvSpPr>
          <p:cNvPr id="4" name="Text Placeholder 3">
            <a:extLst>
              <a:ext uri="{FF2B5EF4-FFF2-40B4-BE49-F238E27FC236}">
                <a16:creationId xmlns:a16="http://schemas.microsoft.com/office/drawing/2014/main" id="{396E1D46-3C6E-486D-804A-7349AC0CAE3A}"/>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2141819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F777-B0AD-4109-9727-C4988AFE72DB}"/>
              </a:ext>
            </a:extLst>
          </p:cNvPr>
          <p:cNvSpPr>
            <a:spLocks noGrp="1"/>
          </p:cNvSpPr>
          <p:nvPr>
            <p:ph type="title"/>
          </p:nvPr>
        </p:nvSpPr>
        <p:spPr/>
        <p:txBody>
          <a:bodyPr/>
          <a:lstStyle/>
          <a:p>
            <a:r>
              <a:rPr lang="de-DE"/>
              <a:t>Instagram Posts Table (sortiert nach Reach) | kugelzwei - 6 of 8</a:t>
            </a:r>
            <a:endParaRPr lang="en-US"/>
          </a:p>
        </p:txBody>
      </p:sp>
      <p:graphicFrame>
        <p:nvGraphicFramePr>
          <p:cNvPr id="5" name="Table Placeholder 4">
            <a:extLst>
              <a:ext uri="{FF2B5EF4-FFF2-40B4-BE49-F238E27FC236}">
                <a16:creationId xmlns:a16="http://schemas.microsoft.com/office/drawing/2014/main" id="{D9177CF2-5E09-457C-9A0E-B2EEB2BD5624}"/>
              </a:ext>
            </a:extLst>
          </p:cNvPr>
          <p:cNvGraphicFramePr>
            <a:graphicFrameLocks noGrp="1"/>
          </p:cNvGraphicFramePr>
          <p:nvPr>
            <p:ph type="tbl" sz="quarter" idx="13"/>
            <p:extLst>
              <p:ext uri="{D42A27DB-BD31-4B8C-83A1-F6EECF244321}">
                <p14:modId xmlns:p14="http://schemas.microsoft.com/office/powerpoint/2010/main" val="3111719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3450635"/>
                    </a:ext>
                  </a:extLst>
                </a:gridCol>
                <a:gridCol w="658368">
                  <a:extLst>
                    <a:ext uri="{9D8B030D-6E8A-4147-A177-3AD203B41FA5}">
                      <a16:colId xmlns:a16="http://schemas.microsoft.com/office/drawing/2014/main" val="887356896"/>
                    </a:ext>
                  </a:extLst>
                </a:gridCol>
                <a:gridCol w="658368">
                  <a:extLst>
                    <a:ext uri="{9D8B030D-6E8A-4147-A177-3AD203B41FA5}">
                      <a16:colId xmlns:a16="http://schemas.microsoft.com/office/drawing/2014/main" val="1631858955"/>
                    </a:ext>
                  </a:extLst>
                </a:gridCol>
                <a:gridCol w="658368">
                  <a:extLst>
                    <a:ext uri="{9D8B030D-6E8A-4147-A177-3AD203B41FA5}">
                      <a16:colId xmlns:a16="http://schemas.microsoft.com/office/drawing/2014/main" val="1975524470"/>
                    </a:ext>
                  </a:extLst>
                </a:gridCol>
                <a:gridCol w="658368">
                  <a:extLst>
                    <a:ext uri="{9D8B030D-6E8A-4147-A177-3AD203B41FA5}">
                      <a16:colId xmlns:a16="http://schemas.microsoft.com/office/drawing/2014/main" val="1019159125"/>
                    </a:ext>
                  </a:extLst>
                </a:gridCol>
                <a:gridCol w="658368">
                  <a:extLst>
                    <a:ext uri="{9D8B030D-6E8A-4147-A177-3AD203B41FA5}">
                      <a16:colId xmlns:a16="http://schemas.microsoft.com/office/drawing/2014/main" val="3757015023"/>
                    </a:ext>
                  </a:extLst>
                </a:gridCol>
                <a:gridCol w="658368">
                  <a:extLst>
                    <a:ext uri="{9D8B030D-6E8A-4147-A177-3AD203B41FA5}">
                      <a16:colId xmlns:a16="http://schemas.microsoft.com/office/drawing/2014/main" val="3523540939"/>
                    </a:ext>
                  </a:extLst>
                </a:gridCol>
                <a:gridCol w="658368">
                  <a:extLst>
                    <a:ext uri="{9D8B030D-6E8A-4147-A177-3AD203B41FA5}">
                      <a16:colId xmlns:a16="http://schemas.microsoft.com/office/drawing/2014/main" val="2188210567"/>
                    </a:ext>
                  </a:extLst>
                </a:gridCol>
                <a:gridCol w="658368">
                  <a:extLst>
                    <a:ext uri="{9D8B030D-6E8A-4147-A177-3AD203B41FA5}">
                      <a16:colId xmlns:a16="http://schemas.microsoft.com/office/drawing/2014/main" val="335252234"/>
                    </a:ext>
                  </a:extLst>
                </a:gridCol>
                <a:gridCol w="658368">
                  <a:extLst>
                    <a:ext uri="{9D8B030D-6E8A-4147-A177-3AD203B41FA5}">
                      <a16:colId xmlns:a16="http://schemas.microsoft.com/office/drawing/2014/main" val="259193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5629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- 2024-02-14 13:30:06</a:t>
                      </a:r>
                      <a:r>
                        <a:rPr kumimoji="0" lang="de-DE" sz="1000" b="0" i="0" u="none" strike="noStrike" kern="1200" cap="none" spc="0" normalizeH="0" baseline="0" noProof="0">
                          <a:ln>
                            <a:noFill/>
                          </a:ln>
                          <a:solidFill>
                            <a:prstClr val="black"/>
                          </a:solidFill>
                          <a:effectLst/>
                          <a:uLnTx/>
                          <a:uFillTx/>
                          <a:latin typeface="Calibri"/>
                          <a:ea typeface="+mn-ea"/>
                          <a:cs typeface="+mn-cs"/>
                        </a:rPr>
                        <a:t>
 👯‍♂️ Wohin würdest du deine Freund:innen gerne mitnehmen? 
🎉 Egal ob beim 70. Geburtstag der Oma oder bei der Hochzeit eines Arbeitskollegen: Früher oder später kommt meistens die Frage: „Kommst du eigentlich in Begleitung?“. Wieso muss es dann eigentlich immer der Partner oder die Partnerin sein? Stell dir vor, wir würden unsere Freund:innen als +1 zu sozialen Events mitnehmen. 
🤝 kugelzwei – Ideen für heute und übermorgen. 
#Freundschaft #Begleitung #Freunde #Freundinnen #Partner #Party #Single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96481629"/>
                  </a:ext>
                </a:extLst>
              </a:tr>
            </a:tbl>
          </a:graphicData>
        </a:graphic>
      </p:graphicFrame>
      <p:sp>
        <p:nvSpPr>
          <p:cNvPr id="4" name="Text Placeholder 3">
            <a:extLst>
              <a:ext uri="{FF2B5EF4-FFF2-40B4-BE49-F238E27FC236}">
                <a16:creationId xmlns:a16="http://schemas.microsoft.com/office/drawing/2014/main" id="{FE985F9F-987A-4348-971A-59A4F350FA0C}"/>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3058789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0C525-B7C9-4590-9698-67ED8F5FFE78}"/>
              </a:ext>
            </a:extLst>
          </p:cNvPr>
          <p:cNvSpPr>
            <a:spLocks noGrp="1"/>
          </p:cNvSpPr>
          <p:nvPr>
            <p:ph type="title"/>
          </p:nvPr>
        </p:nvSpPr>
        <p:spPr/>
        <p:txBody>
          <a:bodyPr/>
          <a:lstStyle/>
          <a:p>
            <a:r>
              <a:rPr lang="de-DE"/>
              <a:t>Instagram Posts Table (sortiert nach Reach) | kugelzwei - 7 of 8</a:t>
            </a:r>
            <a:endParaRPr lang="en-US"/>
          </a:p>
        </p:txBody>
      </p:sp>
      <p:graphicFrame>
        <p:nvGraphicFramePr>
          <p:cNvPr id="5" name="Table Placeholder 4">
            <a:extLst>
              <a:ext uri="{FF2B5EF4-FFF2-40B4-BE49-F238E27FC236}">
                <a16:creationId xmlns:a16="http://schemas.microsoft.com/office/drawing/2014/main" id="{69898D6E-8751-43FE-98CD-27838A827FC4}"/>
              </a:ext>
            </a:extLst>
          </p:cNvPr>
          <p:cNvGraphicFramePr>
            <a:graphicFrameLocks noGrp="1"/>
          </p:cNvGraphicFramePr>
          <p:nvPr>
            <p:ph type="tbl" sz="quarter" idx="13"/>
            <p:extLst>
              <p:ext uri="{D42A27DB-BD31-4B8C-83A1-F6EECF244321}">
                <p14:modId xmlns:p14="http://schemas.microsoft.com/office/powerpoint/2010/main" val="3179543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0633659"/>
                    </a:ext>
                  </a:extLst>
                </a:gridCol>
                <a:gridCol w="658368">
                  <a:extLst>
                    <a:ext uri="{9D8B030D-6E8A-4147-A177-3AD203B41FA5}">
                      <a16:colId xmlns:a16="http://schemas.microsoft.com/office/drawing/2014/main" val="2427890015"/>
                    </a:ext>
                  </a:extLst>
                </a:gridCol>
                <a:gridCol w="658368">
                  <a:extLst>
                    <a:ext uri="{9D8B030D-6E8A-4147-A177-3AD203B41FA5}">
                      <a16:colId xmlns:a16="http://schemas.microsoft.com/office/drawing/2014/main" val="171288811"/>
                    </a:ext>
                  </a:extLst>
                </a:gridCol>
                <a:gridCol w="658368">
                  <a:extLst>
                    <a:ext uri="{9D8B030D-6E8A-4147-A177-3AD203B41FA5}">
                      <a16:colId xmlns:a16="http://schemas.microsoft.com/office/drawing/2014/main" val="2928637459"/>
                    </a:ext>
                  </a:extLst>
                </a:gridCol>
                <a:gridCol w="658368">
                  <a:extLst>
                    <a:ext uri="{9D8B030D-6E8A-4147-A177-3AD203B41FA5}">
                      <a16:colId xmlns:a16="http://schemas.microsoft.com/office/drawing/2014/main" val="3133418109"/>
                    </a:ext>
                  </a:extLst>
                </a:gridCol>
                <a:gridCol w="658368">
                  <a:extLst>
                    <a:ext uri="{9D8B030D-6E8A-4147-A177-3AD203B41FA5}">
                      <a16:colId xmlns:a16="http://schemas.microsoft.com/office/drawing/2014/main" val="1655226434"/>
                    </a:ext>
                  </a:extLst>
                </a:gridCol>
                <a:gridCol w="658368">
                  <a:extLst>
                    <a:ext uri="{9D8B030D-6E8A-4147-A177-3AD203B41FA5}">
                      <a16:colId xmlns:a16="http://schemas.microsoft.com/office/drawing/2014/main" val="1848212543"/>
                    </a:ext>
                  </a:extLst>
                </a:gridCol>
                <a:gridCol w="658368">
                  <a:extLst>
                    <a:ext uri="{9D8B030D-6E8A-4147-A177-3AD203B41FA5}">
                      <a16:colId xmlns:a16="http://schemas.microsoft.com/office/drawing/2014/main" val="3118207696"/>
                    </a:ext>
                  </a:extLst>
                </a:gridCol>
                <a:gridCol w="658368">
                  <a:extLst>
                    <a:ext uri="{9D8B030D-6E8A-4147-A177-3AD203B41FA5}">
                      <a16:colId xmlns:a16="http://schemas.microsoft.com/office/drawing/2014/main" val="4263910316"/>
                    </a:ext>
                  </a:extLst>
                </a:gridCol>
                <a:gridCol w="658368">
                  <a:extLst>
                    <a:ext uri="{9D8B030D-6E8A-4147-A177-3AD203B41FA5}">
                      <a16:colId xmlns:a16="http://schemas.microsoft.com/office/drawing/2014/main" val="3075614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352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- 2024-02-13 15:30:28</a:t>
                      </a:r>
                      <a:r>
                        <a:rPr kumimoji="0" lang="de-DE" sz="1000" b="0" i="0" u="none" strike="noStrike" kern="1200" cap="none" spc="0" normalizeH="0" baseline="0" noProof="0">
                          <a:ln>
                            <a:noFill/>
                          </a:ln>
                          <a:solidFill>
                            <a:prstClr val="black"/>
                          </a:solidFill>
                          <a:effectLst/>
                          <a:uLnTx/>
                          <a:uFillTx/>
                          <a:latin typeface="Calibri"/>
                          <a:ea typeface="+mn-ea"/>
                          <a:cs typeface="+mn-cs"/>
                        </a:rPr>
                        <a:t>
 💞 Mit welcher kleinen Geste im Alltag zeigst du, dass du jemanden gernhast? 
🥱 Im Alltag Zuwendung zu zeigen bleibt manchmal auf der Strecke. Ein Beziehungs-Klassiker. Und auch in Freundschaften zeigen wir vielleicht eher selten, wie sehr man die Person schätzt. 
🤗 Dabei fühlen sich kleine Love Hints doch richtig gut an. Egal ob für die Partnerin oder den besten Freund. Deshalb haben wir hier ein paar kleine Inspos, wie du einer nahestehenden Person zeigen kannst, wie lieb du sie hast. Und das ohne viel Aufwand und ohne dabei Geld auszugeben! 
💡 kugelzwei – Ideen für heute und übermorgen. 
#Liebe #Alltag #Geste #Liebesbeweis #KleineDinge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11447665"/>
                  </a:ext>
                </a:extLst>
              </a:tr>
            </a:tbl>
          </a:graphicData>
        </a:graphic>
      </p:graphicFrame>
      <p:sp>
        <p:nvSpPr>
          <p:cNvPr id="4" name="Text Placeholder 3">
            <a:extLst>
              <a:ext uri="{FF2B5EF4-FFF2-40B4-BE49-F238E27FC236}">
                <a16:creationId xmlns:a16="http://schemas.microsoft.com/office/drawing/2014/main" id="{542664A3-7588-4AD1-9D4E-CEF8EBF8D554}"/>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221858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6EDEF-9B87-42EB-A665-05060B6CA614}"/>
              </a:ext>
            </a:extLst>
          </p:cNvPr>
          <p:cNvSpPr>
            <a:spLocks noGrp="1"/>
          </p:cNvSpPr>
          <p:nvPr>
            <p:ph type="title"/>
          </p:nvPr>
        </p:nvSpPr>
        <p:spPr/>
        <p:txBody>
          <a:bodyPr/>
          <a:lstStyle/>
          <a:p>
            <a:r>
              <a:rPr lang="de-DE"/>
              <a:t>Instagram Posts Table (sortiert nach Reach) | kugelzwei - 8 of 8</a:t>
            </a:r>
            <a:endParaRPr lang="en-US"/>
          </a:p>
        </p:txBody>
      </p:sp>
      <p:graphicFrame>
        <p:nvGraphicFramePr>
          <p:cNvPr id="5" name="Table Placeholder 4">
            <a:extLst>
              <a:ext uri="{FF2B5EF4-FFF2-40B4-BE49-F238E27FC236}">
                <a16:creationId xmlns:a16="http://schemas.microsoft.com/office/drawing/2014/main" id="{83B83C2C-14D1-4BB7-AF7C-48A518A62F22}"/>
              </a:ext>
            </a:extLst>
          </p:cNvPr>
          <p:cNvGraphicFramePr>
            <a:graphicFrameLocks noGrp="1"/>
          </p:cNvGraphicFramePr>
          <p:nvPr>
            <p:ph type="tbl" sz="quarter" idx="13"/>
            <p:extLst>
              <p:ext uri="{D42A27DB-BD31-4B8C-83A1-F6EECF244321}">
                <p14:modId xmlns:p14="http://schemas.microsoft.com/office/powerpoint/2010/main" val="378739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4106216"/>
                    </a:ext>
                  </a:extLst>
                </a:gridCol>
                <a:gridCol w="658368">
                  <a:extLst>
                    <a:ext uri="{9D8B030D-6E8A-4147-A177-3AD203B41FA5}">
                      <a16:colId xmlns:a16="http://schemas.microsoft.com/office/drawing/2014/main" val="3269051382"/>
                    </a:ext>
                  </a:extLst>
                </a:gridCol>
                <a:gridCol w="658368">
                  <a:extLst>
                    <a:ext uri="{9D8B030D-6E8A-4147-A177-3AD203B41FA5}">
                      <a16:colId xmlns:a16="http://schemas.microsoft.com/office/drawing/2014/main" val="3179819412"/>
                    </a:ext>
                  </a:extLst>
                </a:gridCol>
                <a:gridCol w="658368">
                  <a:extLst>
                    <a:ext uri="{9D8B030D-6E8A-4147-A177-3AD203B41FA5}">
                      <a16:colId xmlns:a16="http://schemas.microsoft.com/office/drawing/2014/main" val="3058414452"/>
                    </a:ext>
                  </a:extLst>
                </a:gridCol>
                <a:gridCol w="658368">
                  <a:extLst>
                    <a:ext uri="{9D8B030D-6E8A-4147-A177-3AD203B41FA5}">
                      <a16:colId xmlns:a16="http://schemas.microsoft.com/office/drawing/2014/main" val="1182991034"/>
                    </a:ext>
                  </a:extLst>
                </a:gridCol>
                <a:gridCol w="658368">
                  <a:extLst>
                    <a:ext uri="{9D8B030D-6E8A-4147-A177-3AD203B41FA5}">
                      <a16:colId xmlns:a16="http://schemas.microsoft.com/office/drawing/2014/main" val="575074931"/>
                    </a:ext>
                  </a:extLst>
                </a:gridCol>
                <a:gridCol w="658368">
                  <a:extLst>
                    <a:ext uri="{9D8B030D-6E8A-4147-A177-3AD203B41FA5}">
                      <a16:colId xmlns:a16="http://schemas.microsoft.com/office/drawing/2014/main" val="288593037"/>
                    </a:ext>
                  </a:extLst>
                </a:gridCol>
                <a:gridCol w="658368">
                  <a:extLst>
                    <a:ext uri="{9D8B030D-6E8A-4147-A177-3AD203B41FA5}">
                      <a16:colId xmlns:a16="http://schemas.microsoft.com/office/drawing/2014/main" val="1485684034"/>
                    </a:ext>
                  </a:extLst>
                </a:gridCol>
                <a:gridCol w="658368">
                  <a:extLst>
                    <a:ext uri="{9D8B030D-6E8A-4147-A177-3AD203B41FA5}">
                      <a16:colId xmlns:a16="http://schemas.microsoft.com/office/drawing/2014/main" val="2401680804"/>
                    </a:ext>
                  </a:extLst>
                </a:gridCol>
                <a:gridCol w="658368">
                  <a:extLst>
                    <a:ext uri="{9D8B030D-6E8A-4147-A177-3AD203B41FA5}">
                      <a16:colId xmlns:a16="http://schemas.microsoft.com/office/drawing/2014/main" val="1803972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62613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- 2024-02-12 15:00:51</a:t>
                      </a:r>
                      <a:r>
                        <a:rPr kumimoji="0" lang="de-DE" sz="1000" b="0" i="0" u="none" strike="noStrike" kern="1200" cap="none" spc="0" normalizeH="0" baseline="0" noProof="0">
                          <a:ln>
                            <a:noFill/>
                          </a:ln>
                          <a:solidFill>
                            <a:prstClr val="black"/>
                          </a:solidFill>
                          <a:effectLst/>
                          <a:uLnTx/>
                          <a:uFillTx/>
                          <a:latin typeface="Calibri"/>
                          <a:ea typeface="+mn-ea"/>
                          <a:cs typeface="+mn-cs"/>
                        </a:rPr>
                        <a:t>
 ✌️ Wie begrüßt du andere Menschen? 
👃👄 Begrüßungsrituale können je nach Land und Kultur ganz unterschiedlich aussehen. Sie können diskret sein, wie ein Handschlag, aber auch tiefe Verbundenheit, Nähe und Respekt ausdrücken.  Welche findest du am inspierendsten? 
🇸🇪👋 Übrigens: Die schwedische Stadt Luleå ermuntert ihre Bewohner:innen, sich gegenseitig mehr zu grüßen. Sag öfters “Hej!” (schwedisch für “Hallo!”), heißt es in einer Kampagne. Das gegenseitige Grüßen wirke sich Forschungen zufolge positiv auf das Wohlbefinden und die mentale Gesundheit aus, erklärt eine Mitarbeiterin der Stadtverwaltung. Das helfe gegen die Einsamkeit in den kurzen, dunklen Wintertagen im Norden Schwedens. 
🤝 kugelzwei – Ideen für heute und übermorgen. 
#Begrüßung #Hej #Schweden #Grüße #Hallo #InternationalFriends #Kulturen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02/21/2024 09:46:08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85031804"/>
                  </a:ext>
                </a:extLst>
              </a:tr>
            </a:tbl>
          </a:graphicData>
        </a:graphic>
      </p:graphicFrame>
      <p:sp>
        <p:nvSpPr>
          <p:cNvPr id="4" name="Text Placeholder 3">
            <a:extLst>
              <a:ext uri="{FF2B5EF4-FFF2-40B4-BE49-F238E27FC236}">
                <a16:creationId xmlns:a16="http://schemas.microsoft.com/office/drawing/2014/main" id="{19220042-3984-46CF-BF68-8A40BD82DAC2}"/>
              </a:ext>
            </a:extLst>
          </p:cNvPr>
          <p:cNvSpPr>
            <a:spLocks noGrp="1"/>
          </p:cNvSpPr>
          <p:nvPr>
            <p:ph type="body" sz="quarter" idx="14"/>
          </p:nvPr>
        </p:nvSpPr>
        <p:spPr/>
        <p:txBody>
          <a:bodyPr/>
          <a:lstStyle/>
          <a:p>
            <a:r>
              <a:rPr lang="en-US"/>
              <a:t>02/12/2024 - 02/18/2024</a:t>
            </a:r>
          </a:p>
        </p:txBody>
      </p:sp>
    </p:spTree>
    <p:extLst>
      <p:ext uri="{BB962C8B-B14F-4D97-AF65-F5344CB8AC3E}">
        <p14:creationId xmlns:p14="http://schemas.microsoft.com/office/powerpoint/2010/main" val="9789252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1318</Words>
  <Application>Microsoft Office PowerPoint</Application>
  <PresentationFormat>On-screen Show (4:3)</PresentationFormat>
  <Paragraphs>176</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(sortiert nach Reach) | kugelzwei - 1 of 8</vt:lpstr>
      <vt:lpstr>Instagram Posts Table (sortiert nach Reach) | kugelzwei - 2 of 8</vt:lpstr>
      <vt:lpstr>Instagram Posts Table (sortiert nach Reach) | kugelzwei - 3 of 8</vt:lpstr>
      <vt:lpstr>Instagram Posts Table (sortiert nach Reach) | kugelzwei - 4 of 8</vt:lpstr>
      <vt:lpstr>Instagram Posts Table (sortiert nach Reach) | kugelzwei - 5 of 8</vt:lpstr>
      <vt:lpstr>Instagram Posts Table (sortiert nach Reach) | kugelzwei - 6 of 8</vt:lpstr>
      <vt:lpstr>Instagram Posts Table (sortiert nach Reach) | kugelzwei - 7 of 8</vt:lpstr>
      <vt:lpstr>Instagram Posts Table (sortiert nach Reach) | kugelzwei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(sortiert nach Reach) | kugelzwei - 1 of 8</dc:title>
  <dc:creator>Frederik Born</dc:creator>
  <cp:lastModifiedBy>Frederik Born</cp:lastModifiedBy>
  <cp:revision>1</cp:revision>
  <dcterms:created xsi:type="dcterms:W3CDTF">2024-02-21T10:33:01Z</dcterms:created>
  <dcterms:modified xsi:type="dcterms:W3CDTF">2024-02-21T10:33:41Z</dcterms:modified>
</cp:coreProperties>
</file>