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073C1-32A8-4FD9-AB42-669C818119AD}"/>
              </a:ext>
            </a:extLst>
          </p:cNvPr>
          <p:cNvSpPr>
            <a:spLocks noGrp="1"/>
          </p:cNvSpPr>
          <p:nvPr>
            <p:ph type="title"/>
          </p:nvPr>
        </p:nvSpPr>
        <p:spPr/>
        <p:txBody>
          <a:bodyPr/>
          <a:lstStyle/>
          <a:p>
            <a:r>
              <a:rPr lang="en-US"/>
              <a:t>Facebook Original Own Posts Table | 7 profiles - 1 of 12</a:t>
            </a:r>
          </a:p>
        </p:txBody>
      </p:sp>
      <p:graphicFrame>
        <p:nvGraphicFramePr>
          <p:cNvPr id="5" name="Table Placeholder 4">
            <a:extLst>
              <a:ext uri="{FF2B5EF4-FFF2-40B4-BE49-F238E27FC236}">
                <a16:creationId xmlns:a16="http://schemas.microsoft.com/office/drawing/2014/main" id="{1FEBA9EE-CC67-463E-A7E8-6EFAA0541489}"/>
              </a:ext>
            </a:extLst>
          </p:cNvPr>
          <p:cNvGraphicFramePr>
            <a:graphicFrameLocks noGrp="1"/>
          </p:cNvGraphicFramePr>
          <p:nvPr>
            <p:ph type="tbl" sz="quarter" idx="13"/>
            <p:extLst>
              <p:ext uri="{D42A27DB-BD31-4B8C-83A1-F6EECF244321}">
                <p14:modId xmlns:p14="http://schemas.microsoft.com/office/powerpoint/2010/main" val="2389433577"/>
              </p:ext>
            </p:extLst>
          </p:nvPr>
        </p:nvGraphicFramePr>
        <p:xfrm>
          <a:off x="457200" y="1731963"/>
          <a:ext cx="7982712" cy="253492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66973182"/>
                    </a:ext>
                  </a:extLst>
                </a:gridCol>
                <a:gridCol w="1645920">
                  <a:extLst>
                    <a:ext uri="{9D8B030D-6E8A-4147-A177-3AD203B41FA5}">
                      <a16:colId xmlns:a16="http://schemas.microsoft.com/office/drawing/2014/main" val="182122643"/>
                    </a:ext>
                  </a:extLst>
                </a:gridCol>
                <a:gridCol w="576072">
                  <a:extLst>
                    <a:ext uri="{9D8B030D-6E8A-4147-A177-3AD203B41FA5}">
                      <a16:colId xmlns:a16="http://schemas.microsoft.com/office/drawing/2014/main" val="1332571718"/>
                    </a:ext>
                  </a:extLst>
                </a:gridCol>
                <a:gridCol w="411480">
                  <a:extLst>
                    <a:ext uri="{9D8B030D-6E8A-4147-A177-3AD203B41FA5}">
                      <a16:colId xmlns:a16="http://schemas.microsoft.com/office/drawing/2014/main" val="2051621169"/>
                    </a:ext>
                  </a:extLst>
                </a:gridCol>
                <a:gridCol w="411480">
                  <a:extLst>
                    <a:ext uri="{9D8B030D-6E8A-4147-A177-3AD203B41FA5}">
                      <a16:colId xmlns:a16="http://schemas.microsoft.com/office/drawing/2014/main" val="1580563810"/>
                    </a:ext>
                  </a:extLst>
                </a:gridCol>
                <a:gridCol w="411480">
                  <a:extLst>
                    <a:ext uri="{9D8B030D-6E8A-4147-A177-3AD203B41FA5}">
                      <a16:colId xmlns:a16="http://schemas.microsoft.com/office/drawing/2014/main" val="44260466"/>
                    </a:ext>
                  </a:extLst>
                </a:gridCol>
                <a:gridCol w="411480">
                  <a:extLst>
                    <a:ext uri="{9D8B030D-6E8A-4147-A177-3AD203B41FA5}">
                      <a16:colId xmlns:a16="http://schemas.microsoft.com/office/drawing/2014/main" val="2950858094"/>
                    </a:ext>
                  </a:extLst>
                </a:gridCol>
                <a:gridCol w="411480">
                  <a:extLst>
                    <a:ext uri="{9D8B030D-6E8A-4147-A177-3AD203B41FA5}">
                      <a16:colId xmlns:a16="http://schemas.microsoft.com/office/drawing/2014/main" val="2999403847"/>
                    </a:ext>
                  </a:extLst>
                </a:gridCol>
                <a:gridCol w="411480">
                  <a:extLst>
                    <a:ext uri="{9D8B030D-6E8A-4147-A177-3AD203B41FA5}">
                      <a16:colId xmlns:a16="http://schemas.microsoft.com/office/drawing/2014/main" val="2729583521"/>
                    </a:ext>
                  </a:extLst>
                </a:gridCol>
                <a:gridCol w="411480">
                  <a:extLst>
                    <a:ext uri="{9D8B030D-6E8A-4147-A177-3AD203B41FA5}">
                      <a16:colId xmlns:a16="http://schemas.microsoft.com/office/drawing/2014/main" val="3159095810"/>
                    </a:ext>
                  </a:extLst>
                </a:gridCol>
                <a:gridCol w="411480">
                  <a:extLst>
                    <a:ext uri="{9D8B030D-6E8A-4147-A177-3AD203B41FA5}">
                      <a16:colId xmlns:a16="http://schemas.microsoft.com/office/drawing/2014/main" val="1816685898"/>
                    </a:ext>
                  </a:extLst>
                </a:gridCol>
                <a:gridCol w="411480">
                  <a:extLst>
                    <a:ext uri="{9D8B030D-6E8A-4147-A177-3AD203B41FA5}">
                      <a16:colId xmlns:a16="http://schemas.microsoft.com/office/drawing/2014/main" val="3829198086"/>
                    </a:ext>
                  </a:extLst>
                </a:gridCol>
                <a:gridCol w="411480">
                  <a:extLst>
                    <a:ext uri="{9D8B030D-6E8A-4147-A177-3AD203B41FA5}">
                      <a16:colId xmlns:a16="http://schemas.microsoft.com/office/drawing/2014/main" val="1417916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5007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- 2023-01-23 16:11:03</a:t>
                      </a:r>
                      <a:r>
                        <a:rPr kumimoji="0" lang="de-DE" sz="1000" b="0" i="0" u="none" strike="noStrike" kern="1200" cap="none" spc="0" normalizeH="0" baseline="0" noProof="0">
                          <a:ln>
                            <a:noFill/>
                          </a:ln>
                          <a:solidFill>
                            <a:prstClr val="black"/>
                          </a:solidFill>
                          <a:effectLst/>
                          <a:uLnTx/>
                          <a:uFillTx/>
                          <a:latin typeface="Calibri"/>
                          <a:ea typeface="+mn-ea"/>
                          <a:cs typeface="+mn-cs"/>
                        </a:rPr>
                        <a:t>
 Im Umgang mit selbstsüchtigen Menschen hast du zwei Möglichkeiten: Ignorieren – oder (viel besser) diesen Text👇 lesen.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https://quintly-image-storage.s3.amazonaws.com/eac75d347b1ea63fe48780bffa99fe12/45a2ad52f633db15be04f83b2750fa93.png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09783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- 2023-02-14 16:23:03</a:t>
                      </a:r>
                      <a:r>
                        <a:rPr kumimoji="0" lang="de-DE" sz="1000" b="0" i="0" u="none" strike="noStrike" kern="1200" cap="none" spc="0" normalizeH="0" baseline="0" noProof="0">
                          <a:ln>
                            <a:noFill/>
                          </a:ln>
                          <a:solidFill>
                            <a:prstClr val="black"/>
                          </a:solidFill>
                          <a:effectLst/>
                          <a:uLnTx/>
                          <a:uFillTx/>
                          <a:latin typeface="Calibri"/>
                          <a:ea typeface="+mn-ea"/>
                          <a:cs typeface="+mn-cs"/>
                        </a:rPr>
                        <a:t>
 Pizza, Chips und Schoki futtern und trotzdem abnehmen? Das verspricht zumindest Jasper Caven mit seiner Stoffwechsel-Formel. Sagen wir es so: selten so viel Dreistigkeit erlebt.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https://quintly-image-storage.s3.amazonaws.com/eac75d347b1ea63fe48780bffa99fe12/2cdbd83dbf9a0cbe379e83d225670f84.png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05812468"/>
                  </a:ext>
                </a:extLst>
              </a:tr>
            </a:tbl>
          </a:graphicData>
        </a:graphic>
      </p:graphicFrame>
      <p:sp>
        <p:nvSpPr>
          <p:cNvPr id="4" name="Text Placeholder 3">
            <a:extLst>
              <a:ext uri="{FF2B5EF4-FFF2-40B4-BE49-F238E27FC236}">
                <a16:creationId xmlns:a16="http://schemas.microsoft.com/office/drawing/2014/main" id="{0C158F5D-0CBA-44E1-A56B-2621E2EA5E6F}"/>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4289231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F16F5-11E6-49B3-B951-66E65E7FE768}"/>
              </a:ext>
            </a:extLst>
          </p:cNvPr>
          <p:cNvSpPr>
            <a:spLocks noGrp="1"/>
          </p:cNvSpPr>
          <p:nvPr>
            <p:ph type="title"/>
          </p:nvPr>
        </p:nvSpPr>
        <p:spPr/>
        <p:txBody>
          <a:bodyPr/>
          <a:lstStyle/>
          <a:p>
            <a:r>
              <a:rPr lang="en-US"/>
              <a:t>Facebook Original Own Posts Table | 7 profiles - 2 of 12</a:t>
            </a:r>
          </a:p>
        </p:txBody>
      </p:sp>
      <p:graphicFrame>
        <p:nvGraphicFramePr>
          <p:cNvPr id="5" name="Table Placeholder 4">
            <a:extLst>
              <a:ext uri="{FF2B5EF4-FFF2-40B4-BE49-F238E27FC236}">
                <a16:creationId xmlns:a16="http://schemas.microsoft.com/office/drawing/2014/main" id="{8D4A4C84-9F6C-4D57-8B92-FB939BA11187}"/>
              </a:ext>
            </a:extLst>
          </p:cNvPr>
          <p:cNvGraphicFramePr>
            <a:graphicFrameLocks noGrp="1"/>
          </p:cNvGraphicFramePr>
          <p:nvPr>
            <p:ph type="tbl" sz="quarter" idx="13"/>
            <p:extLst>
              <p:ext uri="{D42A27DB-BD31-4B8C-83A1-F6EECF244321}">
                <p14:modId xmlns:p14="http://schemas.microsoft.com/office/powerpoint/2010/main" val="3236656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70021795"/>
                    </a:ext>
                  </a:extLst>
                </a:gridCol>
                <a:gridCol w="1645920">
                  <a:extLst>
                    <a:ext uri="{9D8B030D-6E8A-4147-A177-3AD203B41FA5}">
                      <a16:colId xmlns:a16="http://schemas.microsoft.com/office/drawing/2014/main" val="3726625496"/>
                    </a:ext>
                  </a:extLst>
                </a:gridCol>
                <a:gridCol w="576072">
                  <a:extLst>
                    <a:ext uri="{9D8B030D-6E8A-4147-A177-3AD203B41FA5}">
                      <a16:colId xmlns:a16="http://schemas.microsoft.com/office/drawing/2014/main" val="1855056131"/>
                    </a:ext>
                  </a:extLst>
                </a:gridCol>
                <a:gridCol w="411480">
                  <a:extLst>
                    <a:ext uri="{9D8B030D-6E8A-4147-A177-3AD203B41FA5}">
                      <a16:colId xmlns:a16="http://schemas.microsoft.com/office/drawing/2014/main" val="100240561"/>
                    </a:ext>
                  </a:extLst>
                </a:gridCol>
                <a:gridCol w="411480">
                  <a:extLst>
                    <a:ext uri="{9D8B030D-6E8A-4147-A177-3AD203B41FA5}">
                      <a16:colId xmlns:a16="http://schemas.microsoft.com/office/drawing/2014/main" val="1499075381"/>
                    </a:ext>
                  </a:extLst>
                </a:gridCol>
                <a:gridCol w="411480">
                  <a:extLst>
                    <a:ext uri="{9D8B030D-6E8A-4147-A177-3AD203B41FA5}">
                      <a16:colId xmlns:a16="http://schemas.microsoft.com/office/drawing/2014/main" val="3120397141"/>
                    </a:ext>
                  </a:extLst>
                </a:gridCol>
                <a:gridCol w="411480">
                  <a:extLst>
                    <a:ext uri="{9D8B030D-6E8A-4147-A177-3AD203B41FA5}">
                      <a16:colId xmlns:a16="http://schemas.microsoft.com/office/drawing/2014/main" val="906260652"/>
                    </a:ext>
                  </a:extLst>
                </a:gridCol>
                <a:gridCol w="411480">
                  <a:extLst>
                    <a:ext uri="{9D8B030D-6E8A-4147-A177-3AD203B41FA5}">
                      <a16:colId xmlns:a16="http://schemas.microsoft.com/office/drawing/2014/main" val="2680652038"/>
                    </a:ext>
                  </a:extLst>
                </a:gridCol>
                <a:gridCol w="411480">
                  <a:extLst>
                    <a:ext uri="{9D8B030D-6E8A-4147-A177-3AD203B41FA5}">
                      <a16:colId xmlns:a16="http://schemas.microsoft.com/office/drawing/2014/main" val="1751334501"/>
                    </a:ext>
                  </a:extLst>
                </a:gridCol>
                <a:gridCol w="411480">
                  <a:extLst>
                    <a:ext uri="{9D8B030D-6E8A-4147-A177-3AD203B41FA5}">
                      <a16:colId xmlns:a16="http://schemas.microsoft.com/office/drawing/2014/main" val="259036850"/>
                    </a:ext>
                  </a:extLst>
                </a:gridCol>
                <a:gridCol w="411480">
                  <a:extLst>
                    <a:ext uri="{9D8B030D-6E8A-4147-A177-3AD203B41FA5}">
                      <a16:colId xmlns:a16="http://schemas.microsoft.com/office/drawing/2014/main" val="360223479"/>
                    </a:ext>
                  </a:extLst>
                </a:gridCol>
                <a:gridCol w="411480">
                  <a:extLst>
                    <a:ext uri="{9D8B030D-6E8A-4147-A177-3AD203B41FA5}">
                      <a16:colId xmlns:a16="http://schemas.microsoft.com/office/drawing/2014/main" val="1244072359"/>
                    </a:ext>
                  </a:extLst>
                </a:gridCol>
                <a:gridCol w="411480">
                  <a:extLst>
                    <a:ext uri="{9D8B030D-6E8A-4147-A177-3AD203B41FA5}">
                      <a16:colId xmlns:a16="http://schemas.microsoft.com/office/drawing/2014/main" val="92678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425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- 2023-03-26 15:27:02</a:t>
                      </a:r>
                      <a:r>
                        <a:rPr kumimoji="0" lang="de-DE" sz="1000" b="0" i="0" u="none" strike="noStrike" kern="1200" cap="none" spc="0" normalizeH="0" baseline="0" noProof="0">
                          <a:ln>
                            <a:noFill/>
                          </a:ln>
                          <a:solidFill>
                            <a:prstClr val="black"/>
                          </a:solidFill>
                          <a:effectLst/>
                          <a:uLnTx/>
                          <a:uFillTx/>
                          <a:latin typeface="Calibri"/>
                          <a:ea typeface="+mn-ea"/>
                          <a:cs typeface="+mn-cs"/>
                        </a:rPr>
                        <a:t>
 Im Umgang mit selbstsüchtigen Menschen hast du zwei Möglichkeiten: Ignorieren – oder (viel besser) diesen Text👇 lesen.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https://quintly-image-storage.s3.amazonaws.com/eac75d347b1ea63fe48780bffa99fe12/45a2ad52f633db15be04f83b2750fa93.png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12:04:50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07960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- 2023-01-28 11:00:05</a:t>
                      </a:r>
                      <a:r>
                        <a:rPr kumimoji="0" lang="de-DE" sz="1000" b="0" i="0" u="none" strike="noStrike" kern="1200" cap="none" spc="0" normalizeH="0" baseline="0" noProof="0">
                          <a:ln>
                            <a:noFill/>
                          </a:ln>
                          <a:solidFill>
                            <a:prstClr val="black"/>
                          </a:solidFill>
                          <a:effectLst/>
                          <a:uLnTx/>
                          <a:uFillTx/>
                          <a:latin typeface="Calibri"/>
                          <a:ea typeface="+mn-ea"/>
                          <a:cs typeface="+mn-cs"/>
                        </a:rPr>
                        <a:t>
 Entzugserscheinungen, dann mehr Energie, Konzentration, bessere Haut – durch Zuckerverzicht? Was sich wirklich wissenschaftlich belegen lässt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https://quintly-image-storage.s3.amazonaws.com/eac75d347b1ea63fe48780bffa99fe12/147fd1a3e78d90d96aa5b4ea349b2129.jpg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12:04:45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923627714"/>
                  </a:ext>
                </a:extLst>
              </a:tr>
            </a:tbl>
          </a:graphicData>
        </a:graphic>
      </p:graphicFrame>
      <p:sp>
        <p:nvSpPr>
          <p:cNvPr id="4" name="Text Placeholder 3">
            <a:extLst>
              <a:ext uri="{FF2B5EF4-FFF2-40B4-BE49-F238E27FC236}">
                <a16:creationId xmlns:a16="http://schemas.microsoft.com/office/drawing/2014/main" id="{C1C70E59-DD6B-4248-9710-E29191F1C63E}"/>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673943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BD720-BFFC-43A6-A419-AA2B19571675}"/>
              </a:ext>
            </a:extLst>
          </p:cNvPr>
          <p:cNvSpPr>
            <a:spLocks noGrp="1"/>
          </p:cNvSpPr>
          <p:nvPr>
            <p:ph type="title"/>
          </p:nvPr>
        </p:nvSpPr>
        <p:spPr/>
        <p:txBody>
          <a:bodyPr/>
          <a:lstStyle/>
          <a:p>
            <a:r>
              <a:rPr lang="en-US"/>
              <a:t>Facebook Original Own Posts Table | 7 profiles - 3 of 12</a:t>
            </a:r>
          </a:p>
        </p:txBody>
      </p:sp>
      <p:graphicFrame>
        <p:nvGraphicFramePr>
          <p:cNvPr id="5" name="Table Placeholder 4">
            <a:extLst>
              <a:ext uri="{FF2B5EF4-FFF2-40B4-BE49-F238E27FC236}">
                <a16:creationId xmlns:a16="http://schemas.microsoft.com/office/drawing/2014/main" id="{5410390F-C25C-4762-92BF-9D8FD32A6C2D}"/>
              </a:ext>
            </a:extLst>
          </p:cNvPr>
          <p:cNvGraphicFramePr>
            <a:graphicFrameLocks noGrp="1"/>
          </p:cNvGraphicFramePr>
          <p:nvPr>
            <p:ph type="tbl" sz="quarter" idx="13"/>
            <p:extLst>
              <p:ext uri="{D42A27DB-BD31-4B8C-83A1-F6EECF244321}">
                <p14:modId xmlns:p14="http://schemas.microsoft.com/office/powerpoint/2010/main" val="3226639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95133396"/>
                    </a:ext>
                  </a:extLst>
                </a:gridCol>
                <a:gridCol w="1645920">
                  <a:extLst>
                    <a:ext uri="{9D8B030D-6E8A-4147-A177-3AD203B41FA5}">
                      <a16:colId xmlns:a16="http://schemas.microsoft.com/office/drawing/2014/main" val="2362832410"/>
                    </a:ext>
                  </a:extLst>
                </a:gridCol>
                <a:gridCol w="576072">
                  <a:extLst>
                    <a:ext uri="{9D8B030D-6E8A-4147-A177-3AD203B41FA5}">
                      <a16:colId xmlns:a16="http://schemas.microsoft.com/office/drawing/2014/main" val="4093228380"/>
                    </a:ext>
                  </a:extLst>
                </a:gridCol>
                <a:gridCol w="411480">
                  <a:extLst>
                    <a:ext uri="{9D8B030D-6E8A-4147-A177-3AD203B41FA5}">
                      <a16:colId xmlns:a16="http://schemas.microsoft.com/office/drawing/2014/main" val="1856470538"/>
                    </a:ext>
                  </a:extLst>
                </a:gridCol>
                <a:gridCol w="411480">
                  <a:extLst>
                    <a:ext uri="{9D8B030D-6E8A-4147-A177-3AD203B41FA5}">
                      <a16:colId xmlns:a16="http://schemas.microsoft.com/office/drawing/2014/main" val="3669147692"/>
                    </a:ext>
                  </a:extLst>
                </a:gridCol>
                <a:gridCol w="411480">
                  <a:extLst>
                    <a:ext uri="{9D8B030D-6E8A-4147-A177-3AD203B41FA5}">
                      <a16:colId xmlns:a16="http://schemas.microsoft.com/office/drawing/2014/main" val="1282064359"/>
                    </a:ext>
                  </a:extLst>
                </a:gridCol>
                <a:gridCol w="411480">
                  <a:extLst>
                    <a:ext uri="{9D8B030D-6E8A-4147-A177-3AD203B41FA5}">
                      <a16:colId xmlns:a16="http://schemas.microsoft.com/office/drawing/2014/main" val="3385601180"/>
                    </a:ext>
                  </a:extLst>
                </a:gridCol>
                <a:gridCol w="411480">
                  <a:extLst>
                    <a:ext uri="{9D8B030D-6E8A-4147-A177-3AD203B41FA5}">
                      <a16:colId xmlns:a16="http://schemas.microsoft.com/office/drawing/2014/main" val="1363305304"/>
                    </a:ext>
                  </a:extLst>
                </a:gridCol>
                <a:gridCol w="411480">
                  <a:extLst>
                    <a:ext uri="{9D8B030D-6E8A-4147-A177-3AD203B41FA5}">
                      <a16:colId xmlns:a16="http://schemas.microsoft.com/office/drawing/2014/main" val="3748942105"/>
                    </a:ext>
                  </a:extLst>
                </a:gridCol>
                <a:gridCol w="411480">
                  <a:extLst>
                    <a:ext uri="{9D8B030D-6E8A-4147-A177-3AD203B41FA5}">
                      <a16:colId xmlns:a16="http://schemas.microsoft.com/office/drawing/2014/main" val="1419603632"/>
                    </a:ext>
                  </a:extLst>
                </a:gridCol>
                <a:gridCol w="411480">
                  <a:extLst>
                    <a:ext uri="{9D8B030D-6E8A-4147-A177-3AD203B41FA5}">
                      <a16:colId xmlns:a16="http://schemas.microsoft.com/office/drawing/2014/main" val="2339170821"/>
                    </a:ext>
                  </a:extLst>
                </a:gridCol>
                <a:gridCol w="411480">
                  <a:extLst>
                    <a:ext uri="{9D8B030D-6E8A-4147-A177-3AD203B41FA5}">
                      <a16:colId xmlns:a16="http://schemas.microsoft.com/office/drawing/2014/main" val="1915165153"/>
                    </a:ext>
                  </a:extLst>
                </a:gridCol>
                <a:gridCol w="411480">
                  <a:extLst>
                    <a:ext uri="{9D8B030D-6E8A-4147-A177-3AD203B41FA5}">
                      <a16:colId xmlns:a16="http://schemas.microsoft.com/office/drawing/2014/main" val="2521958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5823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- 2023-08-08 13:45:02</a:t>
                      </a:r>
                      <a:r>
                        <a:rPr kumimoji="0" lang="de-DE" sz="1000" b="0" i="0" u="none" strike="noStrike" kern="1200" cap="none" spc="0" normalizeH="0" baseline="0" noProof="0">
                          <a:ln>
                            <a:noFill/>
                          </a:ln>
                          <a:solidFill>
                            <a:prstClr val="black"/>
                          </a:solidFill>
                          <a:effectLst/>
                          <a:uLnTx/>
                          <a:uFillTx/>
                          <a:latin typeface="Calibri"/>
                          <a:ea typeface="+mn-ea"/>
                          <a:cs typeface="+mn-cs"/>
                        </a:rPr>
                        <a:t>
 Dein erstes Wort, dein erster Schritt – blank space, oder?! Was ist der erste Moment, an den ihr euch erinnert?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https://quintly-image-storage.s3.amazonaws.com/eac75d347b1ea63fe48780bffa99fe12/d5ee6e9b7e42e0d427f6083b9aef0145.jpg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86504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- 2023-01-23 10:56:03</a:t>
                      </a:r>
                      <a:r>
                        <a:rPr kumimoji="0" lang="de-DE" sz="1000" b="0" i="0" u="none" strike="noStrike" kern="1200" cap="none" spc="0" normalizeH="0" baseline="0" noProof="0">
                          <a:ln>
                            <a:noFill/>
                          </a:ln>
                          <a:solidFill>
                            <a:prstClr val="black"/>
                          </a:solidFill>
                          <a:effectLst/>
                          <a:uLnTx/>
                          <a:uFillTx/>
                          <a:latin typeface="Calibri"/>
                          <a:ea typeface="+mn-ea"/>
                          <a:cs typeface="+mn-cs"/>
                        </a:rPr>
                        <a:t>
 Männer brauchen einen Orgasmus, um Spermien ins Rennen zu schicken. Da ist der Nutzen klar. Aber woher kommt der weibliche Orgasmus?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https://quintly-image-storage.s3.amazonaws.com/eac75d347b1ea63fe48780bffa99fe12/b330aafd5f6b0472ca9defed3210b2f6.png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836415399"/>
                  </a:ext>
                </a:extLst>
              </a:tr>
            </a:tbl>
          </a:graphicData>
        </a:graphic>
      </p:graphicFrame>
      <p:sp>
        <p:nvSpPr>
          <p:cNvPr id="4" name="Text Placeholder 3">
            <a:extLst>
              <a:ext uri="{FF2B5EF4-FFF2-40B4-BE49-F238E27FC236}">
                <a16:creationId xmlns:a16="http://schemas.microsoft.com/office/drawing/2014/main" id="{D60B4C8A-85C6-410F-8889-47D676DEAB3A}"/>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1590897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86693-FEF7-415F-A299-4CBA862C95D3}"/>
              </a:ext>
            </a:extLst>
          </p:cNvPr>
          <p:cNvSpPr>
            <a:spLocks noGrp="1"/>
          </p:cNvSpPr>
          <p:nvPr>
            <p:ph type="title"/>
          </p:nvPr>
        </p:nvSpPr>
        <p:spPr/>
        <p:txBody>
          <a:bodyPr/>
          <a:lstStyle/>
          <a:p>
            <a:r>
              <a:rPr lang="en-US"/>
              <a:t>Facebook Original Own Posts Table | 7 profiles - 4 of 12</a:t>
            </a:r>
          </a:p>
        </p:txBody>
      </p:sp>
      <p:graphicFrame>
        <p:nvGraphicFramePr>
          <p:cNvPr id="5" name="Table Placeholder 4">
            <a:extLst>
              <a:ext uri="{FF2B5EF4-FFF2-40B4-BE49-F238E27FC236}">
                <a16:creationId xmlns:a16="http://schemas.microsoft.com/office/drawing/2014/main" id="{E33175B0-6253-4614-96B1-778B229D00E2}"/>
              </a:ext>
            </a:extLst>
          </p:cNvPr>
          <p:cNvGraphicFramePr>
            <a:graphicFrameLocks noGrp="1"/>
          </p:cNvGraphicFramePr>
          <p:nvPr>
            <p:ph type="tbl" sz="quarter" idx="13"/>
            <p:extLst>
              <p:ext uri="{D42A27DB-BD31-4B8C-83A1-F6EECF244321}">
                <p14:modId xmlns:p14="http://schemas.microsoft.com/office/powerpoint/2010/main" val="3194985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94205074"/>
                    </a:ext>
                  </a:extLst>
                </a:gridCol>
                <a:gridCol w="1645920">
                  <a:extLst>
                    <a:ext uri="{9D8B030D-6E8A-4147-A177-3AD203B41FA5}">
                      <a16:colId xmlns:a16="http://schemas.microsoft.com/office/drawing/2014/main" val="2455390592"/>
                    </a:ext>
                  </a:extLst>
                </a:gridCol>
                <a:gridCol w="576072">
                  <a:extLst>
                    <a:ext uri="{9D8B030D-6E8A-4147-A177-3AD203B41FA5}">
                      <a16:colId xmlns:a16="http://schemas.microsoft.com/office/drawing/2014/main" val="938580363"/>
                    </a:ext>
                  </a:extLst>
                </a:gridCol>
                <a:gridCol w="411480">
                  <a:extLst>
                    <a:ext uri="{9D8B030D-6E8A-4147-A177-3AD203B41FA5}">
                      <a16:colId xmlns:a16="http://schemas.microsoft.com/office/drawing/2014/main" val="3029636952"/>
                    </a:ext>
                  </a:extLst>
                </a:gridCol>
                <a:gridCol w="411480">
                  <a:extLst>
                    <a:ext uri="{9D8B030D-6E8A-4147-A177-3AD203B41FA5}">
                      <a16:colId xmlns:a16="http://schemas.microsoft.com/office/drawing/2014/main" val="2873136255"/>
                    </a:ext>
                  </a:extLst>
                </a:gridCol>
                <a:gridCol w="411480">
                  <a:extLst>
                    <a:ext uri="{9D8B030D-6E8A-4147-A177-3AD203B41FA5}">
                      <a16:colId xmlns:a16="http://schemas.microsoft.com/office/drawing/2014/main" val="3723128509"/>
                    </a:ext>
                  </a:extLst>
                </a:gridCol>
                <a:gridCol w="411480">
                  <a:extLst>
                    <a:ext uri="{9D8B030D-6E8A-4147-A177-3AD203B41FA5}">
                      <a16:colId xmlns:a16="http://schemas.microsoft.com/office/drawing/2014/main" val="405936266"/>
                    </a:ext>
                  </a:extLst>
                </a:gridCol>
                <a:gridCol w="411480">
                  <a:extLst>
                    <a:ext uri="{9D8B030D-6E8A-4147-A177-3AD203B41FA5}">
                      <a16:colId xmlns:a16="http://schemas.microsoft.com/office/drawing/2014/main" val="3772092256"/>
                    </a:ext>
                  </a:extLst>
                </a:gridCol>
                <a:gridCol w="411480">
                  <a:extLst>
                    <a:ext uri="{9D8B030D-6E8A-4147-A177-3AD203B41FA5}">
                      <a16:colId xmlns:a16="http://schemas.microsoft.com/office/drawing/2014/main" val="199738598"/>
                    </a:ext>
                  </a:extLst>
                </a:gridCol>
                <a:gridCol w="411480">
                  <a:extLst>
                    <a:ext uri="{9D8B030D-6E8A-4147-A177-3AD203B41FA5}">
                      <a16:colId xmlns:a16="http://schemas.microsoft.com/office/drawing/2014/main" val="1360852361"/>
                    </a:ext>
                  </a:extLst>
                </a:gridCol>
                <a:gridCol w="411480">
                  <a:extLst>
                    <a:ext uri="{9D8B030D-6E8A-4147-A177-3AD203B41FA5}">
                      <a16:colId xmlns:a16="http://schemas.microsoft.com/office/drawing/2014/main" val="3691445883"/>
                    </a:ext>
                  </a:extLst>
                </a:gridCol>
                <a:gridCol w="411480">
                  <a:extLst>
                    <a:ext uri="{9D8B030D-6E8A-4147-A177-3AD203B41FA5}">
                      <a16:colId xmlns:a16="http://schemas.microsoft.com/office/drawing/2014/main" val="3254403533"/>
                    </a:ext>
                  </a:extLst>
                </a:gridCol>
                <a:gridCol w="411480">
                  <a:extLst>
                    <a:ext uri="{9D8B030D-6E8A-4147-A177-3AD203B41FA5}">
                      <a16:colId xmlns:a16="http://schemas.microsoft.com/office/drawing/2014/main" val="3175760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0632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- 2023-02-14 11:10:03</a:t>
                      </a:r>
                      <a:r>
                        <a:rPr kumimoji="0" lang="de-DE" sz="1000" b="0" i="0" u="none" strike="noStrike" kern="1200" cap="none" spc="0" normalizeH="0" baseline="0" noProof="0">
                          <a:ln>
                            <a:noFill/>
                          </a:ln>
                          <a:solidFill>
                            <a:prstClr val="black"/>
                          </a:solidFill>
                          <a:effectLst/>
                          <a:uLnTx/>
                          <a:uFillTx/>
                          <a:latin typeface="Calibri"/>
                          <a:ea typeface="+mn-ea"/>
                          <a:cs typeface="+mn-cs"/>
                        </a:rPr>
                        <a:t>
 Klar, am Anfang sind wir Hals über Kopf verliebt. Aber kann Liebe wirklich für immer sein?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https://quintly-image-storage.s3.amazonaws.com/eac75d347b1ea63fe48780bffa99fe12/d401e7cdd233cbf67fe1f8ca0066eafc.png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12:04:41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11455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- 2023-08-15 15:05:02</a:t>
                      </a:r>
                      <a:r>
                        <a:rPr kumimoji="0" lang="de-DE" sz="1000" b="0" i="0" u="none" strike="noStrike" kern="1200" cap="none" spc="0" normalizeH="0" baseline="0" noProof="0">
                          <a:ln>
                            <a:noFill/>
                          </a:ln>
                          <a:solidFill>
                            <a:prstClr val="black"/>
                          </a:solidFill>
                          <a:effectLst/>
                          <a:uLnTx/>
                          <a:uFillTx/>
                          <a:latin typeface="Calibri"/>
                          <a:ea typeface="+mn-ea"/>
                          <a:cs typeface="+mn-cs"/>
                        </a:rPr>
                        <a:t>
 Ewig alt werden, warum geht das nicht? Spätestens mit 120 ist Schluss. In unseren Zellen stecken winzige Zeitbomben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https://quintly-image-storage.s3.amazonaws.com/eac75d347b1ea63fe48780bffa99fe12/5adb04d0c06ba777e6a4f31af4a78c35.jpg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656920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- 2023-01-05 14:45:04</a:t>
                      </a:r>
                      <a:r>
                        <a:rPr kumimoji="0" lang="de-DE" sz="1000" b="0" i="0" u="none" strike="noStrike" kern="1200" cap="none" spc="0" normalizeH="0" baseline="0" noProof="0">
                          <a:ln>
                            <a:noFill/>
                          </a:ln>
                          <a:solidFill>
                            <a:prstClr val="black"/>
                          </a:solidFill>
                          <a:effectLst/>
                          <a:uLnTx/>
                          <a:uFillTx/>
                          <a:latin typeface="Calibri"/>
                          <a:ea typeface="+mn-ea"/>
                          <a:cs typeface="+mn-cs"/>
                        </a:rPr>
                        <a:t>
 Weltweit ist nur etwa ein Prozent der Menschen rothaarig. Aber nicht nur der Seltenheitswert macht Rothaarige ganz besonders.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https://quintly-image-storage.s3.amazonaws.com/eac75d347b1ea63fe48780bffa99fe12/1258986895ed549b824433209bc3a48b.png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2150837"/>
                  </a:ext>
                </a:extLst>
              </a:tr>
            </a:tbl>
          </a:graphicData>
        </a:graphic>
      </p:graphicFrame>
      <p:sp>
        <p:nvSpPr>
          <p:cNvPr id="4" name="Text Placeholder 3">
            <a:extLst>
              <a:ext uri="{FF2B5EF4-FFF2-40B4-BE49-F238E27FC236}">
                <a16:creationId xmlns:a16="http://schemas.microsoft.com/office/drawing/2014/main" id="{5F33EB34-9383-4235-AFC5-236C508F72F0}"/>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4137661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E9868-334A-47CE-BC74-735E3098554D}"/>
              </a:ext>
            </a:extLst>
          </p:cNvPr>
          <p:cNvSpPr>
            <a:spLocks noGrp="1"/>
          </p:cNvSpPr>
          <p:nvPr>
            <p:ph type="title"/>
          </p:nvPr>
        </p:nvSpPr>
        <p:spPr/>
        <p:txBody>
          <a:bodyPr/>
          <a:lstStyle/>
          <a:p>
            <a:r>
              <a:rPr lang="en-US"/>
              <a:t>Facebook Original Own Posts Table | 7 profiles - 5 of 12</a:t>
            </a:r>
          </a:p>
        </p:txBody>
      </p:sp>
      <p:graphicFrame>
        <p:nvGraphicFramePr>
          <p:cNvPr id="5" name="Table Placeholder 4">
            <a:extLst>
              <a:ext uri="{FF2B5EF4-FFF2-40B4-BE49-F238E27FC236}">
                <a16:creationId xmlns:a16="http://schemas.microsoft.com/office/drawing/2014/main" id="{17DD8F36-5CD5-4D56-B98C-7A66D20D38C1}"/>
              </a:ext>
            </a:extLst>
          </p:cNvPr>
          <p:cNvGraphicFramePr>
            <a:graphicFrameLocks noGrp="1"/>
          </p:cNvGraphicFramePr>
          <p:nvPr>
            <p:ph type="tbl" sz="quarter" idx="13"/>
            <p:extLst>
              <p:ext uri="{D42A27DB-BD31-4B8C-83A1-F6EECF244321}">
                <p14:modId xmlns:p14="http://schemas.microsoft.com/office/powerpoint/2010/main" val="145927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51372936"/>
                    </a:ext>
                  </a:extLst>
                </a:gridCol>
                <a:gridCol w="1645920">
                  <a:extLst>
                    <a:ext uri="{9D8B030D-6E8A-4147-A177-3AD203B41FA5}">
                      <a16:colId xmlns:a16="http://schemas.microsoft.com/office/drawing/2014/main" val="3598992008"/>
                    </a:ext>
                  </a:extLst>
                </a:gridCol>
                <a:gridCol w="576072">
                  <a:extLst>
                    <a:ext uri="{9D8B030D-6E8A-4147-A177-3AD203B41FA5}">
                      <a16:colId xmlns:a16="http://schemas.microsoft.com/office/drawing/2014/main" val="2093732382"/>
                    </a:ext>
                  </a:extLst>
                </a:gridCol>
                <a:gridCol w="411480">
                  <a:extLst>
                    <a:ext uri="{9D8B030D-6E8A-4147-A177-3AD203B41FA5}">
                      <a16:colId xmlns:a16="http://schemas.microsoft.com/office/drawing/2014/main" val="2759866564"/>
                    </a:ext>
                  </a:extLst>
                </a:gridCol>
                <a:gridCol w="411480">
                  <a:extLst>
                    <a:ext uri="{9D8B030D-6E8A-4147-A177-3AD203B41FA5}">
                      <a16:colId xmlns:a16="http://schemas.microsoft.com/office/drawing/2014/main" val="968245925"/>
                    </a:ext>
                  </a:extLst>
                </a:gridCol>
                <a:gridCol w="411480">
                  <a:extLst>
                    <a:ext uri="{9D8B030D-6E8A-4147-A177-3AD203B41FA5}">
                      <a16:colId xmlns:a16="http://schemas.microsoft.com/office/drawing/2014/main" val="1821533218"/>
                    </a:ext>
                  </a:extLst>
                </a:gridCol>
                <a:gridCol w="411480">
                  <a:extLst>
                    <a:ext uri="{9D8B030D-6E8A-4147-A177-3AD203B41FA5}">
                      <a16:colId xmlns:a16="http://schemas.microsoft.com/office/drawing/2014/main" val="3730309749"/>
                    </a:ext>
                  </a:extLst>
                </a:gridCol>
                <a:gridCol w="411480">
                  <a:extLst>
                    <a:ext uri="{9D8B030D-6E8A-4147-A177-3AD203B41FA5}">
                      <a16:colId xmlns:a16="http://schemas.microsoft.com/office/drawing/2014/main" val="2783123892"/>
                    </a:ext>
                  </a:extLst>
                </a:gridCol>
                <a:gridCol w="411480">
                  <a:extLst>
                    <a:ext uri="{9D8B030D-6E8A-4147-A177-3AD203B41FA5}">
                      <a16:colId xmlns:a16="http://schemas.microsoft.com/office/drawing/2014/main" val="2522798413"/>
                    </a:ext>
                  </a:extLst>
                </a:gridCol>
                <a:gridCol w="411480">
                  <a:extLst>
                    <a:ext uri="{9D8B030D-6E8A-4147-A177-3AD203B41FA5}">
                      <a16:colId xmlns:a16="http://schemas.microsoft.com/office/drawing/2014/main" val="4199929419"/>
                    </a:ext>
                  </a:extLst>
                </a:gridCol>
                <a:gridCol w="411480">
                  <a:extLst>
                    <a:ext uri="{9D8B030D-6E8A-4147-A177-3AD203B41FA5}">
                      <a16:colId xmlns:a16="http://schemas.microsoft.com/office/drawing/2014/main" val="1512875444"/>
                    </a:ext>
                  </a:extLst>
                </a:gridCol>
                <a:gridCol w="411480">
                  <a:extLst>
                    <a:ext uri="{9D8B030D-6E8A-4147-A177-3AD203B41FA5}">
                      <a16:colId xmlns:a16="http://schemas.microsoft.com/office/drawing/2014/main" val="2820136608"/>
                    </a:ext>
                  </a:extLst>
                </a:gridCol>
                <a:gridCol w="411480">
                  <a:extLst>
                    <a:ext uri="{9D8B030D-6E8A-4147-A177-3AD203B41FA5}">
                      <a16:colId xmlns:a16="http://schemas.microsoft.com/office/drawing/2014/main" val="3766007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1337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- 2023-01-21 17:32:02</a:t>
                      </a:r>
                      <a:r>
                        <a:rPr kumimoji="0" lang="de-DE" sz="1000" b="0" i="0" u="none" strike="noStrike" kern="1200" cap="none" spc="0" normalizeH="0" baseline="0" noProof="0">
                          <a:ln>
                            <a:noFill/>
                          </a:ln>
                          <a:solidFill>
                            <a:prstClr val="black"/>
                          </a:solidFill>
                          <a:effectLst/>
                          <a:uLnTx/>
                          <a:uFillTx/>
                          <a:latin typeface="Calibri"/>
                          <a:ea typeface="+mn-ea"/>
                          <a:cs typeface="+mn-cs"/>
                        </a:rPr>
                        <a:t>
 Nicht nur interessant für Menschen, die sich vegan oder vegetarisch ernähren!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https://quintly-image-storage.s3.amazonaws.com/eac75d347b1ea63fe48780bffa99fe12/a32c31166eff1cb3a1fce5d03dfbd3ea.png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77660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- 2023-04-03 15:15:03</a:t>
                      </a:r>
                      <a:r>
                        <a:rPr kumimoji="0" lang="de-DE" sz="1000" b="0" i="0" u="none" strike="noStrike" kern="1200" cap="none" spc="0" normalizeH="0" baseline="0" noProof="0">
                          <a:ln>
                            <a:noFill/>
                          </a:ln>
                          <a:solidFill>
                            <a:prstClr val="black"/>
                          </a:solidFill>
                          <a:effectLst/>
                          <a:uLnTx/>
                          <a:uFillTx/>
                          <a:latin typeface="Calibri"/>
                          <a:ea typeface="+mn-ea"/>
                          <a:cs typeface="+mn-cs"/>
                        </a:rPr>
                        <a:t>
 Gerade in den Frühlingsmonaten April und Mai raten Fachleute dazu, die Katze für ein paar Wochen im Haus zu behalten. Warum? Darum.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https://quintly-image-storage.s3.amazonaws.com/eac75d347b1ea63fe48780bffa99fe12/79a769064af9dce5e3a765ef10a6a065.png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12:04:46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900687781"/>
                  </a:ext>
                </a:extLst>
              </a:tr>
            </a:tbl>
          </a:graphicData>
        </a:graphic>
      </p:graphicFrame>
      <p:sp>
        <p:nvSpPr>
          <p:cNvPr id="4" name="Text Placeholder 3">
            <a:extLst>
              <a:ext uri="{FF2B5EF4-FFF2-40B4-BE49-F238E27FC236}">
                <a16:creationId xmlns:a16="http://schemas.microsoft.com/office/drawing/2014/main" id="{597DC1CD-A790-4315-812D-3E2D2096BB91}"/>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244226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C28EC-5FFA-474F-8D51-D3AC32C9D860}"/>
              </a:ext>
            </a:extLst>
          </p:cNvPr>
          <p:cNvSpPr>
            <a:spLocks noGrp="1"/>
          </p:cNvSpPr>
          <p:nvPr>
            <p:ph type="title"/>
          </p:nvPr>
        </p:nvSpPr>
        <p:spPr/>
        <p:txBody>
          <a:bodyPr/>
          <a:lstStyle/>
          <a:p>
            <a:r>
              <a:rPr lang="en-US"/>
              <a:t>Facebook Original Own Posts Table | 7 profiles - 6 of 12</a:t>
            </a:r>
          </a:p>
        </p:txBody>
      </p:sp>
      <p:graphicFrame>
        <p:nvGraphicFramePr>
          <p:cNvPr id="5" name="Table Placeholder 4">
            <a:extLst>
              <a:ext uri="{FF2B5EF4-FFF2-40B4-BE49-F238E27FC236}">
                <a16:creationId xmlns:a16="http://schemas.microsoft.com/office/drawing/2014/main" id="{F86D384A-F59E-4B7B-BE74-EE698DECBBFA}"/>
              </a:ext>
            </a:extLst>
          </p:cNvPr>
          <p:cNvGraphicFramePr>
            <a:graphicFrameLocks noGrp="1"/>
          </p:cNvGraphicFramePr>
          <p:nvPr>
            <p:ph type="tbl" sz="quarter" idx="13"/>
            <p:extLst>
              <p:ext uri="{D42A27DB-BD31-4B8C-83A1-F6EECF244321}">
                <p14:modId xmlns:p14="http://schemas.microsoft.com/office/powerpoint/2010/main" val="2457422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78095819"/>
                    </a:ext>
                  </a:extLst>
                </a:gridCol>
                <a:gridCol w="1645920">
                  <a:extLst>
                    <a:ext uri="{9D8B030D-6E8A-4147-A177-3AD203B41FA5}">
                      <a16:colId xmlns:a16="http://schemas.microsoft.com/office/drawing/2014/main" val="3480069837"/>
                    </a:ext>
                  </a:extLst>
                </a:gridCol>
                <a:gridCol w="576072">
                  <a:extLst>
                    <a:ext uri="{9D8B030D-6E8A-4147-A177-3AD203B41FA5}">
                      <a16:colId xmlns:a16="http://schemas.microsoft.com/office/drawing/2014/main" val="3822171221"/>
                    </a:ext>
                  </a:extLst>
                </a:gridCol>
                <a:gridCol w="411480">
                  <a:extLst>
                    <a:ext uri="{9D8B030D-6E8A-4147-A177-3AD203B41FA5}">
                      <a16:colId xmlns:a16="http://schemas.microsoft.com/office/drawing/2014/main" val="1033889754"/>
                    </a:ext>
                  </a:extLst>
                </a:gridCol>
                <a:gridCol w="411480">
                  <a:extLst>
                    <a:ext uri="{9D8B030D-6E8A-4147-A177-3AD203B41FA5}">
                      <a16:colId xmlns:a16="http://schemas.microsoft.com/office/drawing/2014/main" val="744481093"/>
                    </a:ext>
                  </a:extLst>
                </a:gridCol>
                <a:gridCol w="411480">
                  <a:extLst>
                    <a:ext uri="{9D8B030D-6E8A-4147-A177-3AD203B41FA5}">
                      <a16:colId xmlns:a16="http://schemas.microsoft.com/office/drawing/2014/main" val="1167478664"/>
                    </a:ext>
                  </a:extLst>
                </a:gridCol>
                <a:gridCol w="411480">
                  <a:extLst>
                    <a:ext uri="{9D8B030D-6E8A-4147-A177-3AD203B41FA5}">
                      <a16:colId xmlns:a16="http://schemas.microsoft.com/office/drawing/2014/main" val="3240031163"/>
                    </a:ext>
                  </a:extLst>
                </a:gridCol>
                <a:gridCol w="411480">
                  <a:extLst>
                    <a:ext uri="{9D8B030D-6E8A-4147-A177-3AD203B41FA5}">
                      <a16:colId xmlns:a16="http://schemas.microsoft.com/office/drawing/2014/main" val="2283089473"/>
                    </a:ext>
                  </a:extLst>
                </a:gridCol>
                <a:gridCol w="411480">
                  <a:extLst>
                    <a:ext uri="{9D8B030D-6E8A-4147-A177-3AD203B41FA5}">
                      <a16:colId xmlns:a16="http://schemas.microsoft.com/office/drawing/2014/main" val="2035876339"/>
                    </a:ext>
                  </a:extLst>
                </a:gridCol>
                <a:gridCol w="411480">
                  <a:extLst>
                    <a:ext uri="{9D8B030D-6E8A-4147-A177-3AD203B41FA5}">
                      <a16:colId xmlns:a16="http://schemas.microsoft.com/office/drawing/2014/main" val="3167351215"/>
                    </a:ext>
                  </a:extLst>
                </a:gridCol>
                <a:gridCol w="411480">
                  <a:extLst>
                    <a:ext uri="{9D8B030D-6E8A-4147-A177-3AD203B41FA5}">
                      <a16:colId xmlns:a16="http://schemas.microsoft.com/office/drawing/2014/main" val="1039187213"/>
                    </a:ext>
                  </a:extLst>
                </a:gridCol>
                <a:gridCol w="411480">
                  <a:extLst>
                    <a:ext uri="{9D8B030D-6E8A-4147-A177-3AD203B41FA5}">
                      <a16:colId xmlns:a16="http://schemas.microsoft.com/office/drawing/2014/main" val="2239738572"/>
                    </a:ext>
                  </a:extLst>
                </a:gridCol>
                <a:gridCol w="411480">
                  <a:extLst>
                    <a:ext uri="{9D8B030D-6E8A-4147-A177-3AD203B41FA5}">
                      <a16:colId xmlns:a16="http://schemas.microsoft.com/office/drawing/2014/main" val="729881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6805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- 2023-04-22 09:01:03</a:t>
                      </a:r>
                      <a:r>
                        <a:rPr kumimoji="0" lang="de-DE" sz="1000" b="0" i="0" u="none" strike="noStrike" kern="1200" cap="none" spc="0" normalizeH="0" baseline="0" noProof="0">
                          <a:ln>
                            <a:noFill/>
                          </a:ln>
                          <a:solidFill>
                            <a:prstClr val="black"/>
                          </a:solidFill>
                          <a:effectLst/>
                          <a:uLnTx/>
                          <a:uFillTx/>
                          <a:latin typeface="Calibri"/>
                          <a:ea typeface="+mn-ea"/>
                          <a:cs typeface="+mn-cs"/>
                        </a:rPr>
                        <a:t>
 Die Quarks Science Cops ermitteln jetzt auch auf Youtube! Und zwar als Polizeiserie. In ihrem ersten Fall knöpfen sie sich den angeblichen "Schmerzprofi" Roland Liebscher-Bracht vor.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https://quintly-image-storage.s3.amazonaws.com/eac75d347b1ea63fe48780bffa99fe12/ca3f6fe5619cf9423a2ea567d21f77fa.jpg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12:04:46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247028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- 2023-06-02 14:42:04</a:t>
                      </a:r>
                      <a:r>
                        <a:rPr kumimoji="0" lang="de-DE" sz="1000" b="0" i="0" u="none" strike="noStrike" kern="1200" cap="none" spc="0" normalizeH="0" baseline="0" noProof="0">
                          <a:ln>
                            <a:noFill/>
                          </a:ln>
                          <a:solidFill>
                            <a:prstClr val="black"/>
                          </a:solidFill>
                          <a:effectLst/>
                          <a:uLnTx/>
                          <a:uFillTx/>
                          <a:latin typeface="Calibri"/>
                          <a:ea typeface="+mn-ea"/>
                          <a:cs typeface="+mn-cs"/>
                        </a:rPr>
                        <a:t>
 Ein Satz, den man oft hört: "Schwimmen ist ein Ganzkörpersport, da wird jeder Muskel bewegt!“ Stimmt auch. Aber: Wer glaubt, er könne damit seine Muskeln leicht trainieren, irrt sich leider.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https://quintly-image-storage.s3.amazonaws.com/eac75d347b1ea63fe48780bffa99fe12/49bfeee8973340afd7424b1f082344c1.png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12:04:41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357509173"/>
                  </a:ext>
                </a:extLst>
              </a:tr>
            </a:tbl>
          </a:graphicData>
        </a:graphic>
      </p:graphicFrame>
      <p:sp>
        <p:nvSpPr>
          <p:cNvPr id="4" name="Text Placeholder 3">
            <a:extLst>
              <a:ext uri="{FF2B5EF4-FFF2-40B4-BE49-F238E27FC236}">
                <a16:creationId xmlns:a16="http://schemas.microsoft.com/office/drawing/2014/main" id="{D2736DE0-273F-4637-9796-5BD3A3EF65E1}"/>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1272754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79426-9661-4227-950A-481E26DDAE21}"/>
              </a:ext>
            </a:extLst>
          </p:cNvPr>
          <p:cNvSpPr>
            <a:spLocks noGrp="1"/>
          </p:cNvSpPr>
          <p:nvPr>
            <p:ph type="title"/>
          </p:nvPr>
        </p:nvSpPr>
        <p:spPr/>
        <p:txBody>
          <a:bodyPr/>
          <a:lstStyle/>
          <a:p>
            <a:r>
              <a:rPr lang="en-US"/>
              <a:t>Facebook Original Own Posts Table | 7 profiles - 7 of 12</a:t>
            </a:r>
          </a:p>
        </p:txBody>
      </p:sp>
      <p:graphicFrame>
        <p:nvGraphicFramePr>
          <p:cNvPr id="5" name="Table Placeholder 4">
            <a:extLst>
              <a:ext uri="{FF2B5EF4-FFF2-40B4-BE49-F238E27FC236}">
                <a16:creationId xmlns:a16="http://schemas.microsoft.com/office/drawing/2014/main" id="{2C78BF3E-C6FC-4203-AD01-DCC1A80988EB}"/>
              </a:ext>
            </a:extLst>
          </p:cNvPr>
          <p:cNvGraphicFramePr>
            <a:graphicFrameLocks noGrp="1"/>
          </p:cNvGraphicFramePr>
          <p:nvPr>
            <p:ph type="tbl" sz="quarter" idx="13"/>
            <p:extLst>
              <p:ext uri="{D42A27DB-BD31-4B8C-83A1-F6EECF244321}">
                <p14:modId xmlns:p14="http://schemas.microsoft.com/office/powerpoint/2010/main" val="2793833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37076355"/>
                    </a:ext>
                  </a:extLst>
                </a:gridCol>
                <a:gridCol w="1645920">
                  <a:extLst>
                    <a:ext uri="{9D8B030D-6E8A-4147-A177-3AD203B41FA5}">
                      <a16:colId xmlns:a16="http://schemas.microsoft.com/office/drawing/2014/main" val="3475648424"/>
                    </a:ext>
                  </a:extLst>
                </a:gridCol>
                <a:gridCol w="576072">
                  <a:extLst>
                    <a:ext uri="{9D8B030D-6E8A-4147-A177-3AD203B41FA5}">
                      <a16:colId xmlns:a16="http://schemas.microsoft.com/office/drawing/2014/main" val="276392494"/>
                    </a:ext>
                  </a:extLst>
                </a:gridCol>
                <a:gridCol w="411480">
                  <a:extLst>
                    <a:ext uri="{9D8B030D-6E8A-4147-A177-3AD203B41FA5}">
                      <a16:colId xmlns:a16="http://schemas.microsoft.com/office/drawing/2014/main" val="3919540609"/>
                    </a:ext>
                  </a:extLst>
                </a:gridCol>
                <a:gridCol w="411480">
                  <a:extLst>
                    <a:ext uri="{9D8B030D-6E8A-4147-A177-3AD203B41FA5}">
                      <a16:colId xmlns:a16="http://schemas.microsoft.com/office/drawing/2014/main" val="1873296825"/>
                    </a:ext>
                  </a:extLst>
                </a:gridCol>
                <a:gridCol w="411480">
                  <a:extLst>
                    <a:ext uri="{9D8B030D-6E8A-4147-A177-3AD203B41FA5}">
                      <a16:colId xmlns:a16="http://schemas.microsoft.com/office/drawing/2014/main" val="2243146588"/>
                    </a:ext>
                  </a:extLst>
                </a:gridCol>
                <a:gridCol w="411480">
                  <a:extLst>
                    <a:ext uri="{9D8B030D-6E8A-4147-A177-3AD203B41FA5}">
                      <a16:colId xmlns:a16="http://schemas.microsoft.com/office/drawing/2014/main" val="1106301884"/>
                    </a:ext>
                  </a:extLst>
                </a:gridCol>
                <a:gridCol w="411480">
                  <a:extLst>
                    <a:ext uri="{9D8B030D-6E8A-4147-A177-3AD203B41FA5}">
                      <a16:colId xmlns:a16="http://schemas.microsoft.com/office/drawing/2014/main" val="1748916015"/>
                    </a:ext>
                  </a:extLst>
                </a:gridCol>
                <a:gridCol w="411480">
                  <a:extLst>
                    <a:ext uri="{9D8B030D-6E8A-4147-A177-3AD203B41FA5}">
                      <a16:colId xmlns:a16="http://schemas.microsoft.com/office/drawing/2014/main" val="3864976433"/>
                    </a:ext>
                  </a:extLst>
                </a:gridCol>
                <a:gridCol w="411480">
                  <a:extLst>
                    <a:ext uri="{9D8B030D-6E8A-4147-A177-3AD203B41FA5}">
                      <a16:colId xmlns:a16="http://schemas.microsoft.com/office/drawing/2014/main" val="3597642379"/>
                    </a:ext>
                  </a:extLst>
                </a:gridCol>
                <a:gridCol w="411480">
                  <a:extLst>
                    <a:ext uri="{9D8B030D-6E8A-4147-A177-3AD203B41FA5}">
                      <a16:colId xmlns:a16="http://schemas.microsoft.com/office/drawing/2014/main" val="2564428294"/>
                    </a:ext>
                  </a:extLst>
                </a:gridCol>
                <a:gridCol w="411480">
                  <a:extLst>
                    <a:ext uri="{9D8B030D-6E8A-4147-A177-3AD203B41FA5}">
                      <a16:colId xmlns:a16="http://schemas.microsoft.com/office/drawing/2014/main" val="2435744139"/>
                    </a:ext>
                  </a:extLst>
                </a:gridCol>
                <a:gridCol w="411480">
                  <a:extLst>
                    <a:ext uri="{9D8B030D-6E8A-4147-A177-3AD203B41FA5}">
                      <a16:colId xmlns:a16="http://schemas.microsoft.com/office/drawing/2014/main" val="235787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79869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- 2023-08-16 15:13:03</a:t>
                      </a:r>
                      <a:r>
                        <a:rPr kumimoji="0" lang="de-DE" sz="1000" b="0" i="0" u="none" strike="noStrike" kern="1200" cap="none" spc="0" normalizeH="0" baseline="0" noProof="0">
                          <a:ln>
                            <a:noFill/>
                          </a:ln>
                          <a:solidFill>
                            <a:prstClr val="black"/>
                          </a:solidFill>
                          <a:effectLst/>
                          <a:uLnTx/>
                          <a:uFillTx/>
                          <a:latin typeface="Calibri"/>
                          <a:ea typeface="+mn-ea"/>
                          <a:cs typeface="+mn-cs"/>
                        </a:rPr>
                        <a:t>
 Balkonkraftwerke sind kleine Photovoltaikanlagen, mit denen du Sonnenlicht in deinen eigenen Strom umwandeln kannst. Klingt interessant? Dann lies hier weiter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https://quintly-image-storage.s3.amazonaws.com/eac75d347b1ea63fe48780bffa99fe12/a2a59dcbd498db4fffaa8512609452ea.jpg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415703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- 2023-07-27 14:11:04</a:t>
                      </a:r>
                      <a:r>
                        <a:rPr kumimoji="0" lang="de-DE" sz="1000" b="0" i="0" u="none" strike="noStrike" kern="1200" cap="none" spc="0" normalizeH="0" baseline="0" noProof="0">
                          <a:ln>
                            <a:noFill/>
                          </a:ln>
                          <a:solidFill>
                            <a:prstClr val="black"/>
                          </a:solidFill>
                          <a:effectLst/>
                          <a:uLnTx/>
                          <a:uFillTx/>
                          <a:latin typeface="Calibri"/>
                          <a:ea typeface="+mn-ea"/>
                          <a:cs typeface="+mn-cs"/>
                        </a:rPr>
                        <a:t>
 Hast du eine kleine Photovolaikanlage auf dem Balkon? Oder überlegst du, dir eine anzuschaffen?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https://quintly-image-storage.s3.amazonaws.com/eac75d347b1ea63fe48780bffa99fe12/a2a59dcbd498db4fffaa8512609452ea.jpg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914696750"/>
                  </a:ext>
                </a:extLst>
              </a:tr>
            </a:tbl>
          </a:graphicData>
        </a:graphic>
      </p:graphicFrame>
      <p:sp>
        <p:nvSpPr>
          <p:cNvPr id="4" name="Text Placeholder 3">
            <a:extLst>
              <a:ext uri="{FF2B5EF4-FFF2-40B4-BE49-F238E27FC236}">
                <a16:creationId xmlns:a16="http://schemas.microsoft.com/office/drawing/2014/main" id="{9AB9B954-8D26-4327-A3FF-210F496850BD}"/>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3869577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6346-762E-4770-A628-B5BD379B015C}"/>
              </a:ext>
            </a:extLst>
          </p:cNvPr>
          <p:cNvSpPr>
            <a:spLocks noGrp="1"/>
          </p:cNvSpPr>
          <p:nvPr>
            <p:ph type="title"/>
          </p:nvPr>
        </p:nvSpPr>
        <p:spPr/>
        <p:txBody>
          <a:bodyPr/>
          <a:lstStyle/>
          <a:p>
            <a:r>
              <a:rPr lang="en-US"/>
              <a:t>Facebook Original Own Posts Table | 7 profiles - 8 of 12</a:t>
            </a:r>
          </a:p>
        </p:txBody>
      </p:sp>
      <p:graphicFrame>
        <p:nvGraphicFramePr>
          <p:cNvPr id="5" name="Table Placeholder 4">
            <a:extLst>
              <a:ext uri="{FF2B5EF4-FFF2-40B4-BE49-F238E27FC236}">
                <a16:creationId xmlns:a16="http://schemas.microsoft.com/office/drawing/2014/main" id="{C8850B6D-9450-4B40-B4B0-C318DEA4E3C1}"/>
              </a:ext>
            </a:extLst>
          </p:cNvPr>
          <p:cNvGraphicFramePr>
            <a:graphicFrameLocks noGrp="1"/>
          </p:cNvGraphicFramePr>
          <p:nvPr>
            <p:ph type="tbl" sz="quarter" idx="13"/>
            <p:extLst>
              <p:ext uri="{D42A27DB-BD31-4B8C-83A1-F6EECF244321}">
                <p14:modId xmlns:p14="http://schemas.microsoft.com/office/powerpoint/2010/main" val="381096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29182381"/>
                    </a:ext>
                  </a:extLst>
                </a:gridCol>
                <a:gridCol w="1645920">
                  <a:extLst>
                    <a:ext uri="{9D8B030D-6E8A-4147-A177-3AD203B41FA5}">
                      <a16:colId xmlns:a16="http://schemas.microsoft.com/office/drawing/2014/main" val="2045220872"/>
                    </a:ext>
                  </a:extLst>
                </a:gridCol>
                <a:gridCol w="576072">
                  <a:extLst>
                    <a:ext uri="{9D8B030D-6E8A-4147-A177-3AD203B41FA5}">
                      <a16:colId xmlns:a16="http://schemas.microsoft.com/office/drawing/2014/main" val="1310876728"/>
                    </a:ext>
                  </a:extLst>
                </a:gridCol>
                <a:gridCol w="411480">
                  <a:extLst>
                    <a:ext uri="{9D8B030D-6E8A-4147-A177-3AD203B41FA5}">
                      <a16:colId xmlns:a16="http://schemas.microsoft.com/office/drawing/2014/main" val="1985564373"/>
                    </a:ext>
                  </a:extLst>
                </a:gridCol>
                <a:gridCol w="411480">
                  <a:extLst>
                    <a:ext uri="{9D8B030D-6E8A-4147-A177-3AD203B41FA5}">
                      <a16:colId xmlns:a16="http://schemas.microsoft.com/office/drawing/2014/main" val="4047005079"/>
                    </a:ext>
                  </a:extLst>
                </a:gridCol>
                <a:gridCol w="411480">
                  <a:extLst>
                    <a:ext uri="{9D8B030D-6E8A-4147-A177-3AD203B41FA5}">
                      <a16:colId xmlns:a16="http://schemas.microsoft.com/office/drawing/2014/main" val="3408148176"/>
                    </a:ext>
                  </a:extLst>
                </a:gridCol>
                <a:gridCol w="411480">
                  <a:extLst>
                    <a:ext uri="{9D8B030D-6E8A-4147-A177-3AD203B41FA5}">
                      <a16:colId xmlns:a16="http://schemas.microsoft.com/office/drawing/2014/main" val="1670762697"/>
                    </a:ext>
                  </a:extLst>
                </a:gridCol>
                <a:gridCol w="411480">
                  <a:extLst>
                    <a:ext uri="{9D8B030D-6E8A-4147-A177-3AD203B41FA5}">
                      <a16:colId xmlns:a16="http://schemas.microsoft.com/office/drawing/2014/main" val="2263809769"/>
                    </a:ext>
                  </a:extLst>
                </a:gridCol>
                <a:gridCol w="411480">
                  <a:extLst>
                    <a:ext uri="{9D8B030D-6E8A-4147-A177-3AD203B41FA5}">
                      <a16:colId xmlns:a16="http://schemas.microsoft.com/office/drawing/2014/main" val="4047803735"/>
                    </a:ext>
                  </a:extLst>
                </a:gridCol>
                <a:gridCol w="411480">
                  <a:extLst>
                    <a:ext uri="{9D8B030D-6E8A-4147-A177-3AD203B41FA5}">
                      <a16:colId xmlns:a16="http://schemas.microsoft.com/office/drawing/2014/main" val="1165197900"/>
                    </a:ext>
                  </a:extLst>
                </a:gridCol>
                <a:gridCol w="411480">
                  <a:extLst>
                    <a:ext uri="{9D8B030D-6E8A-4147-A177-3AD203B41FA5}">
                      <a16:colId xmlns:a16="http://schemas.microsoft.com/office/drawing/2014/main" val="635484004"/>
                    </a:ext>
                  </a:extLst>
                </a:gridCol>
                <a:gridCol w="411480">
                  <a:extLst>
                    <a:ext uri="{9D8B030D-6E8A-4147-A177-3AD203B41FA5}">
                      <a16:colId xmlns:a16="http://schemas.microsoft.com/office/drawing/2014/main" val="1381300205"/>
                    </a:ext>
                  </a:extLst>
                </a:gridCol>
                <a:gridCol w="411480">
                  <a:extLst>
                    <a:ext uri="{9D8B030D-6E8A-4147-A177-3AD203B41FA5}">
                      <a16:colId xmlns:a16="http://schemas.microsoft.com/office/drawing/2014/main" val="30257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6391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- 2023-09-01 13:01:03</a:t>
                      </a:r>
                      <a:r>
                        <a:rPr kumimoji="0" lang="de-DE" sz="1000" b="0" i="0" u="none" strike="noStrike" kern="1200" cap="none" spc="0" normalizeH="0" baseline="0" noProof="0">
                          <a:ln>
                            <a:noFill/>
                          </a:ln>
                          <a:solidFill>
                            <a:prstClr val="black"/>
                          </a:solidFill>
                          <a:effectLst/>
                          <a:uLnTx/>
                          <a:uFillTx/>
                          <a:latin typeface="Calibri"/>
                          <a:ea typeface="+mn-ea"/>
                          <a:cs typeface="+mn-cs"/>
                        </a:rPr>
                        <a:t>
 Vor 150 Jahren haben Teenager:innen erst mit 16 oder 17 ihre Periode bekommen. Heute liegt das Durchschnittsalter der ersten Blutung bei 13 Jahren. Warum die Pubertät immer früher einsetzt und was das für die Jugendlichen bedeutet, kannst du hier nachlesen: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https://quintly-image-storage.s3.amazonaws.com/eac75d347b1ea63fe48780bffa99fe12/9d5b3f675ed296451af9819f1203b91b.jpg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09/21/2023 12:19:13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13562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- 2023-03-21 13:27:02</a:t>
                      </a:r>
                      <a:r>
                        <a:rPr kumimoji="0" lang="de-DE" sz="1000" b="0" i="0" u="none" strike="noStrike" kern="1200" cap="none" spc="0" normalizeH="0" baseline="0" noProof="0">
                          <a:ln>
                            <a:noFill/>
                          </a:ln>
                          <a:solidFill>
                            <a:prstClr val="black"/>
                          </a:solidFill>
                          <a:effectLst/>
                          <a:uLnTx/>
                          <a:uFillTx/>
                          <a:latin typeface="Calibri"/>
                          <a:ea typeface="+mn-ea"/>
                          <a:cs typeface="+mn-cs"/>
                        </a:rPr>
                        <a:t>
 Was sich oft nach reiner Lebensfreude anhört, ist für die Vögel ein ziemlicher Knochenjob. Und zwar deshalb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https://quintly-image-storage.s3.amazonaws.com/eac75d347b1ea63fe48780bffa99fe12/5aa57835559074b1ed66808996fe0854.png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12:04:50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628614276"/>
                  </a:ext>
                </a:extLst>
              </a:tr>
            </a:tbl>
          </a:graphicData>
        </a:graphic>
      </p:graphicFrame>
      <p:sp>
        <p:nvSpPr>
          <p:cNvPr id="4" name="Text Placeholder 3">
            <a:extLst>
              <a:ext uri="{FF2B5EF4-FFF2-40B4-BE49-F238E27FC236}">
                <a16:creationId xmlns:a16="http://schemas.microsoft.com/office/drawing/2014/main" id="{899C1D4D-CE2A-4E1E-8151-860FDE55B57D}"/>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1845447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C4723-4669-41ED-9A05-D17098CC3C6E}"/>
              </a:ext>
            </a:extLst>
          </p:cNvPr>
          <p:cNvSpPr>
            <a:spLocks noGrp="1"/>
          </p:cNvSpPr>
          <p:nvPr>
            <p:ph type="title"/>
          </p:nvPr>
        </p:nvSpPr>
        <p:spPr/>
        <p:txBody>
          <a:bodyPr/>
          <a:lstStyle/>
          <a:p>
            <a:r>
              <a:rPr lang="en-US"/>
              <a:t>Facebook Original Own Posts Table | 7 profiles - 9 of 12</a:t>
            </a:r>
          </a:p>
        </p:txBody>
      </p:sp>
      <p:graphicFrame>
        <p:nvGraphicFramePr>
          <p:cNvPr id="5" name="Table Placeholder 4">
            <a:extLst>
              <a:ext uri="{FF2B5EF4-FFF2-40B4-BE49-F238E27FC236}">
                <a16:creationId xmlns:a16="http://schemas.microsoft.com/office/drawing/2014/main" id="{1DEC569E-7A81-4AFC-B3C3-6E76075427F0}"/>
              </a:ext>
            </a:extLst>
          </p:cNvPr>
          <p:cNvGraphicFramePr>
            <a:graphicFrameLocks noGrp="1"/>
          </p:cNvGraphicFramePr>
          <p:nvPr>
            <p:ph type="tbl" sz="quarter" idx="13"/>
            <p:extLst>
              <p:ext uri="{D42A27DB-BD31-4B8C-83A1-F6EECF244321}">
                <p14:modId xmlns:p14="http://schemas.microsoft.com/office/powerpoint/2010/main" val="1822630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4522911"/>
                    </a:ext>
                  </a:extLst>
                </a:gridCol>
                <a:gridCol w="1645920">
                  <a:extLst>
                    <a:ext uri="{9D8B030D-6E8A-4147-A177-3AD203B41FA5}">
                      <a16:colId xmlns:a16="http://schemas.microsoft.com/office/drawing/2014/main" val="836194376"/>
                    </a:ext>
                  </a:extLst>
                </a:gridCol>
                <a:gridCol w="576072">
                  <a:extLst>
                    <a:ext uri="{9D8B030D-6E8A-4147-A177-3AD203B41FA5}">
                      <a16:colId xmlns:a16="http://schemas.microsoft.com/office/drawing/2014/main" val="3558507175"/>
                    </a:ext>
                  </a:extLst>
                </a:gridCol>
                <a:gridCol w="411480">
                  <a:extLst>
                    <a:ext uri="{9D8B030D-6E8A-4147-A177-3AD203B41FA5}">
                      <a16:colId xmlns:a16="http://schemas.microsoft.com/office/drawing/2014/main" val="1140148878"/>
                    </a:ext>
                  </a:extLst>
                </a:gridCol>
                <a:gridCol w="411480">
                  <a:extLst>
                    <a:ext uri="{9D8B030D-6E8A-4147-A177-3AD203B41FA5}">
                      <a16:colId xmlns:a16="http://schemas.microsoft.com/office/drawing/2014/main" val="4071482839"/>
                    </a:ext>
                  </a:extLst>
                </a:gridCol>
                <a:gridCol w="411480">
                  <a:extLst>
                    <a:ext uri="{9D8B030D-6E8A-4147-A177-3AD203B41FA5}">
                      <a16:colId xmlns:a16="http://schemas.microsoft.com/office/drawing/2014/main" val="4048818047"/>
                    </a:ext>
                  </a:extLst>
                </a:gridCol>
                <a:gridCol w="411480">
                  <a:extLst>
                    <a:ext uri="{9D8B030D-6E8A-4147-A177-3AD203B41FA5}">
                      <a16:colId xmlns:a16="http://schemas.microsoft.com/office/drawing/2014/main" val="465979646"/>
                    </a:ext>
                  </a:extLst>
                </a:gridCol>
                <a:gridCol w="411480">
                  <a:extLst>
                    <a:ext uri="{9D8B030D-6E8A-4147-A177-3AD203B41FA5}">
                      <a16:colId xmlns:a16="http://schemas.microsoft.com/office/drawing/2014/main" val="419215642"/>
                    </a:ext>
                  </a:extLst>
                </a:gridCol>
                <a:gridCol w="411480">
                  <a:extLst>
                    <a:ext uri="{9D8B030D-6E8A-4147-A177-3AD203B41FA5}">
                      <a16:colId xmlns:a16="http://schemas.microsoft.com/office/drawing/2014/main" val="174214569"/>
                    </a:ext>
                  </a:extLst>
                </a:gridCol>
                <a:gridCol w="411480">
                  <a:extLst>
                    <a:ext uri="{9D8B030D-6E8A-4147-A177-3AD203B41FA5}">
                      <a16:colId xmlns:a16="http://schemas.microsoft.com/office/drawing/2014/main" val="395636530"/>
                    </a:ext>
                  </a:extLst>
                </a:gridCol>
                <a:gridCol w="411480">
                  <a:extLst>
                    <a:ext uri="{9D8B030D-6E8A-4147-A177-3AD203B41FA5}">
                      <a16:colId xmlns:a16="http://schemas.microsoft.com/office/drawing/2014/main" val="3374361481"/>
                    </a:ext>
                  </a:extLst>
                </a:gridCol>
                <a:gridCol w="411480">
                  <a:extLst>
                    <a:ext uri="{9D8B030D-6E8A-4147-A177-3AD203B41FA5}">
                      <a16:colId xmlns:a16="http://schemas.microsoft.com/office/drawing/2014/main" val="3825383376"/>
                    </a:ext>
                  </a:extLst>
                </a:gridCol>
                <a:gridCol w="411480">
                  <a:extLst>
                    <a:ext uri="{9D8B030D-6E8A-4147-A177-3AD203B41FA5}">
                      <a16:colId xmlns:a16="http://schemas.microsoft.com/office/drawing/2014/main" val="2462793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5743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- 2023-02-27 11:11:02</a:t>
                      </a:r>
                      <a:r>
                        <a:rPr kumimoji="0" lang="de-DE" sz="1000" b="0" i="0" u="none" strike="noStrike" kern="1200" cap="none" spc="0" normalizeH="0" baseline="0" noProof="0">
                          <a:ln>
                            <a:noFill/>
                          </a:ln>
                          <a:solidFill>
                            <a:prstClr val="black"/>
                          </a:solidFill>
                          <a:effectLst/>
                          <a:uLnTx/>
                          <a:uFillTx/>
                          <a:latin typeface="Calibri"/>
                          <a:ea typeface="+mn-ea"/>
                          <a:cs typeface="+mn-cs"/>
                        </a:rPr>
                        <a:t>
 Red Herring, falsches Dilemma, Strohmann-Argument – es gibt viele Taktiken, um in Diskussionen vom eigentlichen Thema abzulenken. Wie du sie entlarven und dagegenhalten kannst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https://quintly-image-storage.s3.amazonaws.com/eac75d347b1ea63fe48780bffa99fe12/52141c65867dc707a5c0e8d238216c17.png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19592578"/>
                  </a:ext>
                </a:extLst>
              </a:tr>
            </a:tbl>
          </a:graphicData>
        </a:graphic>
      </p:graphicFrame>
      <p:sp>
        <p:nvSpPr>
          <p:cNvPr id="4" name="Text Placeholder 3">
            <a:extLst>
              <a:ext uri="{FF2B5EF4-FFF2-40B4-BE49-F238E27FC236}">
                <a16:creationId xmlns:a16="http://schemas.microsoft.com/office/drawing/2014/main" id="{989FC833-6063-4F2F-A198-4954BA4EC6C6}"/>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3329408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B584-0930-4554-AA72-2A5554AA3004}"/>
              </a:ext>
            </a:extLst>
          </p:cNvPr>
          <p:cNvSpPr>
            <a:spLocks noGrp="1"/>
          </p:cNvSpPr>
          <p:nvPr>
            <p:ph type="title"/>
          </p:nvPr>
        </p:nvSpPr>
        <p:spPr/>
        <p:txBody>
          <a:bodyPr/>
          <a:lstStyle/>
          <a:p>
            <a:r>
              <a:rPr lang="en-US"/>
              <a:t>Facebook Original Own Posts Table | 7 profiles - 10 of 12</a:t>
            </a:r>
          </a:p>
        </p:txBody>
      </p:sp>
      <p:graphicFrame>
        <p:nvGraphicFramePr>
          <p:cNvPr id="5" name="Table Placeholder 4">
            <a:extLst>
              <a:ext uri="{FF2B5EF4-FFF2-40B4-BE49-F238E27FC236}">
                <a16:creationId xmlns:a16="http://schemas.microsoft.com/office/drawing/2014/main" id="{F62B5661-4FE1-4709-AF03-B0BA18A6F425}"/>
              </a:ext>
            </a:extLst>
          </p:cNvPr>
          <p:cNvGraphicFramePr>
            <a:graphicFrameLocks noGrp="1"/>
          </p:cNvGraphicFramePr>
          <p:nvPr>
            <p:ph type="tbl" sz="quarter" idx="13"/>
            <p:extLst>
              <p:ext uri="{D42A27DB-BD31-4B8C-83A1-F6EECF244321}">
                <p14:modId xmlns:p14="http://schemas.microsoft.com/office/powerpoint/2010/main" val="101284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41790422"/>
                    </a:ext>
                  </a:extLst>
                </a:gridCol>
                <a:gridCol w="1645920">
                  <a:extLst>
                    <a:ext uri="{9D8B030D-6E8A-4147-A177-3AD203B41FA5}">
                      <a16:colId xmlns:a16="http://schemas.microsoft.com/office/drawing/2014/main" val="4188071843"/>
                    </a:ext>
                  </a:extLst>
                </a:gridCol>
                <a:gridCol w="576072">
                  <a:extLst>
                    <a:ext uri="{9D8B030D-6E8A-4147-A177-3AD203B41FA5}">
                      <a16:colId xmlns:a16="http://schemas.microsoft.com/office/drawing/2014/main" val="1508738153"/>
                    </a:ext>
                  </a:extLst>
                </a:gridCol>
                <a:gridCol w="411480">
                  <a:extLst>
                    <a:ext uri="{9D8B030D-6E8A-4147-A177-3AD203B41FA5}">
                      <a16:colId xmlns:a16="http://schemas.microsoft.com/office/drawing/2014/main" val="1750265929"/>
                    </a:ext>
                  </a:extLst>
                </a:gridCol>
                <a:gridCol w="411480">
                  <a:extLst>
                    <a:ext uri="{9D8B030D-6E8A-4147-A177-3AD203B41FA5}">
                      <a16:colId xmlns:a16="http://schemas.microsoft.com/office/drawing/2014/main" val="3367877723"/>
                    </a:ext>
                  </a:extLst>
                </a:gridCol>
                <a:gridCol w="411480">
                  <a:extLst>
                    <a:ext uri="{9D8B030D-6E8A-4147-A177-3AD203B41FA5}">
                      <a16:colId xmlns:a16="http://schemas.microsoft.com/office/drawing/2014/main" val="2188974799"/>
                    </a:ext>
                  </a:extLst>
                </a:gridCol>
                <a:gridCol w="411480">
                  <a:extLst>
                    <a:ext uri="{9D8B030D-6E8A-4147-A177-3AD203B41FA5}">
                      <a16:colId xmlns:a16="http://schemas.microsoft.com/office/drawing/2014/main" val="2705581976"/>
                    </a:ext>
                  </a:extLst>
                </a:gridCol>
                <a:gridCol w="411480">
                  <a:extLst>
                    <a:ext uri="{9D8B030D-6E8A-4147-A177-3AD203B41FA5}">
                      <a16:colId xmlns:a16="http://schemas.microsoft.com/office/drawing/2014/main" val="2935895649"/>
                    </a:ext>
                  </a:extLst>
                </a:gridCol>
                <a:gridCol w="411480">
                  <a:extLst>
                    <a:ext uri="{9D8B030D-6E8A-4147-A177-3AD203B41FA5}">
                      <a16:colId xmlns:a16="http://schemas.microsoft.com/office/drawing/2014/main" val="593837925"/>
                    </a:ext>
                  </a:extLst>
                </a:gridCol>
                <a:gridCol w="411480">
                  <a:extLst>
                    <a:ext uri="{9D8B030D-6E8A-4147-A177-3AD203B41FA5}">
                      <a16:colId xmlns:a16="http://schemas.microsoft.com/office/drawing/2014/main" val="3109608181"/>
                    </a:ext>
                  </a:extLst>
                </a:gridCol>
                <a:gridCol w="411480">
                  <a:extLst>
                    <a:ext uri="{9D8B030D-6E8A-4147-A177-3AD203B41FA5}">
                      <a16:colId xmlns:a16="http://schemas.microsoft.com/office/drawing/2014/main" val="1955346467"/>
                    </a:ext>
                  </a:extLst>
                </a:gridCol>
                <a:gridCol w="411480">
                  <a:extLst>
                    <a:ext uri="{9D8B030D-6E8A-4147-A177-3AD203B41FA5}">
                      <a16:colId xmlns:a16="http://schemas.microsoft.com/office/drawing/2014/main" val="3808670870"/>
                    </a:ext>
                  </a:extLst>
                </a:gridCol>
                <a:gridCol w="411480">
                  <a:extLst>
                    <a:ext uri="{9D8B030D-6E8A-4147-A177-3AD203B41FA5}">
                      <a16:colId xmlns:a16="http://schemas.microsoft.com/office/drawing/2014/main" val="422944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445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- 2023-09-09 13:47:02</a:t>
                      </a:r>
                      <a:r>
                        <a:rPr kumimoji="0" lang="de-DE" sz="1000" b="0" i="0" u="none" strike="noStrike" kern="1200" cap="none" spc="0" normalizeH="0" baseline="0" noProof="0">
                          <a:ln>
                            <a:noFill/>
                          </a:ln>
                          <a:solidFill>
                            <a:prstClr val="black"/>
                          </a:solidFill>
                          <a:effectLst/>
                          <a:uLnTx/>
                          <a:uFillTx/>
                          <a:latin typeface="Calibri"/>
                          <a:ea typeface="+mn-ea"/>
                          <a:cs typeface="+mn-cs"/>
                        </a:rPr>
                        <a:t>
 Kevin, Chantal, Jeremy oder lieber Alexander, Maximilian, Sophie – gib es schon zu, auch bei dir sind gerade Vorurteile aufgeploppt, oder? Warum Vornamen bestimmte Assoziationen bei uns auslösen, erfährst du hier: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https://quintly-image-storage.s3.amazonaws.com/eac75d347b1ea63fe48780bffa99fe12/7ff56c71da0ab64b0c4849d3b026997c.png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09/21/2023 12:19:13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18173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- 2023-01-04 11:06:03</a:t>
                      </a:r>
                      <a:r>
                        <a:rPr kumimoji="0" lang="de-DE" sz="1000" b="0" i="0" u="none" strike="noStrike" kern="1200" cap="none" spc="0" normalizeH="0" baseline="0" noProof="0">
                          <a:ln>
                            <a:noFill/>
                          </a:ln>
                          <a:solidFill>
                            <a:prstClr val="black"/>
                          </a:solidFill>
                          <a:effectLst/>
                          <a:uLnTx/>
                          <a:uFillTx/>
                          <a:latin typeface="Calibri"/>
                          <a:ea typeface="+mn-ea"/>
                          <a:cs typeface="+mn-cs"/>
                        </a:rPr>
                        <a:t>
 Denkst du gerade darüber nach, dich im Fitnessstudio anzumelden? Vielleicht gar keine schlechte Idee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https://quintly-image-storage.s3.amazonaws.com/eac75d347b1ea63fe48780bffa99fe12/c3804757aa5a97f6312754db957b378d.png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596178197"/>
                  </a:ext>
                </a:extLst>
              </a:tr>
            </a:tbl>
          </a:graphicData>
        </a:graphic>
      </p:graphicFrame>
      <p:sp>
        <p:nvSpPr>
          <p:cNvPr id="4" name="Text Placeholder 3">
            <a:extLst>
              <a:ext uri="{FF2B5EF4-FFF2-40B4-BE49-F238E27FC236}">
                <a16:creationId xmlns:a16="http://schemas.microsoft.com/office/drawing/2014/main" id="{3787A8CC-C767-491D-800C-3356012ADDEC}"/>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956846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DF1E5-1A57-4FBA-8D8C-706A9F7D1AEE}"/>
              </a:ext>
            </a:extLst>
          </p:cNvPr>
          <p:cNvSpPr>
            <a:spLocks noGrp="1"/>
          </p:cNvSpPr>
          <p:nvPr>
            <p:ph type="title"/>
          </p:nvPr>
        </p:nvSpPr>
        <p:spPr/>
        <p:txBody>
          <a:bodyPr/>
          <a:lstStyle/>
          <a:p>
            <a:r>
              <a:rPr lang="en-US"/>
              <a:t>Facebook Original Own Posts Table | 7 profiles - 11 of 12</a:t>
            </a:r>
          </a:p>
        </p:txBody>
      </p:sp>
      <p:graphicFrame>
        <p:nvGraphicFramePr>
          <p:cNvPr id="5" name="Table Placeholder 4">
            <a:extLst>
              <a:ext uri="{FF2B5EF4-FFF2-40B4-BE49-F238E27FC236}">
                <a16:creationId xmlns:a16="http://schemas.microsoft.com/office/drawing/2014/main" id="{7CA2AAC9-F15E-415F-A29F-585C116AE62B}"/>
              </a:ext>
            </a:extLst>
          </p:cNvPr>
          <p:cNvGraphicFramePr>
            <a:graphicFrameLocks noGrp="1"/>
          </p:cNvGraphicFramePr>
          <p:nvPr>
            <p:ph type="tbl" sz="quarter" idx="13"/>
            <p:extLst>
              <p:ext uri="{D42A27DB-BD31-4B8C-83A1-F6EECF244321}">
                <p14:modId xmlns:p14="http://schemas.microsoft.com/office/powerpoint/2010/main" val="2741862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4186505"/>
                    </a:ext>
                  </a:extLst>
                </a:gridCol>
                <a:gridCol w="1645920">
                  <a:extLst>
                    <a:ext uri="{9D8B030D-6E8A-4147-A177-3AD203B41FA5}">
                      <a16:colId xmlns:a16="http://schemas.microsoft.com/office/drawing/2014/main" val="2443269488"/>
                    </a:ext>
                  </a:extLst>
                </a:gridCol>
                <a:gridCol w="576072">
                  <a:extLst>
                    <a:ext uri="{9D8B030D-6E8A-4147-A177-3AD203B41FA5}">
                      <a16:colId xmlns:a16="http://schemas.microsoft.com/office/drawing/2014/main" val="3041303123"/>
                    </a:ext>
                  </a:extLst>
                </a:gridCol>
                <a:gridCol w="411480">
                  <a:extLst>
                    <a:ext uri="{9D8B030D-6E8A-4147-A177-3AD203B41FA5}">
                      <a16:colId xmlns:a16="http://schemas.microsoft.com/office/drawing/2014/main" val="314345469"/>
                    </a:ext>
                  </a:extLst>
                </a:gridCol>
                <a:gridCol w="411480">
                  <a:extLst>
                    <a:ext uri="{9D8B030D-6E8A-4147-A177-3AD203B41FA5}">
                      <a16:colId xmlns:a16="http://schemas.microsoft.com/office/drawing/2014/main" val="3517165143"/>
                    </a:ext>
                  </a:extLst>
                </a:gridCol>
                <a:gridCol w="411480">
                  <a:extLst>
                    <a:ext uri="{9D8B030D-6E8A-4147-A177-3AD203B41FA5}">
                      <a16:colId xmlns:a16="http://schemas.microsoft.com/office/drawing/2014/main" val="2412681603"/>
                    </a:ext>
                  </a:extLst>
                </a:gridCol>
                <a:gridCol w="411480">
                  <a:extLst>
                    <a:ext uri="{9D8B030D-6E8A-4147-A177-3AD203B41FA5}">
                      <a16:colId xmlns:a16="http://schemas.microsoft.com/office/drawing/2014/main" val="2694567786"/>
                    </a:ext>
                  </a:extLst>
                </a:gridCol>
                <a:gridCol w="411480">
                  <a:extLst>
                    <a:ext uri="{9D8B030D-6E8A-4147-A177-3AD203B41FA5}">
                      <a16:colId xmlns:a16="http://schemas.microsoft.com/office/drawing/2014/main" val="3036426657"/>
                    </a:ext>
                  </a:extLst>
                </a:gridCol>
                <a:gridCol w="411480">
                  <a:extLst>
                    <a:ext uri="{9D8B030D-6E8A-4147-A177-3AD203B41FA5}">
                      <a16:colId xmlns:a16="http://schemas.microsoft.com/office/drawing/2014/main" val="432738502"/>
                    </a:ext>
                  </a:extLst>
                </a:gridCol>
                <a:gridCol w="411480">
                  <a:extLst>
                    <a:ext uri="{9D8B030D-6E8A-4147-A177-3AD203B41FA5}">
                      <a16:colId xmlns:a16="http://schemas.microsoft.com/office/drawing/2014/main" val="1834081212"/>
                    </a:ext>
                  </a:extLst>
                </a:gridCol>
                <a:gridCol w="411480">
                  <a:extLst>
                    <a:ext uri="{9D8B030D-6E8A-4147-A177-3AD203B41FA5}">
                      <a16:colId xmlns:a16="http://schemas.microsoft.com/office/drawing/2014/main" val="2065060428"/>
                    </a:ext>
                  </a:extLst>
                </a:gridCol>
                <a:gridCol w="411480">
                  <a:extLst>
                    <a:ext uri="{9D8B030D-6E8A-4147-A177-3AD203B41FA5}">
                      <a16:colId xmlns:a16="http://schemas.microsoft.com/office/drawing/2014/main" val="2968191826"/>
                    </a:ext>
                  </a:extLst>
                </a:gridCol>
                <a:gridCol w="411480">
                  <a:extLst>
                    <a:ext uri="{9D8B030D-6E8A-4147-A177-3AD203B41FA5}">
                      <a16:colId xmlns:a16="http://schemas.microsoft.com/office/drawing/2014/main" val="2479466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0902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- 2023-09-16 15:24:02</a:t>
                      </a:r>
                      <a:r>
                        <a:rPr kumimoji="0" lang="de-DE" sz="1000" b="0" i="0" u="none" strike="noStrike" kern="1200" cap="none" spc="0" normalizeH="0" baseline="0" noProof="0">
                          <a:ln>
                            <a:noFill/>
                          </a:ln>
                          <a:solidFill>
                            <a:prstClr val="black"/>
                          </a:solidFill>
                          <a:effectLst/>
                          <a:uLnTx/>
                          <a:uFillTx/>
                          <a:latin typeface="Calibri"/>
                          <a:ea typeface="+mn-ea"/>
                          <a:cs typeface="+mn-cs"/>
                        </a:rPr>
                        <a:t>
 Du liegst nachts wach und deine Gedanken kreisen immer wieder um dasselbe Thema? Das kannst du tun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https://quintly-image-storage.s3.amazonaws.com/eac75d347b1ea63fe48780bffa99fe12/938eb5ec3b4e6aa33838a92b2c34d973.jpg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09/21/2023 12:19:13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86650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- 2023-02-01 18:32:02</a:t>
                      </a:r>
                      <a:r>
                        <a:rPr kumimoji="0" lang="de-DE" sz="1000" b="0" i="0" u="none" strike="noStrike" kern="1200" cap="none" spc="0" normalizeH="0" baseline="0" noProof="0">
                          <a:ln>
                            <a:noFill/>
                          </a:ln>
                          <a:solidFill>
                            <a:prstClr val="black"/>
                          </a:solidFill>
                          <a:effectLst/>
                          <a:uLnTx/>
                          <a:uFillTx/>
                          <a:latin typeface="Calibri"/>
                          <a:ea typeface="+mn-ea"/>
                          <a:cs typeface="+mn-cs"/>
                        </a:rPr>
                        <a:t>
 Was weißt du über ADHS?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https://quintly-image-storage.s3.amazonaws.com/eac75d347b1ea63fe48780bffa99fe12/ad150023a36e8f7786ca01031323c194.jpg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13164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- 2023-08-19 15:28:02</a:t>
                      </a:r>
                      <a:r>
                        <a:rPr kumimoji="0" lang="de-DE" sz="1000" b="0" i="0" u="none" strike="noStrike" kern="1200" cap="none" spc="0" normalizeH="0" baseline="0" noProof="0">
                          <a:ln>
                            <a:noFill/>
                          </a:ln>
                          <a:solidFill>
                            <a:prstClr val="black"/>
                          </a:solidFill>
                          <a:effectLst/>
                          <a:uLnTx/>
                          <a:uFillTx/>
                          <a:latin typeface="Calibri"/>
                          <a:ea typeface="+mn-ea"/>
                          <a:cs typeface="+mn-cs"/>
                        </a:rPr>
                        <a:t>
 Du liegst nachts wach und deine Gedanken kreisen immer wieder um dasselbe Thema? Das kannst du tun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https://quintly-image-storage.s3.amazonaws.com/eac75d347b1ea63fe48780bffa99fe12/938eb5ec3b4e6aa33838a92b2c34d973.jpg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12:20:10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132657580"/>
                  </a:ext>
                </a:extLst>
              </a:tr>
            </a:tbl>
          </a:graphicData>
        </a:graphic>
      </p:graphicFrame>
      <p:sp>
        <p:nvSpPr>
          <p:cNvPr id="4" name="Text Placeholder 3">
            <a:extLst>
              <a:ext uri="{FF2B5EF4-FFF2-40B4-BE49-F238E27FC236}">
                <a16:creationId xmlns:a16="http://schemas.microsoft.com/office/drawing/2014/main" id="{EE860EFC-83F5-4A64-9233-3A24DE0929BB}"/>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544568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1E8D6-5A71-49A6-BFBD-36235FD69AD1}"/>
              </a:ext>
            </a:extLst>
          </p:cNvPr>
          <p:cNvSpPr>
            <a:spLocks noGrp="1"/>
          </p:cNvSpPr>
          <p:nvPr>
            <p:ph type="title"/>
          </p:nvPr>
        </p:nvSpPr>
        <p:spPr/>
        <p:txBody>
          <a:bodyPr/>
          <a:lstStyle/>
          <a:p>
            <a:r>
              <a:rPr lang="en-US"/>
              <a:t>Facebook Original Own Posts Table | 7 profiles - 12 of 12</a:t>
            </a:r>
          </a:p>
        </p:txBody>
      </p:sp>
      <p:graphicFrame>
        <p:nvGraphicFramePr>
          <p:cNvPr id="5" name="Table Placeholder 4">
            <a:extLst>
              <a:ext uri="{FF2B5EF4-FFF2-40B4-BE49-F238E27FC236}">
                <a16:creationId xmlns:a16="http://schemas.microsoft.com/office/drawing/2014/main" id="{6B70C9C1-4963-4AF3-A1FC-AF1B20E8934C}"/>
              </a:ext>
            </a:extLst>
          </p:cNvPr>
          <p:cNvGraphicFramePr>
            <a:graphicFrameLocks noGrp="1"/>
          </p:cNvGraphicFramePr>
          <p:nvPr>
            <p:ph type="tbl" sz="quarter" idx="13"/>
            <p:extLst>
              <p:ext uri="{D42A27DB-BD31-4B8C-83A1-F6EECF244321}">
                <p14:modId xmlns:p14="http://schemas.microsoft.com/office/powerpoint/2010/main" val="161897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7541331"/>
                    </a:ext>
                  </a:extLst>
                </a:gridCol>
                <a:gridCol w="1645920">
                  <a:extLst>
                    <a:ext uri="{9D8B030D-6E8A-4147-A177-3AD203B41FA5}">
                      <a16:colId xmlns:a16="http://schemas.microsoft.com/office/drawing/2014/main" val="1452886314"/>
                    </a:ext>
                  </a:extLst>
                </a:gridCol>
                <a:gridCol w="576072">
                  <a:extLst>
                    <a:ext uri="{9D8B030D-6E8A-4147-A177-3AD203B41FA5}">
                      <a16:colId xmlns:a16="http://schemas.microsoft.com/office/drawing/2014/main" val="2896810665"/>
                    </a:ext>
                  </a:extLst>
                </a:gridCol>
                <a:gridCol w="411480">
                  <a:extLst>
                    <a:ext uri="{9D8B030D-6E8A-4147-A177-3AD203B41FA5}">
                      <a16:colId xmlns:a16="http://schemas.microsoft.com/office/drawing/2014/main" val="442171806"/>
                    </a:ext>
                  </a:extLst>
                </a:gridCol>
                <a:gridCol w="411480">
                  <a:extLst>
                    <a:ext uri="{9D8B030D-6E8A-4147-A177-3AD203B41FA5}">
                      <a16:colId xmlns:a16="http://schemas.microsoft.com/office/drawing/2014/main" val="2274838860"/>
                    </a:ext>
                  </a:extLst>
                </a:gridCol>
                <a:gridCol w="411480">
                  <a:extLst>
                    <a:ext uri="{9D8B030D-6E8A-4147-A177-3AD203B41FA5}">
                      <a16:colId xmlns:a16="http://schemas.microsoft.com/office/drawing/2014/main" val="1985687183"/>
                    </a:ext>
                  </a:extLst>
                </a:gridCol>
                <a:gridCol w="411480">
                  <a:extLst>
                    <a:ext uri="{9D8B030D-6E8A-4147-A177-3AD203B41FA5}">
                      <a16:colId xmlns:a16="http://schemas.microsoft.com/office/drawing/2014/main" val="1888399784"/>
                    </a:ext>
                  </a:extLst>
                </a:gridCol>
                <a:gridCol w="411480">
                  <a:extLst>
                    <a:ext uri="{9D8B030D-6E8A-4147-A177-3AD203B41FA5}">
                      <a16:colId xmlns:a16="http://schemas.microsoft.com/office/drawing/2014/main" val="2905447885"/>
                    </a:ext>
                  </a:extLst>
                </a:gridCol>
                <a:gridCol w="411480">
                  <a:extLst>
                    <a:ext uri="{9D8B030D-6E8A-4147-A177-3AD203B41FA5}">
                      <a16:colId xmlns:a16="http://schemas.microsoft.com/office/drawing/2014/main" val="178926771"/>
                    </a:ext>
                  </a:extLst>
                </a:gridCol>
                <a:gridCol w="411480">
                  <a:extLst>
                    <a:ext uri="{9D8B030D-6E8A-4147-A177-3AD203B41FA5}">
                      <a16:colId xmlns:a16="http://schemas.microsoft.com/office/drawing/2014/main" val="3261330929"/>
                    </a:ext>
                  </a:extLst>
                </a:gridCol>
                <a:gridCol w="411480">
                  <a:extLst>
                    <a:ext uri="{9D8B030D-6E8A-4147-A177-3AD203B41FA5}">
                      <a16:colId xmlns:a16="http://schemas.microsoft.com/office/drawing/2014/main" val="4119533268"/>
                    </a:ext>
                  </a:extLst>
                </a:gridCol>
                <a:gridCol w="411480">
                  <a:extLst>
                    <a:ext uri="{9D8B030D-6E8A-4147-A177-3AD203B41FA5}">
                      <a16:colId xmlns:a16="http://schemas.microsoft.com/office/drawing/2014/main" val="3617848544"/>
                    </a:ext>
                  </a:extLst>
                </a:gridCol>
                <a:gridCol w="411480">
                  <a:extLst>
                    <a:ext uri="{9D8B030D-6E8A-4147-A177-3AD203B41FA5}">
                      <a16:colId xmlns:a16="http://schemas.microsoft.com/office/drawing/2014/main" val="2123594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4403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- 2023-04-30 10:01:02</a:t>
                      </a:r>
                      <a:r>
                        <a:rPr kumimoji="0" lang="de-DE" sz="1000" b="0" i="0" u="none" strike="noStrike" kern="1200" cap="none" spc="0" normalizeH="0" baseline="0" noProof="0">
                          <a:ln>
                            <a:noFill/>
                          </a:ln>
                          <a:solidFill>
                            <a:prstClr val="black"/>
                          </a:solidFill>
                          <a:effectLst/>
                          <a:uLnTx/>
                          <a:uFillTx/>
                          <a:latin typeface="Calibri"/>
                          <a:ea typeface="+mn-ea"/>
                          <a:cs typeface="+mn-cs"/>
                        </a:rPr>
                        <a:t>
 Am Anfang sind wir Hals über Kopf verliebt. Aber dann ... Was meinst du? Kann Liebe wirklich für immer sein?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https://quintly-image-storage.s3.amazonaws.com/eac75d347b1ea63fe48780bffa99fe12/d401e7cdd233cbf67fe1f8ca0066eafc.png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12:04:46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66205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Quarks - 2023-06-15 15:11:03</a:t>
                      </a:r>
                      <a:r>
                        <a:rPr kumimoji="0" lang="de-DE" sz="1000" b="0" i="0" u="none" strike="noStrike" kern="1200" cap="none" spc="0" normalizeH="0" baseline="0" noProof="0">
                          <a:ln>
                            <a:noFill/>
                          </a:ln>
                          <a:solidFill>
                            <a:prstClr val="black"/>
                          </a:solidFill>
                          <a:effectLst/>
                          <a:uLnTx/>
                          <a:uFillTx/>
                          <a:latin typeface="Calibri"/>
                          <a:ea typeface="+mn-ea"/>
                          <a:cs typeface="+mn-cs"/>
                        </a:rPr>
                        <a:t>
 Was läuft bei ADHS anders?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https://quintly-image-storage.s3.amazonaws.com/eac75d347b1ea63fe48780bffa99fe12/ad150023a36e8f7786ca01031323c194.jpg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11:18:23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133593188"/>
                  </a:ext>
                </a:extLst>
              </a:tr>
            </a:tbl>
          </a:graphicData>
        </a:graphic>
      </p:graphicFrame>
      <p:sp>
        <p:nvSpPr>
          <p:cNvPr id="4" name="Text Placeholder 3">
            <a:extLst>
              <a:ext uri="{FF2B5EF4-FFF2-40B4-BE49-F238E27FC236}">
                <a16:creationId xmlns:a16="http://schemas.microsoft.com/office/drawing/2014/main" id="{DDB30C56-B93D-42AA-8434-E97E1A0BB40B}"/>
              </a:ext>
            </a:extLst>
          </p:cNvPr>
          <p:cNvSpPr>
            <a:spLocks noGrp="1"/>
          </p:cNvSpPr>
          <p:nvPr>
            <p:ph type="body" sz="quarter" idx="14"/>
          </p:nvPr>
        </p:nvSpPr>
        <p:spPr/>
        <p:txBody>
          <a:bodyPr/>
          <a:lstStyle/>
          <a:p>
            <a:r>
              <a:rPr lang="en-US"/>
              <a:t>01/01/2023 - 09/20/2023</a:t>
            </a:r>
          </a:p>
        </p:txBody>
      </p:sp>
    </p:spTree>
    <p:extLst>
      <p:ext uri="{BB962C8B-B14F-4D97-AF65-F5344CB8AC3E}">
        <p14:creationId xmlns:p14="http://schemas.microsoft.com/office/powerpoint/2010/main" val="7691018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1876</Words>
  <Application>Microsoft Office PowerPoint</Application>
  <PresentationFormat>On-screen Show (4:3)</PresentationFormat>
  <Paragraphs>505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Facebook Original Own Posts Table | 7 profiles - 1 of 12</vt:lpstr>
      <vt:lpstr>Facebook Original Own Posts Table | 7 profiles - 2 of 12</vt:lpstr>
      <vt:lpstr>Facebook Original Own Posts Table | 7 profiles - 3 of 12</vt:lpstr>
      <vt:lpstr>Facebook Original Own Posts Table | 7 profiles - 4 of 12</vt:lpstr>
      <vt:lpstr>Facebook Original Own Posts Table | 7 profiles - 5 of 12</vt:lpstr>
      <vt:lpstr>Facebook Original Own Posts Table | 7 profiles - 6 of 12</vt:lpstr>
      <vt:lpstr>Facebook Original Own Posts Table | 7 profiles - 7 of 12</vt:lpstr>
      <vt:lpstr>Facebook Original Own Posts Table | 7 profiles - 8 of 12</vt:lpstr>
      <vt:lpstr>Facebook Original Own Posts Table | 7 profiles - 9 of 12</vt:lpstr>
      <vt:lpstr>Facebook Original Own Posts Table | 7 profiles - 10 of 12</vt:lpstr>
      <vt:lpstr>Facebook Original Own Posts Table | 7 profiles - 11 of 12</vt:lpstr>
      <vt:lpstr>Facebook Original Own Posts Table | 7 profiles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Table | 7 profiles - 1 of 12</dc:title>
  <dc:creator>Frederik Born</dc:creator>
  <cp:lastModifiedBy>Frederik Born</cp:lastModifiedBy>
  <cp:revision>1</cp:revision>
  <dcterms:created xsi:type="dcterms:W3CDTF">2023-09-21T12:59:33Z</dcterms:created>
  <dcterms:modified xsi:type="dcterms:W3CDTF">2023-09-21T13:03:42Z</dcterms:modified>
</cp:coreProperties>
</file>