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8" r:id="rId3"/>
    <p:sldId id="259" r:id="rId4"/>
    <p:sldId id="260" r:id="rId5"/>
    <p:sldId id="261" r:id="rId6"/>
    <p:sldId id="263" r:id="rId7"/>
    <p:sldId id="264" r:id="rId8"/>
    <p:sldId id="265" r:id="rId9"/>
    <p:sldId id="266" r:id="rId10"/>
    <p:sldId id="267" r:id="rId11"/>
    <p:sldId id="268" r:id="rId12"/>
    <p:sldId id="269" r:id="rId13"/>
    <p:sldId id="270" r:id="rId14"/>
    <p:sldId id="271" r:id="rId15"/>
    <p:sldId id="272" r:id="rId16"/>
    <p:sldId id="273" r:id="rId17"/>
    <p:sldId id="274" r:id="rId18"/>
    <p:sldId id="276" r:id="rId19"/>
    <p:sldId id="277" r:id="rId20"/>
    <p:sldId id="278" r:id="rId21"/>
    <p:sldId id="279" r:id="rId22"/>
    <p:sldId id="281" r:id="rId23"/>
    <p:sldId id="282" r:id="rId24"/>
    <p:sldId id="283" r:id="rId25"/>
    <p:sldId id="285" r:id="rId26"/>
    <p:sldId id="286" r:id="rId27"/>
    <p:sldId id="287" r:id="rId28"/>
  </p:sldIdLst>
  <p:sldSz cx="9144000" cy="6858000" type="screen4x3"/>
  <p:notesSz cx="6858000" cy="9144000"/>
  <p:embeddedFontLst>
    <p:embeddedFont>
      <p:font typeface="Calibri" panose="020F0502020204030204" pitchFamily="34" charset="0"/>
      <p:regular r:id="rId29"/>
      <p:bold r:id="rId30"/>
      <p:italic r:id="rId31"/>
      <p:boldItalic r:id="rId3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2.fntdata"/><Relationship Id="rId35"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2/13/2023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2/13/2023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2/13/2023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2/13/2023</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2/13/2023</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2/13/2023</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2/13/2023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2/13/2023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2/13/2023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2/13/2023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E37F2F-4ED6-4FC3-AA2B-35DAD4892A32}"/>
              </a:ext>
            </a:extLst>
          </p:cNvPr>
          <p:cNvSpPr>
            <a:spLocks noGrp="1"/>
          </p:cNvSpPr>
          <p:nvPr>
            <p:ph type="ctrTitle"/>
          </p:nvPr>
        </p:nvSpPr>
        <p:spPr/>
        <p:txBody>
          <a:bodyPr/>
          <a:lstStyle/>
          <a:p>
            <a:r>
              <a:rPr lang="de-DE"/>
              <a:t>MR_Top-Postings_Offizielle WDR Angebote_nach Interaktionen</a:t>
            </a:r>
            <a:endParaRPr lang="en-US"/>
          </a:p>
        </p:txBody>
      </p:sp>
      <p:sp>
        <p:nvSpPr>
          <p:cNvPr id="3" name="Subtitle 2">
            <a:extLst>
              <a:ext uri="{FF2B5EF4-FFF2-40B4-BE49-F238E27FC236}">
                <a16:creationId xmlns:a16="http://schemas.microsoft.com/office/drawing/2014/main" id="{0DBD9239-8B38-4864-9699-2FFB74CDA686}"/>
              </a:ext>
            </a:extLst>
          </p:cNvPr>
          <p:cNvSpPr>
            <a:spLocks noGrp="1"/>
          </p:cNvSpPr>
          <p:nvPr>
            <p:ph type="subTitle" idx="1"/>
          </p:nvPr>
        </p:nvSpPr>
        <p:spPr/>
        <p:txBody>
          <a:bodyPr/>
          <a:lstStyle/>
          <a:p>
            <a:r>
              <a:rPr lang="en-US"/>
              <a:t>Westdeutscher Rundfunk Köln</a:t>
            </a:r>
          </a:p>
        </p:txBody>
      </p:sp>
    </p:spTree>
    <p:extLst>
      <p:ext uri="{BB962C8B-B14F-4D97-AF65-F5344CB8AC3E}">
        <p14:creationId xmlns:p14="http://schemas.microsoft.com/office/powerpoint/2010/main" val="30706116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341D5F-2F6E-472E-B99E-2AEE0670567C}"/>
              </a:ext>
            </a:extLst>
          </p:cNvPr>
          <p:cNvSpPr>
            <a:spLocks noGrp="1"/>
          </p:cNvSpPr>
          <p:nvPr>
            <p:ph type="title"/>
          </p:nvPr>
        </p:nvSpPr>
        <p:spPr/>
        <p:txBody>
          <a:bodyPr/>
          <a:lstStyle/>
          <a:p>
            <a:r>
              <a:rPr lang="de-DE"/>
              <a:t>Facebook Top 15 Postings nach Interaktionen | 01 Offizielle WDR Angebote - 1 of 4</a:t>
            </a:r>
            <a:endParaRPr lang="en-US"/>
          </a:p>
        </p:txBody>
      </p:sp>
      <p:graphicFrame>
        <p:nvGraphicFramePr>
          <p:cNvPr id="5" name="Table Placeholder 4">
            <a:extLst>
              <a:ext uri="{FF2B5EF4-FFF2-40B4-BE49-F238E27FC236}">
                <a16:creationId xmlns:a16="http://schemas.microsoft.com/office/drawing/2014/main" id="{CFD6AD24-0A69-4B5F-9BC1-AE79C99320F4}"/>
              </a:ext>
            </a:extLst>
          </p:cNvPr>
          <p:cNvGraphicFramePr>
            <a:graphicFrameLocks noGrp="1"/>
          </p:cNvGraphicFramePr>
          <p:nvPr>
            <p:ph type="tbl" sz="quarter" idx="13"/>
            <p:extLst>
              <p:ext uri="{D42A27DB-BD31-4B8C-83A1-F6EECF244321}">
                <p14:modId xmlns:p14="http://schemas.microsoft.com/office/powerpoint/2010/main" val="26223374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127248">
                  <a:extLst>
                    <a:ext uri="{9D8B030D-6E8A-4147-A177-3AD203B41FA5}">
                      <a16:colId xmlns:a16="http://schemas.microsoft.com/office/drawing/2014/main" val="1138660701"/>
                    </a:ext>
                  </a:extLst>
                </a:gridCol>
                <a:gridCol w="822960">
                  <a:extLst>
                    <a:ext uri="{9D8B030D-6E8A-4147-A177-3AD203B41FA5}">
                      <a16:colId xmlns:a16="http://schemas.microsoft.com/office/drawing/2014/main" val="3736187095"/>
                    </a:ext>
                  </a:extLst>
                </a:gridCol>
                <a:gridCol w="822960">
                  <a:extLst>
                    <a:ext uri="{9D8B030D-6E8A-4147-A177-3AD203B41FA5}">
                      <a16:colId xmlns:a16="http://schemas.microsoft.com/office/drawing/2014/main" val="121460485"/>
                    </a:ext>
                  </a:extLst>
                </a:gridCol>
                <a:gridCol w="822960">
                  <a:extLst>
                    <a:ext uri="{9D8B030D-6E8A-4147-A177-3AD203B41FA5}">
                      <a16:colId xmlns:a16="http://schemas.microsoft.com/office/drawing/2014/main" val="938293246"/>
                    </a:ext>
                  </a:extLst>
                </a:gridCol>
                <a:gridCol w="822960">
                  <a:extLst>
                    <a:ext uri="{9D8B030D-6E8A-4147-A177-3AD203B41FA5}">
                      <a16:colId xmlns:a16="http://schemas.microsoft.com/office/drawing/2014/main" val="864667622"/>
                    </a:ext>
                  </a:extLst>
                </a:gridCol>
                <a:gridCol w="822960">
                  <a:extLst>
                    <a:ext uri="{9D8B030D-6E8A-4147-A177-3AD203B41FA5}">
                      <a16:colId xmlns:a16="http://schemas.microsoft.com/office/drawing/2014/main" val="2343264618"/>
                    </a:ext>
                  </a:extLst>
                </a:gridCol>
                <a:gridCol w="822960">
                  <a:extLst>
                    <a:ext uri="{9D8B030D-6E8A-4147-A177-3AD203B41FA5}">
                      <a16:colId xmlns:a16="http://schemas.microsoft.com/office/drawing/2014/main" val="38062125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166464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WDR 3 - 2023-02-10 06:41:02</a:t>
                      </a:r>
                      <a:r>
                        <a:rPr kumimoji="0" lang="de-DE" sz="1000" b="0" i="0" u="none" strike="noStrike" kern="1200" cap="none" spc="0" normalizeH="0" baseline="0" noProof="0">
                          <a:ln>
                            <a:noFill/>
                          </a:ln>
                          <a:solidFill>
                            <a:prstClr val="black"/>
                          </a:solidFill>
                          <a:effectLst/>
                          <a:uLnTx/>
                          <a:uFillTx/>
                          <a:latin typeface="+mn-lt"/>
                          <a:ea typeface="+mn-ea"/>
                          <a:cs typeface="+mn-cs"/>
                        </a:rPr>
                        <a:t>
 Er gehört ohne Zweifel zu den einflussreichsten deutschsprachigen Autor:innen des 20. Jahrhunderts: Heute vor 125 Jahren wurde Bertolt Brecht geboren.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1620500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6156103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Sportschau - 2023-02-10 14:31:28</a:t>
                      </a:r>
                      <a:r>
                        <a:rPr kumimoji="0" lang="de-DE" sz="1000" b="0" i="0" u="none" strike="noStrike" kern="1200" cap="none" spc="0" normalizeH="0" baseline="0" noProof="0">
                          <a:ln>
                            <a:noFill/>
                          </a:ln>
                          <a:solidFill>
                            <a:prstClr val="black"/>
                          </a:solidFill>
                          <a:effectLst/>
                          <a:uLnTx/>
                          <a:uFillTx/>
                          <a:latin typeface="+mn-lt"/>
                          <a:ea typeface="+mn-ea"/>
                          <a:cs typeface="+mn-cs"/>
                        </a:rPr>
                        <a:t>
 ❄🥇 Die erste Medaille für das deutsche Biathlon-Team: Denise Herrmann-Wick sichert sich mit einer überragenden Lauf- sowie fehlerfreier Schießleistung Gold bei der Biathlon-WM in Oberhof.</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567852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0320567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Sportschau - 2023-02-12 09:58:41</a:t>
                      </a:r>
                      <a:r>
                        <a:rPr kumimoji="0" lang="de-DE" sz="1000" b="0" i="0" u="none" strike="noStrike" kern="1200" cap="none" spc="0" normalizeH="0" baseline="0" noProof="0">
                          <a:ln>
                            <a:noFill/>
                          </a:ln>
                          <a:solidFill>
                            <a:prstClr val="black"/>
                          </a:solidFill>
                          <a:effectLst/>
                          <a:uLnTx/>
                          <a:uFillTx/>
                          <a:latin typeface="+mn-lt"/>
                          <a:ea typeface="+mn-ea"/>
                          <a:cs typeface="+mn-cs"/>
                        </a:rPr>
                        <a:t>
 Union Berlin hat in Leipzig den fünften Sieg in Serie eingefahren - das ist Bundesliga-Vereinsrekord für die Eisernen. Am Samstagabend feierte der Bayern-Verfolger-Nummer-1 aber erstmal "den Klassenerhalt".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818395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4059972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Sportschau - 2023-02-11 19:30:37</a:t>
                      </a:r>
                      <a:r>
                        <a:rPr kumimoji="0" lang="de-DE" sz="1000" b="0" i="0" u="none" strike="noStrike" kern="1200" cap="none" spc="0" normalizeH="0" baseline="0" noProof="0">
                          <a:ln>
                            <a:noFill/>
                          </a:ln>
                          <a:solidFill>
                            <a:prstClr val="black"/>
                          </a:solidFill>
                          <a:effectLst/>
                          <a:uLnTx/>
                          <a:uFillTx/>
                          <a:latin typeface="+mn-lt"/>
                          <a:ea typeface="+mn-ea"/>
                          <a:cs typeface="+mn-cs"/>
                        </a:rPr>
                        <a:t>
 Wer 1:0 führt, der stets verliert. Zumindest wenn es gegen Union Berlin geht, ist von Führungstreffern tatsächlich dringend abzuraten. Zum vierten Mal drehen die Köpenicker in diesem Jahr einen Rückstand und bleiben bis auf einen Punkt an Tabellenführer Bayern München dran.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564784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990755336"/>
                  </a:ext>
                </a:extLst>
              </a:tr>
            </a:tbl>
          </a:graphicData>
        </a:graphic>
      </p:graphicFrame>
      <p:sp>
        <p:nvSpPr>
          <p:cNvPr id="4" name="Text Placeholder 3">
            <a:extLst>
              <a:ext uri="{FF2B5EF4-FFF2-40B4-BE49-F238E27FC236}">
                <a16:creationId xmlns:a16="http://schemas.microsoft.com/office/drawing/2014/main" id="{A746434C-6975-4623-B7E8-90E22773CF47}"/>
              </a:ext>
            </a:extLst>
          </p:cNvPr>
          <p:cNvSpPr>
            <a:spLocks noGrp="1"/>
          </p:cNvSpPr>
          <p:nvPr>
            <p:ph type="body" sz="quarter" idx="14"/>
          </p:nvPr>
        </p:nvSpPr>
        <p:spPr/>
        <p:txBody>
          <a:bodyPr/>
          <a:lstStyle/>
          <a:p>
            <a:r>
              <a:rPr lang="en-US"/>
              <a:t>10.02.2023 - 12.02.2023</a:t>
            </a:r>
          </a:p>
        </p:txBody>
      </p:sp>
    </p:spTree>
    <p:extLst>
      <p:ext uri="{BB962C8B-B14F-4D97-AF65-F5344CB8AC3E}">
        <p14:creationId xmlns:p14="http://schemas.microsoft.com/office/powerpoint/2010/main" val="10519238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208FF4-E1E7-4107-B210-2CEB31933CDC}"/>
              </a:ext>
            </a:extLst>
          </p:cNvPr>
          <p:cNvSpPr>
            <a:spLocks noGrp="1"/>
          </p:cNvSpPr>
          <p:nvPr>
            <p:ph type="title"/>
          </p:nvPr>
        </p:nvSpPr>
        <p:spPr/>
        <p:txBody>
          <a:bodyPr/>
          <a:lstStyle/>
          <a:p>
            <a:r>
              <a:rPr lang="de-DE"/>
              <a:t>Facebook Top 15 Postings nach Interaktionen | 01 Offizielle WDR Angebote - 2 of 4</a:t>
            </a:r>
            <a:endParaRPr lang="en-US"/>
          </a:p>
        </p:txBody>
      </p:sp>
      <p:graphicFrame>
        <p:nvGraphicFramePr>
          <p:cNvPr id="5" name="Table Placeholder 4">
            <a:extLst>
              <a:ext uri="{FF2B5EF4-FFF2-40B4-BE49-F238E27FC236}">
                <a16:creationId xmlns:a16="http://schemas.microsoft.com/office/drawing/2014/main" id="{319E8F42-35EA-4C7D-9992-73592BAD58B4}"/>
              </a:ext>
            </a:extLst>
          </p:cNvPr>
          <p:cNvGraphicFramePr>
            <a:graphicFrameLocks noGrp="1"/>
          </p:cNvGraphicFramePr>
          <p:nvPr>
            <p:ph type="tbl" sz="quarter" idx="13"/>
            <p:extLst>
              <p:ext uri="{D42A27DB-BD31-4B8C-83A1-F6EECF244321}">
                <p14:modId xmlns:p14="http://schemas.microsoft.com/office/powerpoint/2010/main" val="10590213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127248">
                  <a:extLst>
                    <a:ext uri="{9D8B030D-6E8A-4147-A177-3AD203B41FA5}">
                      <a16:colId xmlns:a16="http://schemas.microsoft.com/office/drawing/2014/main" val="4067013194"/>
                    </a:ext>
                  </a:extLst>
                </a:gridCol>
                <a:gridCol w="822960">
                  <a:extLst>
                    <a:ext uri="{9D8B030D-6E8A-4147-A177-3AD203B41FA5}">
                      <a16:colId xmlns:a16="http://schemas.microsoft.com/office/drawing/2014/main" val="2491765570"/>
                    </a:ext>
                  </a:extLst>
                </a:gridCol>
                <a:gridCol w="822960">
                  <a:extLst>
                    <a:ext uri="{9D8B030D-6E8A-4147-A177-3AD203B41FA5}">
                      <a16:colId xmlns:a16="http://schemas.microsoft.com/office/drawing/2014/main" val="4216345724"/>
                    </a:ext>
                  </a:extLst>
                </a:gridCol>
                <a:gridCol w="822960">
                  <a:extLst>
                    <a:ext uri="{9D8B030D-6E8A-4147-A177-3AD203B41FA5}">
                      <a16:colId xmlns:a16="http://schemas.microsoft.com/office/drawing/2014/main" val="3981363264"/>
                    </a:ext>
                  </a:extLst>
                </a:gridCol>
                <a:gridCol w="822960">
                  <a:extLst>
                    <a:ext uri="{9D8B030D-6E8A-4147-A177-3AD203B41FA5}">
                      <a16:colId xmlns:a16="http://schemas.microsoft.com/office/drawing/2014/main" val="2783849208"/>
                    </a:ext>
                  </a:extLst>
                </a:gridCol>
                <a:gridCol w="822960">
                  <a:extLst>
                    <a:ext uri="{9D8B030D-6E8A-4147-A177-3AD203B41FA5}">
                      <a16:colId xmlns:a16="http://schemas.microsoft.com/office/drawing/2014/main" val="930227023"/>
                    </a:ext>
                  </a:extLst>
                </a:gridCol>
                <a:gridCol w="822960">
                  <a:extLst>
                    <a:ext uri="{9D8B030D-6E8A-4147-A177-3AD203B41FA5}">
                      <a16:colId xmlns:a16="http://schemas.microsoft.com/office/drawing/2014/main" val="23877550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904377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Tiere suchen ein Zuhause - 2023-02-10 17:41:27</a:t>
                      </a:r>
                      <a:r>
                        <a:rPr kumimoji="0" lang="de-DE" sz="1000" b="0" i="0" u="none" strike="noStrike" kern="1200" cap="none" spc="0" normalizeH="0" baseline="0" noProof="0">
                          <a:ln>
                            <a:noFill/>
                          </a:ln>
                          <a:solidFill>
                            <a:prstClr val="black"/>
                          </a:solidFill>
                          <a:effectLst/>
                          <a:uLnTx/>
                          <a:uFillTx/>
                          <a:latin typeface="+mn-lt"/>
                          <a:ea typeface="+mn-ea"/>
                          <a:cs typeface="+mn-cs"/>
                        </a:rPr>
                        <a:t>
 😊💢 Haley ist jung &amp; offen für alles!
Die 5 Monate alte Schäferhündin 
- hat das Zeug zu einer tollen Familienhündin.
- will gefallen &amp; wird Erziehung mit links meistern.
- wird eine absolut treue Begleiterin.
😍 🧡 Sie ist wildvergnügt, offenherzig und steht ganz am Anfang. Welche Menschen wollen der jungen Schäferhund-Dame ein tolles Leben bieten?
☎ Tierschutzverein Marsberg 
#Zuhausegesucht #schäferhund #deutscherschäferhund #schäferhundliebe #TseZ #TieresucheneinZuhause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350028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2663340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Torsten Sträter: Sträter - 2023-02-11 12:00:16</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8602177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Sportschau - 2023-02-10 17:16:52</a:t>
                      </a:r>
                      <a:r>
                        <a:rPr kumimoji="0" lang="de-DE" sz="1000" b="0" i="0" u="none" strike="noStrike" kern="1200" cap="none" spc="0" normalizeH="0" baseline="0" noProof="0">
                          <a:ln>
                            <a:noFill/>
                          </a:ln>
                          <a:solidFill>
                            <a:prstClr val="black"/>
                          </a:solidFill>
                          <a:effectLst/>
                          <a:uLnTx/>
                          <a:uFillTx/>
                          <a:latin typeface="+mn-lt"/>
                          <a:ea typeface="+mn-ea"/>
                          <a:cs typeface="+mn-cs"/>
                        </a:rPr>
                        <a:t>
 🔥 Was eine Performance! Biathletin Denise Herrmann-Wick sprintet bei der Heim-WM zum WM-Titel.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283884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1210376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Lokalzeit - 2023-02-11 06:31:02</a:t>
                      </a:r>
                      <a:r>
                        <a:rPr kumimoji="0" lang="de-DE" sz="1000" b="0" i="0" u="none" strike="noStrike" kern="1200" cap="none" spc="0" normalizeH="0" baseline="0" noProof="0">
                          <a:ln>
                            <a:noFill/>
                          </a:ln>
                          <a:solidFill>
                            <a:prstClr val="black"/>
                          </a:solidFill>
                          <a:effectLst/>
                          <a:uLnTx/>
                          <a:uFillTx/>
                          <a:latin typeface="+mn-lt"/>
                          <a:ea typeface="+mn-ea"/>
                          <a:cs typeface="+mn-cs"/>
                        </a:rPr>
                        <a:t>
 Diesen Flug werden Philipp und Kathi so schnell nicht vergessen!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844288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750688261"/>
                  </a:ext>
                </a:extLst>
              </a:tr>
            </a:tbl>
          </a:graphicData>
        </a:graphic>
      </p:graphicFrame>
      <p:sp>
        <p:nvSpPr>
          <p:cNvPr id="4" name="Text Placeholder 3">
            <a:extLst>
              <a:ext uri="{FF2B5EF4-FFF2-40B4-BE49-F238E27FC236}">
                <a16:creationId xmlns:a16="http://schemas.microsoft.com/office/drawing/2014/main" id="{2D36042A-55C7-4BF1-A6CF-ACAFEA43310B}"/>
              </a:ext>
            </a:extLst>
          </p:cNvPr>
          <p:cNvSpPr>
            <a:spLocks noGrp="1"/>
          </p:cNvSpPr>
          <p:nvPr>
            <p:ph type="body" sz="quarter" idx="14"/>
          </p:nvPr>
        </p:nvSpPr>
        <p:spPr/>
        <p:txBody>
          <a:bodyPr/>
          <a:lstStyle/>
          <a:p>
            <a:r>
              <a:rPr lang="en-US"/>
              <a:t>10.02.2023 - 12.02.2023</a:t>
            </a:r>
          </a:p>
        </p:txBody>
      </p:sp>
    </p:spTree>
    <p:extLst>
      <p:ext uri="{BB962C8B-B14F-4D97-AF65-F5344CB8AC3E}">
        <p14:creationId xmlns:p14="http://schemas.microsoft.com/office/powerpoint/2010/main" val="42742435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5F9D2F-5426-4E28-880B-D58AD46A80DF}"/>
              </a:ext>
            </a:extLst>
          </p:cNvPr>
          <p:cNvSpPr>
            <a:spLocks noGrp="1"/>
          </p:cNvSpPr>
          <p:nvPr>
            <p:ph type="title"/>
          </p:nvPr>
        </p:nvSpPr>
        <p:spPr/>
        <p:txBody>
          <a:bodyPr/>
          <a:lstStyle/>
          <a:p>
            <a:r>
              <a:rPr lang="de-DE"/>
              <a:t>Facebook Top 15 Postings nach Interaktionen | 01 Offizielle WDR Angebote - 3 of 4</a:t>
            </a:r>
            <a:endParaRPr lang="en-US"/>
          </a:p>
        </p:txBody>
      </p:sp>
      <p:graphicFrame>
        <p:nvGraphicFramePr>
          <p:cNvPr id="5" name="Table Placeholder 4">
            <a:extLst>
              <a:ext uri="{FF2B5EF4-FFF2-40B4-BE49-F238E27FC236}">
                <a16:creationId xmlns:a16="http://schemas.microsoft.com/office/drawing/2014/main" id="{7624937B-405A-497D-90BA-41B8A2D1EB56}"/>
              </a:ext>
            </a:extLst>
          </p:cNvPr>
          <p:cNvGraphicFramePr>
            <a:graphicFrameLocks noGrp="1"/>
          </p:cNvGraphicFramePr>
          <p:nvPr>
            <p:ph type="tbl" sz="quarter" idx="13"/>
            <p:extLst>
              <p:ext uri="{D42A27DB-BD31-4B8C-83A1-F6EECF244321}">
                <p14:modId xmlns:p14="http://schemas.microsoft.com/office/powerpoint/2010/main" val="25432333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127248">
                  <a:extLst>
                    <a:ext uri="{9D8B030D-6E8A-4147-A177-3AD203B41FA5}">
                      <a16:colId xmlns:a16="http://schemas.microsoft.com/office/drawing/2014/main" val="2278104934"/>
                    </a:ext>
                  </a:extLst>
                </a:gridCol>
                <a:gridCol w="822960">
                  <a:extLst>
                    <a:ext uri="{9D8B030D-6E8A-4147-A177-3AD203B41FA5}">
                      <a16:colId xmlns:a16="http://schemas.microsoft.com/office/drawing/2014/main" val="3927690414"/>
                    </a:ext>
                  </a:extLst>
                </a:gridCol>
                <a:gridCol w="822960">
                  <a:extLst>
                    <a:ext uri="{9D8B030D-6E8A-4147-A177-3AD203B41FA5}">
                      <a16:colId xmlns:a16="http://schemas.microsoft.com/office/drawing/2014/main" val="568350108"/>
                    </a:ext>
                  </a:extLst>
                </a:gridCol>
                <a:gridCol w="822960">
                  <a:extLst>
                    <a:ext uri="{9D8B030D-6E8A-4147-A177-3AD203B41FA5}">
                      <a16:colId xmlns:a16="http://schemas.microsoft.com/office/drawing/2014/main" val="339469253"/>
                    </a:ext>
                  </a:extLst>
                </a:gridCol>
                <a:gridCol w="822960">
                  <a:extLst>
                    <a:ext uri="{9D8B030D-6E8A-4147-A177-3AD203B41FA5}">
                      <a16:colId xmlns:a16="http://schemas.microsoft.com/office/drawing/2014/main" val="175570793"/>
                    </a:ext>
                  </a:extLst>
                </a:gridCol>
                <a:gridCol w="822960">
                  <a:extLst>
                    <a:ext uri="{9D8B030D-6E8A-4147-A177-3AD203B41FA5}">
                      <a16:colId xmlns:a16="http://schemas.microsoft.com/office/drawing/2014/main" val="2672041163"/>
                    </a:ext>
                  </a:extLst>
                </a:gridCol>
                <a:gridCol w="822960">
                  <a:extLst>
                    <a:ext uri="{9D8B030D-6E8A-4147-A177-3AD203B41FA5}">
                      <a16:colId xmlns:a16="http://schemas.microsoft.com/office/drawing/2014/main" val="16571174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863884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WDR Satire - 2023-02-10 13:26:19</a:t>
                      </a:r>
                      <a:r>
                        <a:rPr kumimoji="0" lang="de-DE" sz="1000" b="0" i="0" u="none" strike="noStrike" kern="1200" cap="none" spc="0" normalizeH="0" baseline="0" noProof="0">
                          <a:ln>
                            <a:noFill/>
                          </a:ln>
                          <a:solidFill>
                            <a:prstClr val="black"/>
                          </a:solidFill>
                          <a:effectLst/>
                          <a:uLnTx/>
                          <a:uFillTx/>
                          <a:latin typeface="+mn-lt"/>
                          <a:ea typeface="+mn-ea"/>
                          <a:cs typeface="+mn-cs"/>
                        </a:rPr>
                        <a:t>
 Christoph Sieber in den Mitternachtsspitzen.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551874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9348180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Lokalzeit - 2023-02-11 07:19:13</a:t>
                      </a:r>
                      <a:r>
                        <a:rPr kumimoji="0" lang="de-DE" sz="1000" b="0" i="0" u="none" strike="noStrike" kern="1200" cap="none" spc="0" normalizeH="0" baseline="0" noProof="0">
                          <a:ln>
                            <a:noFill/>
                          </a:ln>
                          <a:solidFill>
                            <a:prstClr val="black"/>
                          </a:solidFill>
                          <a:effectLst/>
                          <a:uLnTx/>
                          <a:uFillTx/>
                          <a:latin typeface="+mn-lt"/>
                          <a:ea typeface="+mn-ea"/>
                          <a:cs typeface="+mn-cs"/>
                        </a:rPr>
                        <a:t>
 "Bring Turnschuhe und eine Sporthose mit." Mehr wusste Reporter Jan nicht, bevor er ins Training mit den Tanzgarden der KG Grün Weiß Hamm '61 e.V. ging - und da war schnell Schluss mit lustig.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849951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0422719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Sportschau - 2023-02-11 18:40:34</a:t>
                      </a:r>
                      <a:r>
                        <a:rPr kumimoji="0" lang="de-DE" sz="1000" b="0" i="0" u="none" strike="noStrike" kern="1200" cap="none" spc="0" normalizeH="0" baseline="0" noProof="0">
                          <a:ln>
                            <a:noFill/>
                          </a:ln>
                          <a:solidFill>
                            <a:prstClr val="black"/>
                          </a:solidFill>
                          <a:effectLst/>
                          <a:uLnTx/>
                          <a:uFillTx/>
                          <a:latin typeface="+mn-lt"/>
                          <a:ea typeface="+mn-ea"/>
                          <a:cs typeface="+mn-cs"/>
                        </a:rPr>
                        <a:t>
 😍 Andreas Wellinger fliegt in Lake Placid überraschend auf den ersten Platz. Damit sichert er den deutschen Skispringern den ersten Sieg der Saison. Für den Olympiasieger von 2018 ist es der erste Weltcuperfolg seit 2017.</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286496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3260406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Sportschau - 2023-02-11 11:17:38</a:t>
                      </a:r>
                      <a:r>
                        <a:rPr kumimoji="0" lang="de-DE" sz="1000" b="0" i="0" u="none" strike="noStrike" kern="1200" cap="none" spc="0" normalizeH="0" baseline="0" noProof="0">
                          <a:ln>
                            <a:noFill/>
                          </a:ln>
                          <a:solidFill>
                            <a:prstClr val="black"/>
                          </a:solidFill>
                          <a:effectLst/>
                          <a:uLnTx/>
                          <a:uFillTx/>
                          <a:latin typeface="+mn-lt"/>
                          <a:ea typeface="+mn-ea"/>
                          <a:cs typeface="+mn-cs"/>
                        </a:rPr>
                        <a:t>
 Eierlikörkrapfen + Denise Herrmann-Wick = ❤️
😉  Das Geheimrezept für den Sieg einer Goldmedaille bei der Biathlon-WM ist gelüftet. Der Ehemann von Denise Herrmann-Wick Thomas Wick verrät im Wintersport-Podcast der Sportschau, wie die Vorbereitung auf das Rennen bei einer Sprint-Weltmeisterin abläuft.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731089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026478531"/>
                  </a:ext>
                </a:extLst>
              </a:tr>
            </a:tbl>
          </a:graphicData>
        </a:graphic>
      </p:graphicFrame>
      <p:sp>
        <p:nvSpPr>
          <p:cNvPr id="4" name="Text Placeholder 3">
            <a:extLst>
              <a:ext uri="{FF2B5EF4-FFF2-40B4-BE49-F238E27FC236}">
                <a16:creationId xmlns:a16="http://schemas.microsoft.com/office/drawing/2014/main" id="{13EDD7CD-DFEB-453E-B4FB-F0725FA63521}"/>
              </a:ext>
            </a:extLst>
          </p:cNvPr>
          <p:cNvSpPr>
            <a:spLocks noGrp="1"/>
          </p:cNvSpPr>
          <p:nvPr>
            <p:ph type="body" sz="quarter" idx="14"/>
          </p:nvPr>
        </p:nvSpPr>
        <p:spPr/>
        <p:txBody>
          <a:bodyPr/>
          <a:lstStyle/>
          <a:p>
            <a:r>
              <a:rPr lang="en-US"/>
              <a:t>10.02.2023 - 12.02.2023</a:t>
            </a:r>
          </a:p>
        </p:txBody>
      </p:sp>
    </p:spTree>
    <p:extLst>
      <p:ext uri="{BB962C8B-B14F-4D97-AF65-F5344CB8AC3E}">
        <p14:creationId xmlns:p14="http://schemas.microsoft.com/office/powerpoint/2010/main" val="39296185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F8B5A2-80CC-4E90-B6D6-7B434D380D11}"/>
              </a:ext>
            </a:extLst>
          </p:cNvPr>
          <p:cNvSpPr>
            <a:spLocks noGrp="1"/>
          </p:cNvSpPr>
          <p:nvPr>
            <p:ph type="title"/>
          </p:nvPr>
        </p:nvSpPr>
        <p:spPr/>
        <p:txBody>
          <a:bodyPr/>
          <a:lstStyle/>
          <a:p>
            <a:r>
              <a:rPr lang="de-DE"/>
              <a:t>Facebook Top 15 Postings nach Interaktionen | 01 Offizielle WDR Angebote - 4 of 4</a:t>
            </a:r>
            <a:endParaRPr lang="en-US"/>
          </a:p>
        </p:txBody>
      </p:sp>
      <p:graphicFrame>
        <p:nvGraphicFramePr>
          <p:cNvPr id="5" name="Table Placeholder 4">
            <a:extLst>
              <a:ext uri="{FF2B5EF4-FFF2-40B4-BE49-F238E27FC236}">
                <a16:creationId xmlns:a16="http://schemas.microsoft.com/office/drawing/2014/main" id="{210A0088-9671-4A25-892B-88CAC38225F4}"/>
              </a:ext>
            </a:extLst>
          </p:cNvPr>
          <p:cNvGraphicFramePr>
            <a:graphicFrameLocks noGrp="1"/>
          </p:cNvGraphicFramePr>
          <p:nvPr>
            <p:ph type="tbl" sz="quarter" idx="13"/>
            <p:extLst>
              <p:ext uri="{D42A27DB-BD31-4B8C-83A1-F6EECF244321}">
                <p14:modId xmlns:p14="http://schemas.microsoft.com/office/powerpoint/2010/main" val="20002460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127248">
                  <a:extLst>
                    <a:ext uri="{9D8B030D-6E8A-4147-A177-3AD203B41FA5}">
                      <a16:colId xmlns:a16="http://schemas.microsoft.com/office/drawing/2014/main" val="2239323103"/>
                    </a:ext>
                  </a:extLst>
                </a:gridCol>
                <a:gridCol w="822960">
                  <a:extLst>
                    <a:ext uri="{9D8B030D-6E8A-4147-A177-3AD203B41FA5}">
                      <a16:colId xmlns:a16="http://schemas.microsoft.com/office/drawing/2014/main" val="3192485750"/>
                    </a:ext>
                  </a:extLst>
                </a:gridCol>
                <a:gridCol w="822960">
                  <a:extLst>
                    <a:ext uri="{9D8B030D-6E8A-4147-A177-3AD203B41FA5}">
                      <a16:colId xmlns:a16="http://schemas.microsoft.com/office/drawing/2014/main" val="3823183641"/>
                    </a:ext>
                  </a:extLst>
                </a:gridCol>
                <a:gridCol w="822960">
                  <a:extLst>
                    <a:ext uri="{9D8B030D-6E8A-4147-A177-3AD203B41FA5}">
                      <a16:colId xmlns:a16="http://schemas.microsoft.com/office/drawing/2014/main" val="1897393258"/>
                    </a:ext>
                  </a:extLst>
                </a:gridCol>
                <a:gridCol w="822960">
                  <a:extLst>
                    <a:ext uri="{9D8B030D-6E8A-4147-A177-3AD203B41FA5}">
                      <a16:colId xmlns:a16="http://schemas.microsoft.com/office/drawing/2014/main" val="3381609746"/>
                    </a:ext>
                  </a:extLst>
                </a:gridCol>
                <a:gridCol w="822960">
                  <a:extLst>
                    <a:ext uri="{9D8B030D-6E8A-4147-A177-3AD203B41FA5}">
                      <a16:colId xmlns:a16="http://schemas.microsoft.com/office/drawing/2014/main" val="3787169635"/>
                    </a:ext>
                  </a:extLst>
                </a:gridCol>
                <a:gridCol w="822960">
                  <a:extLst>
                    <a:ext uri="{9D8B030D-6E8A-4147-A177-3AD203B41FA5}">
                      <a16:colId xmlns:a16="http://schemas.microsoft.com/office/drawing/2014/main" val="13166561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943675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Sportschau - 2023-02-10 10:01:49</a:t>
                      </a:r>
                      <a:r>
                        <a:rPr kumimoji="0" lang="de-DE" sz="1000" b="0" i="0" u="none" strike="noStrike" kern="1200" cap="none" spc="0" normalizeH="0" baseline="0" noProof="0">
                          <a:ln>
                            <a:noFill/>
                          </a:ln>
                          <a:solidFill>
                            <a:prstClr val="black"/>
                          </a:solidFill>
                          <a:effectLst/>
                          <a:uLnTx/>
                          <a:uFillTx/>
                          <a:latin typeface="+mn-lt"/>
                          <a:ea typeface="+mn-ea"/>
                          <a:cs typeface="+mn-cs"/>
                        </a:rPr>
                        <a:t>
 💪 Im Spiel seines neuen Vereins al-Nassr FC gegen al Wahda trifft Cristiano Ronaldo vier Mal - und erzielt damit ganz nebenbei seine Ligatore 500-503.</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1007027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4726572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Heimatflimmern - 2023-02-10 10:51:10</a:t>
                      </a:r>
                      <a:r>
                        <a:rPr kumimoji="0" lang="de-DE" sz="1000" b="0" i="0" u="none" strike="noStrike" kern="1200" cap="none" spc="0" normalizeH="0" baseline="0" noProof="0">
                          <a:ln>
                            <a:noFill/>
                          </a:ln>
                          <a:solidFill>
                            <a:prstClr val="black"/>
                          </a:solidFill>
                          <a:effectLst/>
                          <a:uLnTx/>
                          <a:uFillTx/>
                          <a:latin typeface="+mn-lt"/>
                          <a:ea typeface="+mn-ea"/>
                          <a:cs typeface="+mn-cs"/>
                        </a:rPr>
                        <a:t>
 200 Jahre Fastelovend! 🎉🥳 Eine Zeitreise durch den Kölner Karneval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236393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1919018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Sportschau - 2023-02-10 08:23:21</a:t>
                      </a:r>
                      <a:r>
                        <a:rPr kumimoji="0" lang="de-DE" sz="1000" b="0" i="0" u="none" strike="noStrike" kern="1200" cap="none" spc="0" normalizeH="0" baseline="0" noProof="0">
                          <a:ln>
                            <a:noFill/>
                          </a:ln>
                          <a:solidFill>
                            <a:prstClr val="black"/>
                          </a:solidFill>
                          <a:effectLst/>
                          <a:uLnTx/>
                          <a:uFillTx/>
                          <a:latin typeface="+mn-lt"/>
                          <a:ea typeface="+mn-ea"/>
                          <a:cs typeface="+mn-cs"/>
                        </a:rPr>
                        <a:t>
 🏈 Quarterback Patrick Mahomes ist in der NFL zum MVP ernannt worden. Der Spielmacher der Kansas City Chiefs erhält die Auszeichnung nach 2018 zum zweiten Mal.
Mahomes hatte kürzlich einen neuen Rekord für Gesamt-Yards in einer Saison aufgestellt. Mit 5614 Yards übertraf er den bisherigen Rekord von 5562 Yards, den Drew Brees für die New Orleans Saints im Jahr 2011 aufgestellt hatte.
🎧 Den Super Bowl LIVE HÖREN: Chiefs vs. Eagles - Super Bowl im Audio-Livestream bei der Sportschau: https://www.sportschau.de/american-football/how-to-audio-netcast-nfl-100.html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544253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016726432"/>
                  </a:ext>
                </a:extLst>
              </a:tr>
            </a:tbl>
          </a:graphicData>
        </a:graphic>
      </p:graphicFrame>
      <p:sp>
        <p:nvSpPr>
          <p:cNvPr id="4" name="Text Placeholder 3">
            <a:extLst>
              <a:ext uri="{FF2B5EF4-FFF2-40B4-BE49-F238E27FC236}">
                <a16:creationId xmlns:a16="http://schemas.microsoft.com/office/drawing/2014/main" id="{FFDC01E7-F427-4226-9201-E601E5FA4116}"/>
              </a:ext>
            </a:extLst>
          </p:cNvPr>
          <p:cNvSpPr>
            <a:spLocks noGrp="1"/>
          </p:cNvSpPr>
          <p:nvPr>
            <p:ph type="body" sz="quarter" idx="14"/>
          </p:nvPr>
        </p:nvSpPr>
        <p:spPr/>
        <p:txBody>
          <a:bodyPr/>
          <a:lstStyle/>
          <a:p>
            <a:r>
              <a:rPr lang="en-US"/>
              <a:t>10.02.2023 - 12.02.2023</a:t>
            </a:r>
          </a:p>
        </p:txBody>
      </p:sp>
    </p:spTree>
    <p:extLst>
      <p:ext uri="{BB962C8B-B14F-4D97-AF65-F5344CB8AC3E}">
        <p14:creationId xmlns:p14="http://schemas.microsoft.com/office/powerpoint/2010/main" val="7596165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735F5D-82AD-475C-B07B-4277AEC3DDFF}"/>
              </a:ext>
            </a:extLst>
          </p:cNvPr>
          <p:cNvSpPr>
            <a:spLocks noGrp="1"/>
          </p:cNvSpPr>
          <p:nvPr>
            <p:ph type="title"/>
          </p:nvPr>
        </p:nvSpPr>
        <p:spPr/>
        <p:txBody>
          <a:bodyPr/>
          <a:lstStyle/>
          <a:p>
            <a:r>
              <a:rPr lang="de-DE"/>
              <a:t>Instagram Top 15 Postings nach Interaktionen | 01 Offizielle WDR Angebote - 1 of 12</a:t>
            </a:r>
            <a:endParaRPr lang="en-US"/>
          </a:p>
        </p:txBody>
      </p:sp>
      <p:graphicFrame>
        <p:nvGraphicFramePr>
          <p:cNvPr id="5" name="Table Placeholder 4">
            <a:extLst>
              <a:ext uri="{FF2B5EF4-FFF2-40B4-BE49-F238E27FC236}">
                <a16:creationId xmlns:a16="http://schemas.microsoft.com/office/drawing/2014/main" id="{CF0DED18-8D8F-446C-8279-EDEFE1A341C5}"/>
              </a:ext>
            </a:extLst>
          </p:cNvPr>
          <p:cNvGraphicFramePr>
            <a:graphicFrameLocks noGrp="1"/>
          </p:cNvGraphicFramePr>
          <p:nvPr>
            <p:ph type="tbl" sz="quarter" idx="13"/>
            <p:extLst>
              <p:ext uri="{D42A27DB-BD31-4B8C-83A1-F6EECF244321}">
                <p14:modId xmlns:p14="http://schemas.microsoft.com/office/powerpoint/2010/main" val="7248749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4">
                  <a:extLst>
                    <a:ext uri="{9D8B030D-6E8A-4147-A177-3AD203B41FA5}">
                      <a16:colId xmlns:a16="http://schemas.microsoft.com/office/drawing/2014/main" val="4119702129"/>
                    </a:ext>
                  </a:extLst>
                </a:gridCol>
                <a:gridCol w="822960">
                  <a:extLst>
                    <a:ext uri="{9D8B030D-6E8A-4147-A177-3AD203B41FA5}">
                      <a16:colId xmlns:a16="http://schemas.microsoft.com/office/drawing/2014/main" val="2914820937"/>
                    </a:ext>
                  </a:extLst>
                </a:gridCol>
                <a:gridCol w="822960">
                  <a:extLst>
                    <a:ext uri="{9D8B030D-6E8A-4147-A177-3AD203B41FA5}">
                      <a16:colId xmlns:a16="http://schemas.microsoft.com/office/drawing/2014/main" val="1905484663"/>
                    </a:ext>
                  </a:extLst>
                </a:gridCol>
                <a:gridCol w="822960">
                  <a:extLst>
                    <a:ext uri="{9D8B030D-6E8A-4147-A177-3AD203B41FA5}">
                      <a16:colId xmlns:a16="http://schemas.microsoft.com/office/drawing/2014/main" val="815789966"/>
                    </a:ext>
                  </a:extLst>
                </a:gridCol>
                <a:gridCol w="822960">
                  <a:extLst>
                    <a:ext uri="{9D8B030D-6E8A-4147-A177-3AD203B41FA5}">
                      <a16:colId xmlns:a16="http://schemas.microsoft.com/office/drawing/2014/main" val="4012544056"/>
                    </a:ext>
                  </a:extLst>
                </a:gridCol>
                <a:gridCol w="822960">
                  <a:extLst>
                    <a:ext uri="{9D8B030D-6E8A-4147-A177-3AD203B41FA5}">
                      <a16:colId xmlns:a16="http://schemas.microsoft.com/office/drawing/2014/main" val="2743653915"/>
                    </a:ext>
                  </a:extLst>
                </a:gridCol>
                <a:gridCol w="822960">
                  <a:extLst>
                    <a:ext uri="{9D8B030D-6E8A-4147-A177-3AD203B41FA5}">
                      <a16:colId xmlns:a16="http://schemas.microsoft.com/office/drawing/2014/main" val="30541216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4107976176"/>
                  </a:ext>
                </a:extLst>
              </a:tr>
            </a:tbl>
          </a:graphicData>
        </a:graphic>
      </p:graphicFrame>
      <p:sp>
        <p:nvSpPr>
          <p:cNvPr id="4" name="Text Placeholder 3">
            <a:extLst>
              <a:ext uri="{FF2B5EF4-FFF2-40B4-BE49-F238E27FC236}">
                <a16:creationId xmlns:a16="http://schemas.microsoft.com/office/drawing/2014/main" id="{40597B2D-0092-43AB-9287-1F461DD55C53}"/>
              </a:ext>
            </a:extLst>
          </p:cNvPr>
          <p:cNvSpPr>
            <a:spLocks noGrp="1"/>
          </p:cNvSpPr>
          <p:nvPr>
            <p:ph type="body" sz="quarter" idx="14"/>
          </p:nvPr>
        </p:nvSpPr>
        <p:spPr/>
        <p:txBody>
          <a:bodyPr/>
          <a:lstStyle/>
          <a:p>
            <a:r>
              <a:rPr lang="en-US"/>
              <a:t>10.02.2023 - 12.02.2023</a:t>
            </a:r>
          </a:p>
        </p:txBody>
      </p:sp>
    </p:spTree>
    <p:extLst>
      <p:ext uri="{BB962C8B-B14F-4D97-AF65-F5344CB8AC3E}">
        <p14:creationId xmlns:p14="http://schemas.microsoft.com/office/powerpoint/2010/main" val="786302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C738B1-5BF5-4D5B-8F62-278C4DB0CEDB}"/>
              </a:ext>
            </a:extLst>
          </p:cNvPr>
          <p:cNvSpPr>
            <a:spLocks noGrp="1"/>
          </p:cNvSpPr>
          <p:nvPr>
            <p:ph type="title"/>
          </p:nvPr>
        </p:nvSpPr>
        <p:spPr/>
        <p:txBody>
          <a:bodyPr/>
          <a:lstStyle/>
          <a:p>
            <a:r>
              <a:rPr lang="de-DE"/>
              <a:t>Instagram Top 15 Postings nach Interaktionen | 01 Offizielle WDR Angebote - 2 of 12</a:t>
            </a:r>
            <a:endParaRPr lang="en-US"/>
          </a:p>
        </p:txBody>
      </p:sp>
      <p:graphicFrame>
        <p:nvGraphicFramePr>
          <p:cNvPr id="5" name="Table Placeholder 4">
            <a:extLst>
              <a:ext uri="{FF2B5EF4-FFF2-40B4-BE49-F238E27FC236}">
                <a16:creationId xmlns:a16="http://schemas.microsoft.com/office/drawing/2014/main" id="{C8BE89C2-A1C3-4ADE-8B54-FA934C396FF6}"/>
              </a:ext>
            </a:extLst>
          </p:cNvPr>
          <p:cNvGraphicFramePr>
            <a:graphicFrameLocks noGrp="1"/>
          </p:cNvGraphicFramePr>
          <p:nvPr>
            <p:ph type="tbl" sz="quarter" idx="13"/>
            <p:extLst>
              <p:ext uri="{D42A27DB-BD31-4B8C-83A1-F6EECF244321}">
                <p14:modId xmlns:p14="http://schemas.microsoft.com/office/powerpoint/2010/main" val="19673448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4">
                  <a:extLst>
                    <a:ext uri="{9D8B030D-6E8A-4147-A177-3AD203B41FA5}">
                      <a16:colId xmlns:a16="http://schemas.microsoft.com/office/drawing/2014/main" val="2316960452"/>
                    </a:ext>
                  </a:extLst>
                </a:gridCol>
                <a:gridCol w="822960">
                  <a:extLst>
                    <a:ext uri="{9D8B030D-6E8A-4147-A177-3AD203B41FA5}">
                      <a16:colId xmlns:a16="http://schemas.microsoft.com/office/drawing/2014/main" val="2633060120"/>
                    </a:ext>
                  </a:extLst>
                </a:gridCol>
                <a:gridCol w="822960">
                  <a:extLst>
                    <a:ext uri="{9D8B030D-6E8A-4147-A177-3AD203B41FA5}">
                      <a16:colId xmlns:a16="http://schemas.microsoft.com/office/drawing/2014/main" val="1261540906"/>
                    </a:ext>
                  </a:extLst>
                </a:gridCol>
                <a:gridCol w="822960">
                  <a:extLst>
                    <a:ext uri="{9D8B030D-6E8A-4147-A177-3AD203B41FA5}">
                      <a16:colId xmlns:a16="http://schemas.microsoft.com/office/drawing/2014/main" val="2012448547"/>
                    </a:ext>
                  </a:extLst>
                </a:gridCol>
                <a:gridCol w="822960">
                  <a:extLst>
                    <a:ext uri="{9D8B030D-6E8A-4147-A177-3AD203B41FA5}">
                      <a16:colId xmlns:a16="http://schemas.microsoft.com/office/drawing/2014/main" val="1607257966"/>
                    </a:ext>
                  </a:extLst>
                </a:gridCol>
                <a:gridCol w="822960">
                  <a:extLst>
                    <a:ext uri="{9D8B030D-6E8A-4147-A177-3AD203B41FA5}">
                      <a16:colId xmlns:a16="http://schemas.microsoft.com/office/drawing/2014/main" val="2338420745"/>
                    </a:ext>
                  </a:extLst>
                </a:gridCol>
                <a:gridCol w="822960">
                  <a:extLst>
                    <a:ext uri="{9D8B030D-6E8A-4147-A177-3AD203B41FA5}">
                      <a16:colId xmlns:a16="http://schemas.microsoft.com/office/drawing/2014/main" val="25379022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31432869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quarks.de - 2023-02-12 10:56:27</a:t>
                      </a:r>
                      <a:r>
                        <a:rPr kumimoji="0" lang="en-US" sz="1000" b="0" i="0" u="none" strike="noStrike" kern="1200" cap="none" spc="0" normalizeH="0" baseline="0" noProof="0">
                          <a:ln>
                            <a:noFill/>
                          </a:ln>
                          <a:solidFill>
                            <a:prstClr val="black"/>
                          </a:solidFill>
                          <a:effectLst/>
                          <a:uLnTx/>
                          <a:uFillTx/>
                          <a:latin typeface="+mn-lt"/>
                          <a:ea typeface="+mn-ea"/>
                          <a:cs typeface="+mn-cs"/>
                        </a:rPr>
                        <a:t>
 ☝️ Eins vorweg: Wir wollen damit nicht sagen, dass man einfach nur positiv denken muss und dann wird alles wieder gut. Auch wir wissen, dass das gar nicht so einfach ist. Wie ist das bei euch: Seid ihr grundsätzlich eher zuversichtlich gestimmt oder eher nicht so? Und merkt ihr, dass sich das auf euren körperlichen Zustand auswirkt? 
🙂 Die Forschung zeigt: Ein positives Mindset kann helfen, eine Diagnose besser zu bewältigen – und es kann den Verlauf einer Krankheit und damit auch den Heilungserfolg positiv beeinflussen. Das liegt zum einen daran, dass das Stresslevel gesenkt wird und zum anderen, dass das Wohlbefinden steigt und Unterstützung und Hilfe eher angenommen werden.
📖 Das bedeutet aber nicht, dass man eine Krebserkrankung weglächeln kann. Ein positives Mindset heilt keine Erkrankung, sondern hat eine unterstützende Funktion. Wenn ihr einen positivere Einstellung trainieren möchtet, kann euch ein Tagebuch helfen. In diesem könnt ihr regelmäßig notieren, für was ihr dankbar seid und welche schönen Dinge passiert sind. Das macht uns nachweislich resilienter.
🔎 Unsere Quellen (u.a.)
Mondloch et al.: Does how you do depend on how you think you’ll do? A systematic review of the evidence for a relation between patients’ recovery expectations and health outcomes (JAMC, 2001)
Naseem, Zarghuna et Khalid, Ruhi: Positive Thinking in Coping with Stress and Health outcomes: Literature Review (Journal of Research and Reflections in Education, 2010)
Aspinwall et Tedesch: The Value of Positive Psychology for Health Psychology: Progress and Pitfalls in Examining the Relation of Positive Phenomena to Health (Annals of Behavioral Medicine, 2010)
Bolier et al.: Positive psychology interventions: a meta-analysis of randomized controlled studies (BMC Public Health, 2013)
Moskowitz et al.: Randomized controlled trial of a positive affect intervention to reduce stress in people newly diagnosed with HIV; protocol and design for the IRISS study (Dovepress, 2014)
Cohn et al.: An online positive affect skills intervention reduces depression in adults with type 2 diabetes (J Posit Psychol, 2014)
.
.
.
#quarks #psychologie #mindset #krankheit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39608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782890</a:t>
                      </a:r>
                    </a:p>
                  </a:txBody>
                  <a:tcPr/>
                </a:tc>
                <a:extLst>
                  <a:ext uri="{0D108BD9-81ED-4DB2-BD59-A6C34878D82A}">
                    <a16:rowId xmlns:a16="http://schemas.microsoft.com/office/drawing/2014/main" val="3281362199"/>
                  </a:ext>
                </a:extLst>
              </a:tr>
            </a:tbl>
          </a:graphicData>
        </a:graphic>
      </p:graphicFrame>
      <p:sp>
        <p:nvSpPr>
          <p:cNvPr id="4" name="Text Placeholder 3">
            <a:extLst>
              <a:ext uri="{FF2B5EF4-FFF2-40B4-BE49-F238E27FC236}">
                <a16:creationId xmlns:a16="http://schemas.microsoft.com/office/drawing/2014/main" id="{751A132A-CA94-44C6-84D4-8A9D3FFF53D3}"/>
              </a:ext>
            </a:extLst>
          </p:cNvPr>
          <p:cNvSpPr>
            <a:spLocks noGrp="1"/>
          </p:cNvSpPr>
          <p:nvPr>
            <p:ph type="body" sz="quarter" idx="14"/>
          </p:nvPr>
        </p:nvSpPr>
        <p:spPr/>
        <p:txBody>
          <a:bodyPr/>
          <a:lstStyle/>
          <a:p>
            <a:r>
              <a:rPr lang="en-US"/>
              <a:t>10.02.2023 - 12.02.2023</a:t>
            </a:r>
          </a:p>
        </p:txBody>
      </p:sp>
    </p:spTree>
    <p:extLst>
      <p:ext uri="{BB962C8B-B14F-4D97-AF65-F5344CB8AC3E}">
        <p14:creationId xmlns:p14="http://schemas.microsoft.com/office/powerpoint/2010/main" val="26942921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9DA63C-C0A6-46DD-A175-2F739403F3CD}"/>
              </a:ext>
            </a:extLst>
          </p:cNvPr>
          <p:cNvSpPr>
            <a:spLocks noGrp="1"/>
          </p:cNvSpPr>
          <p:nvPr>
            <p:ph type="title"/>
          </p:nvPr>
        </p:nvSpPr>
        <p:spPr/>
        <p:txBody>
          <a:bodyPr/>
          <a:lstStyle/>
          <a:p>
            <a:r>
              <a:rPr lang="de-DE"/>
              <a:t>Instagram Top 15 Postings nach Interaktionen | 01 Offizielle WDR Angebote - 3 of 12</a:t>
            </a:r>
            <a:endParaRPr lang="en-US"/>
          </a:p>
        </p:txBody>
      </p:sp>
      <p:graphicFrame>
        <p:nvGraphicFramePr>
          <p:cNvPr id="5" name="Table Placeholder 4">
            <a:extLst>
              <a:ext uri="{FF2B5EF4-FFF2-40B4-BE49-F238E27FC236}">
                <a16:creationId xmlns:a16="http://schemas.microsoft.com/office/drawing/2014/main" id="{0EE84502-7DD4-44A4-9905-EFF747524DF2}"/>
              </a:ext>
            </a:extLst>
          </p:cNvPr>
          <p:cNvGraphicFramePr>
            <a:graphicFrameLocks noGrp="1"/>
          </p:cNvGraphicFramePr>
          <p:nvPr>
            <p:ph type="tbl" sz="quarter" idx="13"/>
            <p:extLst>
              <p:ext uri="{D42A27DB-BD31-4B8C-83A1-F6EECF244321}">
                <p14:modId xmlns:p14="http://schemas.microsoft.com/office/powerpoint/2010/main" val="14048327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4">
                  <a:extLst>
                    <a:ext uri="{9D8B030D-6E8A-4147-A177-3AD203B41FA5}">
                      <a16:colId xmlns:a16="http://schemas.microsoft.com/office/drawing/2014/main" val="2967067306"/>
                    </a:ext>
                  </a:extLst>
                </a:gridCol>
                <a:gridCol w="822960">
                  <a:extLst>
                    <a:ext uri="{9D8B030D-6E8A-4147-A177-3AD203B41FA5}">
                      <a16:colId xmlns:a16="http://schemas.microsoft.com/office/drawing/2014/main" val="1105659144"/>
                    </a:ext>
                  </a:extLst>
                </a:gridCol>
                <a:gridCol w="822960">
                  <a:extLst>
                    <a:ext uri="{9D8B030D-6E8A-4147-A177-3AD203B41FA5}">
                      <a16:colId xmlns:a16="http://schemas.microsoft.com/office/drawing/2014/main" val="4111636054"/>
                    </a:ext>
                  </a:extLst>
                </a:gridCol>
                <a:gridCol w="822960">
                  <a:extLst>
                    <a:ext uri="{9D8B030D-6E8A-4147-A177-3AD203B41FA5}">
                      <a16:colId xmlns:a16="http://schemas.microsoft.com/office/drawing/2014/main" val="310260137"/>
                    </a:ext>
                  </a:extLst>
                </a:gridCol>
                <a:gridCol w="822960">
                  <a:extLst>
                    <a:ext uri="{9D8B030D-6E8A-4147-A177-3AD203B41FA5}">
                      <a16:colId xmlns:a16="http://schemas.microsoft.com/office/drawing/2014/main" val="128310855"/>
                    </a:ext>
                  </a:extLst>
                </a:gridCol>
                <a:gridCol w="822960">
                  <a:extLst>
                    <a:ext uri="{9D8B030D-6E8A-4147-A177-3AD203B41FA5}">
                      <a16:colId xmlns:a16="http://schemas.microsoft.com/office/drawing/2014/main" val="307231513"/>
                    </a:ext>
                  </a:extLst>
                </a:gridCol>
                <a:gridCol w="822960">
                  <a:extLst>
                    <a:ext uri="{9D8B030D-6E8A-4147-A177-3AD203B41FA5}">
                      <a16:colId xmlns:a16="http://schemas.microsoft.com/office/drawing/2014/main" val="26497446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5198096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quarks.de - 2023-02-12 10:56:27</a:t>
                      </a:r>
                      <a:r>
                        <a:rPr kumimoji="0" lang="en-US" sz="1000" b="0" i="0" u="none" strike="noStrike" kern="1200" cap="none" spc="0" normalizeH="0" baseline="0" noProof="0">
                          <a:ln>
                            <a:noFill/>
                          </a:ln>
                          <a:solidFill>
                            <a:prstClr val="black"/>
                          </a:solidFill>
                          <a:effectLst/>
                          <a:uLnTx/>
                          <a:uFillTx/>
                          <a:latin typeface="+mn-lt"/>
                          <a:ea typeface="+mn-ea"/>
                          <a:cs typeface="+mn-cs"/>
                        </a:rPr>
                        <a:t>
 ☝️ Eins vorweg: Wir wollen damit nicht sagen, dass man einfach nur positiv denken muss und dann wird alles wieder gut. Auch wir wissen, dass das gar nicht so einfach ist. Wie ist das bei euch: Seid ihr grundsätzlich eher zuversichtlich gestimmt oder eher nicht so? Und merkt ihr, dass sich das auf euren körperlichen Zustand auswirkt? 
🙂 Die Forschung zeigt: Ein positives Mindset kann helfen, eine Diagnose besser zu bewältigen – und es kann den Verlauf einer Krankheit und damit auch den Heilungserfolg positiv beeinflussen. Das liegt zum einen daran, dass das Stresslevel gesenkt wird und zum anderen, dass das Wohlbefinden steigt und Unterstützung und Hilfe eher angenommen werden.
📖 Das bedeutet aber nicht, dass man eine Krebserkrankung weglächeln kann. Ein positives Mindset heilt keine Erkrankung, sondern hat eine unterstützende Funktion. Wenn ihr einen positivere Einstellung trainieren möchtet, kann euch ein Tagebuch helfen. In diesem könnt ihr regelmäßig notieren, für was ihr dankbar seid und welche schönen Dinge passiert sind. Das macht uns nachweislich resilienter.
🔎 Unsere Quellen (u.a.)
Mondloch et al.: Does how you do depend on how you think you’ll do? A systematic review of the evidence for a relation between patients’ recovery expectations and health outcomes (JAMC, 2001)
Naseem, Zarghuna et Khalid, Ruhi: Positive Thinking in Coping with Stress and Health outcomes: Literature Review (Journal of Research and Reflections in Education, 2010)
Aspinwall et Tedesch: The Value of Positive Psychology for Health Psychology: Progress and Pitfalls in Examining the Relation of Positive Phenomena to Health (Annals of Behavioral Medicine, 2010)
Bolier et al.: Positive psychology interventions: a meta-analysis of randomized controlled studies (BMC Public Health, 2013)
Moskowitz et al.: Randomized controlled trial of a positive affect intervention to reduce stress in people newly diagnosed with HIV; protocol and design for the IRISS study (Dovepress, 2014)
Cohn et al.: An online positive affect skills intervention reduces depression in adults with type 2 diabetes (J Posit Psychol, 2014)
.
.
.
#quarks #psychologie #mindset #krankheit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39608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782890</a:t>
                      </a:r>
                    </a:p>
                  </a:txBody>
                  <a:tcPr/>
                </a:tc>
                <a:extLst>
                  <a:ext uri="{0D108BD9-81ED-4DB2-BD59-A6C34878D82A}">
                    <a16:rowId xmlns:a16="http://schemas.microsoft.com/office/drawing/2014/main" val="2284535571"/>
                  </a:ext>
                </a:extLst>
              </a:tr>
            </a:tbl>
          </a:graphicData>
        </a:graphic>
      </p:graphicFrame>
      <p:sp>
        <p:nvSpPr>
          <p:cNvPr id="4" name="Text Placeholder 3">
            <a:extLst>
              <a:ext uri="{FF2B5EF4-FFF2-40B4-BE49-F238E27FC236}">
                <a16:creationId xmlns:a16="http://schemas.microsoft.com/office/drawing/2014/main" id="{60EE297B-8B18-4B73-B3F8-80722514E0F4}"/>
              </a:ext>
            </a:extLst>
          </p:cNvPr>
          <p:cNvSpPr>
            <a:spLocks noGrp="1"/>
          </p:cNvSpPr>
          <p:nvPr>
            <p:ph type="body" sz="quarter" idx="14"/>
          </p:nvPr>
        </p:nvSpPr>
        <p:spPr/>
        <p:txBody>
          <a:bodyPr/>
          <a:lstStyle/>
          <a:p>
            <a:r>
              <a:rPr lang="en-US"/>
              <a:t>10.02.2023 - 12.02.2023</a:t>
            </a:r>
          </a:p>
        </p:txBody>
      </p:sp>
    </p:spTree>
    <p:extLst>
      <p:ext uri="{BB962C8B-B14F-4D97-AF65-F5344CB8AC3E}">
        <p14:creationId xmlns:p14="http://schemas.microsoft.com/office/powerpoint/2010/main" val="22306058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A32B8B-4BB7-4B66-A9D3-69E680FAEEF5}"/>
              </a:ext>
            </a:extLst>
          </p:cNvPr>
          <p:cNvSpPr>
            <a:spLocks noGrp="1"/>
          </p:cNvSpPr>
          <p:nvPr>
            <p:ph type="title"/>
          </p:nvPr>
        </p:nvSpPr>
        <p:spPr/>
        <p:txBody>
          <a:bodyPr/>
          <a:lstStyle/>
          <a:p>
            <a:r>
              <a:rPr lang="de-DE"/>
              <a:t>Instagram Top 15 Postings nach Interaktionen | 01 Offizielle WDR Angebote - 4 of 12</a:t>
            </a:r>
            <a:endParaRPr lang="en-US"/>
          </a:p>
        </p:txBody>
      </p:sp>
      <p:graphicFrame>
        <p:nvGraphicFramePr>
          <p:cNvPr id="5" name="Table Placeholder 4">
            <a:extLst>
              <a:ext uri="{FF2B5EF4-FFF2-40B4-BE49-F238E27FC236}">
                <a16:creationId xmlns:a16="http://schemas.microsoft.com/office/drawing/2014/main" id="{BD775C7C-912F-4713-B504-FE199DFB1406}"/>
              </a:ext>
            </a:extLst>
          </p:cNvPr>
          <p:cNvGraphicFramePr>
            <a:graphicFrameLocks noGrp="1"/>
          </p:cNvGraphicFramePr>
          <p:nvPr>
            <p:ph type="tbl" sz="quarter" idx="13"/>
            <p:extLst>
              <p:ext uri="{D42A27DB-BD31-4B8C-83A1-F6EECF244321}">
                <p14:modId xmlns:p14="http://schemas.microsoft.com/office/powerpoint/2010/main" val="14250940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4">
                  <a:extLst>
                    <a:ext uri="{9D8B030D-6E8A-4147-A177-3AD203B41FA5}">
                      <a16:colId xmlns:a16="http://schemas.microsoft.com/office/drawing/2014/main" val="669787534"/>
                    </a:ext>
                  </a:extLst>
                </a:gridCol>
                <a:gridCol w="822960">
                  <a:extLst>
                    <a:ext uri="{9D8B030D-6E8A-4147-A177-3AD203B41FA5}">
                      <a16:colId xmlns:a16="http://schemas.microsoft.com/office/drawing/2014/main" val="4086189316"/>
                    </a:ext>
                  </a:extLst>
                </a:gridCol>
                <a:gridCol w="822960">
                  <a:extLst>
                    <a:ext uri="{9D8B030D-6E8A-4147-A177-3AD203B41FA5}">
                      <a16:colId xmlns:a16="http://schemas.microsoft.com/office/drawing/2014/main" val="400887503"/>
                    </a:ext>
                  </a:extLst>
                </a:gridCol>
                <a:gridCol w="822960">
                  <a:extLst>
                    <a:ext uri="{9D8B030D-6E8A-4147-A177-3AD203B41FA5}">
                      <a16:colId xmlns:a16="http://schemas.microsoft.com/office/drawing/2014/main" val="206102962"/>
                    </a:ext>
                  </a:extLst>
                </a:gridCol>
                <a:gridCol w="822960">
                  <a:extLst>
                    <a:ext uri="{9D8B030D-6E8A-4147-A177-3AD203B41FA5}">
                      <a16:colId xmlns:a16="http://schemas.microsoft.com/office/drawing/2014/main" val="2716568985"/>
                    </a:ext>
                  </a:extLst>
                </a:gridCol>
                <a:gridCol w="822960">
                  <a:extLst>
                    <a:ext uri="{9D8B030D-6E8A-4147-A177-3AD203B41FA5}">
                      <a16:colId xmlns:a16="http://schemas.microsoft.com/office/drawing/2014/main" val="1934965081"/>
                    </a:ext>
                  </a:extLst>
                </a:gridCol>
                <a:gridCol w="822960">
                  <a:extLst>
                    <a:ext uri="{9D8B030D-6E8A-4147-A177-3AD203B41FA5}">
                      <a16:colId xmlns:a16="http://schemas.microsoft.com/office/drawing/2014/main" val="40188516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34321999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quarks.de - 2023-02-10 06:33:13</a:t>
                      </a:r>
                      <a:r>
                        <a:rPr kumimoji="0" lang="de-DE" sz="1000" b="0" i="0" u="none" strike="noStrike" kern="1200" cap="none" spc="0" normalizeH="0" baseline="0" noProof="0">
                          <a:ln>
                            <a:noFill/>
                          </a:ln>
                          <a:solidFill>
                            <a:prstClr val="black"/>
                          </a:solidFill>
                          <a:effectLst/>
                          <a:uLnTx/>
                          <a:uFillTx/>
                          <a:latin typeface="+mn-lt"/>
                          <a:ea typeface="+mn-ea"/>
                          <a:cs typeface="+mn-cs"/>
                        </a:rPr>
                        <a:t>
 🇹🇷🇸🇾 Am frühen Montagmorgen haben Erdbeben die Türkei und Syrien erschüttert. Das heftigste Beben im türkisch-syrischen Grenzgebiet hatte eine Stärke von 7,7 oder 7,8 (je nach Messung). Bei einem Beben dieser Stärke wird eine sehr große Menge an Energie frei. Die Folgen sind verheerend: In der Türkei und Syrien sind tausende Menschen gestorben, Zehntausende sind verletzt.
🌍  Erdbeben entstehen vor allem, weil sich Kontinentalplatten voneinander weg oder aufeinander zu bewegen. Die treibende Kraft sind dabei besonders die Mantelkonvektionen, also die Ströme des Magmas im Erdinnern. Bisher gibt es keine Möglichkeit, Erdbeben vorauszusagen. 
🏔️ Die stärksten Erdbeben treten an Plattengrenzen auf, wo zwei oder mehrere Platten aufeinandertreffen. In dem Erdbebengebiet Türkei und Syrien treffen die anatolische und die arabische Platte aufeinander. Von Süden schiebt vermutlich die arabische Platte Richtung Norden und drückt so die dazwischenliegenden Platten, darunter auch die anatolische, gegen Eurasien. Forschende gehen davon aus, dass die anatolische Platte deshalb nach Westen ausweicht. Deshalb ist die Gefahr eines Erdbebens – und dass dieses dann sehr stark ist – dort größer als an anderen Orten.
📏 Die Erdbebenstärke wird in Magnitudenwerten angegeben. Magnituden sind ein Maß für die Energie, die bei den Wellenbewegungen von Erdbeben freigesetzt wird. Dafür wird die Geschwindigkeit der Bodenschwingungen gemessen. Das stärkste bisher registrierte Erdbeben in Chile 1960 hatte einen Magnitudenwert von 9,5.
🔎 Unsere Quellen u.a.: IRIS Washington (2011): How often do Earthquakes occur?
GFZ Potsdam: Was ist die Magnitude und was ist die Intensität eines Erdbebens?
GFZ Potsdam: Merkblatt Erdbeben.
.
.
.
#quarks #Erdbeben #ErdbebenTürkei #ErdbebenSyrien #Türkei #Syrien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44965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1060671</a:t>
                      </a:r>
                    </a:p>
                  </a:txBody>
                  <a:tcPr/>
                </a:tc>
                <a:extLst>
                  <a:ext uri="{0D108BD9-81ED-4DB2-BD59-A6C34878D82A}">
                    <a16:rowId xmlns:a16="http://schemas.microsoft.com/office/drawing/2014/main" val="2841207579"/>
                  </a:ext>
                </a:extLst>
              </a:tr>
            </a:tbl>
          </a:graphicData>
        </a:graphic>
      </p:graphicFrame>
      <p:sp>
        <p:nvSpPr>
          <p:cNvPr id="4" name="Text Placeholder 3">
            <a:extLst>
              <a:ext uri="{FF2B5EF4-FFF2-40B4-BE49-F238E27FC236}">
                <a16:creationId xmlns:a16="http://schemas.microsoft.com/office/drawing/2014/main" id="{B3011B73-54F9-4946-AA9D-E4DC011FD1EB}"/>
              </a:ext>
            </a:extLst>
          </p:cNvPr>
          <p:cNvSpPr>
            <a:spLocks noGrp="1"/>
          </p:cNvSpPr>
          <p:nvPr>
            <p:ph type="body" sz="quarter" idx="14"/>
          </p:nvPr>
        </p:nvSpPr>
        <p:spPr/>
        <p:txBody>
          <a:bodyPr/>
          <a:lstStyle/>
          <a:p>
            <a:r>
              <a:rPr lang="en-US"/>
              <a:t>10.02.2023 - 12.02.2023</a:t>
            </a:r>
          </a:p>
        </p:txBody>
      </p:sp>
    </p:spTree>
    <p:extLst>
      <p:ext uri="{BB962C8B-B14F-4D97-AF65-F5344CB8AC3E}">
        <p14:creationId xmlns:p14="http://schemas.microsoft.com/office/powerpoint/2010/main" val="2241694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1FF0A4-9C20-4BE5-B67B-B12F0188F7DE}"/>
              </a:ext>
            </a:extLst>
          </p:cNvPr>
          <p:cNvSpPr>
            <a:spLocks noGrp="1"/>
          </p:cNvSpPr>
          <p:nvPr>
            <p:ph type="title"/>
          </p:nvPr>
        </p:nvSpPr>
        <p:spPr/>
        <p:txBody>
          <a:bodyPr/>
          <a:lstStyle/>
          <a:p>
            <a:r>
              <a:rPr lang="de-DE"/>
              <a:t>Instagram Top 15 Postings nach Interaktionen | 01 Offizielle WDR Angebote - 5 of 12</a:t>
            </a:r>
            <a:endParaRPr lang="en-US"/>
          </a:p>
        </p:txBody>
      </p:sp>
      <p:graphicFrame>
        <p:nvGraphicFramePr>
          <p:cNvPr id="5" name="Table Placeholder 4">
            <a:extLst>
              <a:ext uri="{FF2B5EF4-FFF2-40B4-BE49-F238E27FC236}">
                <a16:creationId xmlns:a16="http://schemas.microsoft.com/office/drawing/2014/main" id="{164CD377-A66A-48FF-86EA-96C05353D798}"/>
              </a:ext>
            </a:extLst>
          </p:cNvPr>
          <p:cNvGraphicFramePr>
            <a:graphicFrameLocks noGrp="1"/>
          </p:cNvGraphicFramePr>
          <p:nvPr>
            <p:ph type="tbl" sz="quarter" idx="13"/>
            <p:extLst>
              <p:ext uri="{D42A27DB-BD31-4B8C-83A1-F6EECF244321}">
                <p14:modId xmlns:p14="http://schemas.microsoft.com/office/powerpoint/2010/main" val="24575328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4">
                  <a:extLst>
                    <a:ext uri="{9D8B030D-6E8A-4147-A177-3AD203B41FA5}">
                      <a16:colId xmlns:a16="http://schemas.microsoft.com/office/drawing/2014/main" val="2550561334"/>
                    </a:ext>
                  </a:extLst>
                </a:gridCol>
                <a:gridCol w="822960">
                  <a:extLst>
                    <a:ext uri="{9D8B030D-6E8A-4147-A177-3AD203B41FA5}">
                      <a16:colId xmlns:a16="http://schemas.microsoft.com/office/drawing/2014/main" val="3844387473"/>
                    </a:ext>
                  </a:extLst>
                </a:gridCol>
                <a:gridCol w="822960">
                  <a:extLst>
                    <a:ext uri="{9D8B030D-6E8A-4147-A177-3AD203B41FA5}">
                      <a16:colId xmlns:a16="http://schemas.microsoft.com/office/drawing/2014/main" val="1383819922"/>
                    </a:ext>
                  </a:extLst>
                </a:gridCol>
                <a:gridCol w="822960">
                  <a:extLst>
                    <a:ext uri="{9D8B030D-6E8A-4147-A177-3AD203B41FA5}">
                      <a16:colId xmlns:a16="http://schemas.microsoft.com/office/drawing/2014/main" val="404076555"/>
                    </a:ext>
                  </a:extLst>
                </a:gridCol>
                <a:gridCol w="822960">
                  <a:extLst>
                    <a:ext uri="{9D8B030D-6E8A-4147-A177-3AD203B41FA5}">
                      <a16:colId xmlns:a16="http://schemas.microsoft.com/office/drawing/2014/main" val="3796178223"/>
                    </a:ext>
                  </a:extLst>
                </a:gridCol>
                <a:gridCol w="822960">
                  <a:extLst>
                    <a:ext uri="{9D8B030D-6E8A-4147-A177-3AD203B41FA5}">
                      <a16:colId xmlns:a16="http://schemas.microsoft.com/office/drawing/2014/main" val="2618157962"/>
                    </a:ext>
                  </a:extLst>
                </a:gridCol>
                <a:gridCol w="822960">
                  <a:extLst>
                    <a:ext uri="{9D8B030D-6E8A-4147-A177-3AD203B41FA5}">
                      <a16:colId xmlns:a16="http://schemas.microsoft.com/office/drawing/2014/main" val="15220051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28580583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quarks.de - 2023-02-10 06:33:13</a:t>
                      </a:r>
                      <a:r>
                        <a:rPr kumimoji="0" lang="de-DE" sz="1000" b="0" i="0" u="none" strike="noStrike" kern="1200" cap="none" spc="0" normalizeH="0" baseline="0" noProof="0">
                          <a:ln>
                            <a:noFill/>
                          </a:ln>
                          <a:solidFill>
                            <a:prstClr val="black"/>
                          </a:solidFill>
                          <a:effectLst/>
                          <a:uLnTx/>
                          <a:uFillTx/>
                          <a:latin typeface="+mn-lt"/>
                          <a:ea typeface="+mn-ea"/>
                          <a:cs typeface="+mn-cs"/>
                        </a:rPr>
                        <a:t>
 🇹🇷🇸🇾 Am frühen Montagmorgen haben Erdbeben die Türkei und Syrien erschüttert. Das heftigste Beben im türkisch-syrischen Grenzgebiet hatte eine Stärke von 7,7 oder 7,8 (je nach Messung). Bei einem Beben dieser Stärke wird eine sehr große Menge an Energie frei. Die Folgen sind verheerend: In der Türkei und Syrien sind tausende Menschen gestorben, Zehntausende sind verletzt.
🌍  Erdbeben entstehen vor allem, weil sich Kontinentalplatten voneinander weg oder aufeinander zu bewegen. Die treibende Kraft sind dabei besonders die Mantelkonvektionen, also die Ströme des Magmas im Erdinnern. Bisher gibt es keine Möglichkeit, Erdbeben vorauszusagen. 
🏔️ Die stärksten Erdbeben treten an Plattengrenzen auf, wo zwei oder mehrere Platten aufeinandertreffen. In dem Erdbebengebiet Türkei und Syrien treffen die anatolische und die arabische Platte aufeinander. Von Süden schiebt vermutlich die arabische Platte Richtung Norden und drückt so die dazwischenliegenden Platten, darunter auch die anatolische, gegen Eurasien. Forschende gehen davon aus, dass die anatolische Platte deshalb nach Westen ausweicht. Deshalb ist die Gefahr eines Erdbebens – und dass dieses dann sehr stark ist – dort größer als an anderen Orten.
📏 Die Erdbebenstärke wird in Magnitudenwerten angegeben. Magnituden sind ein Maß für die Energie, die bei den Wellenbewegungen von Erdbeben freigesetzt wird. Dafür wird die Geschwindigkeit der Bodenschwingungen gemessen. Das stärkste bisher registrierte Erdbeben in Chile 1960 hatte einen Magnitudenwert von 9,5.
🔎 Unsere Quellen u.a.: IRIS Washington (2011): How often do Earthquakes occur?
GFZ Potsdam: Was ist die Magnitude und was ist die Intensität eines Erdbebens?
GFZ Potsdam: Merkblatt Erdbeben.
.
.
.
#quarks #Erdbeben #ErdbebenTürkei #ErdbebenSyrien #Türkei #Syrien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44965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1060671</a:t>
                      </a:r>
                    </a:p>
                  </a:txBody>
                  <a:tcPr/>
                </a:tc>
                <a:extLst>
                  <a:ext uri="{0D108BD9-81ED-4DB2-BD59-A6C34878D82A}">
                    <a16:rowId xmlns:a16="http://schemas.microsoft.com/office/drawing/2014/main" val="679367810"/>
                  </a:ext>
                </a:extLst>
              </a:tr>
            </a:tbl>
          </a:graphicData>
        </a:graphic>
      </p:graphicFrame>
      <p:sp>
        <p:nvSpPr>
          <p:cNvPr id="4" name="Text Placeholder 3">
            <a:extLst>
              <a:ext uri="{FF2B5EF4-FFF2-40B4-BE49-F238E27FC236}">
                <a16:creationId xmlns:a16="http://schemas.microsoft.com/office/drawing/2014/main" id="{98BE91C2-624B-4801-8172-C692DCBF25DE}"/>
              </a:ext>
            </a:extLst>
          </p:cNvPr>
          <p:cNvSpPr>
            <a:spLocks noGrp="1"/>
          </p:cNvSpPr>
          <p:nvPr>
            <p:ph type="body" sz="quarter" idx="14"/>
          </p:nvPr>
        </p:nvSpPr>
        <p:spPr/>
        <p:txBody>
          <a:bodyPr/>
          <a:lstStyle/>
          <a:p>
            <a:r>
              <a:rPr lang="en-US"/>
              <a:t>10.02.2023 - 12.02.2023</a:t>
            </a:r>
          </a:p>
        </p:txBody>
      </p:sp>
    </p:spTree>
    <p:extLst>
      <p:ext uri="{BB962C8B-B14F-4D97-AF65-F5344CB8AC3E}">
        <p14:creationId xmlns:p14="http://schemas.microsoft.com/office/powerpoint/2010/main" val="5315899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749A14-C619-4122-A3A1-0833E029DFCC}"/>
              </a:ext>
            </a:extLst>
          </p:cNvPr>
          <p:cNvSpPr>
            <a:spLocks noGrp="1"/>
          </p:cNvSpPr>
          <p:nvPr>
            <p:ph type="title"/>
          </p:nvPr>
        </p:nvSpPr>
        <p:spPr/>
        <p:txBody>
          <a:bodyPr/>
          <a:lstStyle/>
          <a:p>
            <a:r>
              <a:rPr lang="de-DE"/>
              <a:t>Instagram Top 15 Postings nach Interaktionen | 01 Offizielle WDR Angebote - 6 of 12</a:t>
            </a:r>
            <a:endParaRPr lang="en-US"/>
          </a:p>
        </p:txBody>
      </p:sp>
      <p:graphicFrame>
        <p:nvGraphicFramePr>
          <p:cNvPr id="5" name="Table Placeholder 4">
            <a:extLst>
              <a:ext uri="{FF2B5EF4-FFF2-40B4-BE49-F238E27FC236}">
                <a16:creationId xmlns:a16="http://schemas.microsoft.com/office/drawing/2014/main" id="{C079D1BC-6745-45FA-898E-8CF65E318C3D}"/>
              </a:ext>
            </a:extLst>
          </p:cNvPr>
          <p:cNvGraphicFramePr>
            <a:graphicFrameLocks noGrp="1"/>
          </p:cNvGraphicFramePr>
          <p:nvPr>
            <p:ph type="tbl" sz="quarter" idx="13"/>
            <p:extLst>
              <p:ext uri="{D42A27DB-BD31-4B8C-83A1-F6EECF244321}">
                <p14:modId xmlns:p14="http://schemas.microsoft.com/office/powerpoint/2010/main" val="30380428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4">
                  <a:extLst>
                    <a:ext uri="{9D8B030D-6E8A-4147-A177-3AD203B41FA5}">
                      <a16:colId xmlns:a16="http://schemas.microsoft.com/office/drawing/2014/main" val="1793794043"/>
                    </a:ext>
                  </a:extLst>
                </a:gridCol>
                <a:gridCol w="822960">
                  <a:extLst>
                    <a:ext uri="{9D8B030D-6E8A-4147-A177-3AD203B41FA5}">
                      <a16:colId xmlns:a16="http://schemas.microsoft.com/office/drawing/2014/main" val="2348943764"/>
                    </a:ext>
                  </a:extLst>
                </a:gridCol>
                <a:gridCol w="822960">
                  <a:extLst>
                    <a:ext uri="{9D8B030D-6E8A-4147-A177-3AD203B41FA5}">
                      <a16:colId xmlns:a16="http://schemas.microsoft.com/office/drawing/2014/main" val="3984930820"/>
                    </a:ext>
                  </a:extLst>
                </a:gridCol>
                <a:gridCol w="822960">
                  <a:extLst>
                    <a:ext uri="{9D8B030D-6E8A-4147-A177-3AD203B41FA5}">
                      <a16:colId xmlns:a16="http://schemas.microsoft.com/office/drawing/2014/main" val="3043798378"/>
                    </a:ext>
                  </a:extLst>
                </a:gridCol>
                <a:gridCol w="822960">
                  <a:extLst>
                    <a:ext uri="{9D8B030D-6E8A-4147-A177-3AD203B41FA5}">
                      <a16:colId xmlns:a16="http://schemas.microsoft.com/office/drawing/2014/main" val="3617851026"/>
                    </a:ext>
                  </a:extLst>
                </a:gridCol>
                <a:gridCol w="822960">
                  <a:extLst>
                    <a:ext uri="{9D8B030D-6E8A-4147-A177-3AD203B41FA5}">
                      <a16:colId xmlns:a16="http://schemas.microsoft.com/office/drawing/2014/main" val="1208830575"/>
                    </a:ext>
                  </a:extLst>
                </a:gridCol>
                <a:gridCol w="822960">
                  <a:extLst>
                    <a:ext uri="{9D8B030D-6E8A-4147-A177-3AD203B41FA5}">
                      <a16:colId xmlns:a16="http://schemas.microsoft.com/office/drawing/2014/main" val="31919859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19999031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quarks.de - 2023-02-11 06:33:43</a:t>
                      </a:r>
                      <a:r>
                        <a:rPr kumimoji="0" lang="de-DE" sz="1000" b="0" i="0" u="none" strike="noStrike" kern="1200" cap="none" spc="0" normalizeH="0" baseline="0" noProof="0">
                          <a:ln>
                            <a:noFill/>
                          </a:ln>
                          <a:solidFill>
                            <a:prstClr val="black"/>
                          </a:solidFill>
                          <a:effectLst/>
                          <a:uLnTx/>
                          <a:uFillTx/>
                          <a:latin typeface="+mn-lt"/>
                          <a:ea typeface="+mn-ea"/>
                          <a:cs typeface="+mn-cs"/>
                        </a:rPr>
                        <a:t>
 🧪 Habt ihr schon mal von den „Ewigen Chemikalien” PFAS gehört?
☂️ Dahinter steckt eine große Gruppe an Substanzen, die wasser-, schmutz- oder fettabweisend sind. Solche Stoffe sind unter anderem in Outdoorbekleidung, beschichteten Pfannen oder Pizzakartons zu finden. Sie sind ziemlich praktisch – aber leider auch äußerst stabil. Wenn sie einmal in der Umwelt landen, bleiben sie dort für eine sehr lange Zeit. Und schaffen es sogar bis in die Körper von Menschen und Tieren.
🚫 Mehrere EU-Mitgliedsstaaten, darunter auch Deutschland, wollen die gesamte Stoffgruppe der PFAS nun verbieten. Sie haben kürzlich einen Vorschlag dazu eingereicht. Das würde bedeuten, dass für sehr viele Anwendungsgebiete Alternativen gefunden werden müssten.
Unsere Quellen u.a.:
Science Media Center Deutschland (07.02.2023): Ewigkeitschemikalien PFAS sollen verboten werden, 
Evich et al.: Per- and polyfluoroalkyl substances in the environment (Science, 2022)
ECHA: PFAS restriction proposal (2023)
.
.
.
#quarks #wissenschaft #eu #pfas #chemie #umwelt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617619</a:t>
                      </a:r>
                    </a:p>
                  </a:txBody>
                  <a:tcPr/>
                </a:tc>
                <a:extLst>
                  <a:ext uri="{0D108BD9-81ED-4DB2-BD59-A6C34878D82A}">
                    <a16:rowId xmlns:a16="http://schemas.microsoft.com/office/drawing/2014/main" val="3233379423"/>
                  </a:ext>
                </a:extLst>
              </a:tr>
            </a:tbl>
          </a:graphicData>
        </a:graphic>
      </p:graphicFrame>
      <p:sp>
        <p:nvSpPr>
          <p:cNvPr id="4" name="Text Placeholder 3">
            <a:extLst>
              <a:ext uri="{FF2B5EF4-FFF2-40B4-BE49-F238E27FC236}">
                <a16:creationId xmlns:a16="http://schemas.microsoft.com/office/drawing/2014/main" id="{3EDAE1EA-4EE5-48B7-99E8-3B1E7BCDC9F7}"/>
              </a:ext>
            </a:extLst>
          </p:cNvPr>
          <p:cNvSpPr>
            <a:spLocks noGrp="1"/>
          </p:cNvSpPr>
          <p:nvPr>
            <p:ph type="body" sz="quarter" idx="14"/>
          </p:nvPr>
        </p:nvSpPr>
        <p:spPr/>
        <p:txBody>
          <a:bodyPr/>
          <a:lstStyle/>
          <a:p>
            <a:r>
              <a:rPr lang="en-US"/>
              <a:t>10.02.2023 - 12.02.2023</a:t>
            </a:r>
          </a:p>
        </p:txBody>
      </p:sp>
    </p:spTree>
    <p:extLst>
      <p:ext uri="{BB962C8B-B14F-4D97-AF65-F5344CB8AC3E}">
        <p14:creationId xmlns:p14="http://schemas.microsoft.com/office/powerpoint/2010/main" val="13240582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2C3A4C-DDD8-4201-862A-B3AD83F01A6C}"/>
              </a:ext>
            </a:extLst>
          </p:cNvPr>
          <p:cNvSpPr>
            <a:spLocks noGrp="1"/>
          </p:cNvSpPr>
          <p:nvPr>
            <p:ph type="title"/>
          </p:nvPr>
        </p:nvSpPr>
        <p:spPr/>
        <p:txBody>
          <a:bodyPr/>
          <a:lstStyle/>
          <a:p>
            <a:r>
              <a:rPr lang="de-DE"/>
              <a:t>Instagram Top 15 Postings nach Interaktionen | 01 Offizielle WDR Angebote - 7 of 12</a:t>
            </a:r>
            <a:endParaRPr lang="en-US"/>
          </a:p>
        </p:txBody>
      </p:sp>
      <p:graphicFrame>
        <p:nvGraphicFramePr>
          <p:cNvPr id="5" name="Table Placeholder 4">
            <a:extLst>
              <a:ext uri="{FF2B5EF4-FFF2-40B4-BE49-F238E27FC236}">
                <a16:creationId xmlns:a16="http://schemas.microsoft.com/office/drawing/2014/main" id="{4078A0A2-029A-48A4-874F-833E001DC4EE}"/>
              </a:ext>
            </a:extLst>
          </p:cNvPr>
          <p:cNvGraphicFramePr>
            <a:graphicFrameLocks noGrp="1"/>
          </p:cNvGraphicFramePr>
          <p:nvPr>
            <p:ph type="tbl" sz="quarter" idx="13"/>
            <p:extLst>
              <p:ext uri="{D42A27DB-BD31-4B8C-83A1-F6EECF244321}">
                <p14:modId xmlns:p14="http://schemas.microsoft.com/office/powerpoint/2010/main" val="26586269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4">
                  <a:extLst>
                    <a:ext uri="{9D8B030D-6E8A-4147-A177-3AD203B41FA5}">
                      <a16:colId xmlns:a16="http://schemas.microsoft.com/office/drawing/2014/main" val="2519916459"/>
                    </a:ext>
                  </a:extLst>
                </a:gridCol>
                <a:gridCol w="822960">
                  <a:extLst>
                    <a:ext uri="{9D8B030D-6E8A-4147-A177-3AD203B41FA5}">
                      <a16:colId xmlns:a16="http://schemas.microsoft.com/office/drawing/2014/main" val="3457712265"/>
                    </a:ext>
                  </a:extLst>
                </a:gridCol>
                <a:gridCol w="822960">
                  <a:extLst>
                    <a:ext uri="{9D8B030D-6E8A-4147-A177-3AD203B41FA5}">
                      <a16:colId xmlns:a16="http://schemas.microsoft.com/office/drawing/2014/main" val="2411238211"/>
                    </a:ext>
                  </a:extLst>
                </a:gridCol>
                <a:gridCol w="822960">
                  <a:extLst>
                    <a:ext uri="{9D8B030D-6E8A-4147-A177-3AD203B41FA5}">
                      <a16:colId xmlns:a16="http://schemas.microsoft.com/office/drawing/2014/main" val="1387010122"/>
                    </a:ext>
                  </a:extLst>
                </a:gridCol>
                <a:gridCol w="822960">
                  <a:extLst>
                    <a:ext uri="{9D8B030D-6E8A-4147-A177-3AD203B41FA5}">
                      <a16:colId xmlns:a16="http://schemas.microsoft.com/office/drawing/2014/main" val="3129828002"/>
                    </a:ext>
                  </a:extLst>
                </a:gridCol>
                <a:gridCol w="822960">
                  <a:extLst>
                    <a:ext uri="{9D8B030D-6E8A-4147-A177-3AD203B41FA5}">
                      <a16:colId xmlns:a16="http://schemas.microsoft.com/office/drawing/2014/main" val="536352239"/>
                    </a:ext>
                  </a:extLst>
                </a:gridCol>
                <a:gridCol w="822960">
                  <a:extLst>
                    <a:ext uri="{9D8B030D-6E8A-4147-A177-3AD203B41FA5}">
                      <a16:colId xmlns:a16="http://schemas.microsoft.com/office/drawing/2014/main" val="31660344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33974826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quarks.de - 2023-02-11 06:33:43</a:t>
                      </a:r>
                      <a:r>
                        <a:rPr kumimoji="0" lang="de-DE" sz="1000" b="0" i="0" u="none" strike="noStrike" kern="1200" cap="none" spc="0" normalizeH="0" baseline="0" noProof="0">
                          <a:ln>
                            <a:noFill/>
                          </a:ln>
                          <a:solidFill>
                            <a:prstClr val="black"/>
                          </a:solidFill>
                          <a:effectLst/>
                          <a:uLnTx/>
                          <a:uFillTx/>
                          <a:latin typeface="+mn-lt"/>
                          <a:ea typeface="+mn-ea"/>
                          <a:cs typeface="+mn-cs"/>
                        </a:rPr>
                        <a:t>
 🧪 Habt ihr schon mal von den „Ewigen Chemikalien” PFAS gehört?
☂️ Dahinter steckt eine große Gruppe an Substanzen, die wasser-, schmutz- oder fettabweisend sind. Solche Stoffe sind unter anderem in Outdoorbekleidung, beschichteten Pfannen oder Pizzakartons zu finden. Sie sind ziemlich praktisch – aber leider auch äußerst stabil. Wenn sie einmal in der Umwelt landen, bleiben sie dort für eine sehr lange Zeit. Und schaffen es sogar bis in die Körper von Menschen und Tieren.
🚫 Mehrere EU-Mitgliedsstaaten, darunter auch Deutschland, wollen die gesamte Stoffgruppe der PFAS nun verbieten. Sie haben kürzlich einen Vorschlag dazu eingereicht. Das würde bedeuten, dass für sehr viele Anwendungsgebiete Alternativen gefunden werden müssten.
Unsere Quellen u.a.:
Science Media Center Deutschland (07.02.2023): Ewigkeitschemikalien PFAS sollen verboten werden, 
Evich et al.: Per- and polyfluoroalkyl substances in the environment (Science, 2022)
ECHA: PFAS restriction proposal (2023)
.
.
.
#quarks #wissenschaft #eu #pfas #chemie #umwelt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617619</a:t>
                      </a:r>
                    </a:p>
                  </a:txBody>
                  <a:tcPr/>
                </a:tc>
                <a:extLst>
                  <a:ext uri="{0D108BD9-81ED-4DB2-BD59-A6C34878D82A}">
                    <a16:rowId xmlns:a16="http://schemas.microsoft.com/office/drawing/2014/main" val="2098377610"/>
                  </a:ext>
                </a:extLst>
              </a:tr>
            </a:tbl>
          </a:graphicData>
        </a:graphic>
      </p:graphicFrame>
      <p:sp>
        <p:nvSpPr>
          <p:cNvPr id="4" name="Text Placeholder 3">
            <a:extLst>
              <a:ext uri="{FF2B5EF4-FFF2-40B4-BE49-F238E27FC236}">
                <a16:creationId xmlns:a16="http://schemas.microsoft.com/office/drawing/2014/main" id="{EB64FEB1-A31E-43A3-A83D-77F908800742}"/>
              </a:ext>
            </a:extLst>
          </p:cNvPr>
          <p:cNvSpPr>
            <a:spLocks noGrp="1"/>
          </p:cNvSpPr>
          <p:nvPr>
            <p:ph type="body" sz="quarter" idx="14"/>
          </p:nvPr>
        </p:nvSpPr>
        <p:spPr/>
        <p:txBody>
          <a:bodyPr/>
          <a:lstStyle/>
          <a:p>
            <a:r>
              <a:rPr lang="en-US"/>
              <a:t>10.02.2023 - 12.02.2023</a:t>
            </a:r>
          </a:p>
        </p:txBody>
      </p:sp>
    </p:spTree>
    <p:extLst>
      <p:ext uri="{BB962C8B-B14F-4D97-AF65-F5344CB8AC3E}">
        <p14:creationId xmlns:p14="http://schemas.microsoft.com/office/powerpoint/2010/main" val="41411897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6E9933-64F1-41C7-B13A-EEF32B46830D}"/>
              </a:ext>
            </a:extLst>
          </p:cNvPr>
          <p:cNvSpPr>
            <a:spLocks noGrp="1"/>
          </p:cNvSpPr>
          <p:nvPr>
            <p:ph type="title"/>
          </p:nvPr>
        </p:nvSpPr>
        <p:spPr/>
        <p:txBody>
          <a:bodyPr/>
          <a:lstStyle/>
          <a:p>
            <a:r>
              <a:rPr lang="de-DE"/>
              <a:t>Instagram Top 15 Postings nach Interaktionen | 01 Offizielle WDR Angebote - 8 of 12</a:t>
            </a:r>
            <a:endParaRPr lang="en-US"/>
          </a:p>
        </p:txBody>
      </p:sp>
      <p:graphicFrame>
        <p:nvGraphicFramePr>
          <p:cNvPr id="5" name="Table Placeholder 4">
            <a:extLst>
              <a:ext uri="{FF2B5EF4-FFF2-40B4-BE49-F238E27FC236}">
                <a16:creationId xmlns:a16="http://schemas.microsoft.com/office/drawing/2014/main" id="{B08B7093-3445-4DB9-82A0-CFF042DB3A59}"/>
              </a:ext>
            </a:extLst>
          </p:cNvPr>
          <p:cNvGraphicFramePr>
            <a:graphicFrameLocks noGrp="1"/>
          </p:cNvGraphicFramePr>
          <p:nvPr>
            <p:ph type="tbl" sz="quarter" idx="13"/>
            <p:extLst>
              <p:ext uri="{D42A27DB-BD31-4B8C-83A1-F6EECF244321}">
                <p14:modId xmlns:p14="http://schemas.microsoft.com/office/powerpoint/2010/main" val="5891714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4">
                  <a:extLst>
                    <a:ext uri="{9D8B030D-6E8A-4147-A177-3AD203B41FA5}">
                      <a16:colId xmlns:a16="http://schemas.microsoft.com/office/drawing/2014/main" val="1144450525"/>
                    </a:ext>
                  </a:extLst>
                </a:gridCol>
                <a:gridCol w="822960">
                  <a:extLst>
                    <a:ext uri="{9D8B030D-6E8A-4147-A177-3AD203B41FA5}">
                      <a16:colId xmlns:a16="http://schemas.microsoft.com/office/drawing/2014/main" val="3200464899"/>
                    </a:ext>
                  </a:extLst>
                </a:gridCol>
                <a:gridCol w="822960">
                  <a:extLst>
                    <a:ext uri="{9D8B030D-6E8A-4147-A177-3AD203B41FA5}">
                      <a16:colId xmlns:a16="http://schemas.microsoft.com/office/drawing/2014/main" val="4187384167"/>
                    </a:ext>
                  </a:extLst>
                </a:gridCol>
                <a:gridCol w="822960">
                  <a:extLst>
                    <a:ext uri="{9D8B030D-6E8A-4147-A177-3AD203B41FA5}">
                      <a16:colId xmlns:a16="http://schemas.microsoft.com/office/drawing/2014/main" val="3144776523"/>
                    </a:ext>
                  </a:extLst>
                </a:gridCol>
                <a:gridCol w="822960">
                  <a:extLst>
                    <a:ext uri="{9D8B030D-6E8A-4147-A177-3AD203B41FA5}">
                      <a16:colId xmlns:a16="http://schemas.microsoft.com/office/drawing/2014/main" val="333902260"/>
                    </a:ext>
                  </a:extLst>
                </a:gridCol>
                <a:gridCol w="822960">
                  <a:extLst>
                    <a:ext uri="{9D8B030D-6E8A-4147-A177-3AD203B41FA5}">
                      <a16:colId xmlns:a16="http://schemas.microsoft.com/office/drawing/2014/main" val="3486648096"/>
                    </a:ext>
                  </a:extLst>
                </a:gridCol>
                <a:gridCol w="822960">
                  <a:extLst>
                    <a:ext uri="{9D8B030D-6E8A-4147-A177-3AD203B41FA5}">
                      <a16:colId xmlns:a16="http://schemas.microsoft.com/office/drawing/2014/main" val="12178320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3593866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sportschau - 2023-02-12 10:03:01</a:t>
                      </a:r>
                      <a:r>
                        <a:rPr kumimoji="0" lang="de-DE" sz="1000" b="0" i="0" u="none" strike="noStrike" kern="1200" cap="none" spc="0" normalizeH="0" baseline="0" noProof="0">
                          <a:ln>
                            <a:noFill/>
                          </a:ln>
                          <a:solidFill>
                            <a:prstClr val="black"/>
                          </a:solidFill>
                          <a:effectLst/>
                          <a:uLnTx/>
                          <a:uFillTx/>
                          <a:latin typeface="+mn-lt"/>
                          <a:ea typeface="+mn-ea"/>
                          <a:cs typeface="+mn-cs"/>
                        </a:rPr>
                        <a:t>
 Union Berlin hat in Leipzig den fünften Sieg in Serie eingefahren - das ist Bundesliga-Vereinsrekord für die Eisernen. Am Samstagabend feierte der Bayern-Verfolger-Nummer-1 aber erstmal "den Klassenerhalt".
#sportschau #bundesliga #unionberlin #klassenerhalt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165901</a:t>
                      </a:r>
                    </a:p>
                  </a:txBody>
                  <a:tcPr/>
                </a:tc>
                <a:extLst>
                  <a:ext uri="{0D108BD9-81ED-4DB2-BD59-A6C34878D82A}">
                    <a16:rowId xmlns:a16="http://schemas.microsoft.com/office/drawing/2014/main" val="30415177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sportschau - 2023-02-12 10:03:01</a:t>
                      </a:r>
                      <a:r>
                        <a:rPr kumimoji="0" lang="de-DE" sz="1000" b="0" i="0" u="none" strike="noStrike" kern="1200" cap="none" spc="0" normalizeH="0" baseline="0" noProof="0">
                          <a:ln>
                            <a:noFill/>
                          </a:ln>
                          <a:solidFill>
                            <a:prstClr val="black"/>
                          </a:solidFill>
                          <a:effectLst/>
                          <a:uLnTx/>
                          <a:uFillTx/>
                          <a:latin typeface="+mn-lt"/>
                          <a:ea typeface="+mn-ea"/>
                          <a:cs typeface="+mn-cs"/>
                        </a:rPr>
                        <a:t>
 Union Berlin hat in Leipzig den fünften Sieg in Serie eingefahren - das ist Bundesliga-Vereinsrekord für die Eisernen. Am Samstagabend feierte der Bayern-Verfolger-Nummer-1 aber erstmal "den Klassenerhalt".
#sportschau #bundesliga #unionberlin #klassenerhalt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165901</a:t>
                      </a:r>
                    </a:p>
                  </a:txBody>
                  <a:tcPr/>
                </a:tc>
                <a:extLst>
                  <a:ext uri="{0D108BD9-81ED-4DB2-BD59-A6C34878D82A}">
                    <a16:rowId xmlns:a16="http://schemas.microsoft.com/office/drawing/2014/main" val="866088858"/>
                  </a:ext>
                </a:extLst>
              </a:tr>
            </a:tbl>
          </a:graphicData>
        </a:graphic>
      </p:graphicFrame>
      <p:sp>
        <p:nvSpPr>
          <p:cNvPr id="4" name="Text Placeholder 3">
            <a:extLst>
              <a:ext uri="{FF2B5EF4-FFF2-40B4-BE49-F238E27FC236}">
                <a16:creationId xmlns:a16="http://schemas.microsoft.com/office/drawing/2014/main" id="{5DD0B75F-4160-43EE-A1D8-F3D804097F1E}"/>
              </a:ext>
            </a:extLst>
          </p:cNvPr>
          <p:cNvSpPr>
            <a:spLocks noGrp="1"/>
          </p:cNvSpPr>
          <p:nvPr>
            <p:ph type="body" sz="quarter" idx="14"/>
          </p:nvPr>
        </p:nvSpPr>
        <p:spPr/>
        <p:txBody>
          <a:bodyPr/>
          <a:lstStyle/>
          <a:p>
            <a:r>
              <a:rPr lang="en-US"/>
              <a:t>10.02.2023 - 12.02.2023</a:t>
            </a:r>
          </a:p>
        </p:txBody>
      </p:sp>
    </p:spTree>
    <p:extLst>
      <p:ext uri="{BB962C8B-B14F-4D97-AF65-F5344CB8AC3E}">
        <p14:creationId xmlns:p14="http://schemas.microsoft.com/office/powerpoint/2010/main" val="6589247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030F64-5CFD-44A0-92A7-618DC47D8AFD}"/>
              </a:ext>
            </a:extLst>
          </p:cNvPr>
          <p:cNvSpPr>
            <a:spLocks noGrp="1"/>
          </p:cNvSpPr>
          <p:nvPr>
            <p:ph type="title"/>
          </p:nvPr>
        </p:nvSpPr>
        <p:spPr/>
        <p:txBody>
          <a:bodyPr/>
          <a:lstStyle/>
          <a:p>
            <a:r>
              <a:rPr lang="de-DE"/>
              <a:t>Instagram Top 15 Postings nach Interaktionen | 01 Offizielle WDR Angebote - 9 of 12</a:t>
            </a:r>
            <a:endParaRPr lang="en-US"/>
          </a:p>
        </p:txBody>
      </p:sp>
      <p:graphicFrame>
        <p:nvGraphicFramePr>
          <p:cNvPr id="5" name="Table Placeholder 4">
            <a:extLst>
              <a:ext uri="{FF2B5EF4-FFF2-40B4-BE49-F238E27FC236}">
                <a16:creationId xmlns:a16="http://schemas.microsoft.com/office/drawing/2014/main" id="{C25ED661-03C4-41F8-A998-D939DC9A00F9}"/>
              </a:ext>
            </a:extLst>
          </p:cNvPr>
          <p:cNvGraphicFramePr>
            <a:graphicFrameLocks noGrp="1"/>
          </p:cNvGraphicFramePr>
          <p:nvPr>
            <p:ph type="tbl" sz="quarter" idx="13"/>
            <p:extLst>
              <p:ext uri="{D42A27DB-BD31-4B8C-83A1-F6EECF244321}">
                <p14:modId xmlns:p14="http://schemas.microsoft.com/office/powerpoint/2010/main" val="11926618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4">
                  <a:extLst>
                    <a:ext uri="{9D8B030D-6E8A-4147-A177-3AD203B41FA5}">
                      <a16:colId xmlns:a16="http://schemas.microsoft.com/office/drawing/2014/main" val="662650301"/>
                    </a:ext>
                  </a:extLst>
                </a:gridCol>
                <a:gridCol w="822960">
                  <a:extLst>
                    <a:ext uri="{9D8B030D-6E8A-4147-A177-3AD203B41FA5}">
                      <a16:colId xmlns:a16="http://schemas.microsoft.com/office/drawing/2014/main" val="1891511115"/>
                    </a:ext>
                  </a:extLst>
                </a:gridCol>
                <a:gridCol w="822960">
                  <a:extLst>
                    <a:ext uri="{9D8B030D-6E8A-4147-A177-3AD203B41FA5}">
                      <a16:colId xmlns:a16="http://schemas.microsoft.com/office/drawing/2014/main" val="2497777463"/>
                    </a:ext>
                  </a:extLst>
                </a:gridCol>
                <a:gridCol w="822960">
                  <a:extLst>
                    <a:ext uri="{9D8B030D-6E8A-4147-A177-3AD203B41FA5}">
                      <a16:colId xmlns:a16="http://schemas.microsoft.com/office/drawing/2014/main" val="680573768"/>
                    </a:ext>
                  </a:extLst>
                </a:gridCol>
                <a:gridCol w="822960">
                  <a:extLst>
                    <a:ext uri="{9D8B030D-6E8A-4147-A177-3AD203B41FA5}">
                      <a16:colId xmlns:a16="http://schemas.microsoft.com/office/drawing/2014/main" val="30028160"/>
                    </a:ext>
                  </a:extLst>
                </a:gridCol>
                <a:gridCol w="822960">
                  <a:extLst>
                    <a:ext uri="{9D8B030D-6E8A-4147-A177-3AD203B41FA5}">
                      <a16:colId xmlns:a16="http://schemas.microsoft.com/office/drawing/2014/main" val="23402554"/>
                    </a:ext>
                  </a:extLst>
                </a:gridCol>
                <a:gridCol w="822960">
                  <a:extLst>
                    <a:ext uri="{9D8B030D-6E8A-4147-A177-3AD203B41FA5}">
                      <a16:colId xmlns:a16="http://schemas.microsoft.com/office/drawing/2014/main" val="33965604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11644779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glanzundnatur - 2023-02-12 09:00:08</a:t>
                      </a:r>
                      <a:r>
                        <a:rPr kumimoji="0" lang="de-DE" sz="1000" b="0" i="0" u="none" strike="noStrike" kern="1200" cap="none" spc="0" normalizeH="0" baseline="0" noProof="0">
                          <a:ln>
                            <a:noFill/>
                          </a:ln>
                          <a:solidFill>
                            <a:prstClr val="black"/>
                          </a:solidFill>
                          <a:effectLst/>
                          <a:uLnTx/>
                          <a:uFillTx/>
                          <a:latin typeface="+mn-lt"/>
                          <a:ea typeface="+mn-ea"/>
                          <a:cs typeface="+mn-cs"/>
                        </a:rPr>
                        <a:t>
 ▶ Was bedeutet “Jungfräulichkeit” für dich? 
⠀
Über Jahrhunderte ist Jungfräulichkeit ein Ideal. Als Jungfrau* eine Ehe einzugehen, sollte zum Beispiel sicherstellen, dass vorher noch keine Kinder von einer anderen Person ausgetragen wurden. 👩‍👧‍👦
⠀
“Jungfräulichkeit” wird meist als weibliche Enthaltsamkeit betrachtet, doch gilt das Ideal spätestens seit dem katholischen Priesterzölibat auch für Männer.
⠀
Wenn du erfahren willst, woher das Konstrukt “Jungfräulichkeit” in christlich geprägten Kulturen eigentlich kommt, swipe dich mal durch den gemeinsamen Post von @glanzundnatur und @terraxhistory . ➡️
⠀⠀⠀⠀⠀⠀⠀⠀⠀
*In allen Quellen wird lediglich zwischen Mann und Frau differenziert.
⠀
#Jungfräulichkeit #ErstesMal #GlanzUndNatur #TerraXHistory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248771</a:t>
                      </a:r>
                    </a:p>
                  </a:txBody>
                  <a:tcPr/>
                </a:tc>
                <a:extLst>
                  <a:ext uri="{0D108BD9-81ED-4DB2-BD59-A6C34878D82A}">
                    <a16:rowId xmlns:a16="http://schemas.microsoft.com/office/drawing/2014/main" val="3830508084"/>
                  </a:ext>
                </a:extLst>
              </a:tr>
            </a:tbl>
          </a:graphicData>
        </a:graphic>
      </p:graphicFrame>
      <p:sp>
        <p:nvSpPr>
          <p:cNvPr id="4" name="Text Placeholder 3">
            <a:extLst>
              <a:ext uri="{FF2B5EF4-FFF2-40B4-BE49-F238E27FC236}">
                <a16:creationId xmlns:a16="http://schemas.microsoft.com/office/drawing/2014/main" id="{D5A1B328-D5F0-4F64-8629-CB806D9F05AC}"/>
              </a:ext>
            </a:extLst>
          </p:cNvPr>
          <p:cNvSpPr>
            <a:spLocks noGrp="1"/>
          </p:cNvSpPr>
          <p:nvPr>
            <p:ph type="body" sz="quarter" idx="14"/>
          </p:nvPr>
        </p:nvSpPr>
        <p:spPr/>
        <p:txBody>
          <a:bodyPr/>
          <a:lstStyle/>
          <a:p>
            <a:r>
              <a:rPr lang="en-US"/>
              <a:t>10.02.2023 - 12.02.2023</a:t>
            </a:r>
          </a:p>
        </p:txBody>
      </p:sp>
    </p:spTree>
    <p:extLst>
      <p:ext uri="{BB962C8B-B14F-4D97-AF65-F5344CB8AC3E}">
        <p14:creationId xmlns:p14="http://schemas.microsoft.com/office/powerpoint/2010/main" val="15850062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2522F3-663A-427E-9581-854DC3E42689}"/>
              </a:ext>
            </a:extLst>
          </p:cNvPr>
          <p:cNvSpPr>
            <a:spLocks noGrp="1"/>
          </p:cNvSpPr>
          <p:nvPr>
            <p:ph type="title"/>
          </p:nvPr>
        </p:nvSpPr>
        <p:spPr/>
        <p:txBody>
          <a:bodyPr/>
          <a:lstStyle/>
          <a:p>
            <a:r>
              <a:rPr lang="de-DE"/>
              <a:t>Instagram Top 15 Postings nach Interaktionen | 01 Offizielle WDR Angebote - 10 of 12</a:t>
            </a:r>
            <a:endParaRPr lang="en-US"/>
          </a:p>
        </p:txBody>
      </p:sp>
      <p:graphicFrame>
        <p:nvGraphicFramePr>
          <p:cNvPr id="5" name="Table Placeholder 4">
            <a:extLst>
              <a:ext uri="{FF2B5EF4-FFF2-40B4-BE49-F238E27FC236}">
                <a16:creationId xmlns:a16="http://schemas.microsoft.com/office/drawing/2014/main" id="{4D368E4A-EBC3-4A8A-A36E-87D7EA123651}"/>
              </a:ext>
            </a:extLst>
          </p:cNvPr>
          <p:cNvGraphicFramePr>
            <a:graphicFrameLocks noGrp="1"/>
          </p:cNvGraphicFramePr>
          <p:nvPr>
            <p:ph type="tbl" sz="quarter" idx="13"/>
            <p:extLst>
              <p:ext uri="{D42A27DB-BD31-4B8C-83A1-F6EECF244321}">
                <p14:modId xmlns:p14="http://schemas.microsoft.com/office/powerpoint/2010/main" val="13176778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4">
                  <a:extLst>
                    <a:ext uri="{9D8B030D-6E8A-4147-A177-3AD203B41FA5}">
                      <a16:colId xmlns:a16="http://schemas.microsoft.com/office/drawing/2014/main" val="3032303674"/>
                    </a:ext>
                  </a:extLst>
                </a:gridCol>
                <a:gridCol w="822960">
                  <a:extLst>
                    <a:ext uri="{9D8B030D-6E8A-4147-A177-3AD203B41FA5}">
                      <a16:colId xmlns:a16="http://schemas.microsoft.com/office/drawing/2014/main" val="1578966807"/>
                    </a:ext>
                  </a:extLst>
                </a:gridCol>
                <a:gridCol w="822960">
                  <a:extLst>
                    <a:ext uri="{9D8B030D-6E8A-4147-A177-3AD203B41FA5}">
                      <a16:colId xmlns:a16="http://schemas.microsoft.com/office/drawing/2014/main" val="1456827259"/>
                    </a:ext>
                  </a:extLst>
                </a:gridCol>
                <a:gridCol w="822960">
                  <a:extLst>
                    <a:ext uri="{9D8B030D-6E8A-4147-A177-3AD203B41FA5}">
                      <a16:colId xmlns:a16="http://schemas.microsoft.com/office/drawing/2014/main" val="471078520"/>
                    </a:ext>
                  </a:extLst>
                </a:gridCol>
                <a:gridCol w="822960">
                  <a:extLst>
                    <a:ext uri="{9D8B030D-6E8A-4147-A177-3AD203B41FA5}">
                      <a16:colId xmlns:a16="http://schemas.microsoft.com/office/drawing/2014/main" val="2354841773"/>
                    </a:ext>
                  </a:extLst>
                </a:gridCol>
                <a:gridCol w="822960">
                  <a:extLst>
                    <a:ext uri="{9D8B030D-6E8A-4147-A177-3AD203B41FA5}">
                      <a16:colId xmlns:a16="http://schemas.microsoft.com/office/drawing/2014/main" val="494424677"/>
                    </a:ext>
                  </a:extLst>
                </a:gridCol>
                <a:gridCol w="822960">
                  <a:extLst>
                    <a:ext uri="{9D8B030D-6E8A-4147-A177-3AD203B41FA5}">
                      <a16:colId xmlns:a16="http://schemas.microsoft.com/office/drawing/2014/main" val="30254593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27835219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glanzundnatur - 2023-02-12 09:00:08</a:t>
                      </a:r>
                      <a:r>
                        <a:rPr kumimoji="0" lang="de-DE" sz="1000" b="0" i="0" u="none" strike="noStrike" kern="1200" cap="none" spc="0" normalizeH="0" baseline="0" noProof="0">
                          <a:ln>
                            <a:noFill/>
                          </a:ln>
                          <a:solidFill>
                            <a:prstClr val="black"/>
                          </a:solidFill>
                          <a:effectLst/>
                          <a:uLnTx/>
                          <a:uFillTx/>
                          <a:latin typeface="+mn-lt"/>
                          <a:ea typeface="+mn-ea"/>
                          <a:cs typeface="+mn-cs"/>
                        </a:rPr>
                        <a:t>
 ▶ Was bedeutet “Jungfräulichkeit” für dich? 
⠀
Über Jahrhunderte ist Jungfräulichkeit ein Ideal. Als Jungfrau* eine Ehe einzugehen, sollte zum Beispiel sicherstellen, dass vorher noch keine Kinder von einer anderen Person ausgetragen wurden. 👩‍👧‍👦
⠀
“Jungfräulichkeit” wird meist als weibliche Enthaltsamkeit betrachtet, doch gilt das Ideal spätestens seit dem katholischen Priesterzölibat auch für Männer.
⠀
Wenn du erfahren willst, woher das Konstrukt “Jungfräulichkeit” in christlich geprägten Kulturen eigentlich kommt, swipe dich mal durch den gemeinsamen Post von @glanzundnatur und @terraxhistory . ➡️
⠀⠀⠀⠀⠀⠀⠀⠀⠀
*In allen Quellen wird lediglich zwischen Mann und Frau differenziert.
⠀
#Jungfräulichkeit #ErstesMal #GlanzUndNatur #TerraXHistory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248771</a:t>
                      </a:r>
                    </a:p>
                  </a:txBody>
                  <a:tcPr/>
                </a:tc>
                <a:extLst>
                  <a:ext uri="{0D108BD9-81ED-4DB2-BD59-A6C34878D82A}">
                    <a16:rowId xmlns:a16="http://schemas.microsoft.com/office/drawing/2014/main" val="1060780175"/>
                  </a:ext>
                </a:extLst>
              </a:tr>
            </a:tbl>
          </a:graphicData>
        </a:graphic>
      </p:graphicFrame>
      <p:sp>
        <p:nvSpPr>
          <p:cNvPr id="4" name="Text Placeholder 3">
            <a:extLst>
              <a:ext uri="{FF2B5EF4-FFF2-40B4-BE49-F238E27FC236}">
                <a16:creationId xmlns:a16="http://schemas.microsoft.com/office/drawing/2014/main" id="{19186DFF-3D37-4224-8074-D24B224DE241}"/>
              </a:ext>
            </a:extLst>
          </p:cNvPr>
          <p:cNvSpPr>
            <a:spLocks noGrp="1"/>
          </p:cNvSpPr>
          <p:nvPr>
            <p:ph type="body" sz="quarter" idx="14"/>
          </p:nvPr>
        </p:nvSpPr>
        <p:spPr/>
        <p:txBody>
          <a:bodyPr/>
          <a:lstStyle/>
          <a:p>
            <a:r>
              <a:rPr lang="en-US"/>
              <a:t>10.02.2023 - 12.02.2023</a:t>
            </a:r>
          </a:p>
        </p:txBody>
      </p:sp>
    </p:spTree>
    <p:extLst>
      <p:ext uri="{BB962C8B-B14F-4D97-AF65-F5344CB8AC3E}">
        <p14:creationId xmlns:p14="http://schemas.microsoft.com/office/powerpoint/2010/main" val="31949286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ADEA15-6C4A-4F26-85AE-2E91F19087EF}"/>
              </a:ext>
            </a:extLst>
          </p:cNvPr>
          <p:cNvSpPr>
            <a:spLocks noGrp="1"/>
          </p:cNvSpPr>
          <p:nvPr>
            <p:ph type="title"/>
          </p:nvPr>
        </p:nvSpPr>
        <p:spPr/>
        <p:txBody>
          <a:bodyPr/>
          <a:lstStyle/>
          <a:p>
            <a:r>
              <a:rPr lang="de-DE"/>
              <a:t>Instagram Top 15 Postings nach Interaktionen | 01 Offizielle WDR Angebote - 11 of 12</a:t>
            </a:r>
            <a:endParaRPr lang="en-US"/>
          </a:p>
        </p:txBody>
      </p:sp>
      <p:graphicFrame>
        <p:nvGraphicFramePr>
          <p:cNvPr id="5" name="Table Placeholder 4">
            <a:extLst>
              <a:ext uri="{FF2B5EF4-FFF2-40B4-BE49-F238E27FC236}">
                <a16:creationId xmlns:a16="http://schemas.microsoft.com/office/drawing/2014/main" id="{872B054C-9F2E-4665-BF24-A951EAD1E661}"/>
              </a:ext>
            </a:extLst>
          </p:cNvPr>
          <p:cNvGraphicFramePr>
            <a:graphicFrameLocks noGrp="1"/>
          </p:cNvGraphicFramePr>
          <p:nvPr>
            <p:ph type="tbl" sz="quarter" idx="13"/>
            <p:extLst>
              <p:ext uri="{D42A27DB-BD31-4B8C-83A1-F6EECF244321}">
                <p14:modId xmlns:p14="http://schemas.microsoft.com/office/powerpoint/2010/main" val="18802447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4">
                  <a:extLst>
                    <a:ext uri="{9D8B030D-6E8A-4147-A177-3AD203B41FA5}">
                      <a16:colId xmlns:a16="http://schemas.microsoft.com/office/drawing/2014/main" val="3560543593"/>
                    </a:ext>
                  </a:extLst>
                </a:gridCol>
                <a:gridCol w="822960">
                  <a:extLst>
                    <a:ext uri="{9D8B030D-6E8A-4147-A177-3AD203B41FA5}">
                      <a16:colId xmlns:a16="http://schemas.microsoft.com/office/drawing/2014/main" val="805430432"/>
                    </a:ext>
                  </a:extLst>
                </a:gridCol>
                <a:gridCol w="822960">
                  <a:extLst>
                    <a:ext uri="{9D8B030D-6E8A-4147-A177-3AD203B41FA5}">
                      <a16:colId xmlns:a16="http://schemas.microsoft.com/office/drawing/2014/main" val="2599607305"/>
                    </a:ext>
                  </a:extLst>
                </a:gridCol>
                <a:gridCol w="822960">
                  <a:extLst>
                    <a:ext uri="{9D8B030D-6E8A-4147-A177-3AD203B41FA5}">
                      <a16:colId xmlns:a16="http://schemas.microsoft.com/office/drawing/2014/main" val="1362170886"/>
                    </a:ext>
                  </a:extLst>
                </a:gridCol>
                <a:gridCol w="822960">
                  <a:extLst>
                    <a:ext uri="{9D8B030D-6E8A-4147-A177-3AD203B41FA5}">
                      <a16:colId xmlns:a16="http://schemas.microsoft.com/office/drawing/2014/main" val="1429025414"/>
                    </a:ext>
                  </a:extLst>
                </a:gridCol>
                <a:gridCol w="822960">
                  <a:extLst>
                    <a:ext uri="{9D8B030D-6E8A-4147-A177-3AD203B41FA5}">
                      <a16:colId xmlns:a16="http://schemas.microsoft.com/office/drawing/2014/main" val="3983457443"/>
                    </a:ext>
                  </a:extLst>
                </a:gridCol>
                <a:gridCol w="822960">
                  <a:extLst>
                    <a:ext uri="{9D8B030D-6E8A-4147-A177-3AD203B41FA5}">
                      <a16:colId xmlns:a16="http://schemas.microsoft.com/office/drawing/2014/main" val="42891986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41293262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zwwdf - 2023-02-11 12:37:34</a:t>
                      </a:r>
                      <a:r>
                        <a:rPr kumimoji="0" lang="en-US" sz="1000" b="0" i="0" u="none" strike="noStrike" kern="1200" cap="none" spc="0" normalizeH="0" baseline="0" noProof="0">
                          <a:ln>
                            <a:noFill/>
                          </a:ln>
                          <a:solidFill>
                            <a:prstClr val="black"/>
                          </a:solidFill>
                          <a:effectLst/>
                          <a:uLnTx/>
                          <a:uFillTx/>
                          <a:latin typeface="+mn-lt"/>
                          <a:ea typeface="+mn-ea"/>
                          <a:cs typeface="+mn-cs"/>
                        </a:rPr>
                        <a:t>
 Als wir RWE-Fan Sandy 2019 besucht haben 😎
#rwe #rotweissessen #oberliga #regionalliga #schalke04 #ultrasgelsenkirchen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978437</a:t>
                      </a:r>
                    </a:p>
                  </a:txBody>
                  <a:tcPr/>
                </a:tc>
                <a:extLst>
                  <a:ext uri="{0D108BD9-81ED-4DB2-BD59-A6C34878D82A}">
                    <a16:rowId xmlns:a16="http://schemas.microsoft.com/office/drawing/2014/main" val="4202397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zwwdf - 2023-02-11 12:37:34</a:t>
                      </a:r>
                      <a:r>
                        <a:rPr kumimoji="0" lang="en-US" sz="1000" b="0" i="0" u="none" strike="noStrike" kern="1200" cap="none" spc="0" normalizeH="0" baseline="0" noProof="0">
                          <a:ln>
                            <a:noFill/>
                          </a:ln>
                          <a:solidFill>
                            <a:prstClr val="black"/>
                          </a:solidFill>
                          <a:effectLst/>
                          <a:uLnTx/>
                          <a:uFillTx/>
                          <a:latin typeface="+mn-lt"/>
                          <a:ea typeface="+mn-ea"/>
                          <a:cs typeface="+mn-cs"/>
                        </a:rPr>
                        <a:t>
 Als wir RWE-Fan Sandy 2019 besucht haben 😎
#rwe #rotweissessen #oberliga #regionalliga #schalke04 #ultrasgelsenkirchen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978437</a:t>
                      </a:r>
                    </a:p>
                  </a:txBody>
                  <a:tcPr/>
                </a:tc>
                <a:extLst>
                  <a:ext uri="{0D108BD9-81ED-4DB2-BD59-A6C34878D82A}">
                    <a16:rowId xmlns:a16="http://schemas.microsoft.com/office/drawing/2014/main" val="1700586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1live - 2023-02-10 11:45:07</a:t>
                      </a:r>
                      <a:r>
                        <a:rPr kumimoji="0" lang="en-US" sz="1000" b="0" i="0" u="none" strike="noStrike" kern="1200" cap="none" spc="0" normalizeH="0" baseline="0" noProof="0">
                          <a:ln>
                            <a:noFill/>
                          </a:ln>
                          <a:solidFill>
                            <a:prstClr val="black"/>
                          </a:solidFill>
                          <a:effectLst/>
                          <a:uLnTx/>
                          <a:uFillTx/>
                          <a:latin typeface="+mn-lt"/>
                          <a:ea typeface="+mn-ea"/>
                          <a:cs typeface="+mn-cs"/>
                        </a:rPr>
                        <a:t>
 Welches Emoji darf in einer Anmache nicht fehlen? 😃
Podcaster, Comedian, Menschenfreund - @felix_lobrecht kann vieles. Für 1LIVE hat er schon öfters in seiner eigenen Radio-Show "99 Problems" die Sorgen und Probleme von euch gelöst. Zum einjährigen Geburtstag von "99 Problems" gab es eine Special-Live-Show mit Publikum. Die ganze Show erscheint am Freitag Abend auf unserem und Felix‘ Youtube-Account. 
#1live #comedy #felixlobrecht #99problems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544782</a:t>
                      </a:r>
                    </a:p>
                  </a:txBody>
                  <a:tcPr/>
                </a:tc>
                <a:extLst>
                  <a:ext uri="{0D108BD9-81ED-4DB2-BD59-A6C34878D82A}">
                    <a16:rowId xmlns:a16="http://schemas.microsoft.com/office/drawing/2014/main" val="1006500040"/>
                  </a:ext>
                </a:extLst>
              </a:tr>
            </a:tbl>
          </a:graphicData>
        </a:graphic>
      </p:graphicFrame>
      <p:sp>
        <p:nvSpPr>
          <p:cNvPr id="4" name="Text Placeholder 3">
            <a:extLst>
              <a:ext uri="{FF2B5EF4-FFF2-40B4-BE49-F238E27FC236}">
                <a16:creationId xmlns:a16="http://schemas.microsoft.com/office/drawing/2014/main" id="{40560C48-9FC7-4153-A530-B2BEC6D098BA}"/>
              </a:ext>
            </a:extLst>
          </p:cNvPr>
          <p:cNvSpPr>
            <a:spLocks noGrp="1"/>
          </p:cNvSpPr>
          <p:nvPr>
            <p:ph type="body" sz="quarter" idx="14"/>
          </p:nvPr>
        </p:nvSpPr>
        <p:spPr/>
        <p:txBody>
          <a:bodyPr/>
          <a:lstStyle/>
          <a:p>
            <a:r>
              <a:rPr lang="en-US"/>
              <a:t>10.02.2023 - 12.02.2023</a:t>
            </a:r>
          </a:p>
        </p:txBody>
      </p:sp>
    </p:spTree>
    <p:extLst>
      <p:ext uri="{BB962C8B-B14F-4D97-AF65-F5344CB8AC3E}">
        <p14:creationId xmlns:p14="http://schemas.microsoft.com/office/powerpoint/2010/main" val="118221806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E4B15F-F5D6-4AB4-9AC1-C9A34A9D3810}"/>
              </a:ext>
            </a:extLst>
          </p:cNvPr>
          <p:cNvSpPr>
            <a:spLocks noGrp="1"/>
          </p:cNvSpPr>
          <p:nvPr>
            <p:ph type="title"/>
          </p:nvPr>
        </p:nvSpPr>
        <p:spPr/>
        <p:txBody>
          <a:bodyPr/>
          <a:lstStyle/>
          <a:p>
            <a:r>
              <a:rPr lang="de-DE"/>
              <a:t>Instagram Top 15 Postings nach Interaktionen | 01 Offizielle WDR Angebote - 12 of 12</a:t>
            </a:r>
            <a:endParaRPr lang="en-US"/>
          </a:p>
        </p:txBody>
      </p:sp>
      <p:graphicFrame>
        <p:nvGraphicFramePr>
          <p:cNvPr id="5" name="Table Placeholder 4">
            <a:extLst>
              <a:ext uri="{FF2B5EF4-FFF2-40B4-BE49-F238E27FC236}">
                <a16:creationId xmlns:a16="http://schemas.microsoft.com/office/drawing/2014/main" id="{961589C8-2DBB-4663-AF80-AB82110AE192}"/>
              </a:ext>
            </a:extLst>
          </p:cNvPr>
          <p:cNvGraphicFramePr>
            <a:graphicFrameLocks noGrp="1"/>
          </p:cNvGraphicFramePr>
          <p:nvPr>
            <p:ph type="tbl" sz="quarter" idx="13"/>
            <p:extLst>
              <p:ext uri="{D42A27DB-BD31-4B8C-83A1-F6EECF244321}">
                <p14:modId xmlns:p14="http://schemas.microsoft.com/office/powerpoint/2010/main" val="12183991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4">
                  <a:extLst>
                    <a:ext uri="{9D8B030D-6E8A-4147-A177-3AD203B41FA5}">
                      <a16:colId xmlns:a16="http://schemas.microsoft.com/office/drawing/2014/main" val="1730810453"/>
                    </a:ext>
                  </a:extLst>
                </a:gridCol>
                <a:gridCol w="822960">
                  <a:extLst>
                    <a:ext uri="{9D8B030D-6E8A-4147-A177-3AD203B41FA5}">
                      <a16:colId xmlns:a16="http://schemas.microsoft.com/office/drawing/2014/main" val="436437304"/>
                    </a:ext>
                  </a:extLst>
                </a:gridCol>
                <a:gridCol w="822960">
                  <a:extLst>
                    <a:ext uri="{9D8B030D-6E8A-4147-A177-3AD203B41FA5}">
                      <a16:colId xmlns:a16="http://schemas.microsoft.com/office/drawing/2014/main" val="395098640"/>
                    </a:ext>
                  </a:extLst>
                </a:gridCol>
                <a:gridCol w="822960">
                  <a:extLst>
                    <a:ext uri="{9D8B030D-6E8A-4147-A177-3AD203B41FA5}">
                      <a16:colId xmlns:a16="http://schemas.microsoft.com/office/drawing/2014/main" val="2139079406"/>
                    </a:ext>
                  </a:extLst>
                </a:gridCol>
                <a:gridCol w="822960">
                  <a:extLst>
                    <a:ext uri="{9D8B030D-6E8A-4147-A177-3AD203B41FA5}">
                      <a16:colId xmlns:a16="http://schemas.microsoft.com/office/drawing/2014/main" val="1740331457"/>
                    </a:ext>
                  </a:extLst>
                </a:gridCol>
                <a:gridCol w="822960">
                  <a:extLst>
                    <a:ext uri="{9D8B030D-6E8A-4147-A177-3AD203B41FA5}">
                      <a16:colId xmlns:a16="http://schemas.microsoft.com/office/drawing/2014/main" val="3186690702"/>
                    </a:ext>
                  </a:extLst>
                </a:gridCol>
                <a:gridCol w="822960">
                  <a:extLst>
                    <a:ext uri="{9D8B030D-6E8A-4147-A177-3AD203B41FA5}">
                      <a16:colId xmlns:a16="http://schemas.microsoft.com/office/drawing/2014/main" val="28934134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31346430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1live - 2023-02-10 11:45:07</a:t>
                      </a:r>
                      <a:r>
                        <a:rPr kumimoji="0" lang="en-US" sz="1000" b="0" i="0" u="none" strike="noStrike" kern="1200" cap="none" spc="0" normalizeH="0" baseline="0" noProof="0">
                          <a:ln>
                            <a:noFill/>
                          </a:ln>
                          <a:solidFill>
                            <a:prstClr val="black"/>
                          </a:solidFill>
                          <a:effectLst/>
                          <a:uLnTx/>
                          <a:uFillTx/>
                          <a:latin typeface="+mn-lt"/>
                          <a:ea typeface="+mn-ea"/>
                          <a:cs typeface="+mn-cs"/>
                        </a:rPr>
                        <a:t>
 Welches Emoji darf in einer Anmache nicht fehlen? 😃
Podcaster, Comedian, Menschenfreund - @felix_lobrecht kann vieles. Für 1LIVE hat er schon öfters in seiner eigenen Radio-Show "99 Problems" die Sorgen und Probleme von euch gelöst. Zum einjährigen Geburtstag von "99 Problems" gab es eine Special-Live-Show mit Publikum. Die ganze Show erscheint am Freitag Abend auf unserem und Felix‘ Youtube-Account. 
#1live #comedy #felixlobrecht #99problems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544782</a:t>
                      </a:r>
                    </a:p>
                  </a:txBody>
                  <a:tcPr/>
                </a:tc>
                <a:extLst>
                  <a:ext uri="{0D108BD9-81ED-4DB2-BD59-A6C34878D82A}">
                    <a16:rowId xmlns:a16="http://schemas.microsoft.com/office/drawing/2014/main" val="9650322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sportschau - 2023-02-12 18:05:26</a:t>
                      </a:r>
                      <a:r>
                        <a:rPr kumimoji="0" lang="en-US" sz="1000" b="0" i="0" u="none" strike="noStrike" kern="1200" cap="none" spc="0" normalizeH="0" baseline="0" noProof="0">
                          <a:ln>
                            <a:noFill/>
                          </a:ln>
                          <a:solidFill>
                            <a:prstClr val="black"/>
                          </a:solidFill>
                          <a:effectLst/>
                          <a:uLnTx/>
                          <a:uFillTx/>
                          <a:latin typeface="+mn-lt"/>
                          <a:ea typeface="+mn-ea"/>
                          <a:cs typeface="+mn-cs"/>
                        </a:rPr>
                        <a:t>
 Wenn’s auf ein paar Sekunden nicht so ankommt ...
🔥 One-Man-Show in Oberhof: Johannes Thingnes Bö holt sich den dritten WM-Titel im dritten Rennen bei der Biathlon-WM.
#biathlon #biathlonwm #oberhof #verfolgung #reels #reel #johannesthingnesboe #wintersport #sportschau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196224</a:t>
                      </a:r>
                    </a:p>
                  </a:txBody>
                  <a:tcPr/>
                </a:tc>
                <a:extLst>
                  <a:ext uri="{0D108BD9-81ED-4DB2-BD59-A6C34878D82A}">
                    <a16:rowId xmlns:a16="http://schemas.microsoft.com/office/drawing/2014/main" val="3126280063"/>
                  </a:ext>
                </a:extLst>
              </a:tr>
            </a:tbl>
          </a:graphicData>
        </a:graphic>
      </p:graphicFrame>
      <p:sp>
        <p:nvSpPr>
          <p:cNvPr id="4" name="Text Placeholder 3">
            <a:extLst>
              <a:ext uri="{FF2B5EF4-FFF2-40B4-BE49-F238E27FC236}">
                <a16:creationId xmlns:a16="http://schemas.microsoft.com/office/drawing/2014/main" id="{EC62F17A-7320-4789-8F48-CFEF6D107E0A}"/>
              </a:ext>
            </a:extLst>
          </p:cNvPr>
          <p:cNvSpPr>
            <a:spLocks noGrp="1"/>
          </p:cNvSpPr>
          <p:nvPr>
            <p:ph type="body" sz="quarter" idx="14"/>
          </p:nvPr>
        </p:nvSpPr>
        <p:spPr/>
        <p:txBody>
          <a:bodyPr/>
          <a:lstStyle/>
          <a:p>
            <a:r>
              <a:rPr lang="en-US"/>
              <a:t>10.02.2023 - 12.02.2023</a:t>
            </a:r>
          </a:p>
        </p:txBody>
      </p:sp>
    </p:spTree>
    <p:extLst>
      <p:ext uri="{BB962C8B-B14F-4D97-AF65-F5344CB8AC3E}">
        <p14:creationId xmlns:p14="http://schemas.microsoft.com/office/powerpoint/2010/main" val="210831581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5FCCAE-5DF1-436E-B213-94EA95B92D76}"/>
              </a:ext>
            </a:extLst>
          </p:cNvPr>
          <p:cNvSpPr>
            <a:spLocks noGrp="1"/>
          </p:cNvSpPr>
          <p:nvPr>
            <p:ph type="title"/>
          </p:nvPr>
        </p:nvSpPr>
        <p:spPr/>
        <p:txBody>
          <a:bodyPr/>
          <a:lstStyle/>
          <a:p>
            <a:r>
              <a:rPr lang="de-DE"/>
              <a:t>Twitter Top 15 Tweets nach Impressions | 01 Offizielle WDR Angebote - 1 of 4</a:t>
            </a:r>
            <a:endParaRPr lang="en-US"/>
          </a:p>
        </p:txBody>
      </p:sp>
      <p:graphicFrame>
        <p:nvGraphicFramePr>
          <p:cNvPr id="5" name="Table Placeholder 4">
            <a:extLst>
              <a:ext uri="{FF2B5EF4-FFF2-40B4-BE49-F238E27FC236}">
                <a16:creationId xmlns:a16="http://schemas.microsoft.com/office/drawing/2014/main" id="{2E5ACAF3-C6A1-43A0-BBBB-60EC95A0C2EC}"/>
              </a:ext>
            </a:extLst>
          </p:cNvPr>
          <p:cNvGraphicFramePr>
            <a:graphicFrameLocks noGrp="1"/>
          </p:cNvGraphicFramePr>
          <p:nvPr>
            <p:ph type="tbl" sz="quarter" idx="13"/>
            <p:extLst>
              <p:ext uri="{D42A27DB-BD31-4B8C-83A1-F6EECF244321}">
                <p14:modId xmlns:p14="http://schemas.microsoft.com/office/powerpoint/2010/main" val="16014968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127248">
                  <a:extLst>
                    <a:ext uri="{9D8B030D-6E8A-4147-A177-3AD203B41FA5}">
                      <a16:colId xmlns:a16="http://schemas.microsoft.com/office/drawing/2014/main" val="1412111977"/>
                    </a:ext>
                  </a:extLst>
                </a:gridCol>
                <a:gridCol w="905256">
                  <a:extLst>
                    <a:ext uri="{9D8B030D-6E8A-4147-A177-3AD203B41FA5}">
                      <a16:colId xmlns:a16="http://schemas.microsoft.com/office/drawing/2014/main" val="860602855"/>
                    </a:ext>
                  </a:extLst>
                </a:gridCol>
                <a:gridCol w="905256">
                  <a:extLst>
                    <a:ext uri="{9D8B030D-6E8A-4147-A177-3AD203B41FA5}">
                      <a16:colId xmlns:a16="http://schemas.microsoft.com/office/drawing/2014/main" val="1743843478"/>
                    </a:ext>
                  </a:extLst>
                </a:gridCol>
                <a:gridCol w="905256">
                  <a:extLst>
                    <a:ext uri="{9D8B030D-6E8A-4147-A177-3AD203B41FA5}">
                      <a16:colId xmlns:a16="http://schemas.microsoft.com/office/drawing/2014/main" val="1965331392"/>
                    </a:ext>
                  </a:extLst>
                </a:gridCol>
                <a:gridCol w="905256">
                  <a:extLst>
                    <a:ext uri="{9D8B030D-6E8A-4147-A177-3AD203B41FA5}">
                      <a16:colId xmlns:a16="http://schemas.microsoft.com/office/drawing/2014/main" val="2413225477"/>
                    </a:ext>
                  </a:extLst>
                </a:gridCol>
                <a:gridCol w="1234440">
                  <a:extLst>
                    <a:ext uri="{9D8B030D-6E8A-4147-A177-3AD203B41FA5}">
                      <a16:colId xmlns:a16="http://schemas.microsoft.com/office/drawing/2014/main" val="8296247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extLst>
                  <a:ext uri="{0D108BD9-81ED-4DB2-BD59-A6C34878D82A}">
                    <a16:rowId xmlns:a16="http://schemas.microsoft.com/office/drawing/2014/main" val="1395541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@WDRaktuell - 2023-02-10 11:47:06</a:t>
                      </a:r>
                      <a:r>
                        <a:rPr kumimoji="0" lang="de-DE" sz="1000" b="0" i="0" u="none" strike="noStrike" kern="1200" cap="none" spc="0" normalizeH="0" baseline="0" noProof="0">
                          <a:ln>
                            <a:noFill/>
                          </a:ln>
                          <a:solidFill>
                            <a:prstClr val="black"/>
                          </a:solidFill>
                          <a:effectLst/>
                          <a:uLnTx/>
                          <a:uFillTx/>
                          <a:latin typeface="+mn-lt"/>
                          <a:ea typeface="+mn-ea"/>
                          <a:cs typeface="+mn-cs"/>
                        </a:rPr>
                        <a:t>
 Bewegende Bilder aus Kırıkhan in der Türkei: WDR-Reporter @JensEberl war dabei, als eine Frau nach 100 Stunden aus einem eingestürzten Haus befreit wurde. #TurkeySyriaEarthquake www1.wdr.de/nachrichten/er… pic.twitter.com/sAprzxI1he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48472</a:t>
                      </a:r>
                    </a:p>
                  </a:txBody>
                  <a:tcPr/>
                </a:tc>
                <a:extLst>
                  <a:ext uri="{0D108BD9-81ED-4DB2-BD59-A6C34878D82A}">
                    <a16:rowId xmlns:a16="http://schemas.microsoft.com/office/drawing/2014/main" val="21018242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@DieMaus - 2023-02-12 12:31:37</a:t>
                      </a:r>
                      <a:r>
                        <a:rPr kumimoji="0" lang="de-DE" sz="1000" b="0" i="0" u="none" strike="noStrike" kern="1200" cap="none" spc="0" normalizeH="0" baseline="0" noProof="0">
                          <a:ln>
                            <a:noFill/>
                          </a:ln>
                          <a:solidFill>
                            <a:prstClr val="black"/>
                          </a:solidFill>
                          <a:effectLst/>
                          <a:uLnTx/>
                          <a:uFillTx/>
                          <a:latin typeface="+mn-lt"/>
                          <a:ea typeface="+mn-ea"/>
                          <a:cs typeface="+mn-cs"/>
                        </a:rPr>
                        <a:t>
 Wer kennts nicht: da wanderst du fröhlich durch die Landschaft – und plötzlich hindert dich ein Bach am Fortkommen. Doch Armin hat sich bei einem alten Universalgelehrten einen Trick abgeschaut! pic.twitter.com/LYPy0K14Vv</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51554</a:t>
                      </a:r>
                    </a:p>
                  </a:txBody>
                  <a:tcPr/>
                </a:tc>
                <a:extLst>
                  <a:ext uri="{0D108BD9-81ED-4DB2-BD59-A6C34878D82A}">
                    <a16:rowId xmlns:a16="http://schemas.microsoft.com/office/drawing/2014/main" val="29741211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@DieMaus - 2023-02-10 12:42:04</a:t>
                      </a:r>
                      <a:r>
                        <a:rPr kumimoji="0" lang="de-DE" sz="1000" b="0" i="0" u="none" strike="noStrike" kern="1200" cap="none" spc="0" normalizeH="0" baseline="0" noProof="0">
                          <a:ln>
                            <a:noFill/>
                          </a:ln>
                          <a:solidFill>
                            <a:prstClr val="black"/>
                          </a:solidFill>
                          <a:effectLst/>
                          <a:uLnTx/>
                          <a:uFillTx/>
                          <a:latin typeface="+mn-lt"/>
                          <a:ea typeface="+mn-ea"/>
                          <a:cs typeface="+mn-cs"/>
                        </a:rPr>
                        <a:t>
 Die Frage ist bloß: Wer traut sich? pic.twitter.com/Fs2Fsb0vjg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41283</a:t>
                      </a:r>
                    </a:p>
                  </a:txBody>
                  <a:tcPr/>
                </a:tc>
                <a:extLst>
                  <a:ext uri="{0D108BD9-81ED-4DB2-BD59-A6C34878D82A}">
                    <a16:rowId xmlns:a16="http://schemas.microsoft.com/office/drawing/2014/main" val="28178713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@quarkswdr - 2023-02-10 06:22:02</a:t>
                      </a:r>
                      <a:r>
                        <a:rPr kumimoji="0" lang="de-DE" sz="1000" b="0" i="0" u="none" strike="noStrike" kern="1200" cap="none" spc="0" normalizeH="0" baseline="0" noProof="0">
                          <a:ln>
                            <a:noFill/>
                          </a:ln>
                          <a:solidFill>
                            <a:prstClr val="black"/>
                          </a:solidFill>
                          <a:effectLst/>
                          <a:uLnTx/>
                          <a:uFillTx/>
                          <a:latin typeface="+mn-lt"/>
                          <a:ea typeface="+mn-ea"/>
                          <a:cs typeface="+mn-cs"/>
                        </a:rPr>
                        <a:t>
 1 Meter, 5 Meter oder 15 Meter: Die Prognose, wie hoch der Meeresspiegel steigt, hängt vom Zeitraum und von unserem Verhalten ab. quarks.de/umwelt/klimawa…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44531</a:t>
                      </a:r>
                    </a:p>
                  </a:txBody>
                  <a:tcPr/>
                </a:tc>
                <a:extLst>
                  <a:ext uri="{0D108BD9-81ED-4DB2-BD59-A6C34878D82A}">
                    <a16:rowId xmlns:a16="http://schemas.microsoft.com/office/drawing/2014/main" val="31433256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@zwwdf - 2023-02-12 10:32:56</a:t>
                      </a:r>
                      <a:r>
                        <a:rPr kumimoji="0" lang="de-DE" sz="1000" b="0" i="0" u="none" strike="noStrike" kern="1200" cap="none" spc="0" normalizeH="0" baseline="0" noProof="0">
                          <a:ln>
                            <a:noFill/>
                          </a:ln>
                          <a:solidFill>
                            <a:prstClr val="black"/>
                          </a:solidFill>
                          <a:effectLst/>
                          <a:uLnTx/>
                          <a:uFillTx/>
                          <a:latin typeface="+mn-lt"/>
                          <a:ea typeface="+mn-ea"/>
                          <a:cs typeface="+mn-cs"/>
                        </a:rPr>
                        <a:t>
 Als wir Sandy 2019 besucht haben. pic.twitter.com/tRrNj4oob2</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59139</a:t>
                      </a:r>
                    </a:p>
                  </a:txBody>
                  <a:tcPr/>
                </a:tc>
                <a:extLst>
                  <a:ext uri="{0D108BD9-81ED-4DB2-BD59-A6C34878D82A}">
                    <a16:rowId xmlns:a16="http://schemas.microsoft.com/office/drawing/2014/main" val="3291718842"/>
                  </a:ext>
                </a:extLst>
              </a:tr>
            </a:tbl>
          </a:graphicData>
        </a:graphic>
      </p:graphicFrame>
      <p:sp>
        <p:nvSpPr>
          <p:cNvPr id="4" name="Text Placeholder 3">
            <a:extLst>
              <a:ext uri="{FF2B5EF4-FFF2-40B4-BE49-F238E27FC236}">
                <a16:creationId xmlns:a16="http://schemas.microsoft.com/office/drawing/2014/main" id="{785881A2-E79A-4206-AA0D-18DDBF049981}"/>
              </a:ext>
            </a:extLst>
          </p:cNvPr>
          <p:cNvSpPr>
            <a:spLocks noGrp="1"/>
          </p:cNvSpPr>
          <p:nvPr>
            <p:ph type="body" sz="quarter" idx="14"/>
          </p:nvPr>
        </p:nvSpPr>
        <p:spPr/>
        <p:txBody>
          <a:bodyPr/>
          <a:lstStyle/>
          <a:p>
            <a:r>
              <a:rPr lang="en-US"/>
              <a:t>10.02.2023 - 12.02.2023</a:t>
            </a:r>
          </a:p>
        </p:txBody>
      </p:sp>
    </p:spTree>
    <p:extLst>
      <p:ext uri="{BB962C8B-B14F-4D97-AF65-F5344CB8AC3E}">
        <p14:creationId xmlns:p14="http://schemas.microsoft.com/office/powerpoint/2010/main" val="345756120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C29707-D89A-4806-A230-CA22A31BD67A}"/>
              </a:ext>
            </a:extLst>
          </p:cNvPr>
          <p:cNvSpPr>
            <a:spLocks noGrp="1"/>
          </p:cNvSpPr>
          <p:nvPr>
            <p:ph type="title"/>
          </p:nvPr>
        </p:nvSpPr>
        <p:spPr/>
        <p:txBody>
          <a:bodyPr/>
          <a:lstStyle/>
          <a:p>
            <a:r>
              <a:rPr lang="de-DE"/>
              <a:t>Twitter Top 15 Tweets nach Impressions | 01 Offizielle WDR Angebote - 2 of 4</a:t>
            </a:r>
            <a:endParaRPr lang="en-US"/>
          </a:p>
        </p:txBody>
      </p:sp>
      <p:graphicFrame>
        <p:nvGraphicFramePr>
          <p:cNvPr id="5" name="Table Placeholder 4">
            <a:extLst>
              <a:ext uri="{FF2B5EF4-FFF2-40B4-BE49-F238E27FC236}">
                <a16:creationId xmlns:a16="http://schemas.microsoft.com/office/drawing/2014/main" id="{9E5D13BD-34FF-492E-90D2-63CCA718BD6A}"/>
              </a:ext>
            </a:extLst>
          </p:cNvPr>
          <p:cNvGraphicFramePr>
            <a:graphicFrameLocks noGrp="1"/>
          </p:cNvGraphicFramePr>
          <p:nvPr>
            <p:ph type="tbl" sz="quarter" idx="13"/>
            <p:extLst>
              <p:ext uri="{D42A27DB-BD31-4B8C-83A1-F6EECF244321}">
                <p14:modId xmlns:p14="http://schemas.microsoft.com/office/powerpoint/2010/main" val="23254447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127248">
                  <a:extLst>
                    <a:ext uri="{9D8B030D-6E8A-4147-A177-3AD203B41FA5}">
                      <a16:colId xmlns:a16="http://schemas.microsoft.com/office/drawing/2014/main" val="1199819039"/>
                    </a:ext>
                  </a:extLst>
                </a:gridCol>
                <a:gridCol w="905256">
                  <a:extLst>
                    <a:ext uri="{9D8B030D-6E8A-4147-A177-3AD203B41FA5}">
                      <a16:colId xmlns:a16="http://schemas.microsoft.com/office/drawing/2014/main" val="3783261157"/>
                    </a:ext>
                  </a:extLst>
                </a:gridCol>
                <a:gridCol w="905256">
                  <a:extLst>
                    <a:ext uri="{9D8B030D-6E8A-4147-A177-3AD203B41FA5}">
                      <a16:colId xmlns:a16="http://schemas.microsoft.com/office/drawing/2014/main" val="1207045817"/>
                    </a:ext>
                  </a:extLst>
                </a:gridCol>
                <a:gridCol w="905256">
                  <a:extLst>
                    <a:ext uri="{9D8B030D-6E8A-4147-A177-3AD203B41FA5}">
                      <a16:colId xmlns:a16="http://schemas.microsoft.com/office/drawing/2014/main" val="1459861294"/>
                    </a:ext>
                  </a:extLst>
                </a:gridCol>
                <a:gridCol w="905256">
                  <a:extLst>
                    <a:ext uri="{9D8B030D-6E8A-4147-A177-3AD203B41FA5}">
                      <a16:colId xmlns:a16="http://schemas.microsoft.com/office/drawing/2014/main" val="84622631"/>
                    </a:ext>
                  </a:extLst>
                </a:gridCol>
                <a:gridCol w="1234440">
                  <a:extLst>
                    <a:ext uri="{9D8B030D-6E8A-4147-A177-3AD203B41FA5}">
                      <a16:colId xmlns:a16="http://schemas.microsoft.com/office/drawing/2014/main" val="1419245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extLst>
                  <a:ext uri="{0D108BD9-81ED-4DB2-BD59-A6C34878D82A}">
                    <a16:rowId xmlns:a16="http://schemas.microsoft.com/office/drawing/2014/main" val="21022300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@WDRaktuell - 2023-02-10 16:10:00</a:t>
                      </a:r>
                      <a:r>
                        <a:rPr kumimoji="0" lang="de-DE" sz="1000" b="0" i="0" u="none" strike="noStrike" kern="1200" cap="none" spc="0" normalizeH="0" baseline="0" noProof="0">
                          <a:ln>
                            <a:noFill/>
                          </a:ln>
                          <a:solidFill>
                            <a:prstClr val="black"/>
                          </a:solidFill>
                          <a:effectLst/>
                          <a:uLnTx/>
                          <a:uFillTx/>
                          <a:latin typeface="+mn-lt"/>
                          <a:ea typeface="+mn-ea"/>
                          <a:cs typeface="+mn-cs"/>
                        </a:rPr>
                        <a:t>
 Vor 200 Jahren wurden die letzten Biber in Düsseldorf gesichtet, jetzt sind sie wieder da. Das beweisen Nagespuren und ein Schnappschuss von einem Biber-Paar. Die Hoffnung ist groß, dass die Tiere bleiben.
www1.wdr.de/nachrichten/rh… pic.twitter.com/IX8XyWms88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33723</a:t>
                      </a:r>
                    </a:p>
                  </a:txBody>
                  <a:tcPr/>
                </a:tc>
                <a:extLst>
                  <a:ext uri="{0D108BD9-81ED-4DB2-BD59-A6C34878D82A}">
                    <a16:rowId xmlns:a16="http://schemas.microsoft.com/office/drawing/2014/main" val="31964166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@zwwdf - 2023-02-10 08:31:05</a:t>
                      </a:r>
                      <a:r>
                        <a:rPr kumimoji="0" lang="de-DE" sz="1000" b="0" i="0" u="none" strike="noStrike" kern="1200" cap="none" spc="0" normalizeH="0" baseline="0" noProof="0">
                          <a:ln>
                            <a:noFill/>
                          </a:ln>
                          <a:solidFill>
                            <a:prstClr val="black"/>
                          </a:solidFill>
                          <a:effectLst/>
                          <a:uLnTx/>
                          <a:uFillTx/>
                          <a:latin typeface="+mn-lt"/>
                          <a:ea typeface="+mn-ea"/>
                          <a:cs typeface="+mn-cs"/>
                        </a:rPr>
                        <a:t>
 Sie wollten das Kacktor unbedingt. twitter.com/FootbaIITwats/…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35849</a:t>
                      </a:r>
                    </a:p>
                  </a:txBody>
                  <a:tcPr/>
                </a:tc>
                <a:extLst>
                  <a:ext uri="{0D108BD9-81ED-4DB2-BD59-A6C34878D82A}">
                    <a16:rowId xmlns:a16="http://schemas.microsoft.com/office/drawing/2014/main" val="31415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@WDRaktuell - 2023-02-10 10:49:30</a:t>
                      </a:r>
                      <a:r>
                        <a:rPr kumimoji="0" lang="de-DE" sz="1000" b="0" i="0" u="none" strike="noStrike" kern="1200" cap="none" spc="0" normalizeH="0" baseline="0" noProof="0">
                          <a:ln>
                            <a:noFill/>
                          </a:ln>
                          <a:solidFill>
                            <a:prstClr val="black"/>
                          </a:solidFill>
                          <a:effectLst/>
                          <a:uLnTx/>
                          <a:uFillTx/>
                          <a:latin typeface="+mn-lt"/>
                          <a:ea typeface="+mn-ea"/>
                          <a:cs typeface="+mn-cs"/>
                        </a:rPr>
                        <a:t>
 100 Stunden nach dem Erdbeben ist im türkischen Kırıkhan eine Frau lebend aus Trümmern geborgen worden. Rund zwei Tage hatten Helfer von @ISAR_GERMANY für die Rettungsaktion gebraucht. #TurkeySyriaEarthquake
www1.wdr.de/nachrichten/er…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24062</a:t>
                      </a:r>
                    </a:p>
                  </a:txBody>
                  <a:tcPr/>
                </a:tc>
                <a:extLst>
                  <a:ext uri="{0D108BD9-81ED-4DB2-BD59-A6C34878D82A}">
                    <a16:rowId xmlns:a16="http://schemas.microsoft.com/office/drawing/2014/main" val="35045286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@ARD_Presseclub - 2023-02-11 13:50:53</a:t>
                      </a:r>
                      <a:r>
                        <a:rPr kumimoji="0" lang="de-DE" sz="1000" b="0" i="0" u="none" strike="noStrike" kern="1200" cap="none" spc="0" normalizeH="0" baseline="0" noProof="0">
                          <a:ln>
                            <a:noFill/>
                          </a:ln>
                          <a:solidFill>
                            <a:prstClr val="black"/>
                          </a:solidFill>
                          <a:effectLst/>
                          <a:uLnTx/>
                          <a:uFillTx/>
                          <a:latin typeface="+mn-lt"/>
                          <a:ea typeface="+mn-ea"/>
                          <a:cs typeface="+mn-cs"/>
                        </a:rPr>
                        <a:t>
 Eine Mehrheit der EU-Staaten setzt auf Abschottung, um illegale Migration einzudämmen. Das bringt langfristig nichts, sagt @Yasminecmbarek. Stattdessen müssten wir unsere Einstellung zu Migration ändern, bessere Infrastruktur schaffen und Fluchtursachen stärker bekämpfen. pic.twitter.com/o7iz0jgoTm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24446</a:t>
                      </a:r>
                    </a:p>
                  </a:txBody>
                  <a:tcPr/>
                </a:tc>
                <a:extLst>
                  <a:ext uri="{0D108BD9-81ED-4DB2-BD59-A6C34878D82A}">
                    <a16:rowId xmlns:a16="http://schemas.microsoft.com/office/drawing/2014/main" val="711104015"/>
                  </a:ext>
                </a:extLst>
              </a:tr>
            </a:tbl>
          </a:graphicData>
        </a:graphic>
      </p:graphicFrame>
      <p:sp>
        <p:nvSpPr>
          <p:cNvPr id="4" name="Text Placeholder 3">
            <a:extLst>
              <a:ext uri="{FF2B5EF4-FFF2-40B4-BE49-F238E27FC236}">
                <a16:creationId xmlns:a16="http://schemas.microsoft.com/office/drawing/2014/main" id="{12795613-5F00-401D-8BE8-1A42CEF77D0A}"/>
              </a:ext>
            </a:extLst>
          </p:cNvPr>
          <p:cNvSpPr>
            <a:spLocks noGrp="1"/>
          </p:cNvSpPr>
          <p:nvPr>
            <p:ph type="body" sz="quarter" idx="14"/>
          </p:nvPr>
        </p:nvSpPr>
        <p:spPr/>
        <p:txBody>
          <a:bodyPr/>
          <a:lstStyle/>
          <a:p>
            <a:r>
              <a:rPr lang="en-US"/>
              <a:t>10.02.2023 - 12.02.2023</a:t>
            </a:r>
          </a:p>
        </p:txBody>
      </p:sp>
    </p:spTree>
    <p:extLst>
      <p:ext uri="{BB962C8B-B14F-4D97-AF65-F5344CB8AC3E}">
        <p14:creationId xmlns:p14="http://schemas.microsoft.com/office/powerpoint/2010/main" val="185384787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8C06F2-59DB-46DB-8C7C-4E728A1C4F79}"/>
              </a:ext>
            </a:extLst>
          </p:cNvPr>
          <p:cNvSpPr>
            <a:spLocks noGrp="1"/>
          </p:cNvSpPr>
          <p:nvPr>
            <p:ph type="title"/>
          </p:nvPr>
        </p:nvSpPr>
        <p:spPr/>
        <p:txBody>
          <a:bodyPr/>
          <a:lstStyle/>
          <a:p>
            <a:r>
              <a:rPr lang="de-DE"/>
              <a:t>Twitter Top 15 Tweets nach Impressions | 01 Offizielle WDR Angebote - 3 of 4</a:t>
            </a:r>
            <a:endParaRPr lang="en-US"/>
          </a:p>
        </p:txBody>
      </p:sp>
      <p:graphicFrame>
        <p:nvGraphicFramePr>
          <p:cNvPr id="5" name="Table Placeholder 4">
            <a:extLst>
              <a:ext uri="{FF2B5EF4-FFF2-40B4-BE49-F238E27FC236}">
                <a16:creationId xmlns:a16="http://schemas.microsoft.com/office/drawing/2014/main" id="{F34753A4-C85C-4E16-A99D-4D3AA480D3BD}"/>
              </a:ext>
            </a:extLst>
          </p:cNvPr>
          <p:cNvGraphicFramePr>
            <a:graphicFrameLocks noGrp="1"/>
          </p:cNvGraphicFramePr>
          <p:nvPr>
            <p:ph type="tbl" sz="quarter" idx="13"/>
            <p:extLst>
              <p:ext uri="{D42A27DB-BD31-4B8C-83A1-F6EECF244321}">
                <p14:modId xmlns:p14="http://schemas.microsoft.com/office/powerpoint/2010/main" val="29672533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127248">
                  <a:extLst>
                    <a:ext uri="{9D8B030D-6E8A-4147-A177-3AD203B41FA5}">
                      <a16:colId xmlns:a16="http://schemas.microsoft.com/office/drawing/2014/main" val="2968144031"/>
                    </a:ext>
                  </a:extLst>
                </a:gridCol>
                <a:gridCol w="905256">
                  <a:extLst>
                    <a:ext uri="{9D8B030D-6E8A-4147-A177-3AD203B41FA5}">
                      <a16:colId xmlns:a16="http://schemas.microsoft.com/office/drawing/2014/main" val="1583998362"/>
                    </a:ext>
                  </a:extLst>
                </a:gridCol>
                <a:gridCol w="905256">
                  <a:extLst>
                    <a:ext uri="{9D8B030D-6E8A-4147-A177-3AD203B41FA5}">
                      <a16:colId xmlns:a16="http://schemas.microsoft.com/office/drawing/2014/main" val="276030024"/>
                    </a:ext>
                  </a:extLst>
                </a:gridCol>
                <a:gridCol w="905256">
                  <a:extLst>
                    <a:ext uri="{9D8B030D-6E8A-4147-A177-3AD203B41FA5}">
                      <a16:colId xmlns:a16="http://schemas.microsoft.com/office/drawing/2014/main" val="1378267544"/>
                    </a:ext>
                  </a:extLst>
                </a:gridCol>
                <a:gridCol w="905256">
                  <a:extLst>
                    <a:ext uri="{9D8B030D-6E8A-4147-A177-3AD203B41FA5}">
                      <a16:colId xmlns:a16="http://schemas.microsoft.com/office/drawing/2014/main" val="3816610422"/>
                    </a:ext>
                  </a:extLst>
                </a:gridCol>
                <a:gridCol w="1234440">
                  <a:extLst>
                    <a:ext uri="{9D8B030D-6E8A-4147-A177-3AD203B41FA5}">
                      <a16:colId xmlns:a16="http://schemas.microsoft.com/office/drawing/2014/main" val="8629312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extLst>
                  <a:ext uri="{0D108BD9-81ED-4DB2-BD59-A6C34878D82A}">
                    <a16:rowId xmlns:a16="http://schemas.microsoft.com/office/drawing/2014/main" val="32405399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@WDRaktuell - 2023-02-11 15:54:06</a:t>
                      </a:r>
                      <a:r>
                        <a:rPr kumimoji="0" lang="de-DE" sz="1000" b="0" i="0" u="none" strike="noStrike" kern="1200" cap="none" spc="0" normalizeH="0" baseline="0" noProof="0">
                          <a:ln>
                            <a:noFill/>
                          </a:ln>
                          <a:solidFill>
                            <a:prstClr val="black"/>
                          </a:solidFill>
                          <a:effectLst/>
                          <a:uLnTx/>
                          <a:uFillTx/>
                          <a:latin typeface="+mn-lt"/>
                          <a:ea typeface="+mn-ea"/>
                          <a:cs typeface="+mn-cs"/>
                        </a:rPr>
                        <a:t>
 Im türkischen #Erdbeben|gebiet soll es zu Tumulten gekommen sein. Rettungsteams aus Deutschland stoppen deshalb aus Sicherheitsgründen vorerst ihre Arbeit. #TurkeySyriaEarthquake
www1.wdr.de/nachrichten/he… pic.twitter.com/wi0VvxGtSC</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43992</a:t>
                      </a:r>
                    </a:p>
                  </a:txBody>
                  <a:tcPr/>
                </a:tc>
                <a:extLst>
                  <a:ext uri="{0D108BD9-81ED-4DB2-BD59-A6C34878D82A}">
                    <a16:rowId xmlns:a16="http://schemas.microsoft.com/office/drawing/2014/main" val="22418656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@sportschau - 2023-02-10 14:21:56</a:t>
                      </a:r>
                      <a:r>
                        <a:rPr kumimoji="0" lang="de-DE" sz="1000" b="0" i="0" u="none" strike="noStrike" kern="1200" cap="none" spc="0" normalizeH="0" baseline="0" noProof="0">
                          <a:ln>
                            <a:noFill/>
                          </a:ln>
                          <a:solidFill>
                            <a:prstClr val="black"/>
                          </a:solidFill>
                          <a:effectLst/>
                          <a:uLnTx/>
                          <a:uFillTx/>
                          <a:latin typeface="+mn-lt"/>
                          <a:ea typeface="+mn-ea"/>
                          <a:cs typeface="+mn-cs"/>
                        </a:rPr>
                        <a:t>
 Denise Herrmann-Wick hat für den ersten deutschen Goldmoment bei der Biathlon-WM in Oberhof gesorgt. Im Sprint sicherte sie sich den WM-Titel. sportschau.de/wintersport/bi… #Wintersport #Biathlon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18698</a:t>
                      </a:r>
                    </a:p>
                  </a:txBody>
                  <a:tcPr/>
                </a:tc>
                <a:extLst>
                  <a:ext uri="{0D108BD9-81ED-4DB2-BD59-A6C34878D82A}">
                    <a16:rowId xmlns:a16="http://schemas.microsoft.com/office/drawing/2014/main" val="28878647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@sportschau - 2023-02-10 18:08:32</a:t>
                      </a:r>
                      <a:r>
                        <a:rPr kumimoji="0" lang="en-US" sz="1000" b="0" i="0" u="none" strike="noStrike" kern="1200" cap="none" spc="0" normalizeH="0" baseline="0" noProof="0">
                          <a:ln>
                            <a:noFill/>
                          </a:ln>
                          <a:solidFill>
                            <a:prstClr val="black"/>
                          </a:solidFill>
                          <a:effectLst/>
                          <a:uLnTx/>
                          <a:uFillTx/>
                          <a:latin typeface="+mn-lt"/>
                          <a:ea typeface="+mn-ea"/>
                          <a:cs typeface="+mn-cs"/>
                        </a:rPr>
                        <a:t>
 Gute-Laune-Level im deutschen Biathlon-Team nach der Goldmedaille von Denise Herrmann-Wick im Sprint: 💯
#Biathlon #Oberhof23 #Wintersport #Sportschau pic.twitter.com/oXPhI1l1E0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14862</a:t>
                      </a:r>
                    </a:p>
                  </a:txBody>
                  <a:tcPr/>
                </a:tc>
                <a:extLst>
                  <a:ext uri="{0D108BD9-81ED-4DB2-BD59-A6C34878D82A}">
                    <a16:rowId xmlns:a16="http://schemas.microsoft.com/office/drawing/2014/main" val="484548467"/>
                  </a:ext>
                </a:extLst>
              </a:tr>
            </a:tbl>
          </a:graphicData>
        </a:graphic>
      </p:graphicFrame>
      <p:sp>
        <p:nvSpPr>
          <p:cNvPr id="4" name="Text Placeholder 3">
            <a:extLst>
              <a:ext uri="{FF2B5EF4-FFF2-40B4-BE49-F238E27FC236}">
                <a16:creationId xmlns:a16="http://schemas.microsoft.com/office/drawing/2014/main" id="{87CB41AB-1F0A-4D5C-8991-497D9D9AEC78}"/>
              </a:ext>
            </a:extLst>
          </p:cNvPr>
          <p:cNvSpPr>
            <a:spLocks noGrp="1"/>
          </p:cNvSpPr>
          <p:nvPr>
            <p:ph type="body" sz="quarter" idx="14"/>
          </p:nvPr>
        </p:nvSpPr>
        <p:spPr/>
        <p:txBody>
          <a:bodyPr/>
          <a:lstStyle/>
          <a:p>
            <a:r>
              <a:rPr lang="en-US"/>
              <a:t>10.02.2023 - 12.02.2023</a:t>
            </a:r>
          </a:p>
        </p:txBody>
      </p:sp>
    </p:spTree>
    <p:extLst>
      <p:ext uri="{BB962C8B-B14F-4D97-AF65-F5344CB8AC3E}">
        <p14:creationId xmlns:p14="http://schemas.microsoft.com/office/powerpoint/2010/main" val="278506205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25FC4F-3419-49BC-A852-FBB6102758D2}"/>
              </a:ext>
            </a:extLst>
          </p:cNvPr>
          <p:cNvSpPr>
            <a:spLocks noGrp="1"/>
          </p:cNvSpPr>
          <p:nvPr>
            <p:ph type="title"/>
          </p:nvPr>
        </p:nvSpPr>
        <p:spPr/>
        <p:txBody>
          <a:bodyPr/>
          <a:lstStyle/>
          <a:p>
            <a:r>
              <a:rPr lang="de-DE"/>
              <a:t>Twitter Top 15 Tweets nach Impressions | 01 Offizielle WDR Angebote - 4 of 4</a:t>
            </a:r>
            <a:endParaRPr lang="en-US"/>
          </a:p>
        </p:txBody>
      </p:sp>
      <p:graphicFrame>
        <p:nvGraphicFramePr>
          <p:cNvPr id="5" name="Table Placeholder 4">
            <a:extLst>
              <a:ext uri="{FF2B5EF4-FFF2-40B4-BE49-F238E27FC236}">
                <a16:creationId xmlns:a16="http://schemas.microsoft.com/office/drawing/2014/main" id="{00AB965C-C8DD-4A0B-A608-65F49A7FD57E}"/>
              </a:ext>
            </a:extLst>
          </p:cNvPr>
          <p:cNvGraphicFramePr>
            <a:graphicFrameLocks noGrp="1"/>
          </p:cNvGraphicFramePr>
          <p:nvPr>
            <p:ph type="tbl" sz="quarter" idx="13"/>
            <p:extLst>
              <p:ext uri="{D42A27DB-BD31-4B8C-83A1-F6EECF244321}">
                <p14:modId xmlns:p14="http://schemas.microsoft.com/office/powerpoint/2010/main" val="36919416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127248">
                  <a:extLst>
                    <a:ext uri="{9D8B030D-6E8A-4147-A177-3AD203B41FA5}">
                      <a16:colId xmlns:a16="http://schemas.microsoft.com/office/drawing/2014/main" val="4260958113"/>
                    </a:ext>
                  </a:extLst>
                </a:gridCol>
                <a:gridCol w="905256">
                  <a:extLst>
                    <a:ext uri="{9D8B030D-6E8A-4147-A177-3AD203B41FA5}">
                      <a16:colId xmlns:a16="http://schemas.microsoft.com/office/drawing/2014/main" val="1735840059"/>
                    </a:ext>
                  </a:extLst>
                </a:gridCol>
                <a:gridCol w="905256">
                  <a:extLst>
                    <a:ext uri="{9D8B030D-6E8A-4147-A177-3AD203B41FA5}">
                      <a16:colId xmlns:a16="http://schemas.microsoft.com/office/drawing/2014/main" val="2778696224"/>
                    </a:ext>
                  </a:extLst>
                </a:gridCol>
                <a:gridCol w="905256">
                  <a:extLst>
                    <a:ext uri="{9D8B030D-6E8A-4147-A177-3AD203B41FA5}">
                      <a16:colId xmlns:a16="http://schemas.microsoft.com/office/drawing/2014/main" val="2136887775"/>
                    </a:ext>
                  </a:extLst>
                </a:gridCol>
                <a:gridCol w="905256">
                  <a:extLst>
                    <a:ext uri="{9D8B030D-6E8A-4147-A177-3AD203B41FA5}">
                      <a16:colId xmlns:a16="http://schemas.microsoft.com/office/drawing/2014/main" val="3717599385"/>
                    </a:ext>
                  </a:extLst>
                </a:gridCol>
                <a:gridCol w="1234440">
                  <a:extLst>
                    <a:ext uri="{9D8B030D-6E8A-4147-A177-3AD203B41FA5}">
                      <a16:colId xmlns:a16="http://schemas.microsoft.com/office/drawing/2014/main" val="7892145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extLst>
                  <a:ext uri="{0D108BD9-81ED-4DB2-BD59-A6C34878D82A}">
                    <a16:rowId xmlns:a16="http://schemas.microsoft.com/office/drawing/2014/main" val="40997418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@ARD_Presseclub - 2023-02-11 09:48:59</a:t>
                      </a:r>
                      <a:r>
                        <a:rPr kumimoji="0" lang="de-DE" sz="1000" b="0" i="0" u="none" strike="noStrike" kern="1200" cap="none" spc="0" normalizeH="0" baseline="0" noProof="0">
                          <a:ln>
                            <a:noFill/>
                          </a:ln>
                          <a:solidFill>
                            <a:prstClr val="black"/>
                          </a:solidFill>
                          <a:effectLst/>
                          <a:uLnTx/>
                          <a:uFillTx/>
                          <a:latin typeface="+mn-lt"/>
                          <a:ea typeface="+mn-ea"/>
                          <a:cs typeface="+mn-cs"/>
                        </a:rPr>
                        <a:t>
 Der Umgang mit Schutzsuchenden aus der Ukraine und aus anderen Teilen der Welt zeige, dass es in Deutschland ein Zwei-Klassen-System gebe, sagt @yasminecmbarek. Nicht die hohen Flüchtlingszahlen seien das Problem, sondern unsere marode Infrastruktur. Die komme so erst ans Licht. pic.twitter.com/8nqw7QbxZn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15814</a:t>
                      </a:r>
                    </a:p>
                  </a:txBody>
                  <a:tcPr/>
                </a:tc>
                <a:extLst>
                  <a:ext uri="{0D108BD9-81ED-4DB2-BD59-A6C34878D82A}">
                    <a16:rowId xmlns:a16="http://schemas.microsoft.com/office/drawing/2014/main" val="7380293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@WDRaktuell - 2023-02-11 18:44:47</a:t>
                      </a:r>
                      <a:r>
                        <a:rPr kumimoji="0" lang="de-DE" sz="1000" b="0" i="0" u="none" strike="noStrike" kern="1200" cap="none" spc="0" normalizeH="0" baseline="0" noProof="0">
                          <a:ln>
                            <a:noFill/>
                          </a:ln>
                          <a:solidFill>
                            <a:prstClr val="black"/>
                          </a:solidFill>
                          <a:effectLst/>
                          <a:uLnTx/>
                          <a:uFillTx/>
                          <a:latin typeface="+mn-lt"/>
                          <a:ea typeface="+mn-ea"/>
                          <a:cs typeface="+mn-cs"/>
                        </a:rPr>
                        <a:t>
 Viele Angehörige von #Erdbeben|opfern wollen ihre Lieben nach Deutschland holen: zum Beispiel für medizinische Behandlungen. Die Bundesregierung hat nun versprochen, die Einreise zu erleichtern. 
youtube.com/watch?v=DONu-8… pic.twitter.com/qlPXAlbT4U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46539</a:t>
                      </a:r>
                    </a:p>
                  </a:txBody>
                  <a:tcPr/>
                </a:tc>
                <a:extLst>
                  <a:ext uri="{0D108BD9-81ED-4DB2-BD59-A6C34878D82A}">
                    <a16:rowId xmlns:a16="http://schemas.microsoft.com/office/drawing/2014/main" val="3657713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@ARD_Presseclub - 2023-02-10 13:53:52</a:t>
                      </a:r>
                      <a:r>
                        <a:rPr kumimoji="0" lang="de-DE" sz="1000" b="0" i="0" u="none" strike="noStrike" kern="1200" cap="none" spc="0" normalizeH="0" baseline="0" noProof="0">
                          <a:ln>
                            <a:noFill/>
                          </a:ln>
                          <a:solidFill>
                            <a:prstClr val="black"/>
                          </a:solidFill>
                          <a:effectLst/>
                          <a:uLnTx/>
                          <a:uFillTx/>
                          <a:latin typeface="+mn-lt"/>
                          <a:ea typeface="+mn-ea"/>
                          <a:cs typeface="+mn-cs"/>
                        </a:rPr>
                        <a:t>
 Bürgermeister und Landräte schlagen Alarm: Der Platz reiche nicht für die vielen Schutzsuchenden. Auf einem Sondergipfel hat sich die EU nun darauf verständigt, die Asylbremse anzuziehen. Doch helfen Abschottung und Abschreckung weiter?  Wir diskutieren im #presseclub. pic.twitter.com/K4kT7W7sMo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87177</a:t>
                      </a:r>
                    </a:p>
                  </a:txBody>
                  <a:tcPr/>
                </a:tc>
                <a:extLst>
                  <a:ext uri="{0D108BD9-81ED-4DB2-BD59-A6C34878D82A}">
                    <a16:rowId xmlns:a16="http://schemas.microsoft.com/office/drawing/2014/main" val="681024537"/>
                  </a:ext>
                </a:extLst>
              </a:tr>
            </a:tbl>
          </a:graphicData>
        </a:graphic>
      </p:graphicFrame>
      <p:sp>
        <p:nvSpPr>
          <p:cNvPr id="4" name="Text Placeholder 3">
            <a:extLst>
              <a:ext uri="{FF2B5EF4-FFF2-40B4-BE49-F238E27FC236}">
                <a16:creationId xmlns:a16="http://schemas.microsoft.com/office/drawing/2014/main" id="{D4E9D911-D3B0-4DE3-BFC9-A8F170AFF08A}"/>
              </a:ext>
            </a:extLst>
          </p:cNvPr>
          <p:cNvSpPr>
            <a:spLocks noGrp="1"/>
          </p:cNvSpPr>
          <p:nvPr>
            <p:ph type="body" sz="quarter" idx="14"/>
          </p:nvPr>
        </p:nvSpPr>
        <p:spPr/>
        <p:txBody>
          <a:bodyPr/>
          <a:lstStyle/>
          <a:p>
            <a:r>
              <a:rPr lang="en-US"/>
              <a:t>10.02.2023 - 12.02.2023</a:t>
            </a:r>
          </a:p>
        </p:txBody>
      </p:sp>
    </p:spTree>
    <p:extLst>
      <p:ext uri="{BB962C8B-B14F-4D97-AF65-F5344CB8AC3E}">
        <p14:creationId xmlns:p14="http://schemas.microsoft.com/office/powerpoint/2010/main" val="23399499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31A51F-A562-4387-A944-7241CBC3829C}"/>
              </a:ext>
            </a:extLst>
          </p:cNvPr>
          <p:cNvSpPr>
            <a:spLocks noGrp="1"/>
          </p:cNvSpPr>
          <p:nvPr>
            <p:ph type="title"/>
          </p:nvPr>
        </p:nvSpPr>
        <p:spPr/>
        <p:txBody>
          <a:bodyPr/>
          <a:lstStyle/>
          <a:p>
            <a:r>
              <a:rPr lang="de-DE"/>
              <a:t>Youtube Top 15 Videos nach Views (gestern veröffentlicht) | 01 Offizielle WDR Angebote - 1 of 3</a:t>
            </a:r>
            <a:endParaRPr lang="en-US"/>
          </a:p>
        </p:txBody>
      </p:sp>
      <p:graphicFrame>
        <p:nvGraphicFramePr>
          <p:cNvPr id="5" name="Table Placeholder 4">
            <a:extLst>
              <a:ext uri="{FF2B5EF4-FFF2-40B4-BE49-F238E27FC236}">
                <a16:creationId xmlns:a16="http://schemas.microsoft.com/office/drawing/2014/main" id="{7DAC9AEA-6A41-4302-ADFA-8A2BB91C3003}"/>
              </a:ext>
            </a:extLst>
          </p:cNvPr>
          <p:cNvGraphicFramePr>
            <a:graphicFrameLocks noGrp="1"/>
          </p:cNvGraphicFramePr>
          <p:nvPr>
            <p:ph type="tbl" sz="quarter" idx="13"/>
            <p:extLst>
              <p:ext uri="{D42A27DB-BD31-4B8C-83A1-F6EECF244321}">
                <p14:modId xmlns:p14="http://schemas.microsoft.com/office/powerpoint/2010/main" val="8431830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52065989"/>
                    </a:ext>
                  </a:extLst>
                </a:gridCol>
                <a:gridCol w="905256">
                  <a:extLst>
                    <a:ext uri="{9D8B030D-6E8A-4147-A177-3AD203B41FA5}">
                      <a16:colId xmlns:a16="http://schemas.microsoft.com/office/drawing/2014/main" val="18173179"/>
                    </a:ext>
                  </a:extLst>
                </a:gridCol>
                <a:gridCol w="905256">
                  <a:extLst>
                    <a:ext uri="{9D8B030D-6E8A-4147-A177-3AD203B41FA5}">
                      <a16:colId xmlns:a16="http://schemas.microsoft.com/office/drawing/2014/main" val="1389251965"/>
                    </a:ext>
                  </a:extLst>
                </a:gridCol>
                <a:gridCol w="905256">
                  <a:extLst>
                    <a:ext uri="{9D8B030D-6E8A-4147-A177-3AD203B41FA5}">
                      <a16:colId xmlns:a16="http://schemas.microsoft.com/office/drawing/2014/main" val="3981181841"/>
                    </a:ext>
                  </a:extLst>
                </a:gridCol>
                <a:gridCol w="905256">
                  <a:extLst>
                    <a:ext uri="{9D8B030D-6E8A-4147-A177-3AD203B41FA5}">
                      <a16:colId xmlns:a16="http://schemas.microsoft.com/office/drawing/2014/main" val="3336704081"/>
                    </a:ext>
                  </a:extLst>
                </a:gridCol>
                <a:gridCol w="905256">
                  <a:extLst>
                    <a:ext uri="{9D8B030D-6E8A-4147-A177-3AD203B41FA5}">
                      <a16:colId xmlns:a16="http://schemas.microsoft.com/office/drawing/2014/main" val="7768510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Duration [mm:ss]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extLst>
                  <a:ext uri="{0D108BD9-81ED-4DB2-BD59-A6C34878D82A}">
                    <a16:rowId xmlns:a16="http://schemas.microsoft.com/office/drawing/2014/main" val="34824797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WDR aktuell - 2023-02-10 18:31:43</a:t>
                      </a:r>
                      <a:r>
                        <a:rPr kumimoji="0" lang="de-DE" sz="1000" b="0" i="0" u="none" strike="noStrike" kern="1200" cap="none" spc="0" normalizeH="0" baseline="0" noProof="0">
                          <a:ln>
                            <a:noFill/>
                          </a:ln>
                          <a:solidFill>
                            <a:prstClr val="black"/>
                          </a:solidFill>
                          <a:effectLst/>
                          <a:uLnTx/>
                          <a:uFillTx/>
                          <a:latin typeface="+mn-lt"/>
                          <a:ea typeface="+mn-ea"/>
                          <a:cs typeface="+mn-cs"/>
                        </a:rPr>
                        <a:t>
 Erdbeben: So helfen Rettungskräfte aus Deutschland in Syrien und der Türkei | WDR Aktuelle Stunde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231712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974</a:t>
                      </a:r>
                    </a:p>
                  </a:txBody>
                  <a:tcPr/>
                </a:tc>
                <a:extLst>
                  <a:ext uri="{0D108BD9-81ED-4DB2-BD59-A6C34878D82A}">
                    <a16:rowId xmlns:a16="http://schemas.microsoft.com/office/drawing/2014/main" val="29448911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WDR aktuell - 2023-02-10 18:31:43</a:t>
                      </a:r>
                      <a:r>
                        <a:rPr kumimoji="0" lang="de-DE" sz="1000" b="0" i="0" u="none" strike="noStrike" kern="1200" cap="none" spc="0" normalizeH="0" baseline="0" noProof="0">
                          <a:ln>
                            <a:noFill/>
                          </a:ln>
                          <a:solidFill>
                            <a:prstClr val="black"/>
                          </a:solidFill>
                          <a:effectLst/>
                          <a:uLnTx/>
                          <a:uFillTx/>
                          <a:latin typeface="+mn-lt"/>
                          <a:ea typeface="+mn-ea"/>
                          <a:cs typeface="+mn-cs"/>
                        </a:rPr>
                        <a:t>
 Erdbeben: So helfen Rettungskräfte aus Deutschland in Syrien und der Türkei | WDR Aktuelle Stunde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231712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974</a:t>
                      </a:r>
                    </a:p>
                  </a:txBody>
                  <a:tcPr/>
                </a:tc>
                <a:extLst>
                  <a:ext uri="{0D108BD9-81ED-4DB2-BD59-A6C34878D82A}">
                    <a16:rowId xmlns:a16="http://schemas.microsoft.com/office/drawing/2014/main" val="40520213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WDR aktuell - 2023-02-10 18:31:43</a:t>
                      </a:r>
                      <a:r>
                        <a:rPr kumimoji="0" lang="de-DE" sz="1000" b="0" i="0" u="none" strike="noStrike" kern="1200" cap="none" spc="0" normalizeH="0" baseline="0" noProof="0">
                          <a:ln>
                            <a:noFill/>
                          </a:ln>
                          <a:solidFill>
                            <a:prstClr val="black"/>
                          </a:solidFill>
                          <a:effectLst/>
                          <a:uLnTx/>
                          <a:uFillTx/>
                          <a:latin typeface="+mn-lt"/>
                          <a:ea typeface="+mn-ea"/>
                          <a:cs typeface="+mn-cs"/>
                        </a:rPr>
                        <a:t>
 Erdbeben: So helfen Rettungskräfte aus Deutschland in Syrien und der Türkei | WDR Aktuelle Stunde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231712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974</a:t>
                      </a:r>
                    </a:p>
                  </a:txBody>
                  <a:tcPr/>
                </a:tc>
                <a:extLst>
                  <a:ext uri="{0D108BD9-81ED-4DB2-BD59-A6C34878D82A}">
                    <a16:rowId xmlns:a16="http://schemas.microsoft.com/office/drawing/2014/main" val="26897124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Sportschau - 2023-02-10 16:13:47</a:t>
                      </a:r>
                      <a:r>
                        <a:rPr kumimoji="0" lang="de-DE" sz="1000" b="0" i="0" u="none" strike="noStrike" kern="1200" cap="none" spc="0" normalizeH="0" baseline="0" noProof="0">
                          <a:ln>
                            <a:noFill/>
                          </a:ln>
                          <a:solidFill>
                            <a:prstClr val="black"/>
                          </a:solidFill>
                          <a:effectLst/>
                          <a:uLnTx/>
                          <a:uFillTx/>
                          <a:latin typeface="+mn-lt"/>
                          <a:ea typeface="+mn-ea"/>
                          <a:cs typeface="+mn-cs"/>
                        </a:rPr>
                        <a:t>
 Biathlon-WM in Oberhof: Denise Herrmann-Wick rast zu WM-Titel im Sprint | Sportschau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143602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extLst>
                  <a:ext uri="{0D108BD9-81ED-4DB2-BD59-A6C34878D82A}">
                    <a16:rowId xmlns:a16="http://schemas.microsoft.com/office/drawing/2014/main" val="32558341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Sportschau - 2023-02-10 16:13:47</a:t>
                      </a:r>
                      <a:r>
                        <a:rPr kumimoji="0" lang="de-DE" sz="1000" b="0" i="0" u="none" strike="noStrike" kern="1200" cap="none" spc="0" normalizeH="0" baseline="0" noProof="0">
                          <a:ln>
                            <a:noFill/>
                          </a:ln>
                          <a:solidFill>
                            <a:prstClr val="black"/>
                          </a:solidFill>
                          <a:effectLst/>
                          <a:uLnTx/>
                          <a:uFillTx/>
                          <a:latin typeface="+mn-lt"/>
                          <a:ea typeface="+mn-ea"/>
                          <a:cs typeface="+mn-cs"/>
                        </a:rPr>
                        <a:t>
 Biathlon-WM in Oberhof: Denise Herrmann-Wick rast zu WM-Titel im Sprint | Sportschau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143602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extLst>
                  <a:ext uri="{0D108BD9-81ED-4DB2-BD59-A6C34878D82A}">
                    <a16:rowId xmlns:a16="http://schemas.microsoft.com/office/drawing/2014/main" val="27948711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Sportschau - 2023-02-10 16:13:47</a:t>
                      </a:r>
                      <a:r>
                        <a:rPr kumimoji="0" lang="de-DE" sz="1000" b="0" i="0" u="none" strike="noStrike" kern="1200" cap="none" spc="0" normalizeH="0" baseline="0" noProof="0">
                          <a:ln>
                            <a:noFill/>
                          </a:ln>
                          <a:solidFill>
                            <a:prstClr val="black"/>
                          </a:solidFill>
                          <a:effectLst/>
                          <a:uLnTx/>
                          <a:uFillTx/>
                          <a:latin typeface="+mn-lt"/>
                          <a:ea typeface="+mn-ea"/>
                          <a:cs typeface="+mn-cs"/>
                        </a:rPr>
                        <a:t>
 Biathlon-WM in Oberhof: Denise Herrmann-Wick rast zu WM-Titel im Sprint | Sportschau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143602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extLst>
                  <a:ext uri="{0D108BD9-81ED-4DB2-BD59-A6C34878D82A}">
                    <a16:rowId xmlns:a16="http://schemas.microsoft.com/office/drawing/2014/main" val="32539284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1LIVE - 2023-02-10 18:00:18</a:t>
                      </a:r>
                      <a:r>
                        <a:rPr kumimoji="0" lang="en-US" sz="1000" b="0" i="0" u="none" strike="noStrike" kern="1200" cap="none" spc="0" normalizeH="0" baseline="0" noProof="0">
                          <a:ln>
                            <a:noFill/>
                          </a:ln>
                          <a:solidFill>
                            <a:prstClr val="black"/>
                          </a:solidFill>
                          <a:effectLst/>
                          <a:uLnTx/>
                          <a:uFillTx/>
                          <a:latin typeface="+mn-lt"/>
                          <a:ea typeface="+mn-ea"/>
                          <a:cs typeface="+mn-cs"/>
                        </a:rPr>
                        <a:t>
 Felix Lobrecht LIVE: 99 Problems vor Publikum | 1LIVE 99 Problems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a:t>
                      </a:r>
                    </a:p>
                  </a:txBody>
                  <a:tcPr/>
                </a:tc>
                <a:extLst>
                  <a:ext uri="{0D108BD9-81ED-4DB2-BD59-A6C34878D82A}">
                    <a16:rowId xmlns:a16="http://schemas.microsoft.com/office/drawing/2014/main" val="1020259707"/>
                  </a:ext>
                </a:extLst>
              </a:tr>
            </a:tbl>
          </a:graphicData>
        </a:graphic>
      </p:graphicFrame>
      <p:sp>
        <p:nvSpPr>
          <p:cNvPr id="4" name="Text Placeholder 3">
            <a:extLst>
              <a:ext uri="{FF2B5EF4-FFF2-40B4-BE49-F238E27FC236}">
                <a16:creationId xmlns:a16="http://schemas.microsoft.com/office/drawing/2014/main" id="{EF55B083-AABA-40BB-A20C-B5C2DC64EAED}"/>
              </a:ext>
            </a:extLst>
          </p:cNvPr>
          <p:cNvSpPr>
            <a:spLocks noGrp="1"/>
          </p:cNvSpPr>
          <p:nvPr>
            <p:ph type="body" sz="quarter" idx="14"/>
          </p:nvPr>
        </p:nvSpPr>
        <p:spPr/>
        <p:txBody>
          <a:bodyPr/>
          <a:lstStyle/>
          <a:p>
            <a:r>
              <a:rPr lang="en-US"/>
              <a:t>10.02.2023 - 12.02.2023</a:t>
            </a:r>
          </a:p>
        </p:txBody>
      </p:sp>
    </p:spTree>
    <p:extLst>
      <p:ext uri="{BB962C8B-B14F-4D97-AF65-F5344CB8AC3E}">
        <p14:creationId xmlns:p14="http://schemas.microsoft.com/office/powerpoint/2010/main" val="368829217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04CA19-EFAA-4CD4-BCCC-2B36B892A1CF}"/>
              </a:ext>
            </a:extLst>
          </p:cNvPr>
          <p:cNvSpPr>
            <a:spLocks noGrp="1"/>
          </p:cNvSpPr>
          <p:nvPr>
            <p:ph type="title"/>
          </p:nvPr>
        </p:nvSpPr>
        <p:spPr/>
        <p:txBody>
          <a:bodyPr/>
          <a:lstStyle/>
          <a:p>
            <a:r>
              <a:rPr lang="de-DE"/>
              <a:t>Youtube Top 15 Videos nach Views (gestern veröffentlicht) | 01 Offizielle WDR Angebote - 2 of 3</a:t>
            </a:r>
            <a:endParaRPr lang="en-US"/>
          </a:p>
        </p:txBody>
      </p:sp>
      <p:graphicFrame>
        <p:nvGraphicFramePr>
          <p:cNvPr id="5" name="Table Placeholder 4">
            <a:extLst>
              <a:ext uri="{FF2B5EF4-FFF2-40B4-BE49-F238E27FC236}">
                <a16:creationId xmlns:a16="http://schemas.microsoft.com/office/drawing/2014/main" id="{F67D1C3A-257F-4C63-B475-7BE71272BA5A}"/>
              </a:ext>
            </a:extLst>
          </p:cNvPr>
          <p:cNvGraphicFramePr>
            <a:graphicFrameLocks noGrp="1"/>
          </p:cNvGraphicFramePr>
          <p:nvPr>
            <p:ph type="tbl" sz="quarter" idx="13"/>
            <p:extLst>
              <p:ext uri="{D42A27DB-BD31-4B8C-83A1-F6EECF244321}">
                <p14:modId xmlns:p14="http://schemas.microsoft.com/office/powerpoint/2010/main" val="40895672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064957911"/>
                    </a:ext>
                  </a:extLst>
                </a:gridCol>
                <a:gridCol w="905256">
                  <a:extLst>
                    <a:ext uri="{9D8B030D-6E8A-4147-A177-3AD203B41FA5}">
                      <a16:colId xmlns:a16="http://schemas.microsoft.com/office/drawing/2014/main" val="3509427553"/>
                    </a:ext>
                  </a:extLst>
                </a:gridCol>
                <a:gridCol w="905256">
                  <a:extLst>
                    <a:ext uri="{9D8B030D-6E8A-4147-A177-3AD203B41FA5}">
                      <a16:colId xmlns:a16="http://schemas.microsoft.com/office/drawing/2014/main" val="2982514241"/>
                    </a:ext>
                  </a:extLst>
                </a:gridCol>
                <a:gridCol w="905256">
                  <a:extLst>
                    <a:ext uri="{9D8B030D-6E8A-4147-A177-3AD203B41FA5}">
                      <a16:colId xmlns:a16="http://schemas.microsoft.com/office/drawing/2014/main" val="181641849"/>
                    </a:ext>
                  </a:extLst>
                </a:gridCol>
                <a:gridCol w="905256">
                  <a:extLst>
                    <a:ext uri="{9D8B030D-6E8A-4147-A177-3AD203B41FA5}">
                      <a16:colId xmlns:a16="http://schemas.microsoft.com/office/drawing/2014/main" val="3479554871"/>
                    </a:ext>
                  </a:extLst>
                </a:gridCol>
                <a:gridCol w="905256">
                  <a:extLst>
                    <a:ext uri="{9D8B030D-6E8A-4147-A177-3AD203B41FA5}">
                      <a16:colId xmlns:a16="http://schemas.microsoft.com/office/drawing/2014/main" val="29906077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Duration [mm:ss]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extLst>
                  <a:ext uri="{0D108BD9-81ED-4DB2-BD59-A6C34878D82A}">
                    <a16:rowId xmlns:a16="http://schemas.microsoft.com/office/drawing/2014/main" val="27482842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1LIVE - 2023-02-10 18:00:18</a:t>
                      </a:r>
                      <a:r>
                        <a:rPr kumimoji="0" lang="en-US" sz="1000" b="0" i="0" u="none" strike="noStrike" kern="1200" cap="none" spc="0" normalizeH="0" baseline="0" noProof="0">
                          <a:ln>
                            <a:noFill/>
                          </a:ln>
                          <a:solidFill>
                            <a:prstClr val="black"/>
                          </a:solidFill>
                          <a:effectLst/>
                          <a:uLnTx/>
                          <a:uFillTx/>
                          <a:latin typeface="+mn-lt"/>
                          <a:ea typeface="+mn-ea"/>
                          <a:cs typeface="+mn-cs"/>
                        </a:rPr>
                        <a:t>
 Felix Lobrecht LIVE: 99 Problems vor Publikum | 1LIVE 99 Problems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a:t>
                      </a:r>
                    </a:p>
                  </a:txBody>
                  <a:tcPr/>
                </a:tc>
                <a:extLst>
                  <a:ext uri="{0D108BD9-81ED-4DB2-BD59-A6C34878D82A}">
                    <a16:rowId xmlns:a16="http://schemas.microsoft.com/office/drawing/2014/main" val="35902587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1LIVE - 2023-02-10 18:00:18</a:t>
                      </a:r>
                      <a:r>
                        <a:rPr kumimoji="0" lang="en-US" sz="1000" b="0" i="0" u="none" strike="noStrike" kern="1200" cap="none" spc="0" normalizeH="0" baseline="0" noProof="0">
                          <a:ln>
                            <a:noFill/>
                          </a:ln>
                          <a:solidFill>
                            <a:prstClr val="black"/>
                          </a:solidFill>
                          <a:effectLst/>
                          <a:uLnTx/>
                          <a:uFillTx/>
                          <a:latin typeface="+mn-lt"/>
                          <a:ea typeface="+mn-ea"/>
                          <a:cs typeface="+mn-cs"/>
                        </a:rPr>
                        <a:t>
 Felix Lobrecht LIVE: 99 Problems vor Publikum | 1LIVE 99 Problems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a:t>
                      </a:r>
                    </a:p>
                  </a:txBody>
                  <a:tcPr/>
                </a:tc>
                <a:extLst>
                  <a:ext uri="{0D108BD9-81ED-4DB2-BD59-A6C34878D82A}">
                    <a16:rowId xmlns:a16="http://schemas.microsoft.com/office/drawing/2014/main" val="41475969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WDR aktuell - 2023-02-11 18:05:35</a:t>
                      </a:r>
                      <a:r>
                        <a:rPr kumimoji="0" lang="de-DE" sz="1000" b="0" i="0" u="none" strike="noStrike" kern="1200" cap="none" spc="0" normalizeH="0" baseline="0" noProof="0">
                          <a:ln>
                            <a:noFill/>
                          </a:ln>
                          <a:solidFill>
                            <a:prstClr val="black"/>
                          </a:solidFill>
                          <a:effectLst/>
                          <a:uLnTx/>
                          <a:uFillTx/>
                          <a:latin typeface="+mn-lt"/>
                          <a:ea typeface="+mn-ea"/>
                          <a:cs typeface="+mn-cs"/>
                        </a:rPr>
                        <a:t>
 Erdbeben in der Türkei: Frau stirbt nach langer Rettungsaktion im Krankenhaus | WDR Aktuelle Stunde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92075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a:t>
                      </a:r>
                    </a:p>
                  </a:txBody>
                  <a:tcPr/>
                </a:tc>
                <a:extLst>
                  <a:ext uri="{0D108BD9-81ED-4DB2-BD59-A6C34878D82A}">
                    <a16:rowId xmlns:a16="http://schemas.microsoft.com/office/drawing/2014/main" val="38810476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WDR aktuell - 2023-02-11 18:05:35</a:t>
                      </a:r>
                      <a:r>
                        <a:rPr kumimoji="0" lang="de-DE" sz="1000" b="0" i="0" u="none" strike="noStrike" kern="1200" cap="none" spc="0" normalizeH="0" baseline="0" noProof="0">
                          <a:ln>
                            <a:noFill/>
                          </a:ln>
                          <a:solidFill>
                            <a:prstClr val="black"/>
                          </a:solidFill>
                          <a:effectLst/>
                          <a:uLnTx/>
                          <a:uFillTx/>
                          <a:latin typeface="+mn-lt"/>
                          <a:ea typeface="+mn-ea"/>
                          <a:cs typeface="+mn-cs"/>
                        </a:rPr>
                        <a:t>
 Erdbeben in der Türkei: Frau stirbt nach langer Rettungsaktion im Krankenhaus | WDR Aktuelle Stunde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92075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a:t>
                      </a:r>
                    </a:p>
                  </a:txBody>
                  <a:tcPr/>
                </a:tc>
                <a:extLst>
                  <a:ext uri="{0D108BD9-81ED-4DB2-BD59-A6C34878D82A}">
                    <a16:rowId xmlns:a16="http://schemas.microsoft.com/office/drawing/2014/main" val="23316525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WDR aktuell - 2023-02-11 18:05:35</a:t>
                      </a:r>
                      <a:r>
                        <a:rPr kumimoji="0" lang="de-DE" sz="1000" b="0" i="0" u="none" strike="noStrike" kern="1200" cap="none" spc="0" normalizeH="0" baseline="0" noProof="0">
                          <a:ln>
                            <a:noFill/>
                          </a:ln>
                          <a:solidFill>
                            <a:prstClr val="black"/>
                          </a:solidFill>
                          <a:effectLst/>
                          <a:uLnTx/>
                          <a:uFillTx/>
                          <a:latin typeface="+mn-lt"/>
                          <a:ea typeface="+mn-ea"/>
                          <a:cs typeface="+mn-cs"/>
                        </a:rPr>
                        <a:t>
 Erdbeben in der Türkei: Frau stirbt nach langer Rettungsaktion im Krankenhaus | WDR Aktuelle Stunde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92075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a:t>
                      </a:r>
                    </a:p>
                  </a:txBody>
                  <a:tcPr/>
                </a:tc>
                <a:extLst>
                  <a:ext uri="{0D108BD9-81ED-4DB2-BD59-A6C34878D82A}">
                    <a16:rowId xmlns:a16="http://schemas.microsoft.com/office/drawing/2014/main" val="14325631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Sportschau - 2023-02-11 18:57:12</a:t>
                      </a:r>
                      <a:r>
                        <a:rPr kumimoji="0" lang="de-DE" sz="1000" b="0" i="0" u="none" strike="noStrike" kern="1200" cap="none" spc="0" normalizeH="0" baseline="0" noProof="0">
                          <a:ln>
                            <a:noFill/>
                          </a:ln>
                          <a:solidFill>
                            <a:prstClr val="black"/>
                          </a:solidFill>
                          <a:effectLst/>
                          <a:uLnTx/>
                          <a:uFillTx/>
                          <a:latin typeface="+mn-lt"/>
                          <a:ea typeface="+mn-ea"/>
                          <a:cs typeface="+mn-cs"/>
                        </a:rPr>
                        <a:t>
 Skispringen: Andreas Wellinger mit Sensations-Sieg in Lake Placid | Sportschau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extLst>
                  <a:ext uri="{0D108BD9-81ED-4DB2-BD59-A6C34878D82A}">
                    <a16:rowId xmlns:a16="http://schemas.microsoft.com/office/drawing/2014/main" val="12169513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Sportschau - 2023-02-11 18:57:12</a:t>
                      </a:r>
                      <a:r>
                        <a:rPr kumimoji="0" lang="de-DE" sz="1000" b="0" i="0" u="none" strike="noStrike" kern="1200" cap="none" spc="0" normalizeH="0" baseline="0" noProof="0">
                          <a:ln>
                            <a:noFill/>
                          </a:ln>
                          <a:solidFill>
                            <a:prstClr val="black"/>
                          </a:solidFill>
                          <a:effectLst/>
                          <a:uLnTx/>
                          <a:uFillTx/>
                          <a:latin typeface="+mn-lt"/>
                          <a:ea typeface="+mn-ea"/>
                          <a:cs typeface="+mn-cs"/>
                        </a:rPr>
                        <a:t>
 Skispringen: Andreas Wellinger mit Sensations-Sieg in Lake Placid | Sportschau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extLst>
                  <a:ext uri="{0D108BD9-81ED-4DB2-BD59-A6C34878D82A}">
                    <a16:rowId xmlns:a16="http://schemas.microsoft.com/office/drawing/2014/main" val="3688717641"/>
                  </a:ext>
                </a:extLst>
              </a:tr>
            </a:tbl>
          </a:graphicData>
        </a:graphic>
      </p:graphicFrame>
      <p:sp>
        <p:nvSpPr>
          <p:cNvPr id="4" name="Text Placeholder 3">
            <a:extLst>
              <a:ext uri="{FF2B5EF4-FFF2-40B4-BE49-F238E27FC236}">
                <a16:creationId xmlns:a16="http://schemas.microsoft.com/office/drawing/2014/main" id="{C82A668A-ACD1-4BBB-BC9F-7B7ADF056B85}"/>
              </a:ext>
            </a:extLst>
          </p:cNvPr>
          <p:cNvSpPr>
            <a:spLocks noGrp="1"/>
          </p:cNvSpPr>
          <p:nvPr>
            <p:ph type="body" sz="quarter" idx="14"/>
          </p:nvPr>
        </p:nvSpPr>
        <p:spPr/>
        <p:txBody>
          <a:bodyPr/>
          <a:lstStyle/>
          <a:p>
            <a:r>
              <a:rPr lang="en-US"/>
              <a:t>10.02.2023 - 12.02.2023</a:t>
            </a:r>
          </a:p>
        </p:txBody>
      </p:sp>
    </p:spTree>
    <p:extLst>
      <p:ext uri="{BB962C8B-B14F-4D97-AF65-F5344CB8AC3E}">
        <p14:creationId xmlns:p14="http://schemas.microsoft.com/office/powerpoint/2010/main" val="63190492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683B75-2D1E-4F8D-8CC2-DCCF20884DB1}"/>
              </a:ext>
            </a:extLst>
          </p:cNvPr>
          <p:cNvSpPr>
            <a:spLocks noGrp="1"/>
          </p:cNvSpPr>
          <p:nvPr>
            <p:ph type="title"/>
          </p:nvPr>
        </p:nvSpPr>
        <p:spPr/>
        <p:txBody>
          <a:bodyPr/>
          <a:lstStyle/>
          <a:p>
            <a:r>
              <a:rPr lang="de-DE"/>
              <a:t>Youtube Top 15 Videos nach Views (gestern veröffentlicht) | 01 Offizielle WDR Angebote - 3 of 3</a:t>
            </a:r>
            <a:endParaRPr lang="en-US"/>
          </a:p>
        </p:txBody>
      </p:sp>
      <p:graphicFrame>
        <p:nvGraphicFramePr>
          <p:cNvPr id="5" name="Table Placeholder 4">
            <a:extLst>
              <a:ext uri="{FF2B5EF4-FFF2-40B4-BE49-F238E27FC236}">
                <a16:creationId xmlns:a16="http://schemas.microsoft.com/office/drawing/2014/main" id="{EE5C0D03-1681-41F0-AD15-46579744B014}"/>
              </a:ext>
            </a:extLst>
          </p:cNvPr>
          <p:cNvGraphicFramePr>
            <a:graphicFrameLocks noGrp="1"/>
          </p:cNvGraphicFramePr>
          <p:nvPr>
            <p:ph type="tbl" sz="quarter" idx="13"/>
            <p:extLst>
              <p:ext uri="{D42A27DB-BD31-4B8C-83A1-F6EECF244321}">
                <p14:modId xmlns:p14="http://schemas.microsoft.com/office/powerpoint/2010/main" val="5151873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871531212"/>
                    </a:ext>
                  </a:extLst>
                </a:gridCol>
                <a:gridCol w="905256">
                  <a:extLst>
                    <a:ext uri="{9D8B030D-6E8A-4147-A177-3AD203B41FA5}">
                      <a16:colId xmlns:a16="http://schemas.microsoft.com/office/drawing/2014/main" val="3218711398"/>
                    </a:ext>
                  </a:extLst>
                </a:gridCol>
                <a:gridCol w="905256">
                  <a:extLst>
                    <a:ext uri="{9D8B030D-6E8A-4147-A177-3AD203B41FA5}">
                      <a16:colId xmlns:a16="http://schemas.microsoft.com/office/drawing/2014/main" val="102955282"/>
                    </a:ext>
                  </a:extLst>
                </a:gridCol>
                <a:gridCol w="905256">
                  <a:extLst>
                    <a:ext uri="{9D8B030D-6E8A-4147-A177-3AD203B41FA5}">
                      <a16:colId xmlns:a16="http://schemas.microsoft.com/office/drawing/2014/main" val="1814719919"/>
                    </a:ext>
                  </a:extLst>
                </a:gridCol>
                <a:gridCol w="905256">
                  <a:extLst>
                    <a:ext uri="{9D8B030D-6E8A-4147-A177-3AD203B41FA5}">
                      <a16:colId xmlns:a16="http://schemas.microsoft.com/office/drawing/2014/main" val="3234290961"/>
                    </a:ext>
                  </a:extLst>
                </a:gridCol>
                <a:gridCol w="905256">
                  <a:extLst>
                    <a:ext uri="{9D8B030D-6E8A-4147-A177-3AD203B41FA5}">
                      <a16:colId xmlns:a16="http://schemas.microsoft.com/office/drawing/2014/main" val="6941154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Duration [mm:ss]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extLst>
                  <a:ext uri="{0D108BD9-81ED-4DB2-BD59-A6C34878D82A}">
                    <a16:rowId xmlns:a16="http://schemas.microsoft.com/office/drawing/2014/main" val="24605488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Sportschau - 2023-02-11 18:57:12</a:t>
                      </a:r>
                      <a:r>
                        <a:rPr kumimoji="0" lang="de-DE" sz="1000" b="0" i="0" u="none" strike="noStrike" kern="1200" cap="none" spc="0" normalizeH="0" baseline="0" noProof="0">
                          <a:ln>
                            <a:noFill/>
                          </a:ln>
                          <a:solidFill>
                            <a:prstClr val="black"/>
                          </a:solidFill>
                          <a:effectLst/>
                          <a:uLnTx/>
                          <a:uFillTx/>
                          <a:latin typeface="+mn-lt"/>
                          <a:ea typeface="+mn-ea"/>
                          <a:cs typeface="+mn-cs"/>
                        </a:rPr>
                        <a:t>
 Skispringen: Andreas Wellinger mit Sensations-Sieg in Lake Placid | Sportschau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extLst>
                  <a:ext uri="{0D108BD9-81ED-4DB2-BD59-A6C34878D82A}">
                    <a16:rowId xmlns:a16="http://schemas.microsoft.com/office/drawing/2014/main" val="2163267775"/>
                  </a:ext>
                </a:extLst>
              </a:tr>
            </a:tbl>
          </a:graphicData>
        </a:graphic>
      </p:graphicFrame>
      <p:sp>
        <p:nvSpPr>
          <p:cNvPr id="4" name="Text Placeholder 3">
            <a:extLst>
              <a:ext uri="{FF2B5EF4-FFF2-40B4-BE49-F238E27FC236}">
                <a16:creationId xmlns:a16="http://schemas.microsoft.com/office/drawing/2014/main" id="{17F84D88-B14F-445F-9620-C99F9327D6AC}"/>
              </a:ext>
            </a:extLst>
          </p:cNvPr>
          <p:cNvSpPr>
            <a:spLocks noGrp="1"/>
          </p:cNvSpPr>
          <p:nvPr>
            <p:ph type="body" sz="quarter" idx="14"/>
          </p:nvPr>
        </p:nvSpPr>
        <p:spPr/>
        <p:txBody>
          <a:bodyPr/>
          <a:lstStyle/>
          <a:p>
            <a:r>
              <a:rPr lang="en-US"/>
              <a:t>10.02.2023 - 12.02.2023</a:t>
            </a:r>
          </a:p>
        </p:txBody>
      </p:sp>
    </p:spTree>
    <p:extLst>
      <p:ext uri="{BB962C8B-B14F-4D97-AF65-F5344CB8AC3E}">
        <p14:creationId xmlns:p14="http://schemas.microsoft.com/office/powerpoint/2010/main" val="349831147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F95085-D3FC-4DE8-AF18-E3DF1393846F}"/>
              </a:ext>
            </a:extLst>
          </p:cNvPr>
          <p:cNvSpPr>
            <a:spLocks noGrp="1"/>
          </p:cNvSpPr>
          <p:nvPr>
            <p:ph type="title"/>
          </p:nvPr>
        </p:nvSpPr>
        <p:spPr/>
        <p:txBody>
          <a:bodyPr/>
          <a:lstStyle/>
          <a:p>
            <a:r>
              <a:rPr lang="de-DE"/>
              <a:t>Youtube Video-Hitliste letzte 7 Tage | 01 Offizielle WDR Angebote - 1 of 3</a:t>
            </a:r>
            <a:endParaRPr lang="en-US"/>
          </a:p>
        </p:txBody>
      </p:sp>
      <p:graphicFrame>
        <p:nvGraphicFramePr>
          <p:cNvPr id="5" name="Table Placeholder 4">
            <a:extLst>
              <a:ext uri="{FF2B5EF4-FFF2-40B4-BE49-F238E27FC236}">
                <a16:creationId xmlns:a16="http://schemas.microsoft.com/office/drawing/2014/main" id="{48AE7B6F-65F2-4865-A26C-C4C0EAEC8497}"/>
              </a:ext>
            </a:extLst>
          </p:cNvPr>
          <p:cNvGraphicFramePr>
            <a:graphicFrameLocks noGrp="1"/>
          </p:cNvGraphicFramePr>
          <p:nvPr>
            <p:ph type="tbl" sz="quarter" idx="13"/>
            <p:extLst>
              <p:ext uri="{D42A27DB-BD31-4B8C-83A1-F6EECF244321}">
                <p14:modId xmlns:p14="http://schemas.microsoft.com/office/powerpoint/2010/main" val="15844811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4127696080"/>
                    </a:ext>
                  </a:extLst>
                </a:gridCol>
                <a:gridCol w="822960">
                  <a:extLst>
                    <a:ext uri="{9D8B030D-6E8A-4147-A177-3AD203B41FA5}">
                      <a16:colId xmlns:a16="http://schemas.microsoft.com/office/drawing/2014/main" val="1113307094"/>
                    </a:ext>
                  </a:extLst>
                </a:gridCol>
                <a:gridCol w="822960">
                  <a:extLst>
                    <a:ext uri="{9D8B030D-6E8A-4147-A177-3AD203B41FA5}">
                      <a16:colId xmlns:a16="http://schemas.microsoft.com/office/drawing/2014/main" val="1478978041"/>
                    </a:ext>
                  </a:extLst>
                </a:gridCol>
                <a:gridCol w="822960">
                  <a:extLst>
                    <a:ext uri="{9D8B030D-6E8A-4147-A177-3AD203B41FA5}">
                      <a16:colId xmlns:a16="http://schemas.microsoft.com/office/drawing/2014/main" val="689119946"/>
                    </a:ext>
                  </a:extLst>
                </a:gridCol>
                <a:gridCol w="822960">
                  <a:extLst>
                    <a:ext uri="{9D8B030D-6E8A-4147-A177-3AD203B41FA5}">
                      <a16:colId xmlns:a16="http://schemas.microsoft.com/office/drawing/2014/main" val="3528531952"/>
                    </a:ext>
                  </a:extLst>
                </a:gridCol>
                <a:gridCol w="822960">
                  <a:extLst>
                    <a:ext uri="{9D8B030D-6E8A-4147-A177-3AD203B41FA5}">
                      <a16:colId xmlns:a16="http://schemas.microsoft.com/office/drawing/2014/main" val="1922663547"/>
                    </a:ext>
                  </a:extLst>
                </a:gridCol>
                <a:gridCol w="822960">
                  <a:extLst>
                    <a:ext uri="{9D8B030D-6E8A-4147-A177-3AD203B41FA5}">
                      <a16:colId xmlns:a16="http://schemas.microsoft.com/office/drawing/2014/main" val="14337395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Channel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Duration [mm:ss]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42004824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Sportschau - 2023-02-03 17:52:44</a:t>
                      </a:r>
                      <a:r>
                        <a:rPr kumimoji="0" lang="de-DE" sz="1000" b="0" i="0" u="none" strike="noStrike" kern="1200" cap="none" spc="0" normalizeH="0" baseline="0" noProof="0">
                          <a:ln>
                            <a:noFill/>
                          </a:ln>
                          <a:solidFill>
                            <a:prstClr val="black"/>
                          </a:solidFill>
                          <a:effectLst/>
                          <a:uLnTx/>
                          <a:uFillTx/>
                          <a:latin typeface="+mn-lt"/>
                          <a:ea typeface="+mn-ea"/>
                          <a:cs typeface="+mn-cs"/>
                        </a:rPr>
                        <a:t>
 Skispringen: Hier stockt allen der Atem | Sportschau #shorts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1127177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1656</a:t>
                      </a:r>
                    </a:p>
                  </a:txBody>
                  <a:tcPr/>
                </a:tc>
                <a:extLst>
                  <a:ext uri="{0D108BD9-81ED-4DB2-BD59-A6C34878D82A}">
                    <a16:rowId xmlns:a16="http://schemas.microsoft.com/office/drawing/2014/main" val="3320157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Sportschau - 2023-02-05 23:00:17</a:t>
                      </a:r>
                      <a:r>
                        <a:rPr kumimoji="0" lang="de-DE" sz="1000" b="0" i="0" u="none" strike="noStrike" kern="1200" cap="none" spc="0" normalizeH="0" baseline="0" noProof="0">
                          <a:ln>
                            <a:noFill/>
                          </a:ln>
                          <a:solidFill>
                            <a:prstClr val="black"/>
                          </a:solidFill>
                          <a:effectLst/>
                          <a:uLnTx/>
                          <a:uFillTx/>
                          <a:latin typeface="+mn-lt"/>
                          <a:ea typeface="+mn-ea"/>
                          <a:cs typeface="+mn-cs"/>
                        </a:rPr>
                        <a:t>
 Borussia Dortmund - SC Freiburg Highlights Bundesliga, 19. Spieltag | Sportschau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517576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a:t>
                      </a:r>
                    </a:p>
                  </a:txBody>
                  <a:tcPr/>
                </a:tc>
                <a:extLst>
                  <a:ext uri="{0D108BD9-81ED-4DB2-BD59-A6C34878D82A}">
                    <a16:rowId xmlns:a16="http://schemas.microsoft.com/office/drawing/2014/main" val="6368679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WDR aktuell - 2023-02-06 20:53:41</a:t>
                      </a:r>
                      <a:r>
                        <a:rPr kumimoji="0" lang="de-DE" sz="1000" b="0" i="0" u="none" strike="noStrike" kern="1200" cap="none" spc="0" normalizeH="0" baseline="0" noProof="0">
                          <a:ln>
                            <a:noFill/>
                          </a:ln>
                          <a:solidFill>
                            <a:prstClr val="black"/>
                          </a:solidFill>
                          <a:effectLst/>
                          <a:uLnTx/>
                          <a:uFillTx/>
                          <a:latin typeface="+mn-lt"/>
                          <a:ea typeface="+mn-ea"/>
                          <a:cs typeface="+mn-cs"/>
                        </a:rPr>
                        <a:t>
 Erdbeben in der Türkei und Syrien: Viele Tote und Verletzte | WDR Aktuelle Stunde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00:14:57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479833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1570</a:t>
                      </a:r>
                    </a:p>
                  </a:txBody>
                  <a:tcPr/>
                </a:tc>
                <a:extLst>
                  <a:ext uri="{0D108BD9-81ED-4DB2-BD59-A6C34878D82A}">
                    <a16:rowId xmlns:a16="http://schemas.microsoft.com/office/drawing/2014/main" val="31875394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WDR - 2023-02-07 15:00:34</a:t>
                      </a:r>
                      <a:r>
                        <a:rPr kumimoji="0" lang="de-DE" sz="1000" b="0" i="0" u="none" strike="noStrike" kern="1200" cap="none" spc="0" normalizeH="0" baseline="0" noProof="0">
                          <a:ln>
                            <a:noFill/>
                          </a:ln>
                          <a:solidFill>
                            <a:prstClr val="black"/>
                          </a:solidFill>
                          <a:effectLst/>
                          <a:uLnTx/>
                          <a:uFillTx/>
                          <a:latin typeface="+mn-lt"/>
                          <a:ea typeface="+mn-ea"/>
                          <a:cs typeface="+mn-cs"/>
                        </a:rPr>
                        <a:t>
 Carport-Brand droht auf Nachbargrundstücke überzugreifen | S06/E06 | Feuer &amp; Flamme | WDR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00:26:40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441494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1034</a:t>
                      </a:r>
                    </a:p>
                  </a:txBody>
                  <a:tcPr/>
                </a:tc>
                <a:extLst>
                  <a:ext uri="{0D108BD9-81ED-4DB2-BD59-A6C34878D82A}">
                    <a16:rowId xmlns:a16="http://schemas.microsoft.com/office/drawing/2014/main" val="40878708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Sportschau - 2023-02-03 18:32:48</a:t>
                      </a:r>
                      <a:r>
                        <a:rPr kumimoji="0" lang="de-DE" sz="1000" b="0" i="0" u="none" strike="noStrike" kern="1200" cap="none" spc="0" normalizeH="0" baseline="0" noProof="0">
                          <a:ln>
                            <a:noFill/>
                          </a:ln>
                          <a:solidFill>
                            <a:prstClr val="black"/>
                          </a:solidFill>
                          <a:effectLst/>
                          <a:uLnTx/>
                          <a:uFillTx/>
                          <a:latin typeface="+mn-lt"/>
                          <a:ea typeface="+mn-ea"/>
                          <a:cs typeface="+mn-cs"/>
                        </a:rPr>
                        <a:t>
 Skispringen in Willingen: Zajcs Sprung lässt Atem stocken | Sportschau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419441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621</a:t>
                      </a:r>
                    </a:p>
                  </a:txBody>
                  <a:tcPr/>
                </a:tc>
                <a:extLst>
                  <a:ext uri="{0D108BD9-81ED-4DB2-BD59-A6C34878D82A}">
                    <a16:rowId xmlns:a16="http://schemas.microsoft.com/office/drawing/2014/main" val="25373919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WDR - 2023-01-31 17:00:17</a:t>
                      </a:r>
                      <a:r>
                        <a:rPr kumimoji="0" lang="de-DE" sz="1000" b="0" i="0" u="none" strike="noStrike" kern="1200" cap="none" spc="0" normalizeH="0" baseline="0" noProof="0">
                          <a:ln>
                            <a:noFill/>
                          </a:ln>
                          <a:solidFill>
                            <a:prstClr val="black"/>
                          </a:solidFill>
                          <a:effectLst/>
                          <a:uLnTx/>
                          <a:uFillTx/>
                          <a:latin typeface="+mn-lt"/>
                          <a:ea typeface="+mn-ea"/>
                          <a:cs typeface="+mn-cs"/>
                        </a:rPr>
                        <a:t>
 Comedienne Martina Hill über ihre schlimmsten Berufserfahrungen | Kölner Treff | WDR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00:16:34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376106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2051</a:t>
                      </a:r>
                    </a:p>
                  </a:txBody>
                  <a:tcPr/>
                </a:tc>
                <a:extLst>
                  <a:ext uri="{0D108BD9-81ED-4DB2-BD59-A6C34878D82A}">
                    <a16:rowId xmlns:a16="http://schemas.microsoft.com/office/drawing/2014/main" val="34560952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WDR Comedy &amp; Satire - 2023-02-02 11:00:19</a:t>
                      </a:r>
                      <a:r>
                        <a:rPr kumimoji="0" lang="en-US" sz="1000" b="0" i="0" u="none" strike="noStrike" kern="1200" cap="none" spc="0" normalizeH="0" baseline="0" noProof="0">
                          <a:ln>
                            <a:noFill/>
                          </a:ln>
                          <a:solidFill>
                            <a:prstClr val="black"/>
                          </a:solidFill>
                          <a:effectLst/>
                          <a:uLnTx/>
                          <a:uFillTx/>
                          <a:latin typeface="+mn-lt"/>
                          <a:ea typeface="+mn-ea"/>
                          <a:cs typeface="+mn-cs"/>
                        </a:rPr>
                        <a:t>
 Bewusster fliegen 😄 | Johann König in "Jubel, Trubel, Heiserkeit"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369397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3319</a:t>
                      </a:r>
                    </a:p>
                  </a:txBody>
                  <a:tcPr/>
                </a:tc>
                <a:extLst>
                  <a:ext uri="{0D108BD9-81ED-4DB2-BD59-A6C34878D82A}">
                    <a16:rowId xmlns:a16="http://schemas.microsoft.com/office/drawing/2014/main" val="2990383470"/>
                  </a:ext>
                </a:extLst>
              </a:tr>
            </a:tbl>
          </a:graphicData>
        </a:graphic>
      </p:graphicFrame>
      <p:sp>
        <p:nvSpPr>
          <p:cNvPr id="4" name="Text Placeholder 3">
            <a:extLst>
              <a:ext uri="{FF2B5EF4-FFF2-40B4-BE49-F238E27FC236}">
                <a16:creationId xmlns:a16="http://schemas.microsoft.com/office/drawing/2014/main" id="{F60EEC44-46FC-4D73-8FC6-D6FDD740EAD0}"/>
              </a:ext>
            </a:extLst>
          </p:cNvPr>
          <p:cNvSpPr>
            <a:spLocks noGrp="1"/>
          </p:cNvSpPr>
          <p:nvPr>
            <p:ph type="body" sz="quarter" idx="14"/>
          </p:nvPr>
        </p:nvSpPr>
        <p:spPr/>
        <p:txBody>
          <a:bodyPr/>
          <a:lstStyle/>
          <a:p>
            <a:r>
              <a:rPr lang="en-US"/>
              <a:t>03.02.2023 - 10.02.2023</a:t>
            </a:r>
          </a:p>
        </p:txBody>
      </p:sp>
    </p:spTree>
    <p:extLst>
      <p:ext uri="{BB962C8B-B14F-4D97-AF65-F5344CB8AC3E}">
        <p14:creationId xmlns:p14="http://schemas.microsoft.com/office/powerpoint/2010/main" val="230615511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E5A66A-E112-40B3-98AB-4FBC284B1C1E}"/>
              </a:ext>
            </a:extLst>
          </p:cNvPr>
          <p:cNvSpPr>
            <a:spLocks noGrp="1"/>
          </p:cNvSpPr>
          <p:nvPr>
            <p:ph type="title"/>
          </p:nvPr>
        </p:nvSpPr>
        <p:spPr/>
        <p:txBody>
          <a:bodyPr/>
          <a:lstStyle/>
          <a:p>
            <a:r>
              <a:rPr lang="de-DE"/>
              <a:t>Youtube Video-Hitliste letzte 7 Tage | 01 Offizielle WDR Angebote - 2 of 3</a:t>
            </a:r>
            <a:endParaRPr lang="en-US"/>
          </a:p>
        </p:txBody>
      </p:sp>
      <p:graphicFrame>
        <p:nvGraphicFramePr>
          <p:cNvPr id="5" name="Table Placeholder 4">
            <a:extLst>
              <a:ext uri="{FF2B5EF4-FFF2-40B4-BE49-F238E27FC236}">
                <a16:creationId xmlns:a16="http://schemas.microsoft.com/office/drawing/2014/main" id="{E430CBC3-86B6-49F8-AEAD-D911A2E07B08}"/>
              </a:ext>
            </a:extLst>
          </p:cNvPr>
          <p:cNvGraphicFramePr>
            <a:graphicFrameLocks noGrp="1"/>
          </p:cNvGraphicFramePr>
          <p:nvPr>
            <p:ph type="tbl" sz="quarter" idx="13"/>
            <p:extLst>
              <p:ext uri="{D42A27DB-BD31-4B8C-83A1-F6EECF244321}">
                <p14:modId xmlns:p14="http://schemas.microsoft.com/office/powerpoint/2010/main" val="19845775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963780123"/>
                    </a:ext>
                  </a:extLst>
                </a:gridCol>
                <a:gridCol w="822960">
                  <a:extLst>
                    <a:ext uri="{9D8B030D-6E8A-4147-A177-3AD203B41FA5}">
                      <a16:colId xmlns:a16="http://schemas.microsoft.com/office/drawing/2014/main" val="2731954211"/>
                    </a:ext>
                  </a:extLst>
                </a:gridCol>
                <a:gridCol w="822960">
                  <a:extLst>
                    <a:ext uri="{9D8B030D-6E8A-4147-A177-3AD203B41FA5}">
                      <a16:colId xmlns:a16="http://schemas.microsoft.com/office/drawing/2014/main" val="3685128663"/>
                    </a:ext>
                  </a:extLst>
                </a:gridCol>
                <a:gridCol w="822960">
                  <a:extLst>
                    <a:ext uri="{9D8B030D-6E8A-4147-A177-3AD203B41FA5}">
                      <a16:colId xmlns:a16="http://schemas.microsoft.com/office/drawing/2014/main" val="3490003695"/>
                    </a:ext>
                  </a:extLst>
                </a:gridCol>
                <a:gridCol w="822960">
                  <a:extLst>
                    <a:ext uri="{9D8B030D-6E8A-4147-A177-3AD203B41FA5}">
                      <a16:colId xmlns:a16="http://schemas.microsoft.com/office/drawing/2014/main" val="1308854138"/>
                    </a:ext>
                  </a:extLst>
                </a:gridCol>
                <a:gridCol w="822960">
                  <a:extLst>
                    <a:ext uri="{9D8B030D-6E8A-4147-A177-3AD203B41FA5}">
                      <a16:colId xmlns:a16="http://schemas.microsoft.com/office/drawing/2014/main" val="3240567522"/>
                    </a:ext>
                  </a:extLst>
                </a:gridCol>
                <a:gridCol w="822960">
                  <a:extLst>
                    <a:ext uri="{9D8B030D-6E8A-4147-A177-3AD203B41FA5}">
                      <a16:colId xmlns:a16="http://schemas.microsoft.com/office/drawing/2014/main" val="32727149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Channel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Duration [mm:ss]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37315176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Sportschau - 2023-02-05 23:00:11</a:t>
                      </a:r>
                      <a:r>
                        <a:rPr kumimoji="0" lang="de-DE" sz="1000" b="0" i="0" u="none" strike="noStrike" kern="1200" cap="none" spc="0" normalizeH="0" baseline="0" noProof="0">
                          <a:ln>
                            <a:noFill/>
                          </a:ln>
                          <a:solidFill>
                            <a:prstClr val="black"/>
                          </a:solidFill>
                          <a:effectLst/>
                          <a:uLnTx/>
                          <a:uFillTx/>
                          <a:latin typeface="+mn-lt"/>
                          <a:ea typeface="+mn-ea"/>
                          <a:cs typeface="+mn-cs"/>
                        </a:rPr>
                        <a:t>
 VfL Wolfsburg - Bayern München Highlights Bundesliga, 19. Spieltag | Sportschau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a:t>
                      </a:r>
                    </a:p>
                  </a:txBody>
                  <a:tcPr/>
                </a:tc>
                <a:extLst>
                  <a:ext uri="{0D108BD9-81ED-4DB2-BD59-A6C34878D82A}">
                    <a16:rowId xmlns:a16="http://schemas.microsoft.com/office/drawing/2014/main" val="18211024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Sportschau - 2023-02-05 23:00:10</a:t>
                      </a:r>
                      <a:r>
                        <a:rPr kumimoji="0" lang="de-DE" sz="1000" b="0" i="0" u="none" strike="noStrike" kern="1200" cap="none" spc="0" normalizeH="0" baseline="0" noProof="0">
                          <a:ln>
                            <a:noFill/>
                          </a:ln>
                          <a:solidFill>
                            <a:prstClr val="black"/>
                          </a:solidFill>
                          <a:effectLst/>
                          <a:uLnTx/>
                          <a:uFillTx/>
                          <a:latin typeface="+mn-lt"/>
                          <a:ea typeface="+mn-ea"/>
                          <a:cs typeface="+mn-cs"/>
                        </a:rPr>
                        <a:t>
 VfB Stuttgart - SV Werder Bremen Highlights Bundesliga, 19. Spieltag | Sportschau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311029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a:t>
                      </a:r>
                    </a:p>
                  </a:txBody>
                  <a:tcPr/>
                </a:tc>
                <a:extLst>
                  <a:ext uri="{0D108BD9-81ED-4DB2-BD59-A6C34878D82A}">
                    <a16:rowId xmlns:a16="http://schemas.microsoft.com/office/drawing/2014/main" val="31874113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Sportschau - 2023-02-08 22:24:38</a:t>
                      </a:r>
                      <a:r>
                        <a:rPr kumimoji="0" lang="en-US" sz="1000" b="0" i="0" u="none" strike="noStrike" kern="1200" cap="none" spc="0" normalizeH="0" baseline="0" noProof="0">
                          <a:ln>
                            <a:noFill/>
                          </a:ln>
                          <a:solidFill>
                            <a:prstClr val="black"/>
                          </a:solidFill>
                          <a:effectLst/>
                          <a:uLnTx/>
                          <a:uFillTx/>
                          <a:latin typeface="+mn-lt"/>
                          <a:ea typeface="+mn-ea"/>
                          <a:cs typeface="+mn-cs"/>
                        </a:rPr>
                        <a:t>
 VfL Bochum – Borussia Dortmund Highlights DFB-Pokal, Achtelfinale | Sportschau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279741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a:t>
                      </a:r>
                    </a:p>
                  </a:txBody>
                  <a:tcPr/>
                </a:tc>
                <a:extLst>
                  <a:ext uri="{0D108BD9-81ED-4DB2-BD59-A6C34878D82A}">
                    <a16:rowId xmlns:a16="http://schemas.microsoft.com/office/drawing/2014/main" val="19367360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WDR Comedy &amp; Satire - 2023-02-08 17:00:20</a:t>
                      </a:r>
                      <a:r>
                        <a:rPr kumimoji="0" lang="de-DE" sz="1000" b="0" i="0" u="none" strike="noStrike" kern="1200" cap="none" spc="0" normalizeH="0" baseline="0" noProof="0">
                          <a:ln>
                            <a:noFill/>
                          </a:ln>
                          <a:solidFill>
                            <a:prstClr val="black"/>
                          </a:solidFill>
                          <a:effectLst/>
                          <a:uLnTx/>
                          <a:uFillTx/>
                          <a:latin typeface="+mn-lt"/>
                          <a:ea typeface="+mn-ea"/>
                          <a:cs typeface="+mn-cs"/>
                        </a:rPr>
                        <a:t>
 "WAS WILLST DU VON MIR?" 😄 | Johann König in "Jubel, Trubel, Heiserkeit"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249808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2843</a:t>
                      </a:r>
                    </a:p>
                  </a:txBody>
                  <a:tcPr/>
                </a:tc>
                <a:extLst>
                  <a:ext uri="{0D108BD9-81ED-4DB2-BD59-A6C34878D82A}">
                    <a16:rowId xmlns:a16="http://schemas.microsoft.com/office/drawing/2014/main" val="1404367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WDR aktuell - 2023-02-02 18:41:37</a:t>
                      </a:r>
                      <a:r>
                        <a:rPr kumimoji="0" lang="de-DE" sz="1000" b="0" i="0" u="none" strike="noStrike" kern="1200" cap="none" spc="0" normalizeH="0" baseline="0" noProof="0">
                          <a:ln>
                            <a:noFill/>
                          </a:ln>
                          <a:solidFill>
                            <a:prstClr val="black"/>
                          </a:solidFill>
                          <a:effectLst/>
                          <a:uLnTx/>
                          <a:uFillTx/>
                          <a:latin typeface="+mn-lt"/>
                          <a:ea typeface="+mn-ea"/>
                          <a:cs typeface="+mn-cs"/>
                        </a:rPr>
                        <a:t>
 Tierquälerei in Oelde: Polizei befreit 15 Pferde | WDR Aktuelle Stunde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a:t>
                      </a:r>
                    </a:p>
                  </a:txBody>
                  <a:tcPr/>
                </a:tc>
                <a:extLst>
                  <a:ext uri="{0D108BD9-81ED-4DB2-BD59-A6C34878D82A}">
                    <a16:rowId xmlns:a16="http://schemas.microsoft.com/office/drawing/2014/main" val="39877654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Sportschau - 2023-02-07 22:57:45</a:t>
                      </a:r>
                      <a:r>
                        <a:rPr kumimoji="0" lang="de-DE" sz="1000" b="0" i="0" u="none" strike="noStrike" kern="1200" cap="none" spc="0" normalizeH="0" baseline="0" noProof="0">
                          <a:ln>
                            <a:noFill/>
                          </a:ln>
                          <a:solidFill>
                            <a:prstClr val="black"/>
                          </a:solidFill>
                          <a:effectLst/>
                          <a:uLnTx/>
                          <a:uFillTx/>
                          <a:latin typeface="+mn-lt"/>
                          <a:ea typeface="+mn-ea"/>
                          <a:cs typeface="+mn-cs"/>
                        </a:rPr>
                        <a:t>
 Eintracht Frankfurt – Darmstadt 98 Highlights DFB-Pokal, Achtelfinale | Sportschau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221071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a:t>
                      </a:r>
                    </a:p>
                  </a:txBody>
                  <a:tcPr/>
                </a:tc>
                <a:extLst>
                  <a:ext uri="{0D108BD9-81ED-4DB2-BD59-A6C34878D82A}">
                    <a16:rowId xmlns:a16="http://schemas.microsoft.com/office/drawing/2014/main" val="42357888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Weltspiegel - 2021-11-16 14:00:30</a:t>
                      </a:r>
                      <a:r>
                        <a:rPr kumimoji="0" lang="de-DE" sz="1000" b="0" i="0" u="none" strike="noStrike" kern="1200" cap="none" spc="0" normalizeH="0" baseline="0" noProof="0">
                          <a:ln>
                            <a:noFill/>
                          </a:ln>
                          <a:solidFill>
                            <a:prstClr val="black"/>
                          </a:solidFill>
                          <a:effectLst/>
                          <a:uLnTx/>
                          <a:uFillTx/>
                          <a:latin typeface="+mn-lt"/>
                          <a:ea typeface="+mn-ea"/>
                          <a:cs typeface="+mn-cs"/>
                        </a:rPr>
                        <a:t>
 Das krasse Geschäft mit dem Lachs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00:29:19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949</a:t>
                      </a:r>
                    </a:p>
                  </a:txBody>
                  <a:tcPr/>
                </a:tc>
                <a:extLst>
                  <a:ext uri="{0D108BD9-81ED-4DB2-BD59-A6C34878D82A}">
                    <a16:rowId xmlns:a16="http://schemas.microsoft.com/office/drawing/2014/main" val="532687216"/>
                  </a:ext>
                </a:extLst>
              </a:tr>
            </a:tbl>
          </a:graphicData>
        </a:graphic>
      </p:graphicFrame>
      <p:sp>
        <p:nvSpPr>
          <p:cNvPr id="4" name="Text Placeholder 3">
            <a:extLst>
              <a:ext uri="{FF2B5EF4-FFF2-40B4-BE49-F238E27FC236}">
                <a16:creationId xmlns:a16="http://schemas.microsoft.com/office/drawing/2014/main" id="{6825B98E-D583-4DE6-B266-C8344679AB22}"/>
              </a:ext>
            </a:extLst>
          </p:cNvPr>
          <p:cNvSpPr>
            <a:spLocks noGrp="1"/>
          </p:cNvSpPr>
          <p:nvPr>
            <p:ph type="body" sz="quarter" idx="14"/>
          </p:nvPr>
        </p:nvSpPr>
        <p:spPr/>
        <p:txBody>
          <a:bodyPr/>
          <a:lstStyle/>
          <a:p>
            <a:r>
              <a:rPr lang="en-US"/>
              <a:t>03.02.2023 - 10.02.2023</a:t>
            </a:r>
          </a:p>
        </p:txBody>
      </p:sp>
    </p:spTree>
    <p:extLst>
      <p:ext uri="{BB962C8B-B14F-4D97-AF65-F5344CB8AC3E}">
        <p14:creationId xmlns:p14="http://schemas.microsoft.com/office/powerpoint/2010/main" val="48300398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854317-C55D-4B8C-BB3F-9F858A00DA34}"/>
              </a:ext>
            </a:extLst>
          </p:cNvPr>
          <p:cNvSpPr>
            <a:spLocks noGrp="1"/>
          </p:cNvSpPr>
          <p:nvPr>
            <p:ph type="title"/>
          </p:nvPr>
        </p:nvSpPr>
        <p:spPr/>
        <p:txBody>
          <a:bodyPr/>
          <a:lstStyle/>
          <a:p>
            <a:r>
              <a:rPr lang="de-DE"/>
              <a:t>Youtube Video-Hitliste letzte 7 Tage | 01 Offizielle WDR Angebote - 3 of 3</a:t>
            </a:r>
            <a:endParaRPr lang="en-US"/>
          </a:p>
        </p:txBody>
      </p:sp>
      <p:graphicFrame>
        <p:nvGraphicFramePr>
          <p:cNvPr id="5" name="Table Placeholder 4">
            <a:extLst>
              <a:ext uri="{FF2B5EF4-FFF2-40B4-BE49-F238E27FC236}">
                <a16:creationId xmlns:a16="http://schemas.microsoft.com/office/drawing/2014/main" id="{57C2D33B-744E-4BF1-B2CC-177E5B7596D6}"/>
              </a:ext>
            </a:extLst>
          </p:cNvPr>
          <p:cNvGraphicFramePr>
            <a:graphicFrameLocks noGrp="1"/>
          </p:cNvGraphicFramePr>
          <p:nvPr>
            <p:ph type="tbl" sz="quarter" idx="13"/>
            <p:extLst>
              <p:ext uri="{D42A27DB-BD31-4B8C-83A1-F6EECF244321}">
                <p14:modId xmlns:p14="http://schemas.microsoft.com/office/powerpoint/2010/main" val="42803151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599526422"/>
                    </a:ext>
                  </a:extLst>
                </a:gridCol>
                <a:gridCol w="822960">
                  <a:extLst>
                    <a:ext uri="{9D8B030D-6E8A-4147-A177-3AD203B41FA5}">
                      <a16:colId xmlns:a16="http://schemas.microsoft.com/office/drawing/2014/main" val="3361162530"/>
                    </a:ext>
                  </a:extLst>
                </a:gridCol>
                <a:gridCol w="822960">
                  <a:extLst>
                    <a:ext uri="{9D8B030D-6E8A-4147-A177-3AD203B41FA5}">
                      <a16:colId xmlns:a16="http://schemas.microsoft.com/office/drawing/2014/main" val="5970881"/>
                    </a:ext>
                  </a:extLst>
                </a:gridCol>
                <a:gridCol w="822960">
                  <a:extLst>
                    <a:ext uri="{9D8B030D-6E8A-4147-A177-3AD203B41FA5}">
                      <a16:colId xmlns:a16="http://schemas.microsoft.com/office/drawing/2014/main" val="4128364257"/>
                    </a:ext>
                  </a:extLst>
                </a:gridCol>
                <a:gridCol w="822960">
                  <a:extLst>
                    <a:ext uri="{9D8B030D-6E8A-4147-A177-3AD203B41FA5}">
                      <a16:colId xmlns:a16="http://schemas.microsoft.com/office/drawing/2014/main" val="2423716690"/>
                    </a:ext>
                  </a:extLst>
                </a:gridCol>
                <a:gridCol w="822960">
                  <a:extLst>
                    <a:ext uri="{9D8B030D-6E8A-4147-A177-3AD203B41FA5}">
                      <a16:colId xmlns:a16="http://schemas.microsoft.com/office/drawing/2014/main" val="3651950317"/>
                    </a:ext>
                  </a:extLst>
                </a:gridCol>
                <a:gridCol w="822960">
                  <a:extLst>
                    <a:ext uri="{9D8B030D-6E8A-4147-A177-3AD203B41FA5}">
                      <a16:colId xmlns:a16="http://schemas.microsoft.com/office/drawing/2014/main" val="11380528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Channel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Duration [mm:ss]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9684188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WDR Comedy &amp; Satire - 2022-12-19 11:00:21</a:t>
                      </a:r>
                      <a:r>
                        <a:rPr kumimoji="0" lang="en-US" sz="1000" b="0" i="0" u="none" strike="noStrike" kern="1200" cap="none" spc="0" normalizeH="0" baseline="0" noProof="0">
                          <a:ln>
                            <a:noFill/>
                          </a:ln>
                          <a:solidFill>
                            <a:prstClr val="black"/>
                          </a:solidFill>
                          <a:effectLst/>
                          <a:uLnTx/>
                          <a:uFillTx/>
                          <a:latin typeface="+mn-lt"/>
                          <a:ea typeface="+mn-ea"/>
                          <a:cs typeface="+mn-cs"/>
                        </a:rPr>
                        <a:t>
 "Das ist nicht mein Publikum" 😄 | Alex Stoldt beim Prix Pantheon 2022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973</a:t>
                      </a:r>
                    </a:p>
                  </a:txBody>
                  <a:tcPr/>
                </a:tc>
                <a:extLst>
                  <a:ext uri="{0D108BD9-81ED-4DB2-BD59-A6C34878D82A}">
                    <a16:rowId xmlns:a16="http://schemas.microsoft.com/office/drawing/2014/main" val="3423877329"/>
                  </a:ext>
                </a:extLst>
              </a:tr>
            </a:tbl>
          </a:graphicData>
        </a:graphic>
      </p:graphicFrame>
      <p:sp>
        <p:nvSpPr>
          <p:cNvPr id="4" name="Text Placeholder 3">
            <a:extLst>
              <a:ext uri="{FF2B5EF4-FFF2-40B4-BE49-F238E27FC236}">
                <a16:creationId xmlns:a16="http://schemas.microsoft.com/office/drawing/2014/main" id="{66330249-66D0-4DC5-A184-BF63AC1CB268}"/>
              </a:ext>
            </a:extLst>
          </p:cNvPr>
          <p:cNvSpPr>
            <a:spLocks noGrp="1"/>
          </p:cNvSpPr>
          <p:nvPr>
            <p:ph type="body" sz="quarter" idx="14"/>
          </p:nvPr>
        </p:nvSpPr>
        <p:spPr/>
        <p:txBody>
          <a:bodyPr/>
          <a:lstStyle/>
          <a:p>
            <a:r>
              <a:rPr lang="en-US"/>
              <a:t>03.02.2023 - 10.02.2023</a:t>
            </a:r>
          </a:p>
        </p:txBody>
      </p:sp>
    </p:spTree>
    <p:extLst>
      <p:ext uri="{BB962C8B-B14F-4D97-AF65-F5344CB8AC3E}">
        <p14:creationId xmlns:p14="http://schemas.microsoft.com/office/powerpoint/2010/main" val="132434643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1695</Words>
  <Application>Microsoft Office PowerPoint</Application>
  <PresentationFormat>On-screen Show (4:3)</PresentationFormat>
  <Paragraphs>724</Paragraphs>
  <Slides>27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27</vt:i4>
      </vt:variant>
    </vt:vector>
  </HeadingPairs>
  <TitlesOfParts>
    <vt:vector size="30" baseType="lpstr">
      <vt:lpstr>Arial</vt:lpstr>
      <vt:lpstr>Calibri</vt:lpstr>
      <vt:lpstr>quintly_template</vt:lpstr>
      <vt:lpstr>MR_Top-Postings_Offizielle WDR Angebote_nach Interaktionen</vt:lpstr>
      <vt:lpstr>Facebook Top 15 Postings nach Interaktionen | 01 Offizielle WDR Angebote - 1 of 4</vt:lpstr>
      <vt:lpstr>Facebook Top 15 Postings nach Interaktionen | 01 Offizielle WDR Angebote - 2 of 4</vt:lpstr>
      <vt:lpstr>Facebook Top 15 Postings nach Interaktionen | 01 Offizielle WDR Angebote - 3 of 4</vt:lpstr>
      <vt:lpstr>Facebook Top 15 Postings nach Interaktionen | 01 Offizielle WDR Angebote - 4 of 4</vt:lpstr>
      <vt:lpstr>Instagram Top 15 Postings nach Interaktionen | 01 Offizielle WDR Angebote - 1 of 12</vt:lpstr>
      <vt:lpstr>Instagram Top 15 Postings nach Interaktionen | 01 Offizielle WDR Angebote - 2 of 12</vt:lpstr>
      <vt:lpstr>Instagram Top 15 Postings nach Interaktionen | 01 Offizielle WDR Angebote - 3 of 12</vt:lpstr>
      <vt:lpstr>Instagram Top 15 Postings nach Interaktionen | 01 Offizielle WDR Angebote - 4 of 12</vt:lpstr>
      <vt:lpstr>Instagram Top 15 Postings nach Interaktionen | 01 Offizielle WDR Angebote - 5 of 12</vt:lpstr>
      <vt:lpstr>Instagram Top 15 Postings nach Interaktionen | 01 Offizielle WDR Angebote - 6 of 12</vt:lpstr>
      <vt:lpstr>Instagram Top 15 Postings nach Interaktionen | 01 Offizielle WDR Angebote - 7 of 12</vt:lpstr>
      <vt:lpstr>Instagram Top 15 Postings nach Interaktionen | 01 Offizielle WDR Angebote - 8 of 12</vt:lpstr>
      <vt:lpstr>Instagram Top 15 Postings nach Interaktionen | 01 Offizielle WDR Angebote - 9 of 12</vt:lpstr>
      <vt:lpstr>Instagram Top 15 Postings nach Interaktionen | 01 Offizielle WDR Angebote - 10 of 12</vt:lpstr>
      <vt:lpstr>Instagram Top 15 Postings nach Interaktionen | 01 Offizielle WDR Angebote - 11 of 12</vt:lpstr>
      <vt:lpstr>Instagram Top 15 Postings nach Interaktionen | 01 Offizielle WDR Angebote - 12 of 12</vt:lpstr>
      <vt:lpstr>Twitter Top 15 Tweets nach Impressions | 01 Offizielle WDR Angebote - 1 of 4</vt:lpstr>
      <vt:lpstr>Twitter Top 15 Tweets nach Impressions | 01 Offizielle WDR Angebote - 2 of 4</vt:lpstr>
      <vt:lpstr>Twitter Top 15 Tweets nach Impressions | 01 Offizielle WDR Angebote - 3 of 4</vt:lpstr>
      <vt:lpstr>Twitter Top 15 Tweets nach Impressions | 01 Offizielle WDR Angebote - 4 of 4</vt:lpstr>
      <vt:lpstr>Youtube Top 15 Videos nach Views (gestern veröffentlicht) | 01 Offizielle WDR Angebote - 1 of 3</vt:lpstr>
      <vt:lpstr>Youtube Top 15 Videos nach Views (gestern veröffentlicht) | 01 Offizielle WDR Angebote - 2 of 3</vt:lpstr>
      <vt:lpstr>Youtube Top 15 Videos nach Views (gestern veröffentlicht) | 01 Offizielle WDR Angebote - 3 of 3</vt:lpstr>
      <vt:lpstr>Youtube Video-Hitliste letzte 7 Tage | 01 Offizielle WDR Angebote - 1 of 3</vt:lpstr>
      <vt:lpstr>Youtube Video-Hitliste letzte 7 Tage | 01 Offizielle WDR Angebote - 2 of 3</vt:lpstr>
      <vt:lpstr>Youtube Video-Hitliste letzte 7 Tage | 01 Offizielle WDR Angebote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MR_Top-Postings_Offizielle WDR Angebote_nach Interaktionen</dc:title>
  <dc:creator>Administrator</dc:creator>
  <cp:lastModifiedBy>Administrator</cp:lastModifiedBy>
  <cp:revision>1</cp:revision>
  <dcterms:created xsi:type="dcterms:W3CDTF">2023-02-13T10:43:54Z</dcterms:created>
  <dcterms:modified xsi:type="dcterms:W3CDTF">2023-02-13T10:45:40Z</dcterms:modified>
</cp:coreProperties>
</file>