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7FE7D-99E8-47A2-887A-5D9249708BA9}"/>
              </a:ext>
            </a:extLst>
          </p:cNvPr>
          <p:cNvSpPr>
            <a:spLocks noGrp="1"/>
          </p:cNvSpPr>
          <p:nvPr>
            <p:ph type="title"/>
          </p:nvPr>
        </p:nvSpPr>
        <p:spPr/>
        <p:txBody>
          <a:bodyPr/>
          <a:lstStyle/>
          <a:p>
            <a:r>
              <a:rPr lang="en-US"/>
              <a:t>Twitter Top Own Tweets (with Impressions) | @WDRaktuell - 1 of 25</a:t>
            </a:r>
          </a:p>
        </p:txBody>
      </p:sp>
      <p:graphicFrame>
        <p:nvGraphicFramePr>
          <p:cNvPr id="5" name="Table Placeholder 4">
            <a:extLst>
              <a:ext uri="{FF2B5EF4-FFF2-40B4-BE49-F238E27FC236}">
                <a16:creationId xmlns:a16="http://schemas.microsoft.com/office/drawing/2014/main" id="{AD50C92E-E9A9-4200-B7C7-846EC9F266DE}"/>
              </a:ext>
            </a:extLst>
          </p:cNvPr>
          <p:cNvGraphicFramePr>
            <a:graphicFrameLocks noGrp="1"/>
          </p:cNvGraphicFramePr>
          <p:nvPr>
            <p:ph type="tbl" sz="quarter" idx="13"/>
            <p:extLst>
              <p:ext uri="{D42A27DB-BD31-4B8C-83A1-F6EECF244321}">
                <p14:modId xmlns:p14="http://schemas.microsoft.com/office/powerpoint/2010/main" val="1754931813"/>
              </p:ext>
            </p:extLst>
          </p:nvPr>
        </p:nvGraphicFramePr>
        <p:xfrm>
          <a:off x="457200" y="1731963"/>
          <a:ext cx="8229600" cy="262128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8475950"/>
                    </a:ext>
                  </a:extLst>
                </a:gridCol>
                <a:gridCol w="822960">
                  <a:extLst>
                    <a:ext uri="{9D8B030D-6E8A-4147-A177-3AD203B41FA5}">
                      <a16:colId xmlns:a16="http://schemas.microsoft.com/office/drawing/2014/main" val="718598118"/>
                    </a:ext>
                  </a:extLst>
                </a:gridCol>
                <a:gridCol w="822960">
                  <a:extLst>
                    <a:ext uri="{9D8B030D-6E8A-4147-A177-3AD203B41FA5}">
                      <a16:colId xmlns:a16="http://schemas.microsoft.com/office/drawing/2014/main" val="1879684809"/>
                    </a:ext>
                  </a:extLst>
                </a:gridCol>
                <a:gridCol w="822960">
                  <a:extLst>
                    <a:ext uri="{9D8B030D-6E8A-4147-A177-3AD203B41FA5}">
                      <a16:colId xmlns:a16="http://schemas.microsoft.com/office/drawing/2014/main" val="3409321371"/>
                    </a:ext>
                  </a:extLst>
                </a:gridCol>
                <a:gridCol w="822960">
                  <a:extLst>
                    <a:ext uri="{9D8B030D-6E8A-4147-A177-3AD203B41FA5}">
                      <a16:colId xmlns:a16="http://schemas.microsoft.com/office/drawing/2014/main" val="2206447544"/>
                    </a:ext>
                  </a:extLst>
                </a:gridCol>
                <a:gridCol w="822960">
                  <a:extLst>
                    <a:ext uri="{9D8B030D-6E8A-4147-A177-3AD203B41FA5}">
                      <a16:colId xmlns:a16="http://schemas.microsoft.com/office/drawing/2014/main" val="4074224841"/>
                    </a:ext>
                  </a:extLst>
                </a:gridCol>
                <a:gridCol w="905256">
                  <a:extLst>
                    <a:ext uri="{9D8B030D-6E8A-4147-A177-3AD203B41FA5}">
                      <a16:colId xmlns:a16="http://schemas.microsoft.com/office/drawing/2014/main" val="1739026812"/>
                    </a:ext>
                  </a:extLst>
                </a:gridCol>
                <a:gridCol w="987552">
                  <a:extLst>
                    <a:ext uri="{9D8B030D-6E8A-4147-A177-3AD203B41FA5}">
                      <a16:colId xmlns:a16="http://schemas.microsoft.com/office/drawing/2014/main" val="566677253"/>
                    </a:ext>
                  </a:extLst>
                </a:gridCol>
                <a:gridCol w="987552">
                  <a:extLst>
                    <a:ext uri="{9D8B030D-6E8A-4147-A177-3AD203B41FA5}">
                      <a16:colId xmlns:a16="http://schemas.microsoft.com/office/drawing/2014/main" val="3170829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1695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- 2021-11-10 19:26:13</a:t>
                      </a:r>
                      <a:r>
                        <a:rPr kumimoji="0" lang="de-DE" sz="1000" b="0" i="0" u="none" strike="noStrike" kern="1200" cap="none" spc="0" normalizeH="0" baseline="0" noProof="0">
                          <a:ln>
                            <a:noFill/>
                          </a:ln>
                          <a:solidFill>
                            <a:prstClr val="black"/>
                          </a:solidFill>
                          <a:effectLst/>
                          <a:uLnTx/>
                          <a:uFillTx/>
                          <a:latin typeface="+mn-lt"/>
                          <a:ea typeface="+mn-ea"/>
                          <a:cs typeface="+mn-cs"/>
                        </a:rPr>
                        <a:t>
 Corona-Fall beim Kölner Dreigestirn. Der Kölner Prinz ist positiv getestet worden. Prinz, Jungfrau und Bauer müssen in Quarantäne. Ihr Auftritt morgen - am 11.11. - ist abgesagt.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2.8685 %</a:t>
                      </a:r>
                    </a:p>
                  </a:txBody>
                  <a:tcPr/>
                </a:tc>
                <a:extLst>
                  <a:ext uri="{0D108BD9-81ED-4DB2-BD59-A6C34878D82A}">
                    <a16:rowId xmlns:a16="http://schemas.microsoft.com/office/drawing/2014/main" val="848432715"/>
                  </a:ext>
                </a:extLst>
              </a:tr>
            </a:tbl>
          </a:graphicData>
        </a:graphic>
      </p:graphicFrame>
      <p:sp>
        <p:nvSpPr>
          <p:cNvPr id="4" name="Text Placeholder 3">
            <a:extLst>
              <a:ext uri="{FF2B5EF4-FFF2-40B4-BE49-F238E27FC236}">
                <a16:creationId xmlns:a16="http://schemas.microsoft.com/office/drawing/2014/main" id="{FB99CBA1-4EF3-4910-B723-B9F9E847FCB8}"/>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836451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E39A1-C135-440D-85EB-3775C4500AEE}"/>
              </a:ext>
            </a:extLst>
          </p:cNvPr>
          <p:cNvSpPr>
            <a:spLocks noGrp="1"/>
          </p:cNvSpPr>
          <p:nvPr>
            <p:ph type="title"/>
          </p:nvPr>
        </p:nvSpPr>
        <p:spPr/>
        <p:txBody>
          <a:bodyPr/>
          <a:lstStyle/>
          <a:p>
            <a:r>
              <a:rPr lang="en-US"/>
              <a:t>Twitter Top Own Tweets (with Impressions) | @WDRaktuell - 2 of 25</a:t>
            </a:r>
          </a:p>
        </p:txBody>
      </p:sp>
      <p:graphicFrame>
        <p:nvGraphicFramePr>
          <p:cNvPr id="5" name="Table Placeholder 4">
            <a:extLst>
              <a:ext uri="{FF2B5EF4-FFF2-40B4-BE49-F238E27FC236}">
                <a16:creationId xmlns:a16="http://schemas.microsoft.com/office/drawing/2014/main" id="{9A48D57D-294A-4AB5-B72C-A42CDFE67BBE}"/>
              </a:ext>
            </a:extLst>
          </p:cNvPr>
          <p:cNvGraphicFramePr>
            <a:graphicFrameLocks noGrp="1"/>
          </p:cNvGraphicFramePr>
          <p:nvPr>
            <p:ph type="tbl" sz="quarter" idx="13"/>
            <p:extLst>
              <p:ext uri="{D42A27DB-BD31-4B8C-83A1-F6EECF244321}">
                <p14:modId xmlns:p14="http://schemas.microsoft.com/office/powerpoint/2010/main" val="269094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14421262"/>
                    </a:ext>
                  </a:extLst>
                </a:gridCol>
                <a:gridCol w="822960">
                  <a:extLst>
                    <a:ext uri="{9D8B030D-6E8A-4147-A177-3AD203B41FA5}">
                      <a16:colId xmlns:a16="http://schemas.microsoft.com/office/drawing/2014/main" val="1942425308"/>
                    </a:ext>
                  </a:extLst>
                </a:gridCol>
                <a:gridCol w="822960">
                  <a:extLst>
                    <a:ext uri="{9D8B030D-6E8A-4147-A177-3AD203B41FA5}">
                      <a16:colId xmlns:a16="http://schemas.microsoft.com/office/drawing/2014/main" val="3567983132"/>
                    </a:ext>
                  </a:extLst>
                </a:gridCol>
                <a:gridCol w="822960">
                  <a:extLst>
                    <a:ext uri="{9D8B030D-6E8A-4147-A177-3AD203B41FA5}">
                      <a16:colId xmlns:a16="http://schemas.microsoft.com/office/drawing/2014/main" val="16027985"/>
                    </a:ext>
                  </a:extLst>
                </a:gridCol>
                <a:gridCol w="822960">
                  <a:extLst>
                    <a:ext uri="{9D8B030D-6E8A-4147-A177-3AD203B41FA5}">
                      <a16:colId xmlns:a16="http://schemas.microsoft.com/office/drawing/2014/main" val="4283633464"/>
                    </a:ext>
                  </a:extLst>
                </a:gridCol>
                <a:gridCol w="822960">
                  <a:extLst>
                    <a:ext uri="{9D8B030D-6E8A-4147-A177-3AD203B41FA5}">
                      <a16:colId xmlns:a16="http://schemas.microsoft.com/office/drawing/2014/main" val="4205542209"/>
                    </a:ext>
                  </a:extLst>
                </a:gridCol>
                <a:gridCol w="905256">
                  <a:extLst>
                    <a:ext uri="{9D8B030D-6E8A-4147-A177-3AD203B41FA5}">
                      <a16:colId xmlns:a16="http://schemas.microsoft.com/office/drawing/2014/main" val="892671043"/>
                    </a:ext>
                  </a:extLst>
                </a:gridCol>
                <a:gridCol w="987552">
                  <a:extLst>
                    <a:ext uri="{9D8B030D-6E8A-4147-A177-3AD203B41FA5}">
                      <a16:colId xmlns:a16="http://schemas.microsoft.com/office/drawing/2014/main" val="2504115913"/>
                    </a:ext>
                  </a:extLst>
                </a:gridCol>
                <a:gridCol w="987552">
                  <a:extLst>
                    <a:ext uri="{9D8B030D-6E8A-4147-A177-3AD203B41FA5}">
                      <a16:colId xmlns:a16="http://schemas.microsoft.com/office/drawing/2014/main" val="657860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0151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- 2022-03-02 15:22:01</a:t>
                      </a:r>
                      <a:r>
                        <a:rPr kumimoji="0" lang="de-DE" sz="1000" b="0" i="0" u="none" strike="noStrike" kern="1200" cap="none" spc="0" normalizeH="0" baseline="0" noProof="0">
                          <a:ln>
                            <a:noFill/>
                          </a:ln>
                          <a:solidFill>
                            <a:prstClr val="black"/>
                          </a:solidFill>
                          <a:effectLst/>
                          <a:uLnTx/>
                          <a:uFillTx/>
                          <a:latin typeface="+mn-lt"/>
                          <a:ea typeface="+mn-ea"/>
                          <a:cs typeface="+mn-cs"/>
                        </a:rPr>
                        <a:t>
 Fußballbundesligist Borussia Dortmund entzieht Altkanzler Gerhard Schröder die Ehrenmitgliedschaft. Der Beschluss im Präsidium fiel einstimmig. @BVB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2.5694 %</a:t>
                      </a:r>
                    </a:p>
                  </a:txBody>
                  <a:tcPr/>
                </a:tc>
                <a:extLst>
                  <a:ext uri="{0D108BD9-81ED-4DB2-BD59-A6C34878D82A}">
                    <a16:rowId xmlns:a16="http://schemas.microsoft.com/office/drawing/2014/main" val="1261626744"/>
                  </a:ext>
                </a:extLst>
              </a:tr>
            </a:tbl>
          </a:graphicData>
        </a:graphic>
      </p:graphicFrame>
      <p:sp>
        <p:nvSpPr>
          <p:cNvPr id="4" name="Text Placeholder 3">
            <a:extLst>
              <a:ext uri="{FF2B5EF4-FFF2-40B4-BE49-F238E27FC236}">
                <a16:creationId xmlns:a16="http://schemas.microsoft.com/office/drawing/2014/main" id="{E597F87F-C166-4CF8-98FE-5905852E64C5}"/>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02837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B8C94-1F25-4B8F-B86F-A5F33E0087D3}"/>
              </a:ext>
            </a:extLst>
          </p:cNvPr>
          <p:cNvSpPr>
            <a:spLocks noGrp="1"/>
          </p:cNvSpPr>
          <p:nvPr>
            <p:ph type="title"/>
          </p:nvPr>
        </p:nvSpPr>
        <p:spPr/>
        <p:txBody>
          <a:bodyPr/>
          <a:lstStyle/>
          <a:p>
            <a:r>
              <a:rPr lang="en-US"/>
              <a:t>Twitter Top Own Tweets (with Impressions) | @WDRaktuell - 3 of 25</a:t>
            </a:r>
          </a:p>
        </p:txBody>
      </p:sp>
      <p:graphicFrame>
        <p:nvGraphicFramePr>
          <p:cNvPr id="5" name="Table Placeholder 4">
            <a:extLst>
              <a:ext uri="{FF2B5EF4-FFF2-40B4-BE49-F238E27FC236}">
                <a16:creationId xmlns:a16="http://schemas.microsoft.com/office/drawing/2014/main" id="{88DB599F-EDBA-4649-9D78-0A106FCDA261}"/>
              </a:ext>
            </a:extLst>
          </p:cNvPr>
          <p:cNvGraphicFramePr>
            <a:graphicFrameLocks noGrp="1"/>
          </p:cNvGraphicFramePr>
          <p:nvPr>
            <p:ph type="tbl" sz="quarter" idx="13"/>
            <p:extLst>
              <p:ext uri="{D42A27DB-BD31-4B8C-83A1-F6EECF244321}">
                <p14:modId xmlns:p14="http://schemas.microsoft.com/office/powerpoint/2010/main" val="4120892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2765056"/>
                    </a:ext>
                  </a:extLst>
                </a:gridCol>
                <a:gridCol w="822960">
                  <a:extLst>
                    <a:ext uri="{9D8B030D-6E8A-4147-A177-3AD203B41FA5}">
                      <a16:colId xmlns:a16="http://schemas.microsoft.com/office/drawing/2014/main" val="4124249181"/>
                    </a:ext>
                  </a:extLst>
                </a:gridCol>
                <a:gridCol w="822960">
                  <a:extLst>
                    <a:ext uri="{9D8B030D-6E8A-4147-A177-3AD203B41FA5}">
                      <a16:colId xmlns:a16="http://schemas.microsoft.com/office/drawing/2014/main" val="2515937510"/>
                    </a:ext>
                  </a:extLst>
                </a:gridCol>
                <a:gridCol w="822960">
                  <a:extLst>
                    <a:ext uri="{9D8B030D-6E8A-4147-A177-3AD203B41FA5}">
                      <a16:colId xmlns:a16="http://schemas.microsoft.com/office/drawing/2014/main" val="2939624491"/>
                    </a:ext>
                  </a:extLst>
                </a:gridCol>
                <a:gridCol w="822960">
                  <a:extLst>
                    <a:ext uri="{9D8B030D-6E8A-4147-A177-3AD203B41FA5}">
                      <a16:colId xmlns:a16="http://schemas.microsoft.com/office/drawing/2014/main" val="1537030679"/>
                    </a:ext>
                  </a:extLst>
                </a:gridCol>
                <a:gridCol w="822960">
                  <a:extLst>
                    <a:ext uri="{9D8B030D-6E8A-4147-A177-3AD203B41FA5}">
                      <a16:colId xmlns:a16="http://schemas.microsoft.com/office/drawing/2014/main" val="1496606356"/>
                    </a:ext>
                  </a:extLst>
                </a:gridCol>
                <a:gridCol w="905256">
                  <a:extLst>
                    <a:ext uri="{9D8B030D-6E8A-4147-A177-3AD203B41FA5}">
                      <a16:colId xmlns:a16="http://schemas.microsoft.com/office/drawing/2014/main" val="1678035047"/>
                    </a:ext>
                  </a:extLst>
                </a:gridCol>
                <a:gridCol w="987552">
                  <a:extLst>
                    <a:ext uri="{9D8B030D-6E8A-4147-A177-3AD203B41FA5}">
                      <a16:colId xmlns:a16="http://schemas.microsoft.com/office/drawing/2014/main" val="2847336294"/>
                    </a:ext>
                  </a:extLst>
                </a:gridCol>
                <a:gridCol w="987552">
                  <a:extLst>
                    <a:ext uri="{9D8B030D-6E8A-4147-A177-3AD203B41FA5}">
                      <a16:colId xmlns:a16="http://schemas.microsoft.com/office/drawing/2014/main" val="3992984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1235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- 2022-02-26 07:40:58</a:t>
                      </a:r>
                      <a:r>
                        <a:rPr kumimoji="0" lang="de-DE" sz="1000" b="0" i="0" u="none" strike="noStrike" kern="1200" cap="none" spc="0" normalizeH="0" baseline="0" noProof="0">
                          <a:ln>
                            <a:noFill/>
                          </a:ln>
                          <a:solidFill>
                            <a:prstClr val="black"/>
                          </a:solidFill>
                          <a:effectLst/>
                          <a:uLnTx/>
                          <a:uFillTx/>
                          <a:latin typeface="+mn-lt"/>
                          <a:ea typeface="+mn-ea"/>
                          <a:cs typeface="+mn-cs"/>
                        </a:rPr>
                        <a:t>
 „Der Kampf ist hier; ich brauche Munition, keine Mitfahrgelegenheit.“
Mit diesen Worten soll der ukrainische Präsident Selenskyi @ZelenskyyUa das Angebot der USA abgelehnt haben, sich aus Kiew in Sicherheit zu bringen. Das meldet die Agentur AP.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3.7164 %</a:t>
                      </a:r>
                    </a:p>
                  </a:txBody>
                  <a:tcPr/>
                </a:tc>
                <a:extLst>
                  <a:ext uri="{0D108BD9-81ED-4DB2-BD59-A6C34878D82A}">
                    <a16:rowId xmlns:a16="http://schemas.microsoft.com/office/drawing/2014/main" val="2129317645"/>
                  </a:ext>
                </a:extLst>
              </a:tr>
            </a:tbl>
          </a:graphicData>
        </a:graphic>
      </p:graphicFrame>
      <p:sp>
        <p:nvSpPr>
          <p:cNvPr id="4" name="Text Placeholder 3">
            <a:extLst>
              <a:ext uri="{FF2B5EF4-FFF2-40B4-BE49-F238E27FC236}">
                <a16:creationId xmlns:a16="http://schemas.microsoft.com/office/drawing/2014/main" id="{7B0DDC7B-5962-429D-AF9F-07218CAF992C}"/>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5860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1E34-7062-46AA-B949-8190010C152E}"/>
              </a:ext>
            </a:extLst>
          </p:cNvPr>
          <p:cNvSpPr>
            <a:spLocks noGrp="1"/>
          </p:cNvSpPr>
          <p:nvPr>
            <p:ph type="title"/>
          </p:nvPr>
        </p:nvSpPr>
        <p:spPr/>
        <p:txBody>
          <a:bodyPr/>
          <a:lstStyle/>
          <a:p>
            <a:r>
              <a:rPr lang="en-US"/>
              <a:t>Twitter Top Own Tweets (with Impressions) | @WDRaktuell - 4 of 25</a:t>
            </a:r>
          </a:p>
        </p:txBody>
      </p:sp>
      <p:graphicFrame>
        <p:nvGraphicFramePr>
          <p:cNvPr id="5" name="Table Placeholder 4">
            <a:extLst>
              <a:ext uri="{FF2B5EF4-FFF2-40B4-BE49-F238E27FC236}">
                <a16:creationId xmlns:a16="http://schemas.microsoft.com/office/drawing/2014/main" id="{417BCEB6-555F-401D-8B86-E5EFEFEB48B7}"/>
              </a:ext>
            </a:extLst>
          </p:cNvPr>
          <p:cNvGraphicFramePr>
            <a:graphicFrameLocks noGrp="1"/>
          </p:cNvGraphicFramePr>
          <p:nvPr>
            <p:ph type="tbl" sz="quarter" idx="13"/>
            <p:extLst>
              <p:ext uri="{D42A27DB-BD31-4B8C-83A1-F6EECF244321}">
                <p14:modId xmlns:p14="http://schemas.microsoft.com/office/powerpoint/2010/main" val="90643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36608045"/>
                    </a:ext>
                  </a:extLst>
                </a:gridCol>
                <a:gridCol w="822960">
                  <a:extLst>
                    <a:ext uri="{9D8B030D-6E8A-4147-A177-3AD203B41FA5}">
                      <a16:colId xmlns:a16="http://schemas.microsoft.com/office/drawing/2014/main" val="2826506392"/>
                    </a:ext>
                  </a:extLst>
                </a:gridCol>
                <a:gridCol w="822960">
                  <a:extLst>
                    <a:ext uri="{9D8B030D-6E8A-4147-A177-3AD203B41FA5}">
                      <a16:colId xmlns:a16="http://schemas.microsoft.com/office/drawing/2014/main" val="3789195417"/>
                    </a:ext>
                  </a:extLst>
                </a:gridCol>
                <a:gridCol w="822960">
                  <a:extLst>
                    <a:ext uri="{9D8B030D-6E8A-4147-A177-3AD203B41FA5}">
                      <a16:colId xmlns:a16="http://schemas.microsoft.com/office/drawing/2014/main" val="1298997737"/>
                    </a:ext>
                  </a:extLst>
                </a:gridCol>
                <a:gridCol w="822960">
                  <a:extLst>
                    <a:ext uri="{9D8B030D-6E8A-4147-A177-3AD203B41FA5}">
                      <a16:colId xmlns:a16="http://schemas.microsoft.com/office/drawing/2014/main" val="1613716065"/>
                    </a:ext>
                  </a:extLst>
                </a:gridCol>
                <a:gridCol w="822960">
                  <a:extLst>
                    <a:ext uri="{9D8B030D-6E8A-4147-A177-3AD203B41FA5}">
                      <a16:colId xmlns:a16="http://schemas.microsoft.com/office/drawing/2014/main" val="2270911996"/>
                    </a:ext>
                  </a:extLst>
                </a:gridCol>
                <a:gridCol w="905256">
                  <a:extLst>
                    <a:ext uri="{9D8B030D-6E8A-4147-A177-3AD203B41FA5}">
                      <a16:colId xmlns:a16="http://schemas.microsoft.com/office/drawing/2014/main" val="2556378616"/>
                    </a:ext>
                  </a:extLst>
                </a:gridCol>
                <a:gridCol w="987552">
                  <a:extLst>
                    <a:ext uri="{9D8B030D-6E8A-4147-A177-3AD203B41FA5}">
                      <a16:colId xmlns:a16="http://schemas.microsoft.com/office/drawing/2014/main" val="2361453010"/>
                    </a:ext>
                  </a:extLst>
                </a:gridCol>
                <a:gridCol w="987552">
                  <a:extLst>
                    <a:ext uri="{9D8B030D-6E8A-4147-A177-3AD203B41FA5}">
                      <a16:colId xmlns:a16="http://schemas.microsoft.com/office/drawing/2014/main" val="390293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9719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- 2022-03-07 21:50:52</a:t>
                      </a:r>
                      <a:r>
                        <a:rPr kumimoji="0" lang="de-DE" sz="1000" b="0" i="0" u="none" strike="noStrike" kern="1200" cap="none" spc="0" normalizeH="0" baseline="0" noProof="0">
                          <a:ln>
                            <a:noFill/>
                          </a:ln>
                          <a:solidFill>
                            <a:prstClr val="black"/>
                          </a:solidFill>
                          <a:effectLst/>
                          <a:uLnTx/>
                          <a:uFillTx/>
                          <a:latin typeface="+mn-lt"/>
                          <a:ea typeface="+mn-ea"/>
                          <a:cs typeface="+mn-cs"/>
                        </a:rPr>
                        <a:t>
 Der Kölner Karneval hat offenbar für einen massiven Anstieg der Corona-Zahlen gesorgt. Das wirkt sich auch auf den Betrieb der Uni-Klinik aus: Etwa 700 Klinik-Mitarbeiter sind infiziert oder in Quarantäne, Operationen müssen verschoben werden.
www1.wdr.de/nachrichten/rh…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4.0390 %</a:t>
                      </a:r>
                    </a:p>
                  </a:txBody>
                  <a:tcPr/>
                </a:tc>
                <a:extLst>
                  <a:ext uri="{0D108BD9-81ED-4DB2-BD59-A6C34878D82A}">
                    <a16:rowId xmlns:a16="http://schemas.microsoft.com/office/drawing/2014/main" val="4175870234"/>
                  </a:ext>
                </a:extLst>
              </a:tr>
            </a:tbl>
          </a:graphicData>
        </a:graphic>
      </p:graphicFrame>
      <p:sp>
        <p:nvSpPr>
          <p:cNvPr id="4" name="Text Placeholder 3">
            <a:extLst>
              <a:ext uri="{FF2B5EF4-FFF2-40B4-BE49-F238E27FC236}">
                <a16:creationId xmlns:a16="http://schemas.microsoft.com/office/drawing/2014/main" id="{4CECB634-7470-41B9-A5BF-29CDA9436D25}"/>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239470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5B66-F0E1-47DA-92E8-4C1A418F7954}"/>
              </a:ext>
            </a:extLst>
          </p:cNvPr>
          <p:cNvSpPr>
            <a:spLocks noGrp="1"/>
          </p:cNvSpPr>
          <p:nvPr>
            <p:ph type="title"/>
          </p:nvPr>
        </p:nvSpPr>
        <p:spPr/>
        <p:txBody>
          <a:bodyPr/>
          <a:lstStyle/>
          <a:p>
            <a:r>
              <a:rPr lang="en-US"/>
              <a:t>Twitter Top Own Tweets (with Impressions) | @WDRaktuell - 5 of 25</a:t>
            </a:r>
          </a:p>
        </p:txBody>
      </p:sp>
      <p:graphicFrame>
        <p:nvGraphicFramePr>
          <p:cNvPr id="5" name="Table Placeholder 4">
            <a:extLst>
              <a:ext uri="{FF2B5EF4-FFF2-40B4-BE49-F238E27FC236}">
                <a16:creationId xmlns:a16="http://schemas.microsoft.com/office/drawing/2014/main" id="{1FD14B47-9D26-423C-9A4F-97DC5DAF22CC}"/>
              </a:ext>
            </a:extLst>
          </p:cNvPr>
          <p:cNvGraphicFramePr>
            <a:graphicFrameLocks noGrp="1"/>
          </p:cNvGraphicFramePr>
          <p:nvPr>
            <p:ph type="tbl" sz="quarter" idx="13"/>
            <p:extLst>
              <p:ext uri="{D42A27DB-BD31-4B8C-83A1-F6EECF244321}">
                <p14:modId xmlns:p14="http://schemas.microsoft.com/office/powerpoint/2010/main" val="515857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13256515"/>
                    </a:ext>
                  </a:extLst>
                </a:gridCol>
                <a:gridCol w="822960">
                  <a:extLst>
                    <a:ext uri="{9D8B030D-6E8A-4147-A177-3AD203B41FA5}">
                      <a16:colId xmlns:a16="http://schemas.microsoft.com/office/drawing/2014/main" val="2061054129"/>
                    </a:ext>
                  </a:extLst>
                </a:gridCol>
                <a:gridCol w="822960">
                  <a:extLst>
                    <a:ext uri="{9D8B030D-6E8A-4147-A177-3AD203B41FA5}">
                      <a16:colId xmlns:a16="http://schemas.microsoft.com/office/drawing/2014/main" val="3161933006"/>
                    </a:ext>
                  </a:extLst>
                </a:gridCol>
                <a:gridCol w="822960">
                  <a:extLst>
                    <a:ext uri="{9D8B030D-6E8A-4147-A177-3AD203B41FA5}">
                      <a16:colId xmlns:a16="http://schemas.microsoft.com/office/drawing/2014/main" val="1576914392"/>
                    </a:ext>
                  </a:extLst>
                </a:gridCol>
                <a:gridCol w="822960">
                  <a:extLst>
                    <a:ext uri="{9D8B030D-6E8A-4147-A177-3AD203B41FA5}">
                      <a16:colId xmlns:a16="http://schemas.microsoft.com/office/drawing/2014/main" val="2499056170"/>
                    </a:ext>
                  </a:extLst>
                </a:gridCol>
                <a:gridCol w="822960">
                  <a:extLst>
                    <a:ext uri="{9D8B030D-6E8A-4147-A177-3AD203B41FA5}">
                      <a16:colId xmlns:a16="http://schemas.microsoft.com/office/drawing/2014/main" val="4152398064"/>
                    </a:ext>
                  </a:extLst>
                </a:gridCol>
                <a:gridCol w="905256">
                  <a:extLst>
                    <a:ext uri="{9D8B030D-6E8A-4147-A177-3AD203B41FA5}">
                      <a16:colId xmlns:a16="http://schemas.microsoft.com/office/drawing/2014/main" val="4084993809"/>
                    </a:ext>
                  </a:extLst>
                </a:gridCol>
                <a:gridCol w="987552">
                  <a:extLst>
                    <a:ext uri="{9D8B030D-6E8A-4147-A177-3AD203B41FA5}">
                      <a16:colId xmlns:a16="http://schemas.microsoft.com/office/drawing/2014/main" val="437747405"/>
                    </a:ext>
                  </a:extLst>
                </a:gridCol>
                <a:gridCol w="987552">
                  <a:extLst>
                    <a:ext uri="{9D8B030D-6E8A-4147-A177-3AD203B41FA5}">
                      <a16:colId xmlns:a16="http://schemas.microsoft.com/office/drawing/2014/main" val="155954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6249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- 2022-01-12 14:45:05</a:t>
                      </a:r>
                      <a:r>
                        <a:rPr kumimoji="0" lang="de-DE" sz="1000" b="0" i="0" u="none" strike="noStrike" kern="1200" cap="none" spc="0" normalizeH="0" baseline="0" noProof="0">
                          <a:ln>
                            <a:noFill/>
                          </a:ln>
                          <a:solidFill>
                            <a:prstClr val="black"/>
                          </a:solidFill>
                          <a:effectLst/>
                          <a:uLnTx/>
                          <a:uFillTx/>
                          <a:latin typeface="+mn-lt"/>
                          <a:ea typeface="+mn-ea"/>
                          <a:cs typeface="+mn-cs"/>
                        </a:rPr>
                        <a:t>
 In Bochum gibt es jetzt Hilfe für Angehörige von #Coronaleugner|n und #Querdenker|n - die erste dieser Art in NRW. Ins Leben gerufen hat sie eine Studentin, weil ihr Vater an Verschwörungsmythen glaubt. Unterstützt wird sie vom paritätischen Wohlfahrtsverband.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5.2869 %</a:t>
                      </a:r>
                    </a:p>
                  </a:txBody>
                  <a:tcPr/>
                </a:tc>
                <a:extLst>
                  <a:ext uri="{0D108BD9-81ED-4DB2-BD59-A6C34878D82A}">
                    <a16:rowId xmlns:a16="http://schemas.microsoft.com/office/drawing/2014/main" val="2345229451"/>
                  </a:ext>
                </a:extLst>
              </a:tr>
            </a:tbl>
          </a:graphicData>
        </a:graphic>
      </p:graphicFrame>
      <p:sp>
        <p:nvSpPr>
          <p:cNvPr id="4" name="Text Placeholder 3">
            <a:extLst>
              <a:ext uri="{FF2B5EF4-FFF2-40B4-BE49-F238E27FC236}">
                <a16:creationId xmlns:a16="http://schemas.microsoft.com/office/drawing/2014/main" id="{85698E36-16FC-4EA6-BC8D-C359D29A36C8}"/>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71151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08303-C99E-41BE-B775-54420176229D}"/>
              </a:ext>
            </a:extLst>
          </p:cNvPr>
          <p:cNvSpPr>
            <a:spLocks noGrp="1"/>
          </p:cNvSpPr>
          <p:nvPr>
            <p:ph type="title"/>
          </p:nvPr>
        </p:nvSpPr>
        <p:spPr/>
        <p:txBody>
          <a:bodyPr/>
          <a:lstStyle/>
          <a:p>
            <a:r>
              <a:rPr lang="en-US"/>
              <a:t>Twitter Top Own Tweets (with Impressions) | @WDRaktuell - 6 of 25</a:t>
            </a:r>
          </a:p>
        </p:txBody>
      </p:sp>
      <p:graphicFrame>
        <p:nvGraphicFramePr>
          <p:cNvPr id="5" name="Table Placeholder 4">
            <a:extLst>
              <a:ext uri="{FF2B5EF4-FFF2-40B4-BE49-F238E27FC236}">
                <a16:creationId xmlns:a16="http://schemas.microsoft.com/office/drawing/2014/main" id="{54218F9A-AFD9-4678-BE07-3B2CEF9A4339}"/>
              </a:ext>
            </a:extLst>
          </p:cNvPr>
          <p:cNvGraphicFramePr>
            <a:graphicFrameLocks noGrp="1"/>
          </p:cNvGraphicFramePr>
          <p:nvPr>
            <p:ph type="tbl" sz="quarter" idx="13"/>
            <p:extLst>
              <p:ext uri="{D42A27DB-BD31-4B8C-83A1-F6EECF244321}">
                <p14:modId xmlns:p14="http://schemas.microsoft.com/office/powerpoint/2010/main" val="3287150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45448202"/>
                    </a:ext>
                  </a:extLst>
                </a:gridCol>
                <a:gridCol w="822960">
                  <a:extLst>
                    <a:ext uri="{9D8B030D-6E8A-4147-A177-3AD203B41FA5}">
                      <a16:colId xmlns:a16="http://schemas.microsoft.com/office/drawing/2014/main" val="193953771"/>
                    </a:ext>
                  </a:extLst>
                </a:gridCol>
                <a:gridCol w="822960">
                  <a:extLst>
                    <a:ext uri="{9D8B030D-6E8A-4147-A177-3AD203B41FA5}">
                      <a16:colId xmlns:a16="http://schemas.microsoft.com/office/drawing/2014/main" val="898533098"/>
                    </a:ext>
                  </a:extLst>
                </a:gridCol>
                <a:gridCol w="822960">
                  <a:extLst>
                    <a:ext uri="{9D8B030D-6E8A-4147-A177-3AD203B41FA5}">
                      <a16:colId xmlns:a16="http://schemas.microsoft.com/office/drawing/2014/main" val="2969957838"/>
                    </a:ext>
                  </a:extLst>
                </a:gridCol>
                <a:gridCol w="822960">
                  <a:extLst>
                    <a:ext uri="{9D8B030D-6E8A-4147-A177-3AD203B41FA5}">
                      <a16:colId xmlns:a16="http://schemas.microsoft.com/office/drawing/2014/main" val="578001579"/>
                    </a:ext>
                  </a:extLst>
                </a:gridCol>
                <a:gridCol w="822960">
                  <a:extLst>
                    <a:ext uri="{9D8B030D-6E8A-4147-A177-3AD203B41FA5}">
                      <a16:colId xmlns:a16="http://schemas.microsoft.com/office/drawing/2014/main" val="2609595186"/>
                    </a:ext>
                  </a:extLst>
                </a:gridCol>
                <a:gridCol w="905256">
                  <a:extLst>
                    <a:ext uri="{9D8B030D-6E8A-4147-A177-3AD203B41FA5}">
                      <a16:colId xmlns:a16="http://schemas.microsoft.com/office/drawing/2014/main" val="1369010251"/>
                    </a:ext>
                  </a:extLst>
                </a:gridCol>
                <a:gridCol w="987552">
                  <a:extLst>
                    <a:ext uri="{9D8B030D-6E8A-4147-A177-3AD203B41FA5}">
                      <a16:colId xmlns:a16="http://schemas.microsoft.com/office/drawing/2014/main" val="895995441"/>
                    </a:ext>
                  </a:extLst>
                </a:gridCol>
                <a:gridCol w="987552">
                  <a:extLst>
                    <a:ext uri="{9D8B030D-6E8A-4147-A177-3AD203B41FA5}">
                      <a16:colId xmlns:a16="http://schemas.microsoft.com/office/drawing/2014/main" val="1503666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6189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- 2022-03-23 12:02:18</a:t>
                      </a:r>
                      <a:r>
                        <a:rPr kumimoji="0" lang="de-DE" sz="1000" b="0" i="0" u="none" strike="noStrike" kern="1200" cap="none" spc="0" normalizeH="0" baseline="0" noProof="0">
                          <a:ln>
                            <a:noFill/>
                          </a:ln>
                          <a:solidFill>
                            <a:prstClr val="black"/>
                          </a:solidFill>
                          <a:effectLst/>
                          <a:uLnTx/>
                          <a:uFillTx/>
                          <a:latin typeface="+mn-lt"/>
                          <a:ea typeface="+mn-ea"/>
                          <a:cs typeface="+mn-cs"/>
                        </a:rPr>
                        <a:t>
 Spanien behandelt Corona jetzt wie eine normale Krankheit. Bei einem positiven Test muss niemand mehr zu Hause bleiben. ⤵️ www1.wdr.de/nachrichten/th…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7.5765 %</a:t>
                      </a:r>
                    </a:p>
                  </a:txBody>
                  <a:tcPr/>
                </a:tc>
                <a:extLst>
                  <a:ext uri="{0D108BD9-81ED-4DB2-BD59-A6C34878D82A}">
                    <a16:rowId xmlns:a16="http://schemas.microsoft.com/office/drawing/2014/main" val="3586831621"/>
                  </a:ext>
                </a:extLst>
              </a:tr>
            </a:tbl>
          </a:graphicData>
        </a:graphic>
      </p:graphicFrame>
      <p:sp>
        <p:nvSpPr>
          <p:cNvPr id="4" name="Text Placeholder 3">
            <a:extLst>
              <a:ext uri="{FF2B5EF4-FFF2-40B4-BE49-F238E27FC236}">
                <a16:creationId xmlns:a16="http://schemas.microsoft.com/office/drawing/2014/main" id="{D76B54C3-4A2D-4563-8A1F-2E38B4EEE5C6}"/>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7749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E877-84A5-4A36-8520-5D26A6F95262}"/>
              </a:ext>
            </a:extLst>
          </p:cNvPr>
          <p:cNvSpPr>
            <a:spLocks noGrp="1"/>
          </p:cNvSpPr>
          <p:nvPr>
            <p:ph type="title"/>
          </p:nvPr>
        </p:nvSpPr>
        <p:spPr/>
        <p:txBody>
          <a:bodyPr/>
          <a:lstStyle/>
          <a:p>
            <a:r>
              <a:rPr lang="en-US"/>
              <a:t>Twitter Top Own Tweets (with Impressions) | @WDRaktuell - 7 of 25</a:t>
            </a:r>
          </a:p>
        </p:txBody>
      </p:sp>
      <p:graphicFrame>
        <p:nvGraphicFramePr>
          <p:cNvPr id="5" name="Table Placeholder 4">
            <a:extLst>
              <a:ext uri="{FF2B5EF4-FFF2-40B4-BE49-F238E27FC236}">
                <a16:creationId xmlns:a16="http://schemas.microsoft.com/office/drawing/2014/main" id="{65938AB6-8EEB-4EA3-A73A-43B1B85F0313}"/>
              </a:ext>
            </a:extLst>
          </p:cNvPr>
          <p:cNvGraphicFramePr>
            <a:graphicFrameLocks noGrp="1"/>
          </p:cNvGraphicFramePr>
          <p:nvPr>
            <p:ph type="tbl" sz="quarter" idx="13"/>
            <p:extLst>
              <p:ext uri="{D42A27DB-BD31-4B8C-83A1-F6EECF244321}">
                <p14:modId xmlns:p14="http://schemas.microsoft.com/office/powerpoint/2010/main" val="4222661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0906377"/>
                    </a:ext>
                  </a:extLst>
                </a:gridCol>
                <a:gridCol w="822960">
                  <a:extLst>
                    <a:ext uri="{9D8B030D-6E8A-4147-A177-3AD203B41FA5}">
                      <a16:colId xmlns:a16="http://schemas.microsoft.com/office/drawing/2014/main" val="1040970245"/>
                    </a:ext>
                  </a:extLst>
                </a:gridCol>
                <a:gridCol w="822960">
                  <a:extLst>
                    <a:ext uri="{9D8B030D-6E8A-4147-A177-3AD203B41FA5}">
                      <a16:colId xmlns:a16="http://schemas.microsoft.com/office/drawing/2014/main" val="1297800370"/>
                    </a:ext>
                  </a:extLst>
                </a:gridCol>
                <a:gridCol w="822960">
                  <a:extLst>
                    <a:ext uri="{9D8B030D-6E8A-4147-A177-3AD203B41FA5}">
                      <a16:colId xmlns:a16="http://schemas.microsoft.com/office/drawing/2014/main" val="1908258292"/>
                    </a:ext>
                  </a:extLst>
                </a:gridCol>
                <a:gridCol w="822960">
                  <a:extLst>
                    <a:ext uri="{9D8B030D-6E8A-4147-A177-3AD203B41FA5}">
                      <a16:colId xmlns:a16="http://schemas.microsoft.com/office/drawing/2014/main" val="2608000917"/>
                    </a:ext>
                  </a:extLst>
                </a:gridCol>
                <a:gridCol w="822960">
                  <a:extLst>
                    <a:ext uri="{9D8B030D-6E8A-4147-A177-3AD203B41FA5}">
                      <a16:colId xmlns:a16="http://schemas.microsoft.com/office/drawing/2014/main" val="2179631532"/>
                    </a:ext>
                  </a:extLst>
                </a:gridCol>
                <a:gridCol w="905256">
                  <a:extLst>
                    <a:ext uri="{9D8B030D-6E8A-4147-A177-3AD203B41FA5}">
                      <a16:colId xmlns:a16="http://schemas.microsoft.com/office/drawing/2014/main" val="3448802909"/>
                    </a:ext>
                  </a:extLst>
                </a:gridCol>
                <a:gridCol w="987552">
                  <a:extLst>
                    <a:ext uri="{9D8B030D-6E8A-4147-A177-3AD203B41FA5}">
                      <a16:colId xmlns:a16="http://schemas.microsoft.com/office/drawing/2014/main" val="374051002"/>
                    </a:ext>
                  </a:extLst>
                </a:gridCol>
                <a:gridCol w="987552">
                  <a:extLst>
                    <a:ext uri="{9D8B030D-6E8A-4147-A177-3AD203B41FA5}">
                      <a16:colId xmlns:a16="http://schemas.microsoft.com/office/drawing/2014/main" val="352853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4386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- 2022-09-17 16:01:39</a:t>
                      </a:r>
                      <a:r>
                        <a:rPr kumimoji="0" lang="de-DE" sz="1000" b="0" i="0" u="none" strike="noStrike" kern="1200" cap="none" spc="0" normalizeH="0" baseline="0" noProof="0">
                          <a:ln>
                            <a:noFill/>
                          </a:ln>
                          <a:solidFill>
                            <a:prstClr val="black"/>
                          </a:solidFill>
                          <a:effectLst/>
                          <a:uLnTx/>
                          <a:uFillTx/>
                          <a:latin typeface="+mn-lt"/>
                          <a:ea typeface="+mn-ea"/>
                          <a:cs typeface="+mn-cs"/>
                        </a:rPr>
                        <a:t>
 Die Kölsch-Brauerei "Mühlen" schließt sich dem Boykott der WM in #Qatar2022 an und wird keines der Spiele in ihren Brauereien und Kneipen zeigen. Auch mehrere Gastwirte in NRW haben das bereits beschlossen. www1.wdr.de/nachrichten/kn…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3.9999 %</a:t>
                      </a:r>
                    </a:p>
                  </a:txBody>
                  <a:tcPr/>
                </a:tc>
                <a:extLst>
                  <a:ext uri="{0D108BD9-81ED-4DB2-BD59-A6C34878D82A}">
                    <a16:rowId xmlns:a16="http://schemas.microsoft.com/office/drawing/2014/main" val="1768034853"/>
                  </a:ext>
                </a:extLst>
              </a:tr>
            </a:tbl>
          </a:graphicData>
        </a:graphic>
      </p:graphicFrame>
      <p:sp>
        <p:nvSpPr>
          <p:cNvPr id="4" name="Text Placeholder 3">
            <a:extLst>
              <a:ext uri="{FF2B5EF4-FFF2-40B4-BE49-F238E27FC236}">
                <a16:creationId xmlns:a16="http://schemas.microsoft.com/office/drawing/2014/main" id="{73B8C403-1A6D-4F60-A19B-4FD1F9D14B5A}"/>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341934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E4C1-5327-4982-843C-5B986D8F37D0}"/>
              </a:ext>
            </a:extLst>
          </p:cNvPr>
          <p:cNvSpPr>
            <a:spLocks noGrp="1"/>
          </p:cNvSpPr>
          <p:nvPr>
            <p:ph type="title"/>
          </p:nvPr>
        </p:nvSpPr>
        <p:spPr/>
        <p:txBody>
          <a:bodyPr/>
          <a:lstStyle/>
          <a:p>
            <a:r>
              <a:rPr lang="en-US"/>
              <a:t>Twitter Top Own Tweets (with Impressions) | @WDRaktuell - 8 of 25</a:t>
            </a:r>
          </a:p>
        </p:txBody>
      </p:sp>
      <p:graphicFrame>
        <p:nvGraphicFramePr>
          <p:cNvPr id="5" name="Table Placeholder 4">
            <a:extLst>
              <a:ext uri="{FF2B5EF4-FFF2-40B4-BE49-F238E27FC236}">
                <a16:creationId xmlns:a16="http://schemas.microsoft.com/office/drawing/2014/main" id="{E64051C8-3E5A-45CF-8ACC-C2BBBEC780B8}"/>
              </a:ext>
            </a:extLst>
          </p:cNvPr>
          <p:cNvGraphicFramePr>
            <a:graphicFrameLocks noGrp="1"/>
          </p:cNvGraphicFramePr>
          <p:nvPr>
            <p:ph type="tbl" sz="quarter" idx="13"/>
            <p:extLst>
              <p:ext uri="{D42A27DB-BD31-4B8C-83A1-F6EECF244321}">
                <p14:modId xmlns:p14="http://schemas.microsoft.com/office/powerpoint/2010/main" val="4023523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64501113"/>
                    </a:ext>
                  </a:extLst>
                </a:gridCol>
                <a:gridCol w="822960">
                  <a:extLst>
                    <a:ext uri="{9D8B030D-6E8A-4147-A177-3AD203B41FA5}">
                      <a16:colId xmlns:a16="http://schemas.microsoft.com/office/drawing/2014/main" val="4032874472"/>
                    </a:ext>
                  </a:extLst>
                </a:gridCol>
                <a:gridCol w="822960">
                  <a:extLst>
                    <a:ext uri="{9D8B030D-6E8A-4147-A177-3AD203B41FA5}">
                      <a16:colId xmlns:a16="http://schemas.microsoft.com/office/drawing/2014/main" val="2666276209"/>
                    </a:ext>
                  </a:extLst>
                </a:gridCol>
                <a:gridCol w="822960">
                  <a:extLst>
                    <a:ext uri="{9D8B030D-6E8A-4147-A177-3AD203B41FA5}">
                      <a16:colId xmlns:a16="http://schemas.microsoft.com/office/drawing/2014/main" val="3972624270"/>
                    </a:ext>
                  </a:extLst>
                </a:gridCol>
                <a:gridCol w="822960">
                  <a:extLst>
                    <a:ext uri="{9D8B030D-6E8A-4147-A177-3AD203B41FA5}">
                      <a16:colId xmlns:a16="http://schemas.microsoft.com/office/drawing/2014/main" val="3285899080"/>
                    </a:ext>
                  </a:extLst>
                </a:gridCol>
                <a:gridCol w="822960">
                  <a:extLst>
                    <a:ext uri="{9D8B030D-6E8A-4147-A177-3AD203B41FA5}">
                      <a16:colId xmlns:a16="http://schemas.microsoft.com/office/drawing/2014/main" val="352366951"/>
                    </a:ext>
                  </a:extLst>
                </a:gridCol>
                <a:gridCol w="905256">
                  <a:extLst>
                    <a:ext uri="{9D8B030D-6E8A-4147-A177-3AD203B41FA5}">
                      <a16:colId xmlns:a16="http://schemas.microsoft.com/office/drawing/2014/main" val="1621233743"/>
                    </a:ext>
                  </a:extLst>
                </a:gridCol>
                <a:gridCol w="987552">
                  <a:extLst>
                    <a:ext uri="{9D8B030D-6E8A-4147-A177-3AD203B41FA5}">
                      <a16:colId xmlns:a16="http://schemas.microsoft.com/office/drawing/2014/main" val="3299534645"/>
                    </a:ext>
                  </a:extLst>
                </a:gridCol>
                <a:gridCol w="987552">
                  <a:extLst>
                    <a:ext uri="{9D8B030D-6E8A-4147-A177-3AD203B41FA5}">
                      <a16:colId xmlns:a16="http://schemas.microsoft.com/office/drawing/2014/main" val="386450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7122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- 2021-12-31 07:50:00</a:t>
                      </a:r>
                      <a:r>
                        <a:rPr kumimoji="0" lang="de-DE" sz="1000" b="0" i="0" u="none" strike="noStrike" kern="1200" cap="none" spc="0" normalizeH="0" baseline="0" noProof="0">
                          <a:ln>
                            <a:noFill/>
                          </a:ln>
                          <a:solidFill>
                            <a:prstClr val="black"/>
                          </a:solidFill>
                          <a:effectLst/>
                          <a:uLnTx/>
                          <a:uFillTx/>
                          <a:latin typeface="+mn-lt"/>
                          <a:ea typeface="+mn-ea"/>
                          <a:cs typeface="+mn-cs"/>
                        </a:rPr>
                        <a:t>
 Heute vor zwei Jahren, am 31.12.2019, veröffentlichte die @dpa die erste Meldung zu Corona - mit der Überschrift: "Mysteriöse Lungenkrankheit in Zentralchina ausgebrochen". Damals waren 27 Menschen in der Metropole Wuhan infiziert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2.6556 %</a:t>
                      </a:r>
                    </a:p>
                  </a:txBody>
                  <a:tcPr/>
                </a:tc>
                <a:extLst>
                  <a:ext uri="{0D108BD9-81ED-4DB2-BD59-A6C34878D82A}">
                    <a16:rowId xmlns:a16="http://schemas.microsoft.com/office/drawing/2014/main" val="792497582"/>
                  </a:ext>
                </a:extLst>
              </a:tr>
            </a:tbl>
          </a:graphicData>
        </a:graphic>
      </p:graphicFrame>
      <p:sp>
        <p:nvSpPr>
          <p:cNvPr id="4" name="Text Placeholder 3">
            <a:extLst>
              <a:ext uri="{FF2B5EF4-FFF2-40B4-BE49-F238E27FC236}">
                <a16:creationId xmlns:a16="http://schemas.microsoft.com/office/drawing/2014/main" id="{68AB9427-029B-497A-8E0F-F9841E4D3050}"/>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2224494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9E47-BAF4-4276-A7C6-5BDDCBDCC0C0}"/>
              </a:ext>
            </a:extLst>
          </p:cNvPr>
          <p:cNvSpPr>
            <a:spLocks noGrp="1"/>
          </p:cNvSpPr>
          <p:nvPr>
            <p:ph type="title"/>
          </p:nvPr>
        </p:nvSpPr>
        <p:spPr/>
        <p:txBody>
          <a:bodyPr/>
          <a:lstStyle/>
          <a:p>
            <a:r>
              <a:rPr lang="en-US"/>
              <a:t>Twitter Top Own Tweets (with Impressions) | @WDRaktuell - 9 of 25</a:t>
            </a:r>
          </a:p>
        </p:txBody>
      </p:sp>
      <p:graphicFrame>
        <p:nvGraphicFramePr>
          <p:cNvPr id="5" name="Table Placeholder 4">
            <a:extLst>
              <a:ext uri="{FF2B5EF4-FFF2-40B4-BE49-F238E27FC236}">
                <a16:creationId xmlns:a16="http://schemas.microsoft.com/office/drawing/2014/main" id="{10251B09-C4D9-4669-899B-EABA06448017}"/>
              </a:ext>
            </a:extLst>
          </p:cNvPr>
          <p:cNvGraphicFramePr>
            <a:graphicFrameLocks noGrp="1"/>
          </p:cNvGraphicFramePr>
          <p:nvPr>
            <p:ph type="tbl" sz="quarter" idx="13"/>
            <p:extLst>
              <p:ext uri="{D42A27DB-BD31-4B8C-83A1-F6EECF244321}">
                <p14:modId xmlns:p14="http://schemas.microsoft.com/office/powerpoint/2010/main" val="2804462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56109049"/>
                    </a:ext>
                  </a:extLst>
                </a:gridCol>
                <a:gridCol w="822960">
                  <a:extLst>
                    <a:ext uri="{9D8B030D-6E8A-4147-A177-3AD203B41FA5}">
                      <a16:colId xmlns:a16="http://schemas.microsoft.com/office/drawing/2014/main" val="2445973087"/>
                    </a:ext>
                  </a:extLst>
                </a:gridCol>
                <a:gridCol w="822960">
                  <a:extLst>
                    <a:ext uri="{9D8B030D-6E8A-4147-A177-3AD203B41FA5}">
                      <a16:colId xmlns:a16="http://schemas.microsoft.com/office/drawing/2014/main" val="3786580270"/>
                    </a:ext>
                  </a:extLst>
                </a:gridCol>
                <a:gridCol w="822960">
                  <a:extLst>
                    <a:ext uri="{9D8B030D-6E8A-4147-A177-3AD203B41FA5}">
                      <a16:colId xmlns:a16="http://schemas.microsoft.com/office/drawing/2014/main" val="2462947606"/>
                    </a:ext>
                  </a:extLst>
                </a:gridCol>
                <a:gridCol w="822960">
                  <a:extLst>
                    <a:ext uri="{9D8B030D-6E8A-4147-A177-3AD203B41FA5}">
                      <a16:colId xmlns:a16="http://schemas.microsoft.com/office/drawing/2014/main" val="4032908504"/>
                    </a:ext>
                  </a:extLst>
                </a:gridCol>
                <a:gridCol w="822960">
                  <a:extLst>
                    <a:ext uri="{9D8B030D-6E8A-4147-A177-3AD203B41FA5}">
                      <a16:colId xmlns:a16="http://schemas.microsoft.com/office/drawing/2014/main" val="4036267075"/>
                    </a:ext>
                  </a:extLst>
                </a:gridCol>
                <a:gridCol w="905256">
                  <a:extLst>
                    <a:ext uri="{9D8B030D-6E8A-4147-A177-3AD203B41FA5}">
                      <a16:colId xmlns:a16="http://schemas.microsoft.com/office/drawing/2014/main" val="2243213326"/>
                    </a:ext>
                  </a:extLst>
                </a:gridCol>
                <a:gridCol w="987552">
                  <a:extLst>
                    <a:ext uri="{9D8B030D-6E8A-4147-A177-3AD203B41FA5}">
                      <a16:colId xmlns:a16="http://schemas.microsoft.com/office/drawing/2014/main" val="2449222456"/>
                    </a:ext>
                  </a:extLst>
                </a:gridCol>
                <a:gridCol w="987552">
                  <a:extLst>
                    <a:ext uri="{9D8B030D-6E8A-4147-A177-3AD203B41FA5}">
                      <a16:colId xmlns:a16="http://schemas.microsoft.com/office/drawing/2014/main" val="2950071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0811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- 2021-12-11 11:34:24</a:t>
                      </a:r>
                      <a:r>
                        <a:rPr kumimoji="0" lang="de-DE" sz="1000" b="0" i="0" u="none" strike="noStrike" kern="1200" cap="none" spc="0" normalizeH="0" baseline="0" noProof="0">
                          <a:ln>
                            <a:noFill/>
                          </a:ln>
                          <a:solidFill>
                            <a:prstClr val="black"/>
                          </a:solidFill>
                          <a:effectLst/>
                          <a:uLnTx/>
                          <a:uFillTx/>
                          <a:latin typeface="+mn-lt"/>
                          <a:ea typeface="+mn-ea"/>
                          <a:cs typeface="+mn-cs"/>
                        </a:rPr>
                        <a:t>
 Die Stadt @Koeln hat die Corona-Inzidenzen der Vortage nachträglich deutlich nach oben korrigiert müssen. So lag die Sieben-Tage-Inzidenz in Köln am Dienstag nicht bei 403,7, sondern bei 539,6.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3.5505 %</a:t>
                      </a:r>
                    </a:p>
                  </a:txBody>
                  <a:tcPr/>
                </a:tc>
                <a:extLst>
                  <a:ext uri="{0D108BD9-81ED-4DB2-BD59-A6C34878D82A}">
                    <a16:rowId xmlns:a16="http://schemas.microsoft.com/office/drawing/2014/main" val="4141965841"/>
                  </a:ext>
                </a:extLst>
              </a:tr>
            </a:tbl>
          </a:graphicData>
        </a:graphic>
      </p:graphicFrame>
      <p:sp>
        <p:nvSpPr>
          <p:cNvPr id="4" name="Text Placeholder 3">
            <a:extLst>
              <a:ext uri="{FF2B5EF4-FFF2-40B4-BE49-F238E27FC236}">
                <a16:creationId xmlns:a16="http://schemas.microsoft.com/office/drawing/2014/main" id="{F2953FDB-0917-423F-8292-FBAFBDE66F24}"/>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2751008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999E-EBD4-4488-AC0C-94D83C8BD434}"/>
              </a:ext>
            </a:extLst>
          </p:cNvPr>
          <p:cNvSpPr>
            <a:spLocks noGrp="1"/>
          </p:cNvSpPr>
          <p:nvPr>
            <p:ph type="title"/>
          </p:nvPr>
        </p:nvSpPr>
        <p:spPr/>
        <p:txBody>
          <a:bodyPr/>
          <a:lstStyle/>
          <a:p>
            <a:r>
              <a:rPr lang="en-US"/>
              <a:t>Twitter Top Own Tweets (with Impressions) | @WDRaktuell - 10 of 25</a:t>
            </a:r>
          </a:p>
        </p:txBody>
      </p:sp>
      <p:graphicFrame>
        <p:nvGraphicFramePr>
          <p:cNvPr id="5" name="Table Placeholder 4">
            <a:extLst>
              <a:ext uri="{FF2B5EF4-FFF2-40B4-BE49-F238E27FC236}">
                <a16:creationId xmlns:a16="http://schemas.microsoft.com/office/drawing/2014/main" id="{76D05211-A1BB-4D3D-8D36-E124978BBFAF}"/>
              </a:ext>
            </a:extLst>
          </p:cNvPr>
          <p:cNvGraphicFramePr>
            <a:graphicFrameLocks noGrp="1"/>
          </p:cNvGraphicFramePr>
          <p:nvPr>
            <p:ph type="tbl" sz="quarter" idx="13"/>
            <p:extLst>
              <p:ext uri="{D42A27DB-BD31-4B8C-83A1-F6EECF244321}">
                <p14:modId xmlns:p14="http://schemas.microsoft.com/office/powerpoint/2010/main" val="92170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84463831"/>
                    </a:ext>
                  </a:extLst>
                </a:gridCol>
                <a:gridCol w="822960">
                  <a:extLst>
                    <a:ext uri="{9D8B030D-6E8A-4147-A177-3AD203B41FA5}">
                      <a16:colId xmlns:a16="http://schemas.microsoft.com/office/drawing/2014/main" val="1681931705"/>
                    </a:ext>
                  </a:extLst>
                </a:gridCol>
                <a:gridCol w="822960">
                  <a:extLst>
                    <a:ext uri="{9D8B030D-6E8A-4147-A177-3AD203B41FA5}">
                      <a16:colId xmlns:a16="http://schemas.microsoft.com/office/drawing/2014/main" val="1492085733"/>
                    </a:ext>
                  </a:extLst>
                </a:gridCol>
                <a:gridCol w="822960">
                  <a:extLst>
                    <a:ext uri="{9D8B030D-6E8A-4147-A177-3AD203B41FA5}">
                      <a16:colId xmlns:a16="http://schemas.microsoft.com/office/drawing/2014/main" val="1890209945"/>
                    </a:ext>
                  </a:extLst>
                </a:gridCol>
                <a:gridCol w="822960">
                  <a:extLst>
                    <a:ext uri="{9D8B030D-6E8A-4147-A177-3AD203B41FA5}">
                      <a16:colId xmlns:a16="http://schemas.microsoft.com/office/drawing/2014/main" val="1866402886"/>
                    </a:ext>
                  </a:extLst>
                </a:gridCol>
                <a:gridCol w="822960">
                  <a:extLst>
                    <a:ext uri="{9D8B030D-6E8A-4147-A177-3AD203B41FA5}">
                      <a16:colId xmlns:a16="http://schemas.microsoft.com/office/drawing/2014/main" val="2649492624"/>
                    </a:ext>
                  </a:extLst>
                </a:gridCol>
                <a:gridCol w="905256">
                  <a:extLst>
                    <a:ext uri="{9D8B030D-6E8A-4147-A177-3AD203B41FA5}">
                      <a16:colId xmlns:a16="http://schemas.microsoft.com/office/drawing/2014/main" val="1737718066"/>
                    </a:ext>
                  </a:extLst>
                </a:gridCol>
                <a:gridCol w="987552">
                  <a:extLst>
                    <a:ext uri="{9D8B030D-6E8A-4147-A177-3AD203B41FA5}">
                      <a16:colId xmlns:a16="http://schemas.microsoft.com/office/drawing/2014/main" val="2283352029"/>
                    </a:ext>
                  </a:extLst>
                </a:gridCol>
                <a:gridCol w="987552">
                  <a:extLst>
                    <a:ext uri="{9D8B030D-6E8A-4147-A177-3AD203B41FA5}">
                      <a16:colId xmlns:a16="http://schemas.microsoft.com/office/drawing/2014/main" val="935512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4112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- 2022-03-14 06:37:52</a:t>
                      </a:r>
                      <a:r>
                        <a:rPr kumimoji="0" lang="de-DE" sz="1000" b="0" i="0" u="none" strike="noStrike" kern="1200" cap="none" spc="0" normalizeH="0" baseline="0" noProof="0">
                          <a:ln>
                            <a:noFill/>
                          </a:ln>
                          <a:solidFill>
                            <a:prstClr val="black"/>
                          </a:solidFill>
                          <a:effectLst/>
                          <a:uLnTx/>
                          <a:uFillTx/>
                          <a:latin typeface="+mn-lt"/>
                          <a:ea typeface="+mn-ea"/>
                          <a:cs typeface="+mn-cs"/>
                        </a:rPr>
                        <a:t>
 Frankreich lockert ab heute die Coronamaßnahmen. Die Maskenpflicht wird überall aufgehoben - außer im ÖPNV und und in Gesundheitseinrichtungen. Für Restaurants, Sport- oder Kulturveranstaltungen wird kein Impfnachweis mehr verlangt.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3.8011 %</a:t>
                      </a:r>
                    </a:p>
                  </a:txBody>
                  <a:tcPr/>
                </a:tc>
                <a:extLst>
                  <a:ext uri="{0D108BD9-81ED-4DB2-BD59-A6C34878D82A}">
                    <a16:rowId xmlns:a16="http://schemas.microsoft.com/office/drawing/2014/main" val="3152251757"/>
                  </a:ext>
                </a:extLst>
              </a:tr>
            </a:tbl>
          </a:graphicData>
        </a:graphic>
      </p:graphicFrame>
      <p:sp>
        <p:nvSpPr>
          <p:cNvPr id="4" name="Text Placeholder 3">
            <a:extLst>
              <a:ext uri="{FF2B5EF4-FFF2-40B4-BE49-F238E27FC236}">
                <a16:creationId xmlns:a16="http://schemas.microsoft.com/office/drawing/2014/main" id="{2CC8E78F-2DE1-4974-A91E-90A9106AFA37}"/>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410327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04FF-C515-4102-B510-7851EFD0F373}"/>
              </a:ext>
            </a:extLst>
          </p:cNvPr>
          <p:cNvSpPr>
            <a:spLocks noGrp="1"/>
          </p:cNvSpPr>
          <p:nvPr>
            <p:ph type="title"/>
          </p:nvPr>
        </p:nvSpPr>
        <p:spPr/>
        <p:txBody>
          <a:bodyPr/>
          <a:lstStyle/>
          <a:p>
            <a:r>
              <a:rPr lang="en-US"/>
              <a:t>Twitter Top Own Tweets (with Impressions) | @WDRaktuell - 11 of 25</a:t>
            </a:r>
          </a:p>
        </p:txBody>
      </p:sp>
      <p:graphicFrame>
        <p:nvGraphicFramePr>
          <p:cNvPr id="5" name="Table Placeholder 4">
            <a:extLst>
              <a:ext uri="{FF2B5EF4-FFF2-40B4-BE49-F238E27FC236}">
                <a16:creationId xmlns:a16="http://schemas.microsoft.com/office/drawing/2014/main" id="{F9F9600C-B3C6-43BA-8945-2926C58C1B23}"/>
              </a:ext>
            </a:extLst>
          </p:cNvPr>
          <p:cNvGraphicFramePr>
            <a:graphicFrameLocks noGrp="1"/>
          </p:cNvGraphicFramePr>
          <p:nvPr>
            <p:ph type="tbl" sz="quarter" idx="13"/>
            <p:extLst>
              <p:ext uri="{D42A27DB-BD31-4B8C-83A1-F6EECF244321}">
                <p14:modId xmlns:p14="http://schemas.microsoft.com/office/powerpoint/2010/main" val="63171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47675505"/>
                    </a:ext>
                  </a:extLst>
                </a:gridCol>
                <a:gridCol w="822960">
                  <a:extLst>
                    <a:ext uri="{9D8B030D-6E8A-4147-A177-3AD203B41FA5}">
                      <a16:colId xmlns:a16="http://schemas.microsoft.com/office/drawing/2014/main" val="1408838764"/>
                    </a:ext>
                  </a:extLst>
                </a:gridCol>
                <a:gridCol w="822960">
                  <a:extLst>
                    <a:ext uri="{9D8B030D-6E8A-4147-A177-3AD203B41FA5}">
                      <a16:colId xmlns:a16="http://schemas.microsoft.com/office/drawing/2014/main" val="3427551012"/>
                    </a:ext>
                  </a:extLst>
                </a:gridCol>
                <a:gridCol w="822960">
                  <a:extLst>
                    <a:ext uri="{9D8B030D-6E8A-4147-A177-3AD203B41FA5}">
                      <a16:colId xmlns:a16="http://schemas.microsoft.com/office/drawing/2014/main" val="1642804315"/>
                    </a:ext>
                  </a:extLst>
                </a:gridCol>
                <a:gridCol w="822960">
                  <a:extLst>
                    <a:ext uri="{9D8B030D-6E8A-4147-A177-3AD203B41FA5}">
                      <a16:colId xmlns:a16="http://schemas.microsoft.com/office/drawing/2014/main" val="4192065598"/>
                    </a:ext>
                  </a:extLst>
                </a:gridCol>
                <a:gridCol w="822960">
                  <a:extLst>
                    <a:ext uri="{9D8B030D-6E8A-4147-A177-3AD203B41FA5}">
                      <a16:colId xmlns:a16="http://schemas.microsoft.com/office/drawing/2014/main" val="2062023550"/>
                    </a:ext>
                  </a:extLst>
                </a:gridCol>
                <a:gridCol w="905256">
                  <a:extLst>
                    <a:ext uri="{9D8B030D-6E8A-4147-A177-3AD203B41FA5}">
                      <a16:colId xmlns:a16="http://schemas.microsoft.com/office/drawing/2014/main" val="3135454710"/>
                    </a:ext>
                  </a:extLst>
                </a:gridCol>
                <a:gridCol w="987552">
                  <a:extLst>
                    <a:ext uri="{9D8B030D-6E8A-4147-A177-3AD203B41FA5}">
                      <a16:colId xmlns:a16="http://schemas.microsoft.com/office/drawing/2014/main" val="2435306835"/>
                    </a:ext>
                  </a:extLst>
                </a:gridCol>
                <a:gridCol w="987552">
                  <a:extLst>
                    <a:ext uri="{9D8B030D-6E8A-4147-A177-3AD203B41FA5}">
                      <a16:colId xmlns:a16="http://schemas.microsoft.com/office/drawing/2014/main" val="34940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4255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- 2022-05-10 20:50:29</a:t>
                      </a:r>
                      <a:r>
                        <a:rPr kumimoji="0" lang="de-DE" sz="1000" b="0" i="0" u="none" strike="noStrike" kern="1200" cap="none" spc="0" normalizeH="0" baseline="0" noProof="0">
                          <a:ln>
                            <a:noFill/>
                          </a:ln>
                          <a:solidFill>
                            <a:prstClr val="black"/>
                          </a:solidFill>
                          <a:effectLst/>
                          <a:uLnTx/>
                          <a:uFillTx/>
                          <a:latin typeface="+mn-lt"/>
                          <a:ea typeface="+mn-ea"/>
                          <a:cs typeface="+mn-cs"/>
                        </a:rPr>
                        <a:t>
 Elon Musk will nach seinem geplanten Kauf von Twitter die Sperre für den ehemaligen US-Präsidenten Donald Trump aufheben. Die Entscheidung im Januar 2021 sei "moralisch falsch und schlicht dumm" gewesen, sagte der Tesla-Chef bei einer Konferenz der "Financial Times".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4.0348 %</a:t>
                      </a:r>
                    </a:p>
                  </a:txBody>
                  <a:tcPr/>
                </a:tc>
                <a:extLst>
                  <a:ext uri="{0D108BD9-81ED-4DB2-BD59-A6C34878D82A}">
                    <a16:rowId xmlns:a16="http://schemas.microsoft.com/office/drawing/2014/main" val="2493244391"/>
                  </a:ext>
                </a:extLst>
              </a:tr>
            </a:tbl>
          </a:graphicData>
        </a:graphic>
      </p:graphicFrame>
      <p:sp>
        <p:nvSpPr>
          <p:cNvPr id="4" name="Text Placeholder 3">
            <a:extLst>
              <a:ext uri="{FF2B5EF4-FFF2-40B4-BE49-F238E27FC236}">
                <a16:creationId xmlns:a16="http://schemas.microsoft.com/office/drawing/2014/main" id="{3C8B415A-BD18-4B82-8914-D8F3E1930CA2}"/>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91366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94B81-51AC-41A7-883B-4456A165FEC1}"/>
              </a:ext>
            </a:extLst>
          </p:cNvPr>
          <p:cNvSpPr>
            <a:spLocks noGrp="1"/>
          </p:cNvSpPr>
          <p:nvPr>
            <p:ph type="title"/>
          </p:nvPr>
        </p:nvSpPr>
        <p:spPr/>
        <p:txBody>
          <a:bodyPr/>
          <a:lstStyle/>
          <a:p>
            <a:r>
              <a:rPr lang="en-US"/>
              <a:t>Twitter Top Own Tweets (with Impressions) | @WDRaktuell - 12 of 25</a:t>
            </a:r>
          </a:p>
        </p:txBody>
      </p:sp>
      <p:graphicFrame>
        <p:nvGraphicFramePr>
          <p:cNvPr id="5" name="Table Placeholder 4">
            <a:extLst>
              <a:ext uri="{FF2B5EF4-FFF2-40B4-BE49-F238E27FC236}">
                <a16:creationId xmlns:a16="http://schemas.microsoft.com/office/drawing/2014/main" id="{2943C7C5-FB74-40F1-AC45-FDE42EC4F9AE}"/>
              </a:ext>
            </a:extLst>
          </p:cNvPr>
          <p:cNvGraphicFramePr>
            <a:graphicFrameLocks noGrp="1"/>
          </p:cNvGraphicFramePr>
          <p:nvPr>
            <p:ph type="tbl" sz="quarter" idx="13"/>
            <p:extLst>
              <p:ext uri="{D42A27DB-BD31-4B8C-83A1-F6EECF244321}">
                <p14:modId xmlns:p14="http://schemas.microsoft.com/office/powerpoint/2010/main" val="340572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14148996"/>
                    </a:ext>
                  </a:extLst>
                </a:gridCol>
                <a:gridCol w="822960">
                  <a:extLst>
                    <a:ext uri="{9D8B030D-6E8A-4147-A177-3AD203B41FA5}">
                      <a16:colId xmlns:a16="http://schemas.microsoft.com/office/drawing/2014/main" val="1628079146"/>
                    </a:ext>
                  </a:extLst>
                </a:gridCol>
                <a:gridCol w="822960">
                  <a:extLst>
                    <a:ext uri="{9D8B030D-6E8A-4147-A177-3AD203B41FA5}">
                      <a16:colId xmlns:a16="http://schemas.microsoft.com/office/drawing/2014/main" val="1968352482"/>
                    </a:ext>
                  </a:extLst>
                </a:gridCol>
                <a:gridCol w="822960">
                  <a:extLst>
                    <a:ext uri="{9D8B030D-6E8A-4147-A177-3AD203B41FA5}">
                      <a16:colId xmlns:a16="http://schemas.microsoft.com/office/drawing/2014/main" val="1541199383"/>
                    </a:ext>
                  </a:extLst>
                </a:gridCol>
                <a:gridCol w="822960">
                  <a:extLst>
                    <a:ext uri="{9D8B030D-6E8A-4147-A177-3AD203B41FA5}">
                      <a16:colId xmlns:a16="http://schemas.microsoft.com/office/drawing/2014/main" val="3177257024"/>
                    </a:ext>
                  </a:extLst>
                </a:gridCol>
                <a:gridCol w="822960">
                  <a:extLst>
                    <a:ext uri="{9D8B030D-6E8A-4147-A177-3AD203B41FA5}">
                      <a16:colId xmlns:a16="http://schemas.microsoft.com/office/drawing/2014/main" val="482252605"/>
                    </a:ext>
                  </a:extLst>
                </a:gridCol>
                <a:gridCol w="905256">
                  <a:extLst>
                    <a:ext uri="{9D8B030D-6E8A-4147-A177-3AD203B41FA5}">
                      <a16:colId xmlns:a16="http://schemas.microsoft.com/office/drawing/2014/main" val="3526397172"/>
                    </a:ext>
                  </a:extLst>
                </a:gridCol>
                <a:gridCol w="987552">
                  <a:extLst>
                    <a:ext uri="{9D8B030D-6E8A-4147-A177-3AD203B41FA5}">
                      <a16:colId xmlns:a16="http://schemas.microsoft.com/office/drawing/2014/main" val="4153940284"/>
                    </a:ext>
                  </a:extLst>
                </a:gridCol>
                <a:gridCol w="987552">
                  <a:extLst>
                    <a:ext uri="{9D8B030D-6E8A-4147-A177-3AD203B41FA5}">
                      <a16:colId xmlns:a16="http://schemas.microsoft.com/office/drawing/2014/main" val="1043594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0576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- 2022-02-28 17:34:36</a:t>
                      </a:r>
                      <a:r>
                        <a:rPr kumimoji="0" lang="de-DE" sz="1000" b="0" i="0" u="none" strike="noStrike" kern="1200" cap="none" spc="0" normalizeH="0" baseline="0" noProof="0">
                          <a:ln>
                            <a:noFill/>
                          </a:ln>
                          <a:solidFill>
                            <a:prstClr val="black"/>
                          </a:solidFill>
                          <a:effectLst/>
                          <a:uLnTx/>
                          <a:uFillTx/>
                          <a:latin typeface="+mn-lt"/>
                          <a:ea typeface="+mn-ea"/>
                          <a:cs typeface="+mn-cs"/>
                        </a:rPr>
                        <a:t>
 Köln hat Geschichte geschrieben: Die Friedensdemo am Rosenmontag gegen den Krieg in der Ukraine war eine der größten Demos in der Geschichte von NRW. Mehr als 250.000 Menschen setzten ein Zeichen für den Frieden in der Ukraine.
www1.wdr.de/nachrichten/ro…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5.1686 %</a:t>
                      </a:r>
                    </a:p>
                  </a:txBody>
                  <a:tcPr/>
                </a:tc>
                <a:extLst>
                  <a:ext uri="{0D108BD9-81ED-4DB2-BD59-A6C34878D82A}">
                    <a16:rowId xmlns:a16="http://schemas.microsoft.com/office/drawing/2014/main" val="4199098170"/>
                  </a:ext>
                </a:extLst>
              </a:tr>
            </a:tbl>
          </a:graphicData>
        </a:graphic>
      </p:graphicFrame>
      <p:sp>
        <p:nvSpPr>
          <p:cNvPr id="4" name="Text Placeholder 3">
            <a:extLst>
              <a:ext uri="{FF2B5EF4-FFF2-40B4-BE49-F238E27FC236}">
                <a16:creationId xmlns:a16="http://schemas.microsoft.com/office/drawing/2014/main" id="{8DFA2F65-BF0E-46AC-92AD-3491D48C8709}"/>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405795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368D5-4CDC-4925-B976-1E8759796FCE}"/>
              </a:ext>
            </a:extLst>
          </p:cNvPr>
          <p:cNvSpPr>
            <a:spLocks noGrp="1"/>
          </p:cNvSpPr>
          <p:nvPr>
            <p:ph type="title"/>
          </p:nvPr>
        </p:nvSpPr>
        <p:spPr/>
        <p:txBody>
          <a:bodyPr/>
          <a:lstStyle/>
          <a:p>
            <a:r>
              <a:rPr lang="en-US"/>
              <a:t>Twitter Top Own Tweets (with Impressions) | @WDRaktuell - 13 of 25</a:t>
            </a:r>
          </a:p>
        </p:txBody>
      </p:sp>
      <p:graphicFrame>
        <p:nvGraphicFramePr>
          <p:cNvPr id="5" name="Table Placeholder 4">
            <a:extLst>
              <a:ext uri="{FF2B5EF4-FFF2-40B4-BE49-F238E27FC236}">
                <a16:creationId xmlns:a16="http://schemas.microsoft.com/office/drawing/2014/main" id="{9B4AB30E-ECC2-40F3-BEED-1FA47D709F85}"/>
              </a:ext>
            </a:extLst>
          </p:cNvPr>
          <p:cNvGraphicFramePr>
            <a:graphicFrameLocks noGrp="1"/>
          </p:cNvGraphicFramePr>
          <p:nvPr>
            <p:ph type="tbl" sz="quarter" idx="13"/>
            <p:extLst>
              <p:ext uri="{D42A27DB-BD31-4B8C-83A1-F6EECF244321}">
                <p14:modId xmlns:p14="http://schemas.microsoft.com/office/powerpoint/2010/main" val="141143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75844914"/>
                    </a:ext>
                  </a:extLst>
                </a:gridCol>
                <a:gridCol w="822960">
                  <a:extLst>
                    <a:ext uri="{9D8B030D-6E8A-4147-A177-3AD203B41FA5}">
                      <a16:colId xmlns:a16="http://schemas.microsoft.com/office/drawing/2014/main" val="1639036767"/>
                    </a:ext>
                  </a:extLst>
                </a:gridCol>
                <a:gridCol w="822960">
                  <a:extLst>
                    <a:ext uri="{9D8B030D-6E8A-4147-A177-3AD203B41FA5}">
                      <a16:colId xmlns:a16="http://schemas.microsoft.com/office/drawing/2014/main" val="2081244690"/>
                    </a:ext>
                  </a:extLst>
                </a:gridCol>
                <a:gridCol w="822960">
                  <a:extLst>
                    <a:ext uri="{9D8B030D-6E8A-4147-A177-3AD203B41FA5}">
                      <a16:colId xmlns:a16="http://schemas.microsoft.com/office/drawing/2014/main" val="1665205652"/>
                    </a:ext>
                  </a:extLst>
                </a:gridCol>
                <a:gridCol w="822960">
                  <a:extLst>
                    <a:ext uri="{9D8B030D-6E8A-4147-A177-3AD203B41FA5}">
                      <a16:colId xmlns:a16="http://schemas.microsoft.com/office/drawing/2014/main" val="666532690"/>
                    </a:ext>
                  </a:extLst>
                </a:gridCol>
                <a:gridCol w="822960">
                  <a:extLst>
                    <a:ext uri="{9D8B030D-6E8A-4147-A177-3AD203B41FA5}">
                      <a16:colId xmlns:a16="http://schemas.microsoft.com/office/drawing/2014/main" val="2445076319"/>
                    </a:ext>
                  </a:extLst>
                </a:gridCol>
                <a:gridCol w="905256">
                  <a:extLst>
                    <a:ext uri="{9D8B030D-6E8A-4147-A177-3AD203B41FA5}">
                      <a16:colId xmlns:a16="http://schemas.microsoft.com/office/drawing/2014/main" val="1205815737"/>
                    </a:ext>
                  </a:extLst>
                </a:gridCol>
                <a:gridCol w="987552">
                  <a:extLst>
                    <a:ext uri="{9D8B030D-6E8A-4147-A177-3AD203B41FA5}">
                      <a16:colId xmlns:a16="http://schemas.microsoft.com/office/drawing/2014/main" val="1622376652"/>
                    </a:ext>
                  </a:extLst>
                </a:gridCol>
                <a:gridCol w="987552">
                  <a:extLst>
                    <a:ext uri="{9D8B030D-6E8A-4147-A177-3AD203B41FA5}">
                      <a16:colId xmlns:a16="http://schemas.microsoft.com/office/drawing/2014/main" val="187418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1264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- 2022-04-23 16:02:27</a:t>
                      </a:r>
                      <a:r>
                        <a:rPr kumimoji="0" lang="de-DE" sz="1000" b="0" i="0" u="none" strike="noStrike" kern="1200" cap="none" spc="0" normalizeH="0" baseline="0" noProof="0">
                          <a:ln>
                            <a:noFill/>
                          </a:ln>
                          <a:solidFill>
                            <a:prstClr val="black"/>
                          </a:solidFill>
                          <a:effectLst/>
                          <a:uLnTx/>
                          <a:uFillTx/>
                          <a:latin typeface="+mn-lt"/>
                          <a:ea typeface="+mn-ea"/>
                          <a:cs typeface="+mn-cs"/>
                        </a:rPr>
                        <a:t>
 Twitter lässt keine Werbeanzeigen mehr zu, die den Klimawandel bestreiten oder verharmlosen. Irreführende Infos zu dem Thema könnten die Bemühungen zum Schutz des Planeten untergraben, heißt es zur Begründung.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3.8353 %</a:t>
                      </a:r>
                    </a:p>
                  </a:txBody>
                  <a:tcPr/>
                </a:tc>
                <a:extLst>
                  <a:ext uri="{0D108BD9-81ED-4DB2-BD59-A6C34878D82A}">
                    <a16:rowId xmlns:a16="http://schemas.microsoft.com/office/drawing/2014/main" val="609108613"/>
                  </a:ext>
                </a:extLst>
              </a:tr>
            </a:tbl>
          </a:graphicData>
        </a:graphic>
      </p:graphicFrame>
      <p:sp>
        <p:nvSpPr>
          <p:cNvPr id="4" name="Text Placeholder 3">
            <a:extLst>
              <a:ext uri="{FF2B5EF4-FFF2-40B4-BE49-F238E27FC236}">
                <a16:creationId xmlns:a16="http://schemas.microsoft.com/office/drawing/2014/main" id="{9A852C64-BFC0-4191-B2FD-1FED2B3653D4}"/>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676121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861B-E0A5-4BE5-BE3C-A9A2BE7DAE1A}"/>
              </a:ext>
            </a:extLst>
          </p:cNvPr>
          <p:cNvSpPr>
            <a:spLocks noGrp="1"/>
          </p:cNvSpPr>
          <p:nvPr>
            <p:ph type="title"/>
          </p:nvPr>
        </p:nvSpPr>
        <p:spPr/>
        <p:txBody>
          <a:bodyPr/>
          <a:lstStyle/>
          <a:p>
            <a:r>
              <a:rPr lang="en-US"/>
              <a:t>Twitter Top Own Tweets (with Impressions) | @WDRaktuell - 14 of 25</a:t>
            </a:r>
          </a:p>
        </p:txBody>
      </p:sp>
      <p:graphicFrame>
        <p:nvGraphicFramePr>
          <p:cNvPr id="5" name="Table Placeholder 4">
            <a:extLst>
              <a:ext uri="{FF2B5EF4-FFF2-40B4-BE49-F238E27FC236}">
                <a16:creationId xmlns:a16="http://schemas.microsoft.com/office/drawing/2014/main" id="{5AD1E5C2-D10A-416C-9277-4CAF4296EE28}"/>
              </a:ext>
            </a:extLst>
          </p:cNvPr>
          <p:cNvGraphicFramePr>
            <a:graphicFrameLocks noGrp="1"/>
          </p:cNvGraphicFramePr>
          <p:nvPr>
            <p:ph type="tbl" sz="quarter" idx="13"/>
            <p:extLst>
              <p:ext uri="{D42A27DB-BD31-4B8C-83A1-F6EECF244321}">
                <p14:modId xmlns:p14="http://schemas.microsoft.com/office/powerpoint/2010/main" val="220038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94062569"/>
                    </a:ext>
                  </a:extLst>
                </a:gridCol>
                <a:gridCol w="822960">
                  <a:extLst>
                    <a:ext uri="{9D8B030D-6E8A-4147-A177-3AD203B41FA5}">
                      <a16:colId xmlns:a16="http://schemas.microsoft.com/office/drawing/2014/main" val="600675151"/>
                    </a:ext>
                  </a:extLst>
                </a:gridCol>
                <a:gridCol w="822960">
                  <a:extLst>
                    <a:ext uri="{9D8B030D-6E8A-4147-A177-3AD203B41FA5}">
                      <a16:colId xmlns:a16="http://schemas.microsoft.com/office/drawing/2014/main" val="3777020587"/>
                    </a:ext>
                  </a:extLst>
                </a:gridCol>
                <a:gridCol w="822960">
                  <a:extLst>
                    <a:ext uri="{9D8B030D-6E8A-4147-A177-3AD203B41FA5}">
                      <a16:colId xmlns:a16="http://schemas.microsoft.com/office/drawing/2014/main" val="75333568"/>
                    </a:ext>
                  </a:extLst>
                </a:gridCol>
                <a:gridCol w="822960">
                  <a:extLst>
                    <a:ext uri="{9D8B030D-6E8A-4147-A177-3AD203B41FA5}">
                      <a16:colId xmlns:a16="http://schemas.microsoft.com/office/drawing/2014/main" val="3921052386"/>
                    </a:ext>
                  </a:extLst>
                </a:gridCol>
                <a:gridCol w="822960">
                  <a:extLst>
                    <a:ext uri="{9D8B030D-6E8A-4147-A177-3AD203B41FA5}">
                      <a16:colId xmlns:a16="http://schemas.microsoft.com/office/drawing/2014/main" val="993826510"/>
                    </a:ext>
                  </a:extLst>
                </a:gridCol>
                <a:gridCol w="905256">
                  <a:extLst>
                    <a:ext uri="{9D8B030D-6E8A-4147-A177-3AD203B41FA5}">
                      <a16:colId xmlns:a16="http://schemas.microsoft.com/office/drawing/2014/main" val="1976757069"/>
                    </a:ext>
                  </a:extLst>
                </a:gridCol>
                <a:gridCol w="987552">
                  <a:extLst>
                    <a:ext uri="{9D8B030D-6E8A-4147-A177-3AD203B41FA5}">
                      <a16:colId xmlns:a16="http://schemas.microsoft.com/office/drawing/2014/main" val="3696573530"/>
                    </a:ext>
                  </a:extLst>
                </a:gridCol>
                <a:gridCol w="987552">
                  <a:extLst>
                    <a:ext uri="{9D8B030D-6E8A-4147-A177-3AD203B41FA5}">
                      <a16:colId xmlns:a16="http://schemas.microsoft.com/office/drawing/2014/main" val="3905005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4951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- 2021-12-22 14:17:14</a:t>
                      </a:r>
                      <a:r>
                        <a:rPr kumimoji="0" lang="de-DE" sz="1000" b="0" i="0" u="none" strike="noStrike" kern="1200" cap="none" spc="0" normalizeH="0" baseline="0" noProof="0">
                          <a:ln>
                            <a:noFill/>
                          </a:ln>
                          <a:solidFill>
                            <a:prstClr val="black"/>
                          </a:solidFill>
                          <a:effectLst/>
                          <a:uLnTx/>
                          <a:uFillTx/>
                          <a:latin typeface="+mn-lt"/>
                          <a:ea typeface="+mn-ea"/>
                          <a:cs typeface="+mn-cs"/>
                        </a:rPr>
                        <a:t>
 Ein Familienhotel im Sauerland hat in fast allen Bereichen ungeimpfte Mitarbeitende gesucht. Für die Eigentümerin geht es dabei offenbar auch um ein politisches Zeichen gegen die Corona-Maßnahmen. www1.wdr.de/nachrichten/we…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15.1271 %</a:t>
                      </a:r>
                    </a:p>
                  </a:txBody>
                  <a:tcPr/>
                </a:tc>
                <a:extLst>
                  <a:ext uri="{0D108BD9-81ED-4DB2-BD59-A6C34878D82A}">
                    <a16:rowId xmlns:a16="http://schemas.microsoft.com/office/drawing/2014/main" val="1311246057"/>
                  </a:ext>
                </a:extLst>
              </a:tr>
            </a:tbl>
          </a:graphicData>
        </a:graphic>
      </p:graphicFrame>
      <p:sp>
        <p:nvSpPr>
          <p:cNvPr id="4" name="Text Placeholder 3">
            <a:extLst>
              <a:ext uri="{FF2B5EF4-FFF2-40B4-BE49-F238E27FC236}">
                <a16:creationId xmlns:a16="http://schemas.microsoft.com/office/drawing/2014/main" id="{111549AB-FF7E-4C1A-A2FC-A6683916201C}"/>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4131670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59B5-6D78-47CA-8344-A23C7E338C94}"/>
              </a:ext>
            </a:extLst>
          </p:cNvPr>
          <p:cNvSpPr>
            <a:spLocks noGrp="1"/>
          </p:cNvSpPr>
          <p:nvPr>
            <p:ph type="title"/>
          </p:nvPr>
        </p:nvSpPr>
        <p:spPr/>
        <p:txBody>
          <a:bodyPr/>
          <a:lstStyle/>
          <a:p>
            <a:r>
              <a:rPr lang="en-US"/>
              <a:t>Twitter Top Own Tweets (with Impressions) | @WDRaktuell - 15 of 25</a:t>
            </a:r>
          </a:p>
        </p:txBody>
      </p:sp>
      <p:graphicFrame>
        <p:nvGraphicFramePr>
          <p:cNvPr id="5" name="Table Placeholder 4">
            <a:extLst>
              <a:ext uri="{FF2B5EF4-FFF2-40B4-BE49-F238E27FC236}">
                <a16:creationId xmlns:a16="http://schemas.microsoft.com/office/drawing/2014/main" id="{DE7796DD-578B-4ECE-AA3C-6ADEE64A108D}"/>
              </a:ext>
            </a:extLst>
          </p:cNvPr>
          <p:cNvGraphicFramePr>
            <a:graphicFrameLocks noGrp="1"/>
          </p:cNvGraphicFramePr>
          <p:nvPr>
            <p:ph type="tbl" sz="quarter" idx="13"/>
            <p:extLst>
              <p:ext uri="{D42A27DB-BD31-4B8C-83A1-F6EECF244321}">
                <p14:modId xmlns:p14="http://schemas.microsoft.com/office/powerpoint/2010/main" val="72876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81043990"/>
                    </a:ext>
                  </a:extLst>
                </a:gridCol>
                <a:gridCol w="822960">
                  <a:extLst>
                    <a:ext uri="{9D8B030D-6E8A-4147-A177-3AD203B41FA5}">
                      <a16:colId xmlns:a16="http://schemas.microsoft.com/office/drawing/2014/main" val="831334453"/>
                    </a:ext>
                  </a:extLst>
                </a:gridCol>
                <a:gridCol w="822960">
                  <a:extLst>
                    <a:ext uri="{9D8B030D-6E8A-4147-A177-3AD203B41FA5}">
                      <a16:colId xmlns:a16="http://schemas.microsoft.com/office/drawing/2014/main" val="1563084026"/>
                    </a:ext>
                  </a:extLst>
                </a:gridCol>
                <a:gridCol w="822960">
                  <a:extLst>
                    <a:ext uri="{9D8B030D-6E8A-4147-A177-3AD203B41FA5}">
                      <a16:colId xmlns:a16="http://schemas.microsoft.com/office/drawing/2014/main" val="807338869"/>
                    </a:ext>
                  </a:extLst>
                </a:gridCol>
                <a:gridCol w="822960">
                  <a:extLst>
                    <a:ext uri="{9D8B030D-6E8A-4147-A177-3AD203B41FA5}">
                      <a16:colId xmlns:a16="http://schemas.microsoft.com/office/drawing/2014/main" val="1956905613"/>
                    </a:ext>
                  </a:extLst>
                </a:gridCol>
                <a:gridCol w="822960">
                  <a:extLst>
                    <a:ext uri="{9D8B030D-6E8A-4147-A177-3AD203B41FA5}">
                      <a16:colId xmlns:a16="http://schemas.microsoft.com/office/drawing/2014/main" val="2708701838"/>
                    </a:ext>
                  </a:extLst>
                </a:gridCol>
                <a:gridCol w="905256">
                  <a:extLst>
                    <a:ext uri="{9D8B030D-6E8A-4147-A177-3AD203B41FA5}">
                      <a16:colId xmlns:a16="http://schemas.microsoft.com/office/drawing/2014/main" val="2208323713"/>
                    </a:ext>
                  </a:extLst>
                </a:gridCol>
                <a:gridCol w="987552">
                  <a:extLst>
                    <a:ext uri="{9D8B030D-6E8A-4147-A177-3AD203B41FA5}">
                      <a16:colId xmlns:a16="http://schemas.microsoft.com/office/drawing/2014/main" val="2086949631"/>
                    </a:ext>
                  </a:extLst>
                </a:gridCol>
                <a:gridCol w="987552">
                  <a:extLst>
                    <a:ext uri="{9D8B030D-6E8A-4147-A177-3AD203B41FA5}">
                      <a16:colId xmlns:a16="http://schemas.microsoft.com/office/drawing/2014/main" val="656029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2827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- 2022-03-15 16:06:38</a:t>
                      </a:r>
                      <a:r>
                        <a:rPr kumimoji="0" lang="de-DE" sz="1000" b="0" i="0" u="none" strike="noStrike" kern="1200" cap="none" spc="0" normalizeH="0" baseline="0" noProof="0">
                          <a:ln>
                            <a:noFill/>
                          </a:ln>
                          <a:solidFill>
                            <a:prstClr val="black"/>
                          </a:solidFill>
                          <a:effectLst/>
                          <a:uLnTx/>
                          <a:uFillTx/>
                          <a:latin typeface="+mn-lt"/>
                          <a:ea typeface="+mn-ea"/>
                          <a:cs typeface="+mn-cs"/>
                        </a:rPr>
                        <a:t>
 Von Mitte kommender Woche an gibt's bei unseren Nachbarn in den Niederlanden keine Maskenpflicht mehr in Bussen und Bahnen. Auch die Testpflicht bei Groß-Events fällt weg. Und wer Corona hat, muss nicht mehr in Quarantäne. Mehr dazu im Corona-Live-Ticker 👇🏻www1.wdr.de/nachrichten/th…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6.0302 %</a:t>
                      </a:r>
                    </a:p>
                  </a:txBody>
                  <a:tcPr/>
                </a:tc>
                <a:extLst>
                  <a:ext uri="{0D108BD9-81ED-4DB2-BD59-A6C34878D82A}">
                    <a16:rowId xmlns:a16="http://schemas.microsoft.com/office/drawing/2014/main" val="526464205"/>
                  </a:ext>
                </a:extLst>
              </a:tr>
            </a:tbl>
          </a:graphicData>
        </a:graphic>
      </p:graphicFrame>
      <p:sp>
        <p:nvSpPr>
          <p:cNvPr id="4" name="Text Placeholder 3">
            <a:extLst>
              <a:ext uri="{FF2B5EF4-FFF2-40B4-BE49-F238E27FC236}">
                <a16:creationId xmlns:a16="http://schemas.microsoft.com/office/drawing/2014/main" id="{CBE65E6C-9F6B-4873-B08F-EDB5B191ECD6}"/>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4237548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61D36-DC6C-4648-B90D-FA501F795C25}"/>
              </a:ext>
            </a:extLst>
          </p:cNvPr>
          <p:cNvSpPr>
            <a:spLocks noGrp="1"/>
          </p:cNvSpPr>
          <p:nvPr>
            <p:ph type="title"/>
          </p:nvPr>
        </p:nvSpPr>
        <p:spPr/>
        <p:txBody>
          <a:bodyPr/>
          <a:lstStyle/>
          <a:p>
            <a:r>
              <a:rPr lang="en-US"/>
              <a:t>Twitter Top Own Tweets (with Impressions) | @WDRaktuell - 16 of 25</a:t>
            </a:r>
          </a:p>
        </p:txBody>
      </p:sp>
      <p:graphicFrame>
        <p:nvGraphicFramePr>
          <p:cNvPr id="5" name="Table Placeholder 4">
            <a:extLst>
              <a:ext uri="{FF2B5EF4-FFF2-40B4-BE49-F238E27FC236}">
                <a16:creationId xmlns:a16="http://schemas.microsoft.com/office/drawing/2014/main" id="{EAB9ED3D-A008-420C-A28B-95E47E474C2F}"/>
              </a:ext>
            </a:extLst>
          </p:cNvPr>
          <p:cNvGraphicFramePr>
            <a:graphicFrameLocks noGrp="1"/>
          </p:cNvGraphicFramePr>
          <p:nvPr>
            <p:ph type="tbl" sz="quarter" idx="13"/>
            <p:extLst>
              <p:ext uri="{D42A27DB-BD31-4B8C-83A1-F6EECF244321}">
                <p14:modId xmlns:p14="http://schemas.microsoft.com/office/powerpoint/2010/main" val="126756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16905463"/>
                    </a:ext>
                  </a:extLst>
                </a:gridCol>
                <a:gridCol w="822960">
                  <a:extLst>
                    <a:ext uri="{9D8B030D-6E8A-4147-A177-3AD203B41FA5}">
                      <a16:colId xmlns:a16="http://schemas.microsoft.com/office/drawing/2014/main" val="4212389599"/>
                    </a:ext>
                  </a:extLst>
                </a:gridCol>
                <a:gridCol w="822960">
                  <a:extLst>
                    <a:ext uri="{9D8B030D-6E8A-4147-A177-3AD203B41FA5}">
                      <a16:colId xmlns:a16="http://schemas.microsoft.com/office/drawing/2014/main" val="3168788487"/>
                    </a:ext>
                  </a:extLst>
                </a:gridCol>
                <a:gridCol w="822960">
                  <a:extLst>
                    <a:ext uri="{9D8B030D-6E8A-4147-A177-3AD203B41FA5}">
                      <a16:colId xmlns:a16="http://schemas.microsoft.com/office/drawing/2014/main" val="2375461697"/>
                    </a:ext>
                  </a:extLst>
                </a:gridCol>
                <a:gridCol w="822960">
                  <a:extLst>
                    <a:ext uri="{9D8B030D-6E8A-4147-A177-3AD203B41FA5}">
                      <a16:colId xmlns:a16="http://schemas.microsoft.com/office/drawing/2014/main" val="90603239"/>
                    </a:ext>
                  </a:extLst>
                </a:gridCol>
                <a:gridCol w="822960">
                  <a:extLst>
                    <a:ext uri="{9D8B030D-6E8A-4147-A177-3AD203B41FA5}">
                      <a16:colId xmlns:a16="http://schemas.microsoft.com/office/drawing/2014/main" val="3194906755"/>
                    </a:ext>
                  </a:extLst>
                </a:gridCol>
                <a:gridCol w="905256">
                  <a:extLst>
                    <a:ext uri="{9D8B030D-6E8A-4147-A177-3AD203B41FA5}">
                      <a16:colId xmlns:a16="http://schemas.microsoft.com/office/drawing/2014/main" val="2489999074"/>
                    </a:ext>
                  </a:extLst>
                </a:gridCol>
                <a:gridCol w="987552">
                  <a:extLst>
                    <a:ext uri="{9D8B030D-6E8A-4147-A177-3AD203B41FA5}">
                      <a16:colId xmlns:a16="http://schemas.microsoft.com/office/drawing/2014/main" val="352351652"/>
                    </a:ext>
                  </a:extLst>
                </a:gridCol>
                <a:gridCol w="987552">
                  <a:extLst>
                    <a:ext uri="{9D8B030D-6E8A-4147-A177-3AD203B41FA5}">
                      <a16:colId xmlns:a16="http://schemas.microsoft.com/office/drawing/2014/main" val="2742066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6465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- 2022-03-04 22:27:58</a:t>
                      </a:r>
                      <a:r>
                        <a:rPr kumimoji="0" lang="de-DE" sz="1000" b="0" i="0" u="none" strike="noStrike" kern="1200" cap="none" spc="0" normalizeH="0" baseline="0" noProof="0">
                          <a:ln>
                            <a:noFill/>
                          </a:ln>
                          <a:solidFill>
                            <a:prstClr val="black"/>
                          </a:solidFill>
                          <a:effectLst/>
                          <a:uLnTx/>
                          <a:uFillTx/>
                          <a:latin typeface="+mn-lt"/>
                          <a:ea typeface="+mn-ea"/>
                          <a:cs typeface="+mn-cs"/>
                        </a:rPr>
                        <a:t>
 Mehr als 5.000 Neuinfektionen an einem Tag – so hoch waren die Corona-Zahlen in Köln seit Wochen nicht. Ein Sprecher der Stadt @Koeln führt das unter anderem auf die Karnevalsfeiern zurück:
www1.wdr.de/nachrichten/rh…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2.9433 %</a:t>
                      </a:r>
                    </a:p>
                  </a:txBody>
                  <a:tcPr/>
                </a:tc>
                <a:extLst>
                  <a:ext uri="{0D108BD9-81ED-4DB2-BD59-A6C34878D82A}">
                    <a16:rowId xmlns:a16="http://schemas.microsoft.com/office/drawing/2014/main" val="3544660739"/>
                  </a:ext>
                </a:extLst>
              </a:tr>
            </a:tbl>
          </a:graphicData>
        </a:graphic>
      </p:graphicFrame>
      <p:sp>
        <p:nvSpPr>
          <p:cNvPr id="4" name="Text Placeholder 3">
            <a:extLst>
              <a:ext uri="{FF2B5EF4-FFF2-40B4-BE49-F238E27FC236}">
                <a16:creationId xmlns:a16="http://schemas.microsoft.com/office/drawing/2014/main" id="{A40DE1FB-CBE8-4F3B-B7D4-FCEEEB458166}"/>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048221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2E95-5EF4-4E6D-BB42-A8D3A3DABF66}"/>
              </a:ext>
            </a:extLst>
          </p:cNvPr>
          <p:cNvSpPr>
            <a:spLocks noGrp="1"/>
          </p:cNvSpPr>
          <p:nvPr>
            <p:ph type="title"/>
          </p:nvPr>
        </p:nvSpPr>
        <p:spPr/>
        <p:txBody>
          <a:bodyPr/>
          <a:lstStyle/>
          <a:p>
            <a:r>
              <a:rPr lang="en-US"/>
              <a:t>Twitter Top Own Tweets (with Impressions) | @WDRaktuell - 17 of 25</a:t>
            </a:r>
          </a:p>
        </p:txBody>
      </p:sp>
      <p:graphicFrame>
        <p:nvGraphicFramePr>
          <p:cNvPr id="5" name="Table Placeholder 4">
            <a:extLst>
              <a:ext uri="{FF2B5EF4-FFF2-40B4-BE49-F238E27FC236}">
                <a16:creationId xmlns:a16="http://schemas.microsoft.com/office/drawing/2014/main" id="{B272C2BA-CC6C-4687-96AE-BD0AC1578F4C}"/>
              </a:ext>
            </a:extLst>
          </p:cNvPr>
          <p:cNvGraphicFramePr>
            <a:graphicFrameLocks noGrp="1"/>
          </p:cNvGraphicFramePr>
          <p:nvPr>
            <p:ph type="tbl" sz="quarter" idx="13"/>
            <p:extLst>
              <p:ext uri="{D42A27DB-BD31-4B8C-83A1-F6EECF244321}">
                <p14:modId xmlns:p14="http://schemas.microsoft.com/office/powerpoint/2010/main" val="191585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73543403"/>
                    </a:ext>
                  </a:extLst>
                </a:gridCol>
                <a:gridCol w="822960">
                  <a:extLst>
                    <a:ext uri="{9D8B030D-6E8A-4147-A177-3AD203B41FA5}">
                      <a16:colId xmlns:a16="http://schemas.microsoft.com/office/drawing/2014/main" val="2186350735"/>
                    </a:ext>
                  </a:extLst>
                </a:gridCol>
                <a:gridCol w="822960">
                  <a:extLst>
                    <a:ext uri="{9D8B030D-6E8A-4147-A177-3AD203B41FA5}">
                      <a16:colId xmlns:a16="http://schemas.microsoft.com/office/drawing/2014/main" val="169725953"/>
                    </a:ext>
                  </a:extLst>
                </a:gridCol>
                <a:gridCol w="822960">
                  <a:extLst>
                    <a:ext uri="{9D8B030D-6E8A-4147-A177-3AD203B41FA5}">
                      <a16:colId xmlns:a16="http://schemas.microsoft.com/office/drawing/2014/main" val="1350352884"/>
                    </a:ext>
                  </a:extLst>
                </a:gridCol>
                <a:gridCol w="822960">
                  <a:extLst>
                    <a:ext uri="{9D8B030D-6E8A-4147-A177-3AD203B41FA5}">
                      <a16:colId xmlns:a16="http://schemas.microsoft.com/office/drawing/2014/main" val="3767652213"/>
                    </a:ext>
                  </a:extLst>
                </a:gridCol>
                <a:gridCol w="822960">
                  <a:extLst>
                    <a:ext uri="{9D8B030D-6E8A-4147-A177-3AD203B41FA5}">
                      <a16:colId xmlns:a16="http://schemas.microsoft.com/office/drawing/2014/main" val="3682330584"/>
                    </a:ext>
                  </a:extLst>
                </a:gridCol>
                <a:gridCol w="905256">
                  <a:extLst>
                    <a:ext uri="{9D8B030D-6E8A-4147-A177-3AD203B41FA5}">
                      <a16:colId xmlns:a16="http://schemas.microsoft.com/office/drawing/2014/main" val="1240683465"/>
                    </a:ext>
                  </a:extLst>
                </a:gridCol>
                <a:gridCol w="987552">
                  <a:extLst>
                    <a:ext uri="{9D8B030D-6E8A-4147-A177-3AD203B41FA5}">
                      <a16:colId xmlns:a16="http://schemas.microsoft.com/office/drawing/2014/main" val="3618499949"/>
                    </a:ext>
                  </a:extLst>
                </a:gridCol>
                <a:gridCol w="987552">
                  <a:extLst>
                    <a:ext uri="{9D8B030D-6E8A-4147-A177-3AD203B41FA5}">
                      <a16:colId xmlns:a16="http://schemas.microsoft.com/office/drawing/2014/main" val="2222077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4394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- 2022-03-16 06:39:15</a:t>
                      </a:r>
                      <a:r>
                        <a:rPr kumimoji="0" lang="de-DE" sz="1000" b="0" i="0" u="none" strike="noStrike" kern="1200" cap="none" spc="0" normalizeH="0" baseline="0" noProof="0">
                          <a:ln>
                            <a:noFill/>
                          </a:ln>
                          <a:solidFill>
                            <a:prstClr val="black"/>
                          </a:solidFill>
                          <a:effectLst/>
                          <a:uLnTx/>
                          <a:uFillTx/>
                          <a:latin typeface="+mn-lt"/>
                          <a:ea typeface="+mn-ea"/>
                          <a:cs typeface="+mn-cs"/>
                        </a:rPr>
                        <a:t>
 Autobahn-Blockade in NRW: Rund 50 LKW wollen gegen 14 Uhr auf verschiedenen Autobahnen einfach stehen bleiben. Ein Initiator: "Das dauert ein paar Minuten, dann haben wir überall Staus". Die Fahrer wollen damit gegen die hohen Spritpreise demonstrieren. www1.wdr.de/nachrichten/lk…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2.3272 %</a:t>
                      </a:r>
                    </a:p>
                  </a:txBody>
                  <a:tcPr/>
                </a:tc>
                <a:extLst>
                  <a:ext uri="{0D108BD9-81ED-4DB2-BD59-A6C34878D82A}">
                    <a16:rowId xmlns:a16="http://schemas.microsoft.com/office/drawing/2014/main" val="2711536124"/>
                  </a:ext>
                </a:extLst>
              </a:tr>
            </a:tbl>
          </a:graphicData>
        </a:graphic>
      </p:graphicFrame>
      <p:sp>
        <p:nvSpPr>
          <p:cNvPr id="4" name="Text Placeholder 3">
            <a:extLst>
              <a:ext uri="{FF2B5EF4-FFF2-40B4-BE49-F238E27FC236}">
                <a16:creationId xmlns:a16="http://schemas.microsoft.com/office/drawing/2014/main" id="{024E445A-E34F-493E-87DF-7868BD1A0E0D}"/>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249153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2946-DBD2-47B7-8251-68C907EF45DB}"/>
              </a:ext>
            </a:extLst>
          </p:cNvPr>
          <p:cNvSpPr>
            <a:spLocks noGrp="1"/>
          </p:cNvSpPr>
          <p:nvPr>
            <p:ph type="title"/>
          </p:nvPr>
        </p:nvSpPr>
        <p:spPr/>
        <p:txBody>
          <a:bodyPr/>
          <a:lstStyle/>
          <a:p>
            <a:r>
              <a:rPr lang="en-US"/>
              <a:t>Twitter Top Own Tweets (with Impressions) | @WDRaktuell - 18 of 25</a:t>
            </a:r>
          </a:p>
        </p:txBody>
      </p:sp>
      <p:graphicFrame>
        <p:nvGraphicFramePr>
          <p:cNvPr id="5" name="Table Placeholder 4">
            <a:extLst>
              <a:ext uri="{FF2B5EF4-FFF2-40B4-BE49-F238E27FC236}">
                <a16:creationId xmlns:a16="http://schemas.microsoft.com/office/drawing/2014/main" id="{113B29EC-AD65-46D2-B571-79DA0D9710C9}"/>
              </a:ext>
            </a:extLst>
          </p:cNvPr>
          <p:cNvGraphicFramePr>
            <a:graphicFrameLocks noGrp="1"/>
          </p:cNvGraphicFramePr>
          <p:nvPr>
            <p:ph type="tbl" sz="quarter" idx="13"/>
            <p:extLst>
              <p:ext uri="{D42A27DB-BD31-4B8C-83A1-F6EECF244321}">
                <p14:modId xmlns:p14="http://schemas.microsoft.com/office/powerpoint/2010/main" val="371175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15134808"/>
                    </a:ext>
                  </a:extLst>
                </a:gridCol>
                <a:gridCol w="822960">
                  <a:extLst>
                    <a:ext uri="{9D8B030D-6E8A-4147-A177-3AD203B41FA5}">
                      <a16:colId xmlns:a16="http://schemas.microsoft.com/office/drawing/2014/main" val="4098961142"/>
                    </a:ext>
                  </a:extLst>
                </a:gridCol>
                <a:gridCol w="822960">
                  <a:extLst>
                    <a:ext uri="{9D8B030D-6E8A-4147-A177-3AD203B41FA5}">
                      <a16:colId xmlns:a16="http://schemas.microsoft.com/office/drawing/2014/main" val="737591247"/>
                    </a:ext>
                  </a:extLst>
                </a:gridCol>
                <a:gridCol w="822960">
                  <a:extLst>
                    <a:ext uri="{9D8B030D-6E8A-4147-A177-3AD203B41FA5}">
                      <a16:colId xmlns:a16="http://schemas.microsoft.com/office/drawing/2014/main" val="1065847434"/>
                    </a:ext>
                  </a:extLst>
                </a:gridCol>
                <a:gridCol w="822960">
                  <a:extLst>
                    <a:ext uri="{9D8B030D-6E8A-4147-A177-3AD203B41FA5}">
                      <a16:colId xmlns:a16="http://schemas.microsoft.com/office/drawing/2014/main" val="262652648"/>
                    </a:ext>
                  </a:extLst>
                </a:gridCol>
                <a:gridCol w="822960">
                  <a:extLst>
                    <a:ext uri="{9D8B030D-6E8A-4147-A177-3AD203B41FA5}">
                      <a16:colId xmlns:a16="http://schemas.microsoft.com/office/drawing/2014/main" val="90607012"/>
                    </a:ext>
                  </a:extLst>
                </a:gridCol>
                <a:gridCol w="905256">
                  <a:extLst>
                    <a:ext uri="{9D8B030D-6E8A-4147-A177-3AD203B41FA5}">
                      <a16:colId xmlns:a16="http://schemas.microsoft.com/office/drawing/2014/main" val="3520087159"/>
                    </a:ext>
                  </a:extLst>
                </a:gridCol>
                <a:gridCol w="987552">
                  <a:extLst>
                    <a:ext uri="{9D8B030D-6E8A-4147-A177-3AD203B41FA5}">
                      <a16:colId xmlns:a16="http://schemas.microsoft.com/office/drawing/2014/main" val="3790746158"/>
                    </a:ext>
                  </a:extLst>
                </a:gridCol>
                <a:gridCol w="987552">
                  <a:extLst>
                    <a:ext uri="{9D8B030D-6E8A-4147-A177-3AD203B41FA5}">
                      <a16:colId xmlns:a16="http://schemas.microsoft.com/office/drawing/2014/main" val="279687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6389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- 2022-02-27 03:49:14</a:t>
                      </a:r>
                      <a:r>
                        <a:rPr kumimoji="0" lang="de-DE" sz="1000" b="0" i="0" u="none" strike="noStrike" kern="1200" cap="none" spc="0" normalizeH="0" baseline="0" noProof="0">
                          <a:ln>
                            <a:noFill/>
                          </a:ln>
                          <a:solidFill>
                            <a:prstClr val="black"/>
                          </a:solidFill>
                          <a:effectLst/>
                          <a:uLnTx/>
                          <a:uFillTx/>
                          <a:latin typeface="+mn-lt"/>
                          <a:ea typeface="+mn-ea"/>
                          <a:cs typeface="+mn-cs"/>
                        </a:rPr>
                        <a:t>
 Elon Musk hat in der Ukraine offenbar seinen Satelliteninternetdienst Starlink aktiviert. Der ukrainische Digitalminister hatte den US-Unternehmer darum gebeten. Experten zufolge kann in der #Ukraine jetzt nicht mehr so leicht das Internet abgeschaltet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4.7934 %</a:t>
                      </a:r>
                    </a:p>
                  </a:txBody>
                  <a:tcPr/>
                </a:tc>
                <a:extLst>
                  <a:ext uri="{0D108BD9-81ED-4DB2-BD59-A6C34878D82A}">
                    <a16:rowId xmlns:a16="http://schemas.microsoft.com/office/drawing/2014/main" val="675784798"/>
                  </a:ext>
                </a:extLst>
              </a:tr>
            </a:tbl>
          </a:graphicData>
        </a:graphic>
      </p:graphicFrame>
      <p:sp>
        <p:nvSpPr>
          <p:cNvPr id="4" name="Text Placeholder 3">
            <a:extLst>
              <a:ext uri="{FF2B5EF4-FFF2-40B4-BE49-F238E27FC236}">
                <a16:creationId xmlns:a16="http://schemas.microsoft.com/office/drawing/2014/main" id="{CC15A39F-3697-4F3A-A770-66D6B39B48D1}"/>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668602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50BBF-8A47-4B62-888A-3F285C27EA3E}"/>
              </a:ext>
            </a:extLst>
          </p:cNvPr>
          <p:cNvSpPr>
            <a:spLocks noGrp="1"/>
          </p:cNvSpPr>
          <p:nvPr>
            <p:ph type="title"/>
          </p:nvPr>
        </p:nvSpPr>
        <p:spPr/>
        <p:txBody>
          <a:bodyPr/>
          <a:lstStyle/>
          <a:p>
            <a:r>
              <a:rPr lang="en-US"/>
              <a:t>Twitter Top Own Tweets (with Impressions) | @WDRaktuell - 19 of 25</a:t>
            </a:r>
          </a:p>
        </p:txBody>
      </p:sp>
      <p:graphicFrame>
        <p:nvGraphicFramePr>
          <p:cNvPr id="5" name="Table Placeholder 4">
            <a:extLst>
              <a:ext uri="{FF2B5EF4-FFF2-40B4-BE49-F238E27FC236}">
                <a16:creationId xmlns:a16="http://schemas.microsoft.com/office/drawing/2014/main" id="{55D5C77E-0E98-444C-9186-5EB8B185D4F6}"/>
              </a:ext>
            </a:extLst>
          </p:cNvPr>
          <p:cNvGraphicFramePr>
            <a:graphicFrameLocks noGrp="1"/>
          </p:cNvGraphicFramePr>
          <p:nvPr>
            <p:ph type="tbl" sz="quarter" idx="13"/>
            <p:extLst>
              <p:ext uri="{D42A27DB-BD31-4B8C-83A1-F6EECF244321}">
                <p14:modId xmlns:p14="http://schemas.microsoft.com/office/powerpoint/2010/main" val="773359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2166440"/>
                    </a:ext>
                  </a:extLst>
                </a:gridCol>
                <a:gridCol w="822960">
                  <a:extLst>
                    <a:ext uri="{9D8B030D-6E8A-4147-A177-3AD203B41FA5}">
                      <a16:colId xmlns:a16="http://schemas.microsoft.com/office/drawing/2014/main" val="516995213"/>
                    </a:ext>
                  </a:extLst>
                </a:gridCol>
                <a:gridCol w="822960">
                  <a:extLst>
                    <a:ext uri="{9D8B030D-6E8A-4147-A177-3AD203B41FA5}">
                      <a16:colId xmlns:a16="http://schemas.microsoft.com/office/drawing/2014/main" val="193649976"/>
                    </a:ext>
                  </a:extLst>
                </a:gridCol>
                <a:gridCol w="822960">
                  <a:extLst>
                    <a:ext uri="{9D8B030D-6E8A-4147-A177-3AD203B41FA5}">
                      <a16:colId xmlns:a16="http://schemas.microsoft.com/office/drawing/2014/main" val="578120796"/>
                    </a:ext>
                  </a:extLst>
                </a:gridCol>
                <a:gridCol w="822960">
                  <a:extLst>
                    <a:ext uri="{9D8B030D-6E8A-4147-A177-3AD203B41FA5}">
                      <a16:colId xmlns:a16="http://schemas.microsoft.com/office/drawing/2014/main" val="3362079402"/>
                    </a:ext>
                  </a:extLst>
                </a:gridCol>
                <a:gridCol w="822960">
                  <a:extLst>
                    <a:ext uri="{9D8B030D-6E8A-4147-A177-3AD203B41FA5}">
                      <a16:colId xmlns:a16="http://schemas.microsoft.com/office/drawing/2014/main" val="3833052322"/>
                    </a:ext>
                  </a:extLst>
                </a:gridCol>
                <a:gridCol w="905256">
                  <a:extLst>
                    <a:ext uri="{9D8B030D-6E8A-4147-A177-3AD203B41FA5}">
                      <a16:colId xmlns:a16="http://schemas.microsoft.com/office/drawing/2014/main" val="2922672174"/>
                    </a:ext>
                  </a:extLst>
                </a:gridCol>
                <a:gridCol w="987552">
                  <a:extLst>
                    <a:ext uri="{9D8B030D-6E8A-4147-A177-3AD203B41FA5}">
                      <a16:colId xmlns:a16="http://schemas.microsoft.com/office/drawing/2014/main" val="343483451"/>
                    </a:ext>
                  </a:extLst>
                </a:gridCol>
                <a:gridCol w="987552">
                  <a:extLst>
                    <a:ext uri="{9D8B030D-6E8A-4147-A177-3AD203B41FA5}">
                      <a16:colId xmlns:a16="http://schemas.microsoft.com/office/drawing/2014/main" val="247088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6824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- 2021-12-10 17:41:04</a:t>
                      </a:r>
                      <a:r>
                        <a:rPr kumimoji="0" lang="de-DE" sz="1000" b="0" i="0" u="none" strike="noStrike" kern="1200" cap="none" spc="0" normalizeH="0" baseline="0" noProof="0">
                          <a:ln>
                            <a:noFill/>
                          </a:ln>
                          <a:solidFill>
                            <a:prstClr val="black"/>
                          </a:solidFill>
                          <a:effectLst/>
                          <a:uLnTx/>
                          <a:uFillTx/>
                          <a:latin typeface="+mn-lt"/>
                          <a:ea typeface="+mn-ea"/>
                          <a:cs typeface="+mn-cs"/>
                        </a:rPr>
                        <a:t>
 In Hagen sollen sich Ordnungsamtsmitarbeiter Passierscheine mit Nazi-Symbolen ausgestellt haben. Zudem sollen sie Knöllchen ausschließlich an Menschen mit Migrationshintergrund verteilt haben. Wegen der Passierscheine ermittelt der Staatsschutz. ⤵️ www1.wdr.de/nachrichten/ru…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6.9501 %</a:t>
                      </a:r>
                    </a:p>
                  </a:txBody>
                  <a:tcPr/>
                </a:tc>
                <a:extLst>
                  <a:ext uri="{0D108BD9-81ED-4DB2-BD59-A6C34878D82A}">
                    <a16:rowId xmlns:a16="http://schemas.microsoft.com/office/drawing/2014/main" val="3202999"/>
                  </a:ext>
                </a:extLst>
              </a:tr>
            </a:tbl>
          </a:graphicData>
        </a:graphic>
      </p:graphicFrame>
      <p:sp>
        <p:nvSpPr>
          <p:cNvPr id="4" name="Text Placeholder 3">
            <a:extLst>
              <a:ext uri="{FF2B5EF4-FFF2-40B4-BE49-F238E27FC236}">
                <a16:creationId xmlns:a16="http://schemas.microsoft.com/office/drawing/2014/main" id="{DE852B6B-38E1-4FF5-B180-E61A7B81014F}"/>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567180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F439-B9C0-4FA4-9225-FE03703CD2DB}"/>
              </a:ext>
            </a:extLst>
          </p:cNvPr>
          <p:cNvSpPr>
            <a:spLocks noGrp="1"/>
          </p:cNvSpPr>
          <p:nvPr>
            <p:ph type="title"/>
          </p:nvPr>
        </p:nvSpPr>
        <p:spPr/>
        <p:txBody>
          <a:bodyPr/>
          <a:lstStyle/>
          <a:p>
            <a:r>
              <a:rPr lang="en-US"/>
              <a:t>Twitter Top Own Tweets (with Impressions) | @WDRaktuell - 20 of 25</a:t>
            </a:r>
          </a:p>
        </p:txBody>
      </p:sp>
      <p:graphicFrame>
        <p:nvGraphicFramePr>
          <p:cNvPr id="5" name="Table Placeholder 4">
            <a:extLst>
              <a:ext uri="{FF2B5EF4-FFF2-40B4-BE49-F238E27FC236}">
                <a16:creationId xmlns:a16="http://schemas.microsoft.com/office/drawing/2014/main" id="{42EBD483-0141-41A0-95E9-0C47BAE84454}"/>
              </a:ext>
            </a:extLst>
          </p:cNvPr>
          <p:cNvGraphicFramePr>
            <a:graphicFrameLocks noGrp="1"/>
          </p:cNvGraphicFramePr>
          <p:nvPr>
            <p:ph type="tbl" sz="quarter" idx="13"/>
            <p:extLst>
              <p:ext uri="{D42A27DB-BD31-4B8C-83A1-F6EECF244321}">
                <p14:modId xmlns:p14="http://schemas.microsoft.com/office/powerpoint/2010/main" val="1214442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05067788"/>
                    </a:ext>
                  </a:extLst>
                </a:gridCol>
                <a:gridCol w="822960">
                  <a:extLst>
                    <a:ext uri="{9D8B030D-6E8A-4147-A177-3AD203B41FA5}">
                      <a16:colId xmlns:a16="http://schemas.microsoft.com/office/drawing/2014/main" val="3405306147"/>
                    </a:ext>
                  </a:extLst>
                </a:gridCol>
                <a:gridCol w="822960">
                  <a:extLst>
                    <a:ext uri="{9D8B030D-6E8A-4147-A177-3AD203B41FA5}">
                      <a16:colId xmlns:a16="http://schemas.microsoft.com/office/drawing/2014/main" val="2112061298"/>
                    </a:ext>
                  </a:extLst>
                </a:gridCol>
                <a:gridCol w="822960">
                  <a:extLst>
                    <a:ext uri="{9D8B030D-6E8A-4147-A177-3AD203B41FA5}">
                      <a16:colId xmlns:a16="http://schemas.microsoft.com/office/drawing/2014/main" val="1129892326"/>
                    </a:ext>
                  </a:extLst>
                </a:gridCol>
                <a:gridCol w="822960">
                  <a:extLst>
                    <a:ext uri="{9D8B030D-6E8A-4147-A177-3AD203B41FA5}">
                      <a16:colId xmlns:a16="http://schemas.microsoft.com/office/drawing/2014/main" val="2210613431"/>
                    </a:ext>
                  </a:extLst>
                </a:gridCol>
                <a:gridCol w="822960">
                  <a:extLst>
                    <a:ext uri="{9D8B030D-6E8A-4147-A177-3AD203B41FA5}">
                      <a16:colId xmlns:a16="http://schemas.microsoft.com/office/drawing/2014/main" val="3099170666"/>
                    </a:ext>
                  </a:extLst>
                </a:gridCol>
                <a:gridCol w="905256">
                  <a:extLst>
                    <a:ext uri="{9D8B030D-6E8A-4147-A177-3AD203B41FA5}">
                      <a16:colId xmlns:a16="http://schemas.microsoft.com/office/drawing/2014/main" val="491495040"/>
                    </a:ext>
                  </a:extLst>
                </a:gridCol>
                <a:gridCol w="987552">
                  <a:extLst>
                    <a:ext uri="{9D8B030D-6E8A-4147-A177-3AD203B41FA5}">
                      <a16:colId xmlns:a16="http://schemas.microsoft.com/office/drawing/2014/main" val="989880420"/>
                    </a:ext>
                  </a:extLst>
                </a:gridCol>
                <a:gridCol w="987552">
                  <a:extLst>
                    <a:ext uri="{9D8B030D-6E8A-4147-A177-3AD203B41FA5}">
                      <a16:colId xmlns:a16="http://schemas.microsoft.com/office/drawing/2014/main" val="1727815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548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- 2022-04-10 12:20:06</a:t>
                      </a:r>
                      <a:r>
                        <a:rPr kumimoji="0" lang="de-DE" sz="1000" b="0" i="0" u="none" strike="noStrike" kern="1200" cap="none" spc="0" normalizeH="0" baseline="0" noProof="0">
                          <a:ln>
                            <a:noFill/>
                          </a:ln>
                          <a:solidFill>
                            <a:prstClr val="black"/>
                          </a:solidFill>
                          <a:effectLst/>
                          <a:uLnTx/>
                          <a:uFillTx/>
                          <a:latin typeface="+mn-lt"/>
                          <a:ea typeface="+mn-ea"/>
                          <a:cs typeface="+mn-cs"/>
                        </a:rPr>
                        <a:t>
 Hatte die #Maskenpflicht im Unterricht so gut wie keinen Effekt auf das Infektionsgeschehen in der Corona-Pandemie? Der Aerosolforscher @DrScheuch verweist bei Twitter auf eine finnische Studie und Daten aus Spanien und Großbritannien. www1.wdr.de/nachrichten/th…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7.4693 %</a:t>
                      </a:r>
                    </a:p>
                  </a:txBody>
                  <a:tcPr/>
                </a:tc>
                <a:extLst>
                  <a:ext uri="{0D108BD9-81ED-4DB2-BD59-A6C34878D82A}">
                    <a16:rowId xmlns:a16="http://schemas.microsoft.com/office/drawing/2014/main" val="4144134060"/>
                  </a:ext>
                </a:extLst>
              </a:tr>
            </a:tbl>
          </a:graphicData>
        </a:graphic>
      </p:graphicFrame>
      <p:sp>
        <p:nvSpPr>
          <p:cNvPr id="4" name="Text Placeholder 3">
            <a:extLst>
              <a:ext uri="{FF2B5EF4-FFF2-40B4-BE49-F238E27FC236}">
                <a16:creationId xmlns:a16="http://schemas.microsoft.com/office/drawing/2014/main" id="{E10205D7-5540-41FF-8529-F9FF37B99F5D}"/>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2059928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2D233-0360-4EEA-A747-64B5D986FD36}"/>
              </a:ext>
            </a:extLst>
          </p:cNvPr>
          <p:cNvSpPr>
            <a:spLocks noGrp="1"/>
          </p:cNvSpPr>
          <p:nvPr>
            <p:ph type="title"/>
          </p:nvPr>
        </p:nvSpPr>
        <p:spPr/>
        <p:txBody>
          <a:bodyPr/>
          <a:lstStyle/>
          <a:p>
            <a:r>
              <a:rPr lang="en-US"/>
              <a:t>Twitter Top Own Tweets (with Impressions) | @WDRaktuell - 21 of 25</a:t>
            </a:r>
          </a:p>
        </p:txBody>
      </p:sp>
      <p:graphicFrame>
        <p:nvGraphicFramePr>
          <p:cNvPr id="5" name="Table Placeholder 4">
            <a:extLst>
              <a:ext uri="{FF2B5EF4-FFF2-40B4-BE49-F238E27FC236}">
                <a16:creationId xmlns:a16="http://schemas.microsoft.com/office/drawing/2014/main" id="{B5F1FB19-84A3-40F4-AABB-C399880901DD}"/>
              </a:ext>
            </a:extLst>
          </p:cNvPr>
          <p:cNvGraphicFramePr>
            <a:graphicFrameLocks noGrp="1"/>
          </p:cNvGraphicFramePr>
          <p:nvPr>
            <p:ph type="tbl" sz="quarter" idx="13"/>
            <p:extLst>
              <p:ext uri="{D42A27DB-BD31-4B8C-83A1-F6EECF244321}">
                <p14:modId xmlns:p14="http://schemas.microsoft.com/office/powerpoint/2010/main" val="314708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38747373"/>
                    </a:ext>
                  </a:extLst>
                </a:gridCol>
                <a:gridCol w="822960">
                  <a:extLst>
                    <a:ext uri="{9D8B030D-6E8A-4147-A177-3AD203B41FA5}">
                      <a16:colId xmlns:a16="http://schemas.microsoft.com/office/drawing/2014/main" val="3006854132"/>
                    </a:ext>
                  </a:extLst>
                </a:gridCol>
                <a:gridCol w="822960">
                  <a:extLst>
                    <a:ext uri="{9D8B030D-6E8A-4147-A177-3AD203B41FA5}">
                      <a16:colId xmlns:a16="http://schemas.microsoft.com/office/drawing/2014/main" val="3125837662"/>
                    </a:ext>
                  </a:extLst>
                </a:gridCol>
                <a:gridCol w="822960">
                  <a:extLst>
                    <a:ext uri="{9D8B030D-6E8A-4147-A177-3AD203B41FA5}">
                      <a16:colId xmlns:a16="http://schemas.microsoft.com/office/drawing/2014/main" val="4291128548"/>
                    </a:ext>
                  </a:extLst>
                </a:gridCol>
                <a:gridCol w="822960">
                  <a:extLst>
                    <a:ext uri="{9D8B030D-6E8A-4147-A177-3AD203B41FA5}">
                      <a16:colId xmlns:a16="http://schemas.microsoft.com/office/drawing/2014/main" val="519356015"/>
                    </a:ext>
                  </a:extLst>
                </a:gridCol>
                <a:gridCol w="822960">
                  <a:extLst>
                    <a:ext uri="{9D8B030D-6E8A-4147-A177-3AD203B41FA5}">
                      <a16:colId xmlns:a16="http://schemas.microsoft.com/office/drawing/2014/main" val="1870042425"/>
                    </a:ext>
                  </a:extLst>
                </a:gridCol>
                <a:gridCol w="905256">
                  <a:extLst>
                    <a:ext uri="{9D8B030D-6E8A-4147-A177-3AD203B41FA5}">
                      <a16:colId xmlns:a16="http://schemas.microsoft.com/office/drawing/2014/main" val="259609739"/>
                    </a:ext>
                  </a:extLst>
                </a:gridCol>
                <a:gridCol w="987552">
                  <a:extLst>
                    <a:ext uri="{9D8B030D-6E8A-4147-A177-3AD203B41FA5}">
                      <a16:colId xmlns:a16="http://schemas.microsoft.com/office/drawing/2014/main" val="963228684"/>
                    </a:ext>
                  </a:extLst>
                </a:gridCol>
                <a:gridCol w="987552">
                  <a:extLst>
                    <a:ext uri="{9D8B030D-6E8A-4147-A177-3AD203B41FA5}">
                      <a16:colId xmlns:a16="http://schemas.microsoft.com/office/drawing/2014/main" val="2332514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3407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- 2022-02-16 12:16:38</a:t>
                      </a:r>
                      <a:r>
                        <a:rPr kumimoji="0" lang="de-DE" sz="1000" b="0" i="0" u="none" strike="noStrike" kern="1200" cap="none" spc="0" normalizeH="0" baseline="0" noProof="0">
                          <a:ln>
                            <a:noFill/>
                          </a:ln>
                          <a:solidFill>
                            <a:prstClr val="black"/>
                          </a:solidFill>
                          <a:effectLst/>
                          <a:uLnTx/>
                          <a:uFillTx/>
                          <a:latin typeface="+mn-lt"/>
                          <a:ea typeface="+mn-ea"/>
                          <a:cs typeface="+mn-cs"/>
                        </a:rPr>
                        <a:t>
 Wegen des Sturms schließen morgen in ganz NRW die Schulen. Das hat NRW-Schulministerin Gebauer im Landtag verkündet.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1.2970 %</a:t>
                      </a:r>
                    </a:p>
                  </a:txBody>
                  <a:tcPr/>
                </a:tc>
                <a:extLst>
                  <a:ext uri="{0D108BD9-81ED-4DB2-BD59-A6C34878D82A}">
                    <a16:rowId xmlns:a16="http://schemas.microsoft.com/office/drawing/2014/main" val="210345345"/>
                  </a:ext>
                </a:extLst>
              </a:tr>
            </a:tbl>
          </a:graphicData>
        </a:graphic>
      </p:graphicFrame>
      <p:sp>
        <p:nvSpPr>
          <p:cNvPr id="4" name="Text Placeholder 3">
            <a:extLst>
              <a:ext uri="{FF2B5EF4-FFF2-40B4-BE49-F238E27FC236}">
                <a16:creationId xmlns:a16="http://schemas.microsoft.com/office/drawing/2014/main" id="{6EE3C070-5043-470E-9FA5-96D94E4BF89D}"/>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262414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6BE6-EAD1-4FFD-BDF8-BCAB257B828D}"/>
              </a:ext>
            </a:extLst>
          </p:cNvPr>
          <p:cNvSpPr>
            <a:spLocks noGrp="1"/>
          </p:cNvSpPr>
          <p:nvPr>
            <p:ph type="title"/>
          </p:nvPr>
        </p:nvSpPr>
        <p:spPr/>
        <p:txBody>
          <a:bodyPr/>
          <a:lstStyle/>
          <a:p>
            <a:r>
              <a:rPr lang="en-US"/>
              <a:t>Twitter Top Own Tweets (with Impressions) | @WDRaktuell - 22 of 25</a:t>
            </a:r>
          </a:p>
        </p:txBody>
      </p:sp>
      <p:graphicFrame>
        <p:nvGraphicFramePr>
          <p:cNvPr id="5" name="Table Placeholder 4">
            <a:extLst>
              <a:ext uri="{FF2B5EF4-FFF2-40B4-BE49-F238E27FC236}">
                <a16:creationId xmlns:a16="http://schemas.microsoft.com/office/drawing/2014/main" id="{DB6FA5D5-5929-4632-8F46-D2259D286461}"/>
              </a:ext>
            </a:extLst>
          </p:cNvPr>
          <p:cNvGraphicFramePr>
            <a:graphicFrameLocks noGrp="1"/>
          </p:cNvGraphicFramePr>
          <p:nvPr>
            <p:ph type="tbl" sz="quarter" idx="13"/>
            <p:extLst>
              <p:ext uri="{D42A27DB-BD31-4B8C-83A1-F6EECF244321}">
                <p14:modId xmlns:p14="http://schemas.microsoft.com/office/powerpoint/2010/main" val="3351792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95634307"/>
                    </a:ext>
                  </a:extLst>
                </a:gridCol>
                <a:gridCol w="822960">
                  <a:extLst>
                    <a:ext uri="{9D8B030D-6E8A-4147-A177-3AD203B41FA5}">
                      <a16:colId xmlns:a16="http://schemas.microsoft.com/office/drawing/2014/main" val="91592918"/>
                    </a:ext>
                  </a:extLst>
                </a:gridCol>
                <a:gridCol w="822960">
                  <a:extLst>
                    <a:ext uri="{9D8B030D-6E8A-4147-A177-3AD203B41FA5}">
                      <a16:colId xmlns:a16="http://schemas.microsoft.com/office/drawing/2014/main" val="3877116149"/>
                    </a:ext>
                  </a:extLst>
                </a:gridCol>
                <a:gridCol w="822960">
                  <a:extLst>
                    <a:ext uri="{9D8B030D-6E8A-4147-A177-3AD203B41FA5}">
                      <a16:colId xmlns:a16="http://schemas.microsoft.com/office/drawing/2014/main" val="1112461311"/>
                    </a:ext>
                  </a:extLst>
                </a:gridCol>
                <a:gridCol w="822960">
                  <a:extLst>
                    <a:ext uri="{9D8B030D-6E8A-4147-A177-3AD203B41FA5}">
                      <a16:colId xmlns:a16="http://schemas.microsoft.com/office/drawing/2014/main" val="1527254786"/>
                    </a:ext>
                  </a:extLst>
                </a:gridCol>
                <a:gridCol w="822960">
                  <a:extLst>
                    <a:ext uri="{9D8B030D-6E8A-4147-A177-3AD203B41FA5}">
                      <a16:colId xmlns:a16="http://schemas.microsoft.com/office/drawing/2014/main" val="595671100"/>
                    </a:ext>
                  </a:extLst>
                </a:gridCol>
                <a:gridCol w="905256">
                  <a:extLst>
                    <a:ext uri="{9D8B030D-6E8A-4147-A177-3AD203B41FA5}">
                      <a16:colId xmlns:a16="http://schemas.microsoft.com/office/drawing/2014/main" val="461340101"/>
                    </a:ext>
                  </a:extLst>
                </a:gridCol>
                <a:gridCol w="987552">
                  <a:extLst>
                    <a:ext uri="{9D8B030D-6E8A-4147-A177-3AD203B41FA5}">
                      <a16:colId xmlns:a16="http://schemas.microsoft.com/office/drawing/2014/main" val="3351809043"/>
                    </a:ext>
                  </a:extLst>
                </a:gridCol>
                <a:gridCol w="987552">
                  <a:extLst>
                    <a:ext uri="{9D8B030D-6E8A-4147-A177-3AD203B41FA5}">
                      <a16:colId xmlns:a16="http://schemas.microsoft.com/office/drawing/2014/main" val="1326934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5193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- 2021-11-03 18:16:00</a:t>
                      </a:r>
                      <a:r>
                        <a:rPr kumimoji="0" lang="de-DE" sz="1000" b="0" i="0" u="none" strike="noStrike" kern="1200" cap="none" spc="0" normalizeH="0" baseline="0" noProof="0">
                          <a:ln>
                            <a:noFill/>
                          </a:ln>
                          <a:solidFill>
                            <a:prstClr val="black"/>
                          </a:solidFill>
                          <a:effectLst/>
                          <a:uLnTx/>
                          <a:uFillTx/>
                          <a:latin typeface="+mn-lt"/>
                          <a:ea typeface="+mn-ea"/>
                          <a:cs typeface="+mn-cs"/>
                        </a:rPr>
                        <a:t>
 Zwölfjähriges Kind in Niedersachsen stirbt zwei Tage nach der Zweitimpfung gegen #Corona. Andere Ursachen können die Rechtsmediziner mit Blick auf Vorerkrankungen nicht ausschließen - vorläufiges Obduktionsprotokoll legt aber nahe, dass der Tod "in Folge der Impfung" eintrat.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7.1614 %</a:t>
                      </a:r>
                    </a:p>
                  </a:txBody>
                  <a:tcPr/>
                </a:tc>
                <a:extLst>
                  <a:ext uri="{0D108BD9-81ED-4DB2-BD59-A6C34878D82A}">
                    <a16:rowId xmlns:a16="http://schemas.microsoft.com/office/drawing/2014/main" val="2290559919"/>
                  </a:ext>
                </a:extLst>
              </a:tr>
            </a:tbl>
          </a:graphicData>
        </a:graphic>
      </p:graphicFrame>
      <p:sp>
        <p:nvSpPr>
          <p:cNvPr id="4" name="Text Placeholder 3">
            <a:extLst>
              <a:ext uri="{FF2B5EF4-FFF2-40B4-BE49-F238E27FC236}">
                <a16:creationId xmlns:a16="http://schemas.microsoft.com/office/drawing/2014/main" id="{52FA7A87-BD94-4D23-B5E9-F3C9C0D6EFBB}"/>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3295697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EC5A-E384-44B0-8E48-0D8D098FE4E2}"/>
              </a:ext>
            </a:extLst>
          </p:cNvPr>
          <p:cNvSpPr>
            <a:spLocks noGrp="1"/>
          </p:cNvSpPr>
          <p:nvPr>
            <p:ph type="title"/>
          </p:nvPr>
        </p:nvSpPr>
        <p:spPr/>
        <p:txBody>
          <a:bodyPr/>
          <a:lstStyle/>
          <a:p>
            <a:r>
              <a:rPr lang="en-US"/>
              <a:t>Twitter Top Own Tweets (with Impressions) | @WDRaktuell - 23 of 25</a:t>
            </a:r>
          </a:p>
        </p:txBody>
      </p:sp>
      <p:graphicFrame>
        <p:nvGraphicFramePr>
          <p:cNvPr id="5" name="Table Placeholder 4">
            <a:extLst>
              <a:ext uri="{FF2B5EF4-FFF2-40B4-BE49-F238E27FC236}">
                <a16:creationId xmlns:a16="http://schemas.microsoft.com/office/drawing/2014/main" id="{EDACE69E-E75B-43CE-832A-1CA63C70354D}"/>
              </a:ext>
            </a:extLst>
          </p:cNvPr>
          <p:cNvGraphicFramePr>
            <a:graphicFrameLocks noGrp="1"/>
          </p:cNvGraphicFramePr>
          <p:nvPr>
            <p:ph type="tbl" sz="quarter" idx="13"/>
            <p:extLst>
              <p:ext uri="{D42A27DB-BD31-4B8C-83A1-F6EECF244321}">
                <p14:modId xmlns:p14="http://schemas.microsoft.com/office/powerpoint/2010/main" val="201178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79472565"/>
                    </a:ext>
                  </a:extLst>
                </a:gridCol>
                <a:gridCol w="822960">
                  <a:extLst>
                    <a:ext uri="{9D8B030D-6E8A-4147-A177-3AD203B41FA5}">
                      <a16:colId xmlns:a16="http://schemas.microsoft.com/office/drawing/2014/main" val="3650089093"/>
                    </a:ext>
                  </a:extLst>
                </a:gridCol>
                <a:gridCol w="822960">
                  <a:extLst>
                    <a:ext uri="{9D8B030D-6E8A-4147-A177-3AD203B41FA5}">
                      <a16:colId xmlns:a16="http://schemas.microsoft.com/office/drawing/2014/main" val="3539799361"/>
                    </a:ext>
                  </a:extLst>
                </a:gridCol>
                <a:gridCol w="822960">
                  <a:extLst>
                    <a:ext uri="{9D8B030D-6E8A-4147-A177-3AD203B41FA5}">
                      <a16:colId xmlns:a16="http://schemas.microsoft.com/office/drawing/2014/main" val="3633395205"/>
                    </a:ext>
                  </a:extLst>
                </a:gridCol>
                <a:gridCol w="822960">
                  <a:extLst>
                    <a:ext uri="{9D8B030D-6E8A-4147-A177-3AD203B41FA5}">
                      <a16:colId xmlns:a16="http://schemas.microsoft.com/office/drawing/2014/main" val="3576721783"/>
                    </a:ext>
                  </a:extLst>
                </a:gridCol>
                <a:gridCol w="822960">
                  <a:extLst>
                    <a:ext uri="{9D8B030D-6E8A-4147-A177-3AD203B41FA5}">
                      <a16:colId xmlns:a16="http://schemas.microsoft.com/office/drawing/2014/main" val="3529563434"/>
                    </a:ext>
                  </a:extLst>
                </a:gridCol>
                <a:gridCol w="905256">
                  <a:extLst>
                    <a:ext uri="{9D8B030D-6E8A-4147-A177-3AD203B41FA5}">
                      <a16:colId xmlns:a16="http://schemas.microsoft.com/office/drawing/2014/main" val="2252411607"/>
                    </a:ext>
                  </a:extLst>
                </a:gridCol>
                <a:gridCol w="987552">
                  <a:extLst>
                    <a:ext uri="{9D8B030D-6E8A-4147-A177-3AD203B41FA5}">
                      <a16:colId xmlns:a16="http://schemas.microsoft.com/office/drawing/2014/main" val="3511454686"/>
                    </a:ext>
                  </a:extLst>
                </a:gridCol>
                <a:gridCol w="987552">
                  <a:extLst>
                    <a:ext uri="{9D8B030D-6E8A-4147-A177-3AD203B41FA5}">
                      <a16:colId xmlns:a16="http://schemas.microsoft.com/office/drawing/2014/main" val="2393742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6517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- 2021-12-08 14:58:44</a:t>
                      </a:r>
                      <a:r>
                        <a:rPr kumimoji="0" lang="de-DE" sz="1000" b="0" i="0" u="none" strike="noStrike" kern="1200" cap="none" spc="0" normalizeH="0" baseline="0" noProof="0">
                          <a:ln>
                            <a:noFill/>
                          </a:ln>
                          <a:solidFill>
                            <a:prstClr val="black"/>
                          </a:solidFill>
                          <a:effectLst/>
                          <a:uLnTx/>
                          <a:uFillTx/>
                          <a:latin typeface="+mn-lt"/>
                          <a:ea typeface="+mn-ea"/>
                          <a:cs typeface="+mn-cs"/>
                        </a:rPr>
                        <a:t>
 Die anderen Ministerinnen und Minister der Ampel-Koalition fuhren in Limousinen zur Ernennung ins Schloss Bellevue. Der grüne Landwirtschaftsminister @cem_oezdemir strampelte selbst - und klemmte die Urkunde dann auf seinen Gepäckträger. #Özdemir #Vereidigung pic.twitter.com/9xOlAYmqjS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4.5585 %</a:t>
                      </a:r>
                    </a:p>
                  </a:txBody>
                  <a:tcPr/>
                </a:tc>
                <a:extLst>
                  <a:ext uri="{0D108BD9-81ED-4DB2-BD59-A6C34878D82A}">
                    <a16:rowId xmlns:a16="http://schemas.microsoft.com/office/drawing/2014/main" val="572491278"/>
                  </a:ext>
                </a:extLst>
              </a:tr>
            </a:tbl>
          </a:graphicData>
        </a:graphic>
      </p:graphicFrame>
      <p:sp>
        <p:nvSpPr>
          <p:cNvPr id="4" name="Text Placeholder 3">
            <a:extLst>
              <a:ext uri="{FF2B5EF4-FFF2-40B4-BE49-F238E27FC236}">
                <a16:creationId xmlns:a16="http://schemas.microsoft.com/office/drawing/2014/main" id="{2B449DEB-2352-41D9-BD9C-181F9EC5CFA9}"/>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404803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CE02-2123-4E87-888F-A166DD590A16}"/>
              </a:ext>
            </a:extLst>
          </p:cNvPr>
          <p:cNvSpPr>
            <a:spLocks noGrp="1"/>
          </p:cNvSpPr>
          <p:nvPr>
            <p:ph type="title"/>
          </p:nvPr>
        </p:nvSpPr>
        <p:spPr/>
        <p:txBody>
          <a:bodyPr/>
          <a:lstStyle/>
          <a:p>
            <a:r>
              <a:rPr lang="en-US"/>
              <a:t>Twitter Top Own Tweets (with Impressions) | @WDRaktuell - 24 of 25</a:t>
            </a:r>
          </a:p>
        </p:txBody>
      </p:sp>
      <p:graphicFrame>
        <p:nvGraphicFramePr>
          <p:cNvPr id="5" name="Table Placeholder 4">
            <a:extLst>
              <a:ext uri="{FF2B5EF4-FFF2-40B4-BE49-F238E27FC236}">
                <a16:creationId xmlns:a16="http://schemas.microsoft.com/office/drawing/2014/main" id="{8A8A8578-03E0-4708-8982-71C4D344EDF8}"/>
              </a:ext>
            </a:extLst>
          </p:cNvPr>
          <p:cNvGraphicFramePr>
            <a:graphicFrameLocks noGrp="1"/>
          </p:cNvGraphicFramePr>
          <p:nvPr>
            <p:ph type="tbl" sz="quarter" idx="13"/>
            <p:extLst>
              <p:ext uri="{D42A27DB-BD31-4B8C-83A1-F6EECF244321}">
                <p14:modId xmlns:p14="http://schemas.microsoft.com/office/powerpoint/2010/main" val="346903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4750901"/>
                    </a:ext>
                  </a:extLst>
                </a:gridCol>
                <a:gridCol w="822960">
                  <a:extLst>
                    <a:ext uri="{9D8B030D-6E8A-4147-A177-3AD203B41FA5}">
                      <a16:colId xmlns:a16="http://schemas.microsoft.com/office/drawing/2014/main" val="3727196739"/>
                    </a:ext>
                  </a:extLst>
                </a:gridCol>
                <a:gridCol w="822960">
                  <a:extLst>
                    <a:ext uri="{9D8B030D-6E8A-4147-A177-3AD203B41FA5}">
                      <a16:colId xmlns:a16="http://schemas.microsoft.com/office/drawing/2014/main" val="1928827085"/>
                    </a:ext>
                  </a:extLst>
                </a:gridCol>
                <a:gridCol w="822960">
                  <a:extLst>
                    <a:ext uri="{9D8B030D-6E8A-4147-A177-3AD203B41FA5}">
                      <a16:colId xmlns:a16="http://schemas.microsoft.com/office/drawing/2014/main" val="4206563023"/>
                    </a:ext>
                  </a:extLst>
                </a:gridCol>
                <a:gridCol w="822960">
                  <a:extLst>
                    <a:ext uri="{9D8B030D-6E8A-4147-A177-3AD203B41FA5}">
                      <a16:colId xmlns:a16="http://schemas.microsoft.com/office/drawing/2014/main" val="1555134089"/>
                    </a:ext>
                  </a:extLst>
                </a:gridCol>
                <a:gridCol w="822960">
                  <a:extLst>
                    <a:ext uri="{9D8B030D-6E8A-4147-A177-3AD203B41FA5}">
                      <a16:colId xmlns:a16="http://schemas.microsoft.com/office/drawing/2014/main" val="2429316138"/>
                    </a:ext>
                  </a:extLst>
                </a:gridCol>
                <a:gridCol w="905256">
                  <a:extLst>
                    <a:ext uri="{9D8B030D-6E8A-4147-A177-3AD203B41FA5}">
                      <a16:colId xmlns:a16="http://schemas.microsoft.com/office/drawing/2014/main" val="1720133855"/>
                    </a:ext>
                  </a:extLst>
                </a:gridCol>
                <a:gridCol w="987552">
                  <a:extLst>
                    <a:ext uri="{9D8B030D-6E8A-4147-A177-3AD203B41FA5}">
                      <a16:colId xmlns:a16="http://schemas.microsoft.com/office/drawing/2014/main" val="3029813366"/>
                    </a:ext>
                  </a:extLst>
                </a:gridCol>
                <a:gridCol w="987552">
                  <a:extLst>
                    <a:ext uri="{9D8B030D-6E8A-4147-A177-3AD203B41FA5}">
                      <a16:colId xmlns:a16="http://schemas.microsoft.com/office/drawing/2014/main" val="3917029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6768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- 2022-02-06 15:31:55</a:t>
                      </a:r>
                      <a:r>
                        <a:rPr kumimoji="0" lang="de-DE" sz="1000" b="0" i="0" u="none" strike="noStrike" kern="1200" cap="none" spc="0" normalizeH="0" baseline="0" noProof="0">
                          <a:ln>
                            <a:noFill/>
                          </a:ln>
                          <a:solidFill>
                            <a:prstClr val="black"/>
                          </a:solidFill>
                          <a:effectLst/>
                          <a:uLnTx/>
                          <a:uFillTx/>
                          <a:latin typeface="+mn-lt"/>
                          <a:ea typeface="+mn-ea"/>
                          <a:cs typeface="+mn-cs"/>
                        </a:rPr>
                        <a:t>
 Mit #WirWerdenLaut erheben Schülerinnen und Schüler ihre Stimme: Sie wollen darauf aufmerksam machen, dass für sie die Situation an den Schulen nach zwei Corona-Jahren unerträglich geworden ist. pic.twitter.com/OWSLR8Nmgm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4.2679 %</a:t>
                      </a:r>
                    </a:p>
                  </a:txBody>
                  <a:tcPr/>
                </a:tc>
                <a:extLst>
                  <a:ext uri="{0D108BD9-81ED-4DB2-BD59-A6C34878D82A}">
                    <a16:rowId xmlns:a16="http://schemas.microsoft.com/office/drawing/2014/main" val="2291988816"/>
                  </a:ext>
                </a:extLst>
              </a:tr>
            </a:tbl>
          </a:graphicData>
        </a:graphic>
      </p:graphicFrame>
      <p:sp>
        <p:nvSpPr>
          <p:cNvPr id="4" name="Text Placeholder 3">
            <a:extLst>
              <a:ext uri="{FF2B5EF4-FFF2-40B4-BE49-F238E27FC236}">
                <a16:creationId xmlns:a16="http://schemas.microsoft.com/office/drawing/2014/main" id="{3F28A7CE-C746-46DF-A6B0-8BED20B033C2}"/>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172158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22F80-4196-447B-A6A5-D4EBDE59106B}"/>
              </a:ext>
            </a:extLst>
          </p:cNvPr>
          <p:cNvSpPr>
            <a:spLocks noGrp="1"/>
          </p:cNvSpPr>
          <p:nvPr>
            <p:ph type="title"/>
          </p:nvPr>
        </p:nvSpPr>
        <p:spPr/>
        <p:txBody>
          <a:bodyPr/>
          <a:lstStyle/>
          <a:p>
            <a:r>
              <a:rPr lang="en-US"/>
              <a:t>Twitter Top Own Tweets (with Impressions) | @WDRaktuell - 25 of 25</a:t>
            </a:r>
          </a:p>
        </p:txBody>
      </p:sp>
      <p:graphicFrame>
        <p:nvGraphicFramePr>
          <p:cNvPr id="5" name="Table Placeholder 4">
            <a:extLst>
              <a:ext uri="{FF2B5EF4-FFF2-40B4-BE49-F238E27FC236}">
                <a16:creationId xmlns:a16="http://schemas.microsoft.com/office/drawing/2014/main" id="{9804C762-F97A-43C7-A8F9-4C10BC602B7A}"/>
              </a:ext>
            </a:extLst>
          </p:cNvPr>
          <p:cNvGraphicFramePr>
            <a:graphicFrameLocks noGrp="1"/>
          </p:cNvGraphicFramePr>
          <p:nvPr>
            <p:ph type="tbl" sz="quarter" idx="13"/>
            <p:extLst>
              <p:ext uri="{D42A27DB-BD31-4B8C-83A1-F6EECF244321}">
                <p14:modId xmlns:p14="http://schemas.microsoft.com/office/powerpoint/2010/main" val="193193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76653364"/>
                    </a:ext>
                  </a:extLst>
                </a:gridCol>
                <a:gridCol w="822960">
                  <a:extLst>
                    <a:ext uri="{9D8B030D-6E8A-4147-A177-3AD203B41FA5}">
                      <a16:colId xmlns:a16="http://schemas.microsoft.com/office/drawing/2014/main" val="1044242938"/>
                    </a:ext>
                  </a:extLst>
                </a:gridCol>
                <a:gridCol w="822960">
                  <a:extLst>
                    <a:ext uri="{9D8B030D-6E8A-4147-A177-3AD203B41FA5}">
                      <a16:colId xmlns:a16="http://schemas.microsoft.com/office/drawing/2014/main" val="3056954990"/>
                    </a:ext>
                  </a:extLst>
                </a:gridCol>
                <a:gridCol w="822960">
                  <a:extLst>
                    <a:ext uri="{9D8B030D-6E8A-4147-A177-3AD203B41FA5}">
                      <a16:colId xmlns:a16="http://schemas.microsoft.com/office/drawing/2014/main" val="698902137"/>
                    </a:ext>
                  </a:extLst>
                </a:gridCol>
                <a:gridCol w="822960">
                  <a:extLst>
                    <a:ext uri="{9D8B030D-6E8A-4147-A177-3AD203B41FA5}">
                      <a16:colId xmlns:a16="http://schemas.microsoft.com/office/drawing/2014/main" val="191950519"/>
                    </a:ext>
                  </a:extLst>
                </a:gridCol>
                <a:gridCol w="822960">
                  <a:extLst>
                    <a:ext uri="{9D8B030D-6E8A-4147-A177-3AD203B41FA5}">
                      <a16:colId xmlns:a16="http://schemas.microsoft.com/office/drawing/2014/main" val="4136502895"/>
                    </a:ext>
                  </a:extLst>
                </a:gridCol>
                <a:gridCol w="905256">
                  <a:extLst>
                    <a:ext uri="{9D8B030D-6E8A-4147-A177-3AD203B41FA5}">
                      <a16:colId xmlns:a16="http://schemas.microsoft.com/office/drawing/2014/main" val="381013754"/>
                    </a:ext>
                  </a:extLst>
                </a:gridCol>
                <a:gridCol w="987552">
                  <a:extLst>
                    <a:ext uri="{9D8B030D-6E8A-4147-A177-3AD203B41FA5}">
                      <a16:colId xmlns:a16="http://schemas.microsoft.com/office/drawing/2014/main" val="960959060"/>
                    </a:ext>
                  </a:extLst>
                </a:gridCol>
                <a:gridCol w="987552">
                  <a:extLst>
                    <a:ext uri="{9D8B030D-6E8A-4147-A177-3AD203B41FA5}">
                      <a16:colId xmlns:a16="http://schemas.microsoft.com/office/drawing/2014/main" val="342919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8696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- 2022-03-11 14:02:02</a:t>
                      </a:r>
                      <a:r>
                        <a:rPr kumimoji="0" lang="de-DE" sz="1000" b="0" i="0" u="none" strike="noStrike" kern="1200" cap="none" spc="0" normalizeH="0" baseline="0" noProof="0">
                          <a:ln>
                            <a:noFill/>
                          </a:ln>
                          <a:solidFill>
                            <a:prstClr val="black"/>
                          </a:solidFill>
                          <a:effectLst/>
                          <a:uLnTx/>
                          <a:uFillTx/>
                          <a:latin typeface="+mn-lt"/>
                          <a:ea typeface="+mn-ea"/>
                          <a:cs typeface="+mn-cs"/>
                        </a:rPr>
                        <a:t>
 +++ EIL +++ Corona-Tests in NRW-Kitas werden abgeschafft: Familienminister @JoachimStamp von der @FDP_NRW hat angekündigt, dass das Land bis Ostern in zwei Schritten aus der allgemeinen Testung in den Kitas aussteigen will.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2.9734 %</a:t>
                      </a:r>
                    </a:p>
                  </a:txBody>
                  <a:tcPr/>
                </a:tc>
                <a:extLst>
                  <a:ext uri="{0D108BD9-81ED-4DB2-BD59-A6C34878D82A}">
                    <a16:rowId xmlns:a16="http://schemas.microsoft.com/office/drawing/2014/main" val="4012865392"/>
                  </a:ext>
                </a:extLst>
              </a:tr>
            </a:tbl>
          </a:graphicData>
        </a:graphic>
      </p:graphicFrame>
      <p:sp>
        <p:nvSpPr>
          <p:cNvPr id="4" name="Text Placeholder 3">
            <a:extLst>
              <a:ext uri="{FF2B5EF4-FFF2-40B4-BE49-F238E27FC236}">
                <a16:creationId xmlns:a16="http://schemas.microsoft.com/office/drawing/2014/main" id="{1F3EE02D-EBD2-4CF8-A2DA-904EF47030B2}"/>
              </a:ext>
            </a:extLst>
          </p:cNvPr>
          <p:cNvSpPr>
            <a:spLocks noGrp="1"/>
          </p:cNvSpPr>
          <p:nvPr>
            <p:ph type="body" sz="quarter" idx="14"/>
          </p:nvPr>
        </p:nvSpPr>
        <p:spPr/>
        <p:txBody>
          <a:bodyPr/>
          <a:lstStyle/>
          <a:p>
            <a:r>
              <a:rPr lang="en-US"/>
              <a:t>01.11.2021 - 31.10.2022</a:t>
            </a:r>
          </a:p>
        </p:txBody>
      </p:sp>
    </p:spTree>
    <p:extLst>
      <p:ext uri="{BB962C8B-B14F-4D97-AF65-F5344CB8AC3E}">
        <p14:creationId xmlns:p14="http://schemas.microsoft.com/office/powerpoint/2010/main" val="15976334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1125</Words>
  <Application>Microsoft Office PowerPoint</Application>
  <PresentationFormat>On-screen Show (4:3)</PresentationFormat>
  <Paragraphs>500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Twitter Top Own Tweets (with Impressions) | @WDRaktuell - 1 of 25</vt:lpstr>
      <vt:lpstr>Twitter Top Own Tweets (with Impressions) | @WDRaktuell - 2 of 25</vt:lpstr>
      <vt:lpstr>Twitter Top Own Tweets (with Impressions) | @WDRaktuell - 3 of 25</vt:lpstr>
      <vt:lpstr>Twitter Top Own Tweets (with Impressions) | @WDRaktuell - 4 of 25</vt:lpstr>
      <vt:lpstr>Twitter Top Own Tweets (with Impressions) | @WDRaktuell - 5 of 25</vt:lpstr>
      <vt:lpstr>Twitter Top Own Tweets (with Impressions) | @WDRaktuell - 6 of 25</vt:lpstr>
      <vt:lpstr>Twitter Top Own Tweets (with Impressions) | @WDRaktuell - 7 of 25</vt:lpstr>
      <vt:lpstr>Twitter Top Own Tweets (with Impressions) | @WDRaktuell - 8 of 25</vt:lpstr>
      <vt:lpstr>Twitter Top Own Tweets (with Impressions) | @WDRaktuell - 9 of 25</vt:lpstr>
      <vt:lpstr>Twitter Top Own Tweets (with Impressions) | @WDRaktuell - 10 of 25</vt:lpstr>
      <vt:lpstr>Twitter Top Own Tweets (with Impressions) | @WDRaktuell - 11 of 25</vt:lpstr>
      <vt:lpstr>Twitter Top Own Tweets (with Impressions) | @WDRaktuell - 12 of 25</vt:lpstr>
      <vt:lpstr>Twitter Top Own Tweets (with Impressions) | @WDRaktuell - 13 of 25</vt:lpstr>
      <vt:lpstr>Twitter Top Own Tweets (with Impressions) | @WDRaktuell - 14 of 25</vt:lpstr>
      <vt:lpstr>Twitter Top Own Tweets (with Impressions) | @WDRaktuell - 15 of 25</vt:lpstr>
      <vt:lpstr>Twitter Top Own Tweets (with Impressions) | @WDRaktuell - 16 of 25</vt:lpstr>
      <vt:lpstr>Twitter Top Own Tweets (with Impressions) | @WDRaktuell - 17 of 25</vt:lpstr>
      <vt:lpstr>Twitter Top Own Tweets (with Impressions) | @WDRaktuell - 18 of 25</vt:lpstr>
      <vt:lpstr>Twitter Top Own Tweets (with Impressions) | @WDRaktuell - 19 of 25</vt:lpstr>
      <vt:lpstr>Twitter Top Own Tweets (with Impressions) | @WDRaktuell - 20 of 25</vt:lpstr>
      <vt:lpstr>Twitter Top Own Tweets (with Impressions) | @WDRaktuell - 21 of 25</vt:lpstr>
      <vt:lpstr>Twitter Top Own Tweets (with Impressions) | @WDRaktuell - 22 of 25</vt:lpstr>
      <vt:lpstr>Twitter Top Own Tweets (with Impressions) | @WDRaktuell - 23 of 25</vt:lpstr>
      <vt:lpstr>Twitter Top Own Tweets (with Impressions) | @WDRaktuell - 24 of 25</vt:lpstr>
      <vt:lpstr>Twitter Top Own Tweets (with Impressions) | @WDRaktuell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Top Own Tweets (with Impressions) | @WDRaktuell - 1 of 25</dc:title>
  <dc:creator>Administrator</dc:creator>
  <cp:lastModifiedBy>Administrator</cp:lastModifiedBy>
  <cp:revision>1</cp:revision>
  <dcterms:created xsi:type="dcterms:W3CDTF">2022-11-10T12:43:09Z</dcterms:created>
  <dcterms:modified xsi:type="dcterms:W3CDTF">2022-11-10T12:45:27Z</dcterms:modified>
</cp:coreProperties>
</file>