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39DA3-CB13-4DF2-A84F-E9D12257B941}"/>
              </a:ext>
            </a:extLst>
          </p:cNvPr>
          <p:cNvSpPr>
            <a:spLocks noGrp="1"/>
          </p:cNvSpPr>
          <p:nvPr>
            <p:ph type="title"/>
          </p:nvPr>
        </p:nvSpPr>
        <p:spPr/>
        <p:txBody>
          <a:bodyPr/>
          <a:lstStyle/>
          <a:p>
            <a:r>
              <a:rPr lang="en-US"/>
              <a:t>Instagram Posts Table (mit Interaktionen Inkl. Saves) | quarks.de - 1 of 17</a:t>
            </a:r>
          </a:p>
        </p:txBody>
      </p:sp>
      <p:graphicFrame>
        <p:nvGraphicFramePr>
          <p:cNvPr id="5" name="Table Placeholder 4">
            <a:extLst>
              <a:ext uri="{FF2B5EF4-FFF2-40B4-BE49-F238E27FC236}">
                <a16:creationId xmlns:a16="http://schemas.microsoft.com/office/drawing/2014/main" id="{A8DDC5A3-B87F-4FB5-AE02-783041307B88}"/>
              </a:ext>
            </a:extLst>
          </p:cNvPr>
          <p:cNvGraphicFramePr>
            <a:graphicFrameLocks noGrp="1"/>
          </p:cNvGraphicFramePr>
          <p:nvPr>
            <p:ph type="tbl" sz="quarter" idx="13"/>
            <p:extLst>
              <p:ext uri="{D42A27DB-BD31-4B8C-83A1-F6EECF244321}">
                <p14:modId xmlns:p14="http://schemas.microsoft.com/office/powerpoint/2010/main" val="1781999856"/>
              </p:ext>
            </p:extLst>
          </p:nvPr>
        </p:nvGraphicFramePr>
        <p:xfrm>
          <a:off x="457200" y="1731963"/>
          <a:ext cx="7653528" cy="1005840"/>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621685"/>
                    </a:ext>
                  </a:extLst>
                </a:gridCol>
                <a:gridCol w="1069848">
                  <a:extLst>
                    <a:ext uri="{9D8B030D-6E8A-4147-A177-3AD203B41FA5}">
                      <a16:colId xmlns:a16="http://schemas.microsoft.com/office/drawing/2014/main" val="2895960753"/>
                    </a:ext>
                  </a:extLst>
                </a:gridCol>
                <a:gridCol w="493776">
                  <a:extLst>
                    <a:ext uri="{9D8B030D-6E8A-4147-A177-3AD203B41FA5}">
                      <a16:colId xmlns:a16="http://schemas.microsoft.com/office/drawing/2014/main" val="2532910537"/>
                    </a:ext>
                  </a:extLst>
                </a:gridCol>
                <a:gridCol w="493776">
                  <a:extLst>
                    <a:ext uri="{9D8B030D-6E8A-4147-A177-3AD203B41FA5}">
                      <a16:colId xmlns:a16="http://schemas.microsoft.com/office/drawing/2014/main" val="3824917787"/>
                    </a:ext>
                  </a:extLst>
                </a:gridCol>
                <a:gridCol w="493776">
                  <a:extLst>
                    <a:ext uri="{9D8B030D-6E8A-4147-A177-3AD203B41FA5}">
                      <a16:colId xmlns:a16="http://schemas.microsoft.com/office/drawing/2014/main" val="3923608171"/>
                    </a:ext>
                  </a:extLst>
                </a:gridCol>
                <a:gridCol w="493776">
                  <a:extLst>
                    <a:ext uri="{9D8B030D-6E8A-4147-A177-3AD203B41FA5}">
                      <a16:colId xmlns:a16="http://schemas.microsoft.com/office/drawing/2014/main" val="3437252708"/>
                    </a:ext>
                  </a:extLst>
                </a:gridCol>
                <a:gridCol w="493776">
                  <a:extLst>
                    <a:ext uri="{9D8B030D-6E8A-4147-A177-3AD203B41FA5}">
                      <a16:colId xmlns:a16="http://schemas.microsoft.com/office/drawing/2014/main" val="2466725557"/>
                    </a:ext>
                  </a:extLst>
                </a:gridCol>
                <a:gridCol w="493776">
                  <a:extLst>
                    <a:ext uri="{9D8B030D-6E8A-4147-A177-3AD203B41FA5}">
                      <a16:colId xmlns:a16="http://schemas.microsoft.com/office/drawing/2014/main" val="777174388"/>
                    </a:ext>
                  </a:extLst>
                </a:gridCol>
                <a:gridCol w="493776">
                  <a:extLst>
                    <a:ext uri="{9D8B030D-6E8A-4147-A177-3AD203B41FA5}">
                      <a16:colId xmlns:a16="http://schemas.microsoft.com/office/drawing/2014/main" val="3065388637"/>
                    </a:ext>
                  </a:extLst>
                </a:gridCol>
                <a:gridCol w="493776">
                  <a:extLst>
                    <a:ext uri="{9D8B030D-6E8A-4147-A177-3AD203B41FA5}">
                      <a16:colId xmlns:a16="http://schemas.microsoft.com/office/drawing/2014/main" val="2841766234"/>
                    </a:ext>
                  </a:extLst>
                </a:gridCol>
                <a:gridCol w="493776">
                  <a:extLst>
                    <a:ext uri="{9D8B030D-6E8A-4147-A177-3AD203B41FA5}">
                      <a16:colId xmlns:a16="http://schemas.microsoft.com/office/drawing/2014/main" val="3235758910"/>
                    </a:ext>
                  </a:extLst>
                </a:gridCol>
                <a:gridCol w="493776">
                  <a:extLst>
                    <a:ext uri="{9D8B030D-6E8A-4147-A177-3AD203B41FA5}">
                      <a16:colId xmlns:a16="http://schemas.microsoft.com/office/drawing/2014/main" val="81699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265194763"/>
                  </a:ext>
                </a:extLst>
              </a:tr>
            </a:tbl>
          </a:graphicData>
        </a:graphic>
      </p:graphicFrame>
      <p:sp>
        <p:nvSpPr>
          <p:cNvPr id="4" name="Text Placeholder 3">
            <a:extLst>
              <a:ext uri="{FF2B5EF4-FFF2-40B4-BE49-F238E27FC236}">
                <a16:creationId xmlns:a16="http://schemas.microsoft.com/office/drawing/2014/main" id="{126AF3FB-C4ED-480A-9D1E-84917B8E144B}"/>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2747458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CD00C-31D1-4DE0-95D8-A0AAF4DC031B}"/>
              </a:ext>
            </a:extLst>
          </p:cNvPr>
          <p:cNvSpPr>
            <a:spLocks noGrp="1"/>
          </p:cNvSpPr>
          <p:nvPr>
            <p:ph type="title"/>
          </p:nvPr>
        </p:nvSpPr>
        <p:spPr/>
        <p:txBody>
          <a:bodyPr/>
          <a:lstStyle/>
          <a:p>
            <a:r>
              <a:rPr lang="en-US"/>
              <a:t>Instagram Posts Table (mit Interaktionen Inkl. Saves) | quarks.de - 2 of 17</a:t>
            </a:r>
          </a:p>
        </p:txBody>
      </p:sp>
      <p:graphicFrame>
        <p:nvGraphicFramePr>
          <p:cNvPr id="5" name="Table Placeholder 4">
            <a:extLst>
              <a:ext uri="{FF2B5EF4-FFF2-40B4-BE49-F238E27FC236}">
                <a16:creationId xmlns:a16="http://schemas.microsoft.com/office/drawing/2014/main" id="{224D0CFD-7E8B-4CA0-93FB-6343D09066FB}"/>
              </a:ext>
            </a:extLst>
          </p:cNvPr>
          <p:cNvGraphicFramePr>
            <a:graphicFrameLocks noGrp="1"/>
          </p:cNvGraphicFramePr>
          <p:nvPr>
            <p:ph type="tbl" sz="quarter" idx="13"/>
            <p:extLst>
              <p:ext uri="{D42A27DB-BD31-4B8C-83A1-F6EECF244321}">
                <p14:modId xmlns:p14="http://schemas.microsoft.com/office/powerpoint/2010/main" val="91657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73378826"/>
                    </a:ext>
                  </a:extLst>
                </a:gridCol>
                <a:gridCol w="1069848">
                  <a:extLst>
                    <a:ext uri="{9D8B030D-6E8A-4147-A177-3AD203B41FA5}">
                      <a16:colId xmlns:a16="http://schemas.microsoft.com/office/drawing/2014/main" val="171212647"/>
                    </a:ext>
                  </a:extLst>
                </a:gridCol>
                <a:gridCol w="493776">
                  <a:extLst>
                    <a:ext uri="{9D8B030D-6E8A-4147-A177-3AD203B41FA5}">
                      <a16:colId xmlns:a16="http://schemas.microsoft.com/office/drawing/2014/main" val="2703592742"/>
                    </a:ext>
                  </a:extLst>
                </a:gridCol>
                <a:gridCol w="493776">
                  <a:extLst>
                    <a:ext uri="{9D8B030D-6E8A-4147-A177-3AD203B41FA5}">
                      <a16:colId xmlns:a16="http://schemas.microsoft.com/office/drawing/2014/main" val="150367202"/>
                    </a:ext>
                  </a:extLst>
                </a:gridCol>
                <a:gridCol w="493776">
                  <a:extLst>
                    <a:ext uri="{9D8B030D-6E8A-4147-A177-3AD203B41FA5}">
                      <a16:colId xmlns:a16="http://schemas.microsoft.com/office/drawing/2014/main" val="2382850263"/>
                    </a:ext>
                  </a:extLst>
                </a:gridCol>
                <a:gridCol w="493776">
                  <a:extLst>
                    <a:ext uri="{9D8B030D-6E8A-4147-A177-3AD203B41FA5}">
                      <a16:colId xmlns:a16="http://schemas.microsoft.com/office/drawing/2014/main" val="2034873244"/>
                    </a:ext>
                  </a:extLst>
                </a:gridCol>
                <a:gridCol w="493776">
                  <a:extLst>
                    <a:ext uri="{9D8B030D-6E8A-4147-A177-3AD203B41FA5}">
                      <a16:colId xmlns:a16="http://schemas.microsoft.com/office/drawing/2014/main" val="3396525020"/>
                    </a:ext>
                  </a:extLst>
                </a:gridCol>
                <a:gridCol w="493776">
                  <a:extLst>
                    <a:ext uri="{9D8B030D-6E8A-4147-A177-3AD203B41FA5}">
                      <a16:colId xmlns:a16="http://schemas.microsoft.com/office/drawing/2014/main" val="343761879"/>
                    </a:ext>
                  </a:extLst>
                </a:gridCol>
                <a:gridCol w="493776">
                  <a:extLst>
                    <a:ext uri="{9D8B030D-6E8A-4147-A177-3AD203B41FA5}">
                      <a16:colId xmlns:a16="http://schemas.microsoft.com/office/drawing/2014/main" val="1395601233"/>
                    </a:ext>
                  </a:extLst>
                </a:gridCol>
                <a:gridCol w="493776">
                  <a:extLst>
                    <a:ext uri="{9D8B030D-6E8A-4147-A177-3AD203B41FA5}">
                      <a16:colId xmlns:a16="http://schemas.microsoft.com/office/drawing/2014/main" val="2576016839"/>
                    </a:ext>
                  </a:extLst>
                </a:gridCol>
                <a:gridCol w="493776">
                  <a:extLst>
                    <a:ext uri="{9D8B030D-6E8A-4147-A177-3AD203B41FA5}">
                      <a16:colId xmlns:a16="http://schemas.microsoft.com/office/drawing/2014/main" val="3338774666"/>
                    </a:ext>
                  </a:extLst>
                </a:gridCol>
                <a:gridCol w="493776">
                  <a:extLst>
                    <a:ext uri="{9D8B030D-6E8A-4147-A177-3AD203B41FA5}">
                      <a16:colId xmlns:a16="http://schemas.microsoft.com/office/drawing/2014/main" val="3543142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2649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- 2022-07-17 14:16:03</a:t>
                      </a:r>
                      <a:r>
                        <a:rPr kumimoji="0" lang="de-DE" sz="1000" b="0" i="0" u="none" strike="noStrike" kern="1200" cap="none" spc="0" normalizeH="0" baseline="0" noProof="0">
                          <a:ln>
                            <a:noFill/>
                          </a:ln>
                          <a:solidFill>
                            <a:prstClr val="black"/>
                          </a:solidFill>
                          <a:effectLst/>
                          <a:uLnTx/>
                          <a:uFillTx/>
                          <a:latin typeface="+mn-lt"/>
                          <a:ea typeface="+mn-ea"/>
                          <a:cs typeface="+mn-cs"/>
                        </a:rPr>
                        <a:t>
 ☀️☀️🧴 Leute, eincremen! Die Haut vergisst leider kaum ...
.
☀️☀️☀️ Laut Bundesamt für Strahlenschutz ist Bräune immer "die sekundäre Folge eines UV-induzierten Zellschadens". Heißt: Wir werden nur dann braun, wenn unsere DNA geschädigt ist durch UV-Strahlen, vor allem durch UV-B-Strahlung.
.
😵 Als Reaktion darauf bildet sich etwas verzögert der Hautfarbstoff Melanin. Melanin legt sich wie eine Schutzschicht um den Zellkern, um weitere Schädigungen des Erbguts zu verhindern. Dadurch erhöht sich der Eigenschutz minimal.
.
❓Habt ihr auch schon mal vergessen, euch einzucremen – und es dann bereut?
.
.
.
#quarks #wissenschaft #bräune #haut #eincremen #sonnenschutz #gutzuwissen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https://quintly-image-storage.s3.amazonaws.com/e0aa9f7912db767190982c69b518b73d/2b319e9c92a2b439ae5d6662d23a236d.jpg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849311</a:t>
                      </a:r>
                    </a:p>
                  </a:txBody>
                  <a:tcPr/>
                </a:tc>
                <a:extLst>
                  <a:ext uri="{0D108BD9-81ED-4DB2-BD59-A6C34878D82A}">
                    <a16:rowId xmlns:a16="http://schemas.microsoft.com/office/drawing/2014/main" val="2688284722"/>
                  </a:ext>
                </a:extLst>
              </a:tr>
            </a:tbl>
          </a:graphicData>
        </a:graphic>
      </p:graphicFrame>
      <p:sp>
        <p:nvSpPr>
          <p:cNvPr id="4" name="Text Placeholder 3">
            <a:extLst>
              <a:ext uri="{FF2B5EF4-FFF2-40B4-BE49-F238E27FC236}">
                <a16:creationId xmlns:a16="http://schemas.microsoft.com/office/drawing/2014/main" id="{39F6E677-5021-4454-A7F2-325FAF581623}"/>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122794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ABF77-7616-4177-9129-3DA9A62CE982}"/>
              </a:ext>
            </a:extLst>
          </p:cNvPr>
          <p:cNvSpPr>
            <a:spLocks noGrp="1"/>
          </p:cNvSpPr>
          <p:nvPr>
            <p:ph type="title"/>
          </p:nvPr>
        </p:nvSpPr>
        <p:spPr/>
        <p:txBody>
          <a:bodyPr/>
          <a:lstStyle/>
          <a:p>
            <a:r>
              <a:rPr lang="en-US"/>
              <a:t>Instagram Posts Table (mit Interaktionen Inkl. Saves) | quarks.de - 3 of 17</a:t>
            </a:r>
          </a:p>
        </p:txBody>
      </p:sp>
      <p:graphicFrame>
        <p:nvGraphicFramePr>
          <p:cNvPr id="5" name="Table Placeholder 4">
            <a:extLst>
              <a:ext uri="{FF2B5EF4-FFF2-40B4-BE49-F238E27FC236}">
                <a16:creationId xmlns:a16="http://schemas.microsoft.com/office/drawing/2014/main" id="{10BF5255-334E-4A76-8A9F-2812DA444B5E}"/>
              </a:ext>
            </a:extLst>
          </p:cNvPr>
          <p:cNvGraphicFramePr>
            <a:graphicFrameLocks noGrp="1"/>
          </p:cNvGraphicFramePr>
          <p:nvPr>
            <p:ph type="tbl" sz="quarter" idx="13"/>
            <p:extLst>
              <p:ext uri="{D42A27DB-BD31-4B8C-83A1-F6EECF244321}">
                <p14:modId xmlns:p14="http://schemas.microsoft.com/office/powerpoint/2010/main" val="751979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28709059"/>
                    </a:ext>
                  </a:extLst>
                </a:gridCol>
                <a:gridCol w="1069848">
                  <a:extLst>
                    <a:ext uri="{9D8B030D-6E8A-4147-A177-3AD203B41FA5}">
                      <a16:colId xmlns:a16="http://schemas.microsoft.com/office/drawing/2014/main" val="320584904"/>
                    </a:ext>
                  </a:extLst>
                </a:gridCol>
                <a:gridCol w="493776">
                  <a:extLst>
                    <a:ext uri="{9D8B030D-6E8A-4147-A177-3AD203B41FA5}">
                      <a16:colId xmlns:a16="http://schemas.microsoft.com/office/drawing/2014/main" val="841046316"/>
                    </a:ext>
                  </a:extLst>
                </a:gridCol>
                <a:gridCol w="493776">
                  <a:extLst>
                    <a:ext uri="{9D8B030D-6E8A-4147-A177-3AD203B41FA5}">
                      <a16:colId xmlns:a16="http://schemas.microsoft.com/office/drawing/2014/main" val="180831725"/>
                    </a:ext>
                  </a:extLst>
                </a:gridCol>
                <a:gridCol w="493776">
                  <a:extLst>
                    <a:ext uri="{9D8B030D-6E8A-4147-A177-3AD203B41FA5}">
                      <a16:colId xmlns:a16="http://schemas.microsoft.com/office/drawing/2014/main" val="2871910325"/>
                    </a:ext>
                  </a:extLst>
                </a:gridCol>
                <a:gridCol w="493776">
                  <a:extLst>
                    <a:ext uri="{9D8B030D-6E8A-4147-A177-3AD203B41FA5}">
                      <a16:colId xmlns:a16="http://schemas.microsoft.com/office/drawing/2014/main" val="1089929184"/>
                    </a:ext>
                  </a:extLst>
                </a:gridCol>
                <a:gridCol w="493776">
                  <a:extLst>
                    <a:ext uri="{9D8B030D-6E8A-4147-A177-3AD203B41FA5}">
                      <a16:colId xmlns:a16="http://schemas.microsoft.com/office/drawing/2014/main" val="2504719860"/>
                    </a:ext>
                  </a:extLst>
                </a:gridCol>
                <a:gridCol w="493776">
                  <a:extLst>
                    <a:ext uri="{9D8B030D-6E8A-4147-A177-3AD203B41FA5}">
                      <a16:colId xmlns:a16="http://schemas.microsoft.com/office/drawing/2014/main" val="105159024"/>
                    </a:ext>
                  </a:extLst>
                </a:gridCol>
                <a:gridCol w="493776">
                  <a:extLst>
                    <a:ext uri="{9D8B030D-6E8A-4147-A177-3AD203B41FA5}">
                      <a16:colId xmlns:a16="http://schemas.microsoft.com/office/drawing/2014/main" val="2909750753"/>
                    </a:ext>
                  </a:extLst>
                </a:gridCol>
                <a:gridCol w="493776">
                  <a:extLst>
                    <a:ext uri="{9D8B030D-6E8A-4147-A177-3AD203B41FA5}">
                      <a16:colId xmlns:a16="http://schemas.microsoft.com/office/drawing/2014/main" val="968116021"/>
                    </a:ext>
                  </a:extLst>
                </a:gridCol>
                <a:gridCol w="493776">
                  <a:extLst>
                    <a:ext uri="{9D8B030D-6E8A-4147-A177-3AD203B41FA5}">
                      <a16:colId xmlns:a16="http://schemas.microsoft.com/office/drawing/2014/main" val="9308010"/>
                    </a:ext>
                  </a:extLst>
                </a:gridCol>
                <a:gridCol w="493776">
                  <a:extLst>
                    <a:ext uri="{9D8B030D-6E8A-4147-A177-3AD203B41FA5}">
                      <a16:colId xmlns:a16="http://schemas.microsoft.com/office/drawing/2014/main" val="88381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48781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- 2022-07-17 05:23:04</a:t>
                      </a:r>
                      <a:r>
                        <a:rPr kumimoji="0" lang="de-DE" sz="1000" b="0" i="0" u="none" strike="noStrike" kern="1200" cap="none" spc="0" normalizeH="0" baseline="0" noProof="0">
                          <a:ln>
                            <a:noFill/>
                          </a:ln>
                          <a:solidFill>
                            <a:prstClr val="black"/>
                          </a:solidFill>
                          <a:effectLst/>
                          <a:uLnTx/>
                          <a:uFillTx/>
                          <a:latin typeface="+mn-lt"/>
                          <a:ea typeface="+mn-ea"/>
                          <a:cs typeface="+mn-cs"/>
                        </a:rPr>
                        <a:t>
 🏔️ Erst kürzlich sind bei einem Unglück am höchsten Berg der Dolomiten, der Marmolata, elf Menschen ums Leben gekommen. Schuld war ein Gletscherabbruch. Vermutlich ist Schmelzwasser zwischen Felsen und Eisschicht geflossen und hat den Gletscher instabil gemacht. Dadurch haben sich Gestein, Eis und Erde gelöst und sind den Berg heruntergefallen.
.
🌡️ Expertinnen und Experten, unter anderem auch vom italienischen Forschungsrat CNR, gehen davon aus, dass die Klimaerwärmung eine maßgebliche Rolle beim Unglück gespielt hat. Die hohen Temperaturen in Italien, und auch auf dem Gipfel, haben vermutlich zum hohen Anteil von Schmelzwasser auf der Marmolata geführt. Forschende gehen davon aus, dass solche Unfälle in Zukunft häufiger passieren könnten, wenn die Temperaturen auch im Winter so warm bleiben.
.
🌊 Je mehr Gletscher schmelzen, umso mehr steigt auch der Meeresspiegel und es drohen Überschwemmungen für Ortschaften am Wasser. Auf der anderen Seite könnte es zu Wasserknappheit kommen: Etwa 75 Prozent aller Süßwasserreserven sind im Gletschereis gespeichert. Viele Flüsse, vor allem in Asien und Südamerika, speisen sich mit Wasser aus den Bergen. Schmelzen die Gletscher, könnten diese Flüsse auf lange Sicht austrocknen. 
.
.
.
#quarks #gletscher #klimaerwärmung #schmelze #meeresspiegel #gutzuwissen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https://quintly-image-storage.s3.amazonaws.com/e0aa9f7912db767190982c69b518b73d/3df10ceb7692165d5f85d37fda0b4801.jpg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354697</a:t>
                      </a:r>
                    </a:p>
                  </a:txBody>
                  <a:tcPr/>
                </a:tc>
                <a:extLst>
                  <a:ext uri="{0D108BD9-81ED-4DB2-BD59-A6C34878D82A}">
                    <a16:rowId xmlns:a16="http://schemas.microsoft.com/office/drawing/2014/main" val="2911852970"/>
                  </a:ext>
                </a:extLst>
              </a:tr>
            </a:tbl>
          </a:graphicData>
        </a:graphic>
      </p:graphicFrame>
      <p:sp>
        <p:nvSpPr>
          <p:cNvPr id="4" name="Text Placeholder 3">
            <a:extLst>
              <a:ext uri="{FF2B5EF4-FFF2-40B4-BE49-F238E27FC236}">
                <a16:creationId xmlns:a16="http://schemas.microsoft.com/office/drawing/2014/main" id="{4E2CF64C-DC29-499F-968D-FBEBFEE9AF9A}"/>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14084443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1CDE-BBE6-4CCA-AD79-5222B95FF9A6}"/>
              </a:ext>
            </a:extLst>
          </p:cNvPr>
          <p:cNvSpPr>
            <a:spLocks noGrp="1"/>
          </p:cNvSpPr>
          <p:nvPr>
            <p:ph type="title"/>
          </p:nvPr>
        </p:nvSpPr>
        <p:spPr/>
        <p:txBody>
          <a:bodyPr/>
          <a:lstStyle/>
          <a:p>
            <a:r>
              <a:rPr lang="en-US"/>
              <a:t>Instagram Posts Table (mit Interaktionen Inkl. Saves) | quarks.de - 4 of 17</a:t>
            </a:r>
          </a:p>
        </p:txBody>
      </p:sp>
      <p:graphicFrame>
        <p:nvGraphicFramePr>
          <p:cNvPr id="5" name="Table Placeholder 4">
            <a:extLst>
              <a:ext uri="{FF2B5EF4-FFF2-40B4-BE49-F238E27FC236}">
                <a16:creationId xmlns:a16="http://schemas.microsoft.com/office/drawing/2014/main" id="{CB76C90E-3B7C-4A9B-99D3-6FF0B338FFD7}"/>
              </a:ext>
            </a:extLst>
          </p:cNvPr>
          <p:cNvGraphicFramePr>
            <a:graphicFrameLocks noGrp="1"/>
          </p:cNvGraphicFramePr>
          <p:nvPr>
            <p:ph type="tbl" sz="quarter" idx="13"/>
            <p:extLst>
              <p:ext uri="{D42A27DB-BD31-4B8C-83A1-F6EECF244321}">
                <p14:modId xmlns:p14="http://schemas.microsoft.com/office/powerpoint/2010/main" val="4271689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66791886"/>
                    </a:ext>
                  </a:extLst>
                </a:gridCol>
                <a:gridCol w="1069848">
                  <a:extLst>
                    <a:ext uri="{9D8B030D-6E8A-4147-A177-3AD203B41FA5}">
                      <a16:colId xmlns:a16="http://schemas.microsoft.com/office/drawing/2014/main" val="2914585855"/>
                    </a:ext>
                  </a:extLst>
                </a:gridCol>
                <a:gridCol w="493776">
                  <a:extLst>
                    <a:ext uri="{9D8B030D-6E8A-4147-A177-3AD203B41FA5}">
                      <a16:colId xmlns:a16="http://schemas.microsoft.com/office/drawing/2014/main" val="3660099675"/>
                    </a:ext>
                  </a:extLst>
                </a:gridCol>
                <a:gridCol w="493776">
                  <a:extLst>
                    <a:ext uri="{9D8B030D-6E8A-4147-A177-3AD203B41FA5}">
                      <a16:colId xmlns:a16="http://schemas.microsoft.com/office/drawing/2014/main" val="1250059970"/>
                    </a:ext>
                  </a:extLst>
                </a:gridCol>
                <a:gridCol w="493776">
                  <a:extLst>
                    <a:ext uri="{9D8B030D-6E8A-4147-A177-3AD203B41FA5}">
                      <a16:colId xmlns:a16="http://schemas.microsoft.com/office/drawing/2014/main" val="1951029620"/>
                    </a:ext>
                  </a:extLst>
                </a:gridCol>
                <a:gridCol w="493776">
                  <a:extLst>
                    <a:ext uri="{9D8B030D-6E8A-4147-A177-3AD203B41FA5}">
                      <a16:colId xmlns:a16="http://schemas.microsoft.com/office/drawing/2014/main" val="860438660"/>
                    </a:ext>
                  </a:extLst>
                </a:gridCol>
                <a:gridCol w="493776">
                  <a:extLst>
                    <a:ext uri="{9D8B030D-6E8A-4147-A177-3AD203B41FA5}">
                      <a16:colId xmlns:a16="http://schemas.microsoft.com/office/drawing/2014/main" val="830674815"/>
                    </a:ext>
                  </a:extLst>
                </a:gridCol>
                <a:gridCol w="493776">
                  <a:extLst>
                    <a:ext uri="{9D8B030D-6E8A-4147-A177-3AD203B41FA5}">
                      <a16:colId xmlns:a16="http://schemas.microsoft.com/office/drawing/2014/main" val="2502092950"/>
                    </a:ext>
                  </a:extLst>
                </a:gridCol>
                <a:gridCol w="493776">
                  <a:extLst>
                    <a:ext uri="{9D8B030D-6E8A-4147-A177-3AD203B41FA5}">
                      <a16:colId xmlns:a16="http://schemas.microsoft.com/office/drawing/2014/main" val="738136210"/>
                    </a:ext>
                  </a:extLst>
                </a:gridCol>
                <a:gridCol w="493776">
                  <a:extLst>
                    <a:ext uri="{9D8B030D-6E8A-4147-A177-3AD203B41FA5}">
                      <a16:colId xmlns:a16="http://schemas.microsoft.com/office/drawing/2014/main" val="1897340316"/>
                    </a:ext>
                  </a:extLst>
                </a:gridCol>
                <a:gridCol w="493776">
                  <a:extLst>
                    <a:ext uri="{9D8B030D-6E8A-4147-A177-3AD203B41FA5}">
                      <a16:colId xmlns:a16="http://schemas.microsoft.com/office/drawing/2014/main" val="1085232325"/>
                    </a:ext>
                  </a:extLst>
                </a:gridCol>
                <a:gridCol w="493776">
                  <a:extLst>
                    <a:ext uri="{9D8B030D-6E8A-4147-A177-3AD203B41FA5}">
                      <a16:colId xmlns:a16="http://schemas.microsoft.com/office/drawing/2014/main" val="3578453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4163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- 2022-07-16 15:01:24</a:t>
                      </a:r>
                      <a:r>
                        <a:rPr kumimoji="0" lang="de-DE" sz="1000" b="0" i="0" u="none" strike="noStrike" kern="1200" cap="none" spc="0" normalizeH="0" baseline="0" noProof="0">
                          <a:ln>
                            <a:noFill/>
                          </a:ln>
                          <a:solidFill>
                            <a:prstClr val="black"/>
                          </a:solidFill>
                          <a:effectLst/>
                          <a:uLnTx/>
                          <a:uFillTx/>
                          <a:latin typeface="+mn-lt"/>
                          <a:ea typeface="+mn-ea"/>
                          <a:cs typeface="+mn-cs"/>
                        </a:rPr>
                        <a:t>
 🌾 Weizen zählt neben Mais und Reis zu den wichtigsten Getreidearten für die Welternährung. Der Krieg in der Ukraine sorgt nun allerdings für eine Nahrungsmittelkrise, denn besonders die Ukraine ist ein wichtiger Erzeuger von Getreide. Doch auch bei uns in Deutschland könnten wir viel genauer darauf schauen, wofür Weizen eigentlich verwendet wird.
.
🐖 Der mit 40 Prozent größte Teil geht für Tierfutter drauf. Lediglich 38 Prozent wird für Nahrung verwendet. Weizen wird außerdem noch im Energiebereich, in der Industrie und als Saatgut verwertet. 
.
🍞 Wichtig zu wissen: Es wird zwischen Futterweizen und Brotweizen unterschieden. Das Futtergetreide ist qualitativ etwas schlechter und ist ausschließlich für die Tierfütterung vorgesehen. Aufgrund des geringeren Eiweißgehaltes ist es zum Mahlen und Backen etwas weniger geeignet. Brotweizen hat dagegen einen höheren Proteingehalt und kann besser zum Brotbacken verwendet werden. Im Prinzip kann aber auch mit Futterweizen gebacken werden.
.
🇪🇺 Hinten raus noch ein Gedankenspiel zum Getreide: In der EU werden 66% des Gesamtvolumens an Getreide zu Tierfutter verarbeitet – 196 Mio Tonnen. Mit nur einem Drittel davon könnte man theoretisch den Getreide-Export der Ukraine von einem ganzen Jahr kompensieren. 
.
.
.
#quarks #wissenschaft #gutzuwissen #weizen #getreide #nahrung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https://quintly-image-storage.s3.amazonaws.com/e0aa9f7912db767190982c69b518b73d/d710d8b1306487e370aeea4e4e8a83e1.jpg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548089</a:t>
                      </a:r>
                    </a:p>
                  </a:txBody>
                  <a:tcPr/>
                </a:tc>
                <a:extLst>
                  <a:ext uri="{0D108BD9-81ED-4DB2-BD59-A6C34878D82A}">
                    <a16:rowId xmlns:a16="http://schemas.microsoft.com/office/drawing/2014/main" val="3176051010"/>
                  </a:ext>
                </a:extLst>
              </a:tr>
            </a:tbl>
          </a:graphicData>
        </a:graphic>
      </p:graphicFrame>
      <p:sp>
        <p:nvSpPr>
          <p:cNvPr id="4" name="Text Placeholder 3">
            <a:extLst>
              <a:ext uri="{FF2B5EF4-FFF2-40B4-BE49-F238E27FC236}">
                <a16:creationId xmlns:a16="http://schemas.microsoft.com/office/drawing/2014/main" id="{57E304A5-6881-4E8D-BF0C-4CD62D0B01CF}"/>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2415068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5EC64-A367-4BE8-8E55-771B5168B900}"/>
              </a:ext>
            </a:extLst>
          </p:cNvPr>
          <p:cNvSpPr>
            <a:spLocks noGrp="1"/>
          </p:cNvSpPr>
          <p:nvPr>
            <p:ph type="title"/>
          </p:nvPr>
        </p:nvSpPr>
        <p:spPr/>
        <p:txBody>
          <a:bodyPr/>
          <a:lstStyle/>
          <a:p>
            <a:r>
              <a:rPr lang="en-US"/>
              <a:t>Instagram Posts Table (mit Interaktionen Inkl. Saves) | quarks.de - 5 of 17</a:t>
            </a:r>
          </a:p>
        </p:txBody>
      </p:sp>
      <p:graphicFrame>
        <p:nvGraphicFramePr>
          <p:cNvPr id="5" name="Table Placeholder 4">
            <a:extLst>
              <a:ext uri="{FF2B5EF4-FFF2-40B4-BE49-F238E27FC236}">
                <a16:creationId xmlns:a16="http://schemas.microsoft.com/office/drawing/2014/main" id="{ABB6793D-D117-4BA9-9B29-D6E2608D2BAE}"/>
              </a:ext>
            </a:extLst>
          </p:cNvPr>
          <p:cNvGraphicFramePr>
            <a:graphicFrameLocks noGrp="1"/>
          </p:cNvGraphicFramePr>
          <p:nvPr>
            <p:ph type="tbl" sz="quarter" idx="13"/>
            <p:extLst>
              <p:ext uri="{D42A27DB-BD31-4B8C-83A1-F6EECF244321}">
                <p14:modId xmlns:p14="http://schemas.microsoft.com/office/powerpoint/2010/main" val="836007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547183"/>
                    </a:ext>
                  </a:extLst>
                </a:gridCol>
                <a:gridCol w="1069848">
                  <a:extLst>
                    <a:ext uri="{9D8B030D-6E8A-4147-A177-3AD203B41FA5}">
                      <a16:colId xmlns:a16="http://schemas.microsoft.com/office/drawing/2014/main" val="672146252"/>
                    </a:ext>
                  </a:extLst>
                </a:gridCol>
                <a:gridCol w="493776">
                  <a:extLst>
                    <a:ext uri="{9D8B030D-6E8A-4147-A177-3AD203B41FA5}">
                      <a16:colId xmlns:a16="http://schemas.microsoft.com/office/drawing/2014/main" val="2754921568"/>
                    </a:ext>
                  </a:extLst>
                </a:gridCol>
                <a:gridCol w="493776">
                  <a:extLst>
                    <a:ext uri="{9D8B030D-6E8A-4147-A177-3AD203B41FA5}">
                      <a16:colId xmlns:a16="http://schemas.microsoft.com/office/drawing/2014/main" val="4255518997"/>
                    </a:ext>
                  </a:extLst>
                </a:gridCol>
                <a:gridCol w="493776">
                  <a:extLst>
                    <a:ext uri="{9D8B030D-6E8A-4147-A177-3AD203B41FA5}">
                      <a16:colId xmlns:a16="http://schemas.microsoft.com/office/drawing/2014/main" val="1471033435"/>
                    </a:ext>
                  </a:extLst>
                </a:gridCol>
                <a:gridCol w="493776">
                  <a:extLst>
                    <a:ext uri="{9D8B030D-6E8A-4147-A177-3AD203B41FA5}">
                      <a16:colId xmlns:a16="http://schemas.microsoft.com/office/drawing/2014/main" val="3525632662"/>
                    </a:ext>
                  </a:extLst>
                </a:gridCol>
                <a:gridCol w="493776">
                  <a:extLst>
                    <a:ext uri="{9D8B030D-6E8A-4147-A177-3AD203B41FA5}">
                      <a16:colId xmlns:a16="http://schemas.microsoft.com/office/drawing/2014/main" val="1485386144"/>
                    </a:ext>
                  </a:extLst>
                </a:gridCol>
                <a:gridCol w="493776">
                  <a:extLst>
                    <a:ext uri="{9D8B030D-6E8A-4147-A177-3AD203B41FA5}">
                      <a16:colId xmlns:a16="http://schemas.microsoft.com/office/drawing/2014/main" val="2743867644"/>
                    </a:ext>
                  </a:extLst>
                </a:gridCol>
                <a:gridCol w="493776">
                  <a:extLst>
                    <a:ext uri="{9D8B030D-6E8A-4147-A177-3AD203B41FA5}">
                      <a16:colId xmlns:a16="http://schemas.microsoft.com/office/drawing/2014/main" val="784735361"/>
                    </a:ext>
                  </a:extLst>
                </a:gridCol>
                <a:gridCol w="493776">
                  <a:extLst>
                    <a:ext uri="{9D8B030D-6E8A-4147-A177-3AD203B41FA5}">
                      <a16:colId xmlns:a16="http://schemas.microsoft.com/office/drawing/2014/main" val="1421345103"/>
                    </a:ext>
                  </a:extLst>
                </a:gridCol>
                <a:gridCol w="493776">
                  <a:extLst>
                    <a:ext uri="{9D8B030D-6E8A-4147-A177-3AD203B41FA5}">
                      <a16:colId xmlns:a16="http://schemas.microsoft.com/office/drawing/2014/main" val="1724206851"/>
                    </a:ext>
                  </a:extLst>
                </a:gridCol>
                <a:gridCol w="493776">
                  <a:extLst>
                    <a:ext uri="{9D8B030D-6E8A-4147-A177-3AD203B41FA5}">
                      <a16:colId xmlns:a16="http://schemas.microsoft.com/office/drawing/2014/main" val="206972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1566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- 2022-07-16 05:11:10</a:t>
                      </a:r>
                      <a:r>
                        <a:rPr kumimoji="0" lang="de-DE" sz="1000" b="0" i="0" u="none" strike="noStrike" kern="1200" cap="none" spc="0" normalizeH="0" baseline="0" noProof="0">
                          <a:ln>
                            <a:noFill/>
                          </a:ln>
                          <a:solidFill>
                            <a:prstClr val="black"/>
                          </a:solidFill>
                          <a:effectLst/>
                          <a:uLnTx/>
                          <a:uFillTx/>
                          <a:latin typeface="+mn-lt"/>
                          <a:ea typeface="+mn-ea"/>
                          <a:cs typeface="+mn-cs"/>
                        </a:rPr>
                        <a:t>
 🫄 Wer schwanger ist, soll keinen Alkohol trinken. Alkohol ist ein Zellgift und kann das Ungeborene in jeder Phase der Schwangerschaft schädigen. Was aber, wenn man noch nicht weiß, dass man schwanger ist und in den ersten Wochen der Schwangerschaft getrunken hat?
.
🥂 Auch ihr habt uns diese Frage schon häufiger gestellt. Deshalb haben wir recherchiert, welche Bedeutung Alkoholkonsum ganz früh in der Schwangerschaft hat. Viele Expert:innen und auch die Bundeszentrale für gesundheitliche Aufklärung berufen sich auf das "Alles-oder-Nichts"-Prinzip. Demnach gibt es zwei Möglichkeiten: 
.
1️⃣ Der Zellhaufen übersteht diese frühe Phase unbeschadet – trotz Alkoholkonsum – und nistet sich in die Gebärmutter ein.
.
2️⃣ Die Schwangerschaft endet hier, noch bevor es zur Einnistung kommt. Dieser Zeitraum zwischen der Befruchtung der Eizelle und Einnistung dauert ungefähr zehn bis 14 Tage und er beginnt ca. zwei Wochen (genauer Zeitpunkt individuell unterschiedlich) nach dem ersten Tag der letzten Periode.
.
🩸 Das Problem ist, dass Frauen nicht unbedingt in dieser Zeit schon einen Schwangerschaftstest machen. Sobald die Einnistung stattgefunden hat, wird der Embryo jedoch über den Blutkreislauf der Mutter versorgt. Also kommt auch Alkohol bei ihm an. Wer erst spät von der Schwangerschaft erfahren hat und Alkohol getrunken hat, sollte sich ärztlich beraten lassen.
.
🧠 Alkohol wirkt toxisch auf die Zellteilung. Deshalb schadet der Konsum der Mutter vor allem solchen Organen des Ungeborenen, die eine hohe Wachstumsrate und einen erhöhten Stoffwechsel haben. Besonders empfindlich ist das Gehirn. In der embryonalen Entwicklungsphase, die von der dritten bis ungefähr zur zehnten Woche andauert, verursacht Alkohol im Ungeborenen aber auch Missbildungen und Fehlfunktionen an verschiedensten Organen. Bis zur Geburt kann das Körperwachstum stark eingeschränkt werden. Zudem vernetzen sich Nervenbahnen im Gehirn nicht korrekt, sodass lebenslange kognitive Schäden bleiben.
.
.
.
#quarks #wissen #gutzuwissen #schwangerschaft #alkohol #fas #fasd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https://quintly-image-storage.s3.amazonaws.com/e0aa9f7912db767190982c69b518b73d/18d89fd85b297d3865f63cd7bd0c652a.jpg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737663</a:t>
                      </a:r>
                    </a:p>
                  </a:txBody>
                  <a:tcPr/>
                </a:tc>
                <a:extLst>
                  <a:ext uri="{0D108BD9-81ED-4DB2-BD59-A6C34878D82A}">
                    <a16:rowId xmlns:a16="http://schemas.microsoft.com/office/drawing/2014/main" val="2451301879"/>
                  </a:ext>
                </a:extLst>
              </a:tr>
            </a:tbl>
          </a:graphicData>
        </a:graphic>
      </p:graphicFrame>
      <p:sp>
        <p:nvSpPr>
          <p:cNvPr id="4" name="Text Placeholder 3">
            <a:extLst>
              <a:ext uri="{FF2B5EF4-FFF2-40B4-BE49-F238E27FC236}">
                <a16:creationId xmlns:a16="http://schemas.microsoft.com/office/drawing/2014/main" id="{6AEA3FFD-B230-40DE-856E-9FC4B4CE695E}"/>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2097287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EC6EE-9710-4C6D-B275-241C653DCB1E}"/>
              </a:ext>
            </a:extLst>
          </p:cNvPr>
          <p:cNvSpPr>
            <a:spLocks noGrp="1"/>
          </p:cNvSpPr>
          <p:nvPr>
            <p:ph type="title"/>
          </p:nvPr>
        </p:nvSpPr>
        <p:spPr/>
        <p:txBody>
          <a:bodyPr/>
          <a:lstStyle/>
          <a:p>
            <a:r>
              <a:rPr lang="en-US"/>
              <a:t>Instagram Posts Table (mit Interaktionen Inkl. Saves) | quarks.de - 6 of 17</a:t>
            </a:r>
          </a:p>
        </p:txBody>
      </p:sp>
      <p:graphicFrame>
        <p:nvGraphicFramePr>
          <p:cNvPr id="5" name="Table Placeholder 4">
            <a:extLst>
              <a:ext uri="{FF2B5EF4-FFF2-40B4-BE49-F238E27FC236}">
                <a16:creationId xmlns:a16="http://schemas.microsoft.com/office/drawing/2014/main" id="{D4955524-F3FC-41AE-B6CC-7BB7A555C7F6}"/>
              </a:ext>
            </a:extLst>
          </p:cNvPr>
          <p:cNvGraphicFramePr>
            <a:graphicFrameLocks noGrp="1"/>
          </p:cNvGraphicFramePr>
          <p:nvPr>
            <p:ph type="tbl" sz="quarter" idx="13"/>
            <p:extLst>
              <p:ext uri="{D42A27DB-BD31-4B8C-83A1-F6EECF244321}">
                <p14:modId xmlns:p14="http://schemas.microsoft.com/office/powerpoint/2010/main" val="492124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197133"/>
                    </a:ext>
                  </a:extLst>
                </a:gridCol>
                <a:gridCol w="1069848">
                  <a:extLst>
                    <a:ext uri="{9D8B030D-6E8A-4147-A177-3AD203B41FA5}">
                      <a16:colId xmlns:a16="http://schemas.microsoft.com/office/drawing/2014/main" val="1238249138"/>
                    </a:ext>
                  </a:extLst>
                </a:gridCol>
                <a:gridCol w="493776">
                  <a:extLst>
                    <a:ext uri="{9D8B030D-6E8A-4147-A177-3AD203B41FA5}">
                      <a16:colId xmlns:a16="http://schemas.microsoft.com/office/drawing/2014/main" val="1413631967"/>
                    </a:ext>
                  </a:extLst>
                </a:gridCol>
                <a:gridCol w="493776">
                  <a:extLst>
                    <a:ext uri="{9D8B030D-6E8A-4147-A177-3AD203B41FA5}">
                      <a16:colId xmlns:a16="http://schemas.microsoft.com/office/drawing/2014/main" val="1699807708"/>
                    </a:ext>
                  </a:extLst>
                </a:gridCol>
                <a:gridCol w="493776">
                  <a:extLst>
                    <a:ext uri="{9D8B030D-6E8A-4147-A177-3AD203B41FA5}">
                      <a16:colId xmlns:a16="http://schemas.microsoft.com/office/drawing/2014/main" val="275914066"/>
                    </a:ext>
                  </a:extLst>
                </a:gridCol>
                <a:gridCol w="493776">
                  <a:extLst>
                    <a:ext uri="{9D8B030D-6E8A-4147-A177-3AD203B41FA5}">
                      <a16:colId xmlns:a16="http://schemas.microsoft.com/office/drawing/2014/main" val="2484650601"/>
                    </a:ext>
                  </a:extLst>
                </a:gridCol>
                <a:gridCol w="493776">
                  <a:extLst>
                    <a:ext uri="{9D8B030D-6E8A-4147-A177-3AD203B41FA5}">
                      <a16:colId xmlns:a16="http://schemas.microsoft.com/office/drawing/2014/main" val="2253417000"/>
                    </a:ext>
                  </a:extLst>
                </a:gridCol>
                <a:gridCol w="493776">
                  <a:extLst>
                    <a:ext uri="{9D8B030D-6E8A-4147-A177-3AD203B41FA5}">
                      <a16:colId xmlns:a16="http://schemas.microsoft.com/office/drawing/2014/main" val="1897007478"/>
                    </a:ext>
                  </a:extLst>
                </a:gridCol>
                <a:gridCol w="493776">
                  <a:extLst>
                    <a:ext uri="{9D8B030D-6E8A-4147-A177-3AD203B41FA5}">
                      <a16:colId xmlns:a16="http://schemas.microsoft.com/office/drawing/2014/main" val="2457210470"/>
                    </a:ext>
                  </a:extLst>
                </a:gridCol>
                <a:gridCol w="493776">
                  <a:extLst>
                    <a:ext uri="{9D8B030D-6E8A-4147-A177-3AD203B41FA5}">
                      <a16:colId xmlns:a16="http://schemas.microsoft.com/office/drawing/2014/main" val="1324346191"/>
                    </a:ext>
                  </a:extLst>
                </a:gridCol>
                <a:gridCol w="493776">
                  <a:extLst>
                    <a:ext uri="{9D8B030D-6E8A-4147-A177-3AD203B41FA5}">
                      <a16:colId xmlns:a16="http://schemas.microsoft.com/office/drawing/2014/main" val="3593295389"/>
                    </a:ext>
                  </a:extLst>
                </a:gridCol>
                <a:gridCol w="493776">
                  <a:extLst>
                    <a:ext uri="{9D8B030D-6E8A-4147-A177-3AD203B41FA5}">
                      <a16:colId xmlns:a16="http://schemas.microsoft.com/office/drawing/2014/main" val="3177958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87292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- 2022-07-15 14:17:10</a:t>
                      </a:r>
                      <a:r>
                        <a:rPr kumimoji="0" lang="de-DE" sz="1000" b="0" i="0" u="none" strike="noStrike" kern="1200" cap="none" spc="0" normalizeH="0" baseline="0" noProof="0">
                          <a:ln>
                            <a:noFill/>
                          </a:ln>
                          <a:solidFill>
                            <a:prstClr val="black"/>
                          </a:solidFill>
                          <a:effectLst/>
                          <a:uLnTx/>
                          <a:uFillTx/>
                          <a:latin typeface="+mn-lt"/>
                          <a:ea typeface="+mn-ea"/>
                          <a:cs typeface="+mn-cs"/>
                        </a:rPr>
                        <a:t>
 😜 Ab der Pubertät produzieren Menschen mit Hoden etwa 13 Millionen Spermien am Tag – und die wollen raus.
.
✊🍆💦 Ob Masturbation oder Sex mit einer anderen Person, beides macht uns glücklich und es gibt auch keinen Grund, es zu lassen. Keine wissenschaftliche Studie konnte bisher einen schädlichen Effekt von Masturbation nachweisen.
.
🐍 Im Gegenteil, es ist kein Problem zu ejakulieren. Eine US-amerikanische Studie hat bei Männern festgestellt, dass diejenigen, die mindestens 21 mal im Monat einen Orgasmus haben, öfter von Prostatakrebs verschont bleiben.
.
🥖 Machst du es dir selbst, kannst du davon auch keine Geschlechtskrankheiten bekommen, die du nicht eh schon hast.
.
👫🤰Mindestens 1,5 Milliliter Sperma sollten es laut WHO schon sein, um Vater zu werden. Bist du ein bis zwei Tage enthaltsam, sammeln sich in deinen Nebenhoden  auch mehr Spermien an. Die sind dann aber auch nicht fitter, selbst wenn du häufiger  abspritzen würdest.
.
👨💪💊 Bei dir geht nix? Etwa zehn Prozent der Männer haben Probleme, einen Orgasmus zu bekommen – je älter, desto mehr. Im Zweifel: Kontaktiere eine:n Expert:in. 
.
.
.
#quarks #männergesundheit #sperma #körperliebe #sex #sexualität #körper #prostata #masturbieren #solosex #gesundheit #penis  #urologie #erektion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https://quintly-image-storage.s3.amazonaws.com/e0aa9f7912db767190982c69b518b73d/01f9ee8d88b312b8633d908b106a2710.jpg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959038</a:t>
                      </a:r>
                    </a:p>
                  </a:txBody>
                  <a:tcPr/>
                </a:tc>
                <a:extLst>
                  <a:ext uri="{0D108BD9-81ED-4DB2-BD59-A6C34878D82A}">
                    <a16:rowId xmlns:a16="http://schemas.microsoft.com/office/drawing/2014/main" val="1222286242"/>
                  </a:ext>
                </a:extLst>
              </a:tr>
            </a:tbl>
          </a:graphicData>
        </a:graphic>
      </p:graphicFrame>
      <p:sp>
        <p:nvSpPr>
          <p:cNvPr id="4" name="Text Placeholder 3">
            <a:extLst>
              <a:ext uri="{FF2B5EF4-FFF2-40B4-BE49-F238E27FC236}">
                <a16:creationId xmlns:a16="http://schemas.microsoft.com/office/drawing/2014/main" id="{A6CB4339-FCA3-48D4-A90D-85B29F8AC337}"/>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22083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CBC99-C7B8-4752-BE94-21540080553A}"/>
              </a:ext>
            </a:extLst>
          </p:cNvPr>
          <p:cNvSpPr>
            <a:spLocks noGrp="1"/>
          </p:cNvSpPr>
          <p:nvPr>
            <p:ph type="title"/>
          </p:nvPr>
        </p:nvSpPr>
        <p:spPr/>
        <p:txBody>
          <a:bodyPr/>
          <a:lstStyle/>
          <a:p>
            <a:r>
              <a:rPr lang="en-US"/>
              <a:t>Instagram Posts Table (mit Interaktionen Inkl. Saves) | quarks.de - 7 of 17</a:t>
            </a:r>
          </a:p>
        </p:txBody>
      </p:sp>
      <p:graphicFrame>
        <p:nvGraphicFramePr>
          <p:cNvPr id="5" name="Table Placeholder 4">
            <a:extLst>
              <a:ext uri="{FF2B5EF4-FFF2-40B4-BE49-F238E27FC236}">
                <a16:creationId xmlns:a16="http://schemas.microsoft.com/office/drawing/2014/main" id="{BE53E21E-27CC-445E-9A32-0C750BA688B1}"/>
              </a:ext>
            </a:extLst>
          </p:cNvPr>
          <p:cNvGraphicFramePr>
            <a:graphicFrameLocks noGrp="1"/>
          </p:cNvGraphicFramePr>
          <p:nvPr>
            <p:ph type="tbl" sz="quarter" idx="13"/>
            <p:extLst>
              <p:ext uri="{D42A27DB-BD31-4B8C-83A1-F6EECF244321}">
                <p14:modId xmlns:p14="http://schemas.microsoft.com/office/powerpoint/2010/main" val="605379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96473171"/>
                    </a:ext>
                  </a:extLst>
                </a:gridCol>
                <a:gridCol w="1069848">
                  <a:extLst>
                    <a:ext uri="{9D8B030D-6E8A-4147-A177-3AD203B41FA5}">
                      <a16:colId xmlns:a16="http://schemas.microsoft.com/office/drawing/2014/main" val="1962942300"/>
                    </a:ext>
                  </a:extLst>
                </a:gridCol>
                <a:gridCol w="493776">
                  <a:extLst>
                    <a:ext uri="{9D8B030D-6E8A-4147-A177-3AD203B41FA5}">
                      <a16:colId xmlns:a16="http://schemas.microsoft.com/office/drawing/2014/main" val="3963028379"/>
                    </a:ext>
                  </a:extLst>
                </a:gridCol>
                <a:gridCol w="493776">
                  <a:extLst>
                    <a:ext uri="{9D8B030D-6E8A-4147-A177-3AD203B41FA5}">
                      <a16:colId xmlns:a16="http://schemas.microsoft.com/office/drawing/2014/main" val="1281263316"/>
                    </a:ext>
                  </a:extLst>
                </a:gridCol>
                <a:gridCol w="493776">
                  <a:extLst>
                    <a:ext uri="{9D8B030D-6E8A-4147-A177-3AD203B41FA5}">
                      <a16:colId xmlns:a16="http://schemas.microsoft.com/office/drawing/2014/main" val="1940611917"/>
                    </a:ext>
                  </a:extLst>
                </a:gridCol>
                <a:gridCol w="493776">
                  <a:extLst>
                    <a:ext uri="{9D8B030D-6E8A-4147-A177-3AD203B41FA5}">
                      <a16:colId xmlns:a16="http://schemas.microsoft.com/office/drawing/2014/main" val="3458682845"/>
                    </a:ext>
                  </a:extLst>
                </a:gridCol>
                <a:gridCol w="493776">
                  <a:extLst>
                    <a:ext uri="{9D8B030D-6E8A-4147-A177-3AD203B41FA5}">
                      <a16:colId xmlns:a16="http://schemas.microsoft.com/office/drawing/2014/main" val="2699794919"/>
                    </a:ext>
                  </a:extLst>
                </a:gridCol>
                <a:gridCol w="493776">
                  <a:extLst>
                    <a:ext uri="{9D8B030D-6E8A-4147-A177-3AD203B41FA5}">
                      <a16:colId xmlns:a16="http://schemas.microsoft.com/office/drawing/2014/main" val="1383445583"/>
                    </a:ext>
                  </a:extLst>
                </a:gridCol>
                <a:gridCol w="493776">
                  <a:extLst>
                    <a:ext uri="{9D8B030D-6E8A-4147-A177-3AD203B41FA5}">
                      <a16:colId xmlns:a16="http://schemas.microsoft.com/office/drawing/2014/main" val="877531093"/>
                    </a:ext>
                  </a:extLst>
                </a:gridCol>
                <a:gridCol w="493776">
                  <a:extLst>
                    <a:ext uri="{9D8B030D-6E8A-4147-A177-3AD203B41FA5}">
                      <a16:colId xmlns:a16="http://schemas.microsoft.com/office/drawing/2014/main" val="2780318654"/>
                    </a:ext>
                  </a:extLst>
                </a:gridCol>
                <a:gridCol w="493776">
                  <a:extLst>
                    <a:ext uri="{9D8B030D-6E8A-4147-A177-3AD203B41FA5}">
                      <a16:colId xmlns:a16="http://schemas.microsoft.com/office/drawing/2014/main" val="2410343641"/>
                    </a:ext>
                  </a:extLst>
                </a:gridCol>
                <a:gridCol w="493776">
                  <a:extLst>
                    <a:ext uri="{9D8B030D-6E8A-4147-A177-3AD203B41FA5}">
                      <a16:colId xmlns:a16="http://schemas.microsoft.com/office/drawing/2014/main" val="27132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5337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- 2022-07-15 05:41:38</a:t>
                      </a:r>
                      <a:r>
                        <a:rPr kumimoji="0" lang="de-DE" sz="1000" b="0" i="0" u="none" strike="noStrike" kern="1200" cap="none" spc="0" normalizeH="0" baseline="0" noProof="0">
                          <a:ln>
                            <a:noFill/>
                          </a:ln>
                          <a:solidFill>
                            <a:prstClr val="black"/>
                          </a:solidFill>
                          <a:effectLst/>
                          <a:uLnTx/>
                          <a:uFillTx/>
                          <a:latin typeface="+mn-lt"/>
                          <a:ea typeface="+mn-ea"/>
                          <a:cs typeface="+mn-cs"/>
                        </a:rPr>
                        <a:t>
 🚙🛻🚗 Das Ärgerlichste an Staus ist (neben der Zeitverschwendung), dass die meisten davon überhaupt keine handfeste Ursache haben. Die meisten Staus entstehen nämlich nicht durch Autounfälle oder Baustellen, sondern quasi aus dem Nichts. Bereits ein Auto, das im zähfließenden Verkehr stark abbremsen muss, kann eine lange Stauwelle erzeugen.
.
🧳🚘⛱️Ferienzeit ist Stauzeit, denn wenn alle in den Urlaub wollen, sind die Straßen meist besonders voll. Je dichter der Verkehr, desto höher ist das Risiko für einen Phantomstau und desto weiter wirkt sich auch die Stauwelle aus, wenn sie einmal losgerollt ist. Erst wenn die Verkehrsdichte abnimmt, kann sich der Stau auflösen.
.
🚚🚗🚛 Damit es keine Phantomstaus mehr gibt, müssten alle mit genau der gleichen Geschwindigkeit fahren und Lücke zum vorausfahrenden Fahrzeug halten. In der Realität ist das schwierig.
.
Was war euer bisher längster Stau? 
.
.
.
#quarks #wissen #stau #phantomstau #reisezeit #autobahn #verkehr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https://quintly-image-storage.s3.amazonaws.com/e0aa9f7912db767190982c69b518b73d/7c872ded51e74ee8b28a764318f39281.jpg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593597</a:t>
                      </a:r>
                    </a:p>
                  </a:txBody>
                  <a:tcPr/>
                </a:tc>
                <a:extLst>
                  <a:ext uri="{0D108BD9-81ED-4DB2-BD59-A6C34878D82A}">
                    <a16:rowId xmlns:a16="http://schemas.microsoft.com/office/drawing/2014/main" val="3139259428"/>
                  </a:ext>
                </a:extLst>
              </a:tr>
            </a:tbl>
          </a:graphicData>
        </a:graphic>
      </p:graphicFrame>
      <p:sp>
        <p:nvSpPr>
          <p:cNvPr id="4" name="Text Placeholder 3">
            <a:extLst>
              <a:ext uri="{FF2B5EF4-FFF2-40B4-BE49-F238E27FC236}">
                <a16:creationId xmlns:a16="http://schemas.microsoft.com/office/drawing/2014/main" id="{8A99A110-472E-4E15-8BEA-7197CEC6B95A}"/>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011963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87A9-B8F2-4EF5-BE86-48159B6E0094}"/>
              </a:ext>
            </a:extLst>
          </p:cNvPr>
          <p:cNvSpPr>
            <a:spLocks noGrp="1"/>
          </p:cNvSpPr>
          <p:nvPr>
            <p:ph type="title"/>
          </p:nvPr>
        </p:nvSpPr>
        <p:spPr/>
        <p:txBody>
          <a:bodyPr/>
          <a:lstStyle/>
          <a:p>
            <a:r>
              <a:rPr lang="en-US"/>
              <a:t>Instagram Posts Table (mit Interaktionen Inkl. Saves) | quarks.de - 8 of 17</a:t>
            </a:r>
          </a:p>
        </p:txBody>
      </p:sp>
      <p:graphicFrame>
        <p:nvGraphicFramePr>
          <p:cNvPr id="5" name="Table Placeholder 4">
            <a:extLst>
              <a:ext uri="{FF2B5EF4-FFF2-40B4-BE49-F238E27FC236}">
                <a16:creationId xmlns:a16="http://schemas.microsoft.com/office/drawing/2014/main" id="{8AEC6C68-B5D9-46BC-985D-77C2BB71B872}"/>
              </a:ext>
            </a:extLst>
          </p:cNvPr>
          <p:cNvGraphicFramePr>
            <a:graphicFrameLocks noGrp="1"/>
          </p:cNvGraphicFramePr>
          <p:nvPr>
            <p:ph type="tbl" sz="quarter" idx="13"/>
            <p:extLst>
              <p:ext uri="{D42A27DB-BD31-4B8C-83A1-F6EECF244321}">
                <p14:modId xmlns:p14="http://schemas.microsoft.com/office/powerpoint/2010/main" val="258042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5960173"/>
                    </a:ext>
                  </a:extLst>
                </a:gridCol>
                <a:gridCol w="1069848">
                  <a:extLst>
                    <a:ext uri="{9D8B030D-6E8A-4147-A177-3AD203B41FA5}">
                      <a16:colId xmlns:a16="http://schemas.microsoft.com/office/drawing/2014/main" val="707102365"/>
                    </a:ext>
                  </a:extLst>
                </a:gridCol>
                <a:gridCol w="493776">
                  <a:extLst>
                    <a:ext uri="{9D8B030D-6E8A-4147-A177-3AD203B41FA5}">
                      <a16:colId xmlns:a16="http://schemas.microsoft.com/office/drawing/2014/main" val="2963456714"/>
                    </a:ext>
                  </a:extLst>
                </a:gridCol>
                <a:gridCol w="493776">
                  <a:extLst>
                    <a:ext uri="{9D8B030D-6E8A-4147-A177-3AD203B41FA5}">
                      <a16:colId xmlns:a16="http://schemas.microsoft.com/office/drawing/2014/main" val="3450499665"/>
                    </a:ext>
                  </a:extLst>
                </a:gridCol>
                <a:gridCol w="493776">
                  <a:extLst>
                    <a:ext uri="{9D8B030D-6E8A-4147-A177-3AD203B41FA5}">
                      <a16:colId xmlns:a16="http://schemas.microsoft.com/office/drawing/2014/main" val="1687028257"/>
                    </a:ext>
                  </a:extLst>
                </a:gridCol>
                <a:gridCol w="493776">
                  <a:extLst>
                    <a:ext uri="{9D8B030D-6E8A-4147-A177-3AD203B41FA5}">
                      <a16:colId xmlns:a16="http://schemas.microsoft.com/office/drawing/2014/main" val="4156457130"/>
                    </a:ext>
                  </a:extLst>
                </a:gridCol>
                <a:gridCol w="493776">
                  <a:extLst>
                    <a:ext uri="{9D8B030D-6E8A-4147-A177-3AD203B41FA5}">
                      <a16:colId xmlns:a16="http://schemas.microsoft.com/office/drawing/2014/main" val="565829972"/>
                    </a:ext>
                  </a:extLst>
                </a:gridCol>
                <a:gridCol w="493776">
                  <a:extLst>
                    <a:ext uri="{9D8B030D-6E8A-4147-A177-3AD203B41FA5}">
                      <a16:colId xmlns:a16="http://schemas.microsoft.com/office/drawing/2014/main" val="3169695352"/>
                    </a:ext>
                  </a:extLst>
                </a:gridCol>
                <a:gridCol w="493776">
                  <a:extLst>
                    <a:ext uri="{9D8B030D-6E8A-4147-A177-3AD203B41FA5}">
                      <a16:colId xmlns:a16="http://schemas.microsoft.com/office/drawing/2014/main" val="3898670607"/>
                    </a:ext>
                  </a:extLst>
                </a:gridCol>
                <a:gridCol w="493776">
                  <a:extLst>
                    <a:ext uri="{9D8B030D-6E8A-4147-A177-3AD203B41FA5}">
                      <a16:colId xmlns:a16="http://schemas.microsoft.com/office/drawing/2014/main" val="26502465"/>
                    </a:ext>
                  </a:extLst>
                </a:gridCol>
                <a:gridCol w="493776">
                  <a:extLst>
                    <a:ext uri="{9D8B030D-6E8A-4147-A177-3AD203B41FA5}">
                      <a16:colId xmlns:a16="http://schemas.microsoft.com/office/drawing/2014/main" val="4164028691"/>
                    </a:ext>
                  </a:extLst>
                </a:gridCol>
                <a:gridCol w="493776">
                  <a:extLst>
                    <a:ext uri="{9D8B030D-6E8A-4147-A177-3AD203B41FA5}">
                      <a16:colId xmlns:a16="http://schemas.microsoft.com/office/drawing/2014/main" val="3148731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32497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- 2022-07-14 14:35:09</a:t>
                      </a:r>
                      <a:r>
                        <a:rPr kumimoji="0" lang="de-DE" sz="1000" b="0" i="0" u="none" strike="noStrike" kern="1200" cap="none" spc="0" normalizeH="0" baseline="0" noProof="0">
                          <a:ln>
                            <a:noFill/>
                          </a:ln>
                          <a:solidFill>
                            <a:prstClr val="black"/>
                          </a:solidFill>
                          <a:effectLst/>
                          <a:uLnTx/>
                          <a:uFillTx/>
                          <a:latin typeface="+mn-lt"/>
                          <a:ea typeface="+mn-ea"/>
                          <a:cs typeface="+mn-cs"/>
                        </a:rPr>
                        <a:t>
 🐣 🐥Als Teenager wünschen sich die meisten eine eigene Wohnung. Zehn Jahre später wohnen viele dann doch immer noch daheim. Im Schnitt verlassen junge Menschen in Europa im Alter von 26,4 Jahren das elterliche Nest, in Deutschland mit 23,7 Jahren etwas früher. Warum ist das so?
.
💡💷 Unabhängigkeit von den Eltern ist das wichtigste Motiv für einen Auszug, das belegen soziologische Studien. Doch die Unabhängigkeit hat einen Preis, einen wirtschaftlichen und einen psychologischen.
.
👩🏾‍🏭🚪Miete ist teuer, ein Haus kaufen für viele lange Zeit unerschwinglich. Zudem gilt: Umso höher die Jugendarbeitslosigkeit, desto später ziehen junge Menschen in Europa bei den Eltern aus. Das zeigt sich vor allem in Südeuropa, wo es nicht ungewöhnlich ist, bis 30 am elterlichen Küchentisch zu sitzen.
.
🇸🇪 🇪🇺 In Schweden, wo die Jugendarbeitslosigkeit besonders niedrig ist, packen Teens im Schnitt mit 17 Jahren ihre Sachen und ziehen bei Mama und Papa aus. Doch wirtschaftliche Gründe erklären nicht, warum junge Frauen fast überall in Europa früher in die eigenen vier Wände ziehen als ihre Brüder und Cousins.
.
👨🏻‍🌾🪂Aus psychologischer Sicht "erwachsen" ist, wer den Prozess der so genannten “Individuation” durchlaufen hat, wer also nicht mehr ständig auf die Hilfe und Unterstützung von Mama oder Papa angewiesen ist und sich von ihnen auch nicht bedrängen lässt. 
.
👱🏻‍♀️🧔🏻Wann sich jemand wirklich vollständig “erwachsen” fühlt, hat nichts mit der Volljährigkeit zu tun. Klar ist aber: Bei den meisten ist es spätestens mit 30 Jahren der Fall.
.
🎒 🧳 Was ist (oder war) das bei euch? Lieber schnell weg oder möglichst lange bei den Eltern bleiben? .
.
.
.
#quarks #hotelmama  #erwachsenwerden #eigenewohnung #wohnen #eltern #ausziehen #umziehen #alter #wohnung #zuhause #selbstständig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https://quintly-image-storage.s3.amazonaws.com/e0aa9f7912db767190982c69b518b73d/b5fa11e126b29f22343b88cca31eddd5.jpg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778891</a:t>
                      </a:r>
                    </a:p>
                  </a:txBody>
                  <a:tcPr/>
                </a:tc>
                <a:extLst>
                  <a:ext uri="{0D108BD9-81ED-4DB2-BD59-A6C34878D82A}">
                    <a16:rowId xmlns:a16="http://schemas.microsoft.com/office/drawing/2014/main" val="2352405862"/>
                  </a:ext>
                </a:extLst>
              </a:tr>
            </a:tbl>
          </a:graphicData>
        </a:graphic>
      </p:graphicFrame>
      <p:sp>
        <p:nvSpPr>
          <p:cNvPr id="4" name="Text Placeholder 3">
            <a:extLst>
              <a:ext uri="{FF2B5EF4-FFF2-40B4-BE49-F238E27FC236}">
                <a16:creationId xmlns:a16="http://schemas.microsoft.com/office/drawing/2014/main" id="{3C69134D-1DD1-4D18-A87F-97866037BB0E}"/>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1671578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B72EF-261B-4A31-8295-0C4C217180F2}"/>
              </a:ext>
            </a:extLst>
          </p:cNvPr>
          <p:cNvSpPr>
            <a:spLocks noGrp="1"/>
          </p:cNvSpPr>
          <p:nvPr>
            <p:ph type="title"/>
          </p:nvPr>
        </p:nvSpPr>
        <p:spPr/>
        <p:txBody>
          <a:bodyPr/>
          <a:lstStyle/>
          <a:p>
            <a:r>
              <a:rPr lang="en-US"/>
              <a:t>Instagram Posts Table (mit Interaktionen Inkl. Saves) | quarks.de - 9 of 17</a:t>
            </a:r>
          </a:p>
        </p:txBody>
      </p:sp>
      <p:graphicFrame>
        <p:nvGraphicFramePr>
          <p:cNvPr id="5" name="Table Placeholder 4">
            <a:extLst>
              <a:ext uri="{FF2B5EF4-FFF2-40B4-BE49-F238E27FC236}">
                <a16:creationId xmlns:a16="http://schemas.microsoft.com/office/drawing/2014/main" id="{7B1160FD-6A3D-47A9-B631-1051B03D45C1}"/>
              </a:ext>
            </a:extLst>
          </p:cNvPr>
          <p:cNvGraphicFramePr>
            <a:graphicFrameLocks noGrp="1"/>
          </p:cNvGraphicFramePr>
          <p:nvPr>
            <p:ph type="tbl" sz="quarter" idx="13"/>
            <p:extLst>
              <p:ext uri="{D42A27DB-BD31-4B8C-83A1-F6EECF244321}">
                <p14:modId xmlns:p14="http://schemas.microsoft.com/office/powerpoint/2010/main" val="3815703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09828751"/>
                    </a:ext>
                  </a:extLst>
                </a:gridCol>
                <a:gridCol w="1069848">
                  <a:extLst>
                    <a:ext uri="{9D8B030D-6E8A-4147-A177-3AD203B41FA5}">
                      <a16:colId xmlns:a16="http://schemas.microsoft.com/office/drawing/2014/main" val="2243102034"/>
                    </a:ext>
                  </a:extLst>
                </a:gridCol>
                <a:gridCol w="493776">
                  <a:extLst>
                    <a:ext uri="{9D8B030D-6E8A-4147-A177-3AD203B41FA5}">
                      <a16:colId xmlns:a16="http://schemas.microsoft.com/office/drawing/2014/main" val="3744011451"/>
                    </a:ext>
                  </a:extLst>
                </a:gridCol>
                <a:gridCol w="493776">
                  <a:extLst>
                    <a:ext uri="{9D8B030D-6E8A-4147-A177-3AD203B41FA5}">
                      <a16:colId xmlns:a16="http://schemas.microsoft.com/office/drawing/2014/main" val="2701477894"/>
                    </a:ext>
                  </a:extLst>
                </a:gridCol>
                <a:gridCol w="493776">
                  <a:extLst>
                    <a:ext uri="{9D8B030D-6E8A-4147-A177-3AD203B41FA5}">
                      <a16:colId xmlns:a16="http://schemas.microsoft.com/office/drawing/2014/main" val="1854748243"/>
                    </a:ext>
                  </a:extLst>
                </a:gridCol>
                <a:gridCol w="493776">
                  <a:extLst>
                    <a:ext uri="{9D8B030D-6E8A-4147-A177-3AD203B41FA5}">
                      <a16:colId xmlns:a16="http://schemas.microsoft.com/office/drawing/2014/main" val="1382083577"/>
                    </a:ext>
                  </a:extLst>
                </a:gridCol>
                <a:gridCol w="493776">
                  <a:extLst>
                    <a:ext uri="{9D8B030D-6E8A-4147-A177-3AD203B41FA5}">
                      <a16:colId xmlns:a16="http://schemas.microsoft.com/office/drawing/2014/main" val="1982548691"/>
                    </a:ext>
                  </a:extLst>
                </a:gridCol>
                <a:gridCol w="493776">
                  <a:extLst>
                    <a:ext uri="{9D8B030D-6E8A-4147-A177-3AD203B41FA5}">
                      <a16:colId xmlns:a16="http://schemas.microsoft.com/office/drawing/2014/main" val="2731391466"/>
                    </a:ext>
                  </a:extLst>
                </a:gridCol>
                <a:gridCol w="493776">
                  <a:extLst>
                    <a:ext uri="{9D8B030D-6E8A-4147-A177-3AD203B41FA5}">
                      <a16:colId xmlns:a16="http://schemas.microsoft.com/office/drawing/2014/main" val="3288460495"/>
                    </a:ext>
                  </a:extLst>
                </a:gridCol>
                <a:gridCol w="493776">
                  <a:extLst>
                    <a:ext uri="{9D8B030D-6E8A-4147-A177-3AD203B41FA5}">
                      <a16:colId xmlns:a16="http://schemas.microsoft.com/office/drawing/2014/main" val="394876044"/>
                    </a:ext>
                  </a:extLst>
                </a:gridCol>
                <a:gridCol w="493776">
                  <a:extLst>
                    <a:ext uri="{9D8B030D-6E8A-4147-A177-3AD203B41FA5}">
                      <a16:colId xmlns:a16="http://schemas.microsoft.com/office/drawing/2014/main" val="2986709247"/>
                    </a:ext>
                  </a:extLst>
                </a:gridCol>
                <a:gridCol w="493776">
                  <a:extLst>
                    <a:ext uri="{9D8B030D-6E8A-4147-A177-3AD203B41FA5}">
                      <a16:colId xmlns:a16="http://schemas.microsoft.com/office/drawing/2014/main" val="1257478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3879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- 2022-07-14 09:38:11</a:t>
                      </a:r>
                      <a:r>
                        <a:rPr kumimoji="0" lang="de-DE" sz="1000" b="0" i="0" u="none" strike="noStrike" kern="1200" cap="none" spc="0" normalizeH="0" baseline="0" noProof="0">
                          <a:ln>
                            <a:noFill/>
                          </a:ln>
                          <a:solidFill>
                            <a:prstClr val="black"/>
                          </a:solidFill>
                          <a:effectLst/>
                          <a:uLnTx/>
                          <a:uFillTx/>
                          <a:latin typeface="+mn-lt"/>
                          <a:ea typeface="+mn-ea"/>
                          <a:cs typeface="+mn-cs"/>
                        </a:rPr>
                        <a:t>
 💪 Ob beim Toast, der Tiefkühlpizza oder dem Schoko-Pudding – viele Hersteller werben mit einem besonders hohen Proteingehalt ihrer Produkte.
.
🤓 Wir haben uns das mal angeschaut. Spoiler: Beim Abnehmen helfen diese Produkte schon mal nicht – sogar das Gegenteil kann der Fall sein.
.
😉 Dann doch lieber eine Scheibe Vollkornbrot mit Quark(s).
.
.
.
#quarks #eiweiß #proteine #highprotein #sport #ernährung #lifestyle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https://quintly-image-storage.s3.amazonaws.com/e0aa9f7912db767190982c69b518b73d/db79401baa15f109d0b9dc892827e207.jpg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1047363</a:t>
                      </a:r>
                    </a:p>
                  </a:txBody>
                  <a:tcPr/>
                </a:tc>
                <a:extLst>
                  <a:ext uri="{0D108BD9-81ED-4DB2-BD59-A6C34878D82A}">
                    <a16:rowId xmlns:a16="http://schemas.microsoft.com/office/drawing/2014/main" val="2315953582"/>
                  </a:ext>
                </a:extLst>
              </a:tr>
            </a:tbl>
          </a:graphicData>
        </a:graphic>
      </p:graphicFrame>
      <p:sp>
        <p:nvSpPr>
          <p:cNvPr id="4" name="Text Placeholder 3">
            <a:extLst>
              <a:ext uri="{FF2B5EF4-FFF2-40B4-BE49-F238E27FC236}">
                <a16:creationId xmlns:a16="http://schemas.microsoft.com/office/drawing/2014/main" id="{F9F063EF-FE42-45FF-8FA0-79691F58D547}"/>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2900738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2514-3654-4E69-A15F-CE48A5E6EAB6}"/>
              </a:ext>
            </a:extLst>
          </p:cNvPr>
          <p:cNvSpPr>
            <a:spLocks noGrp="1"/>
          </p:cNvSpPr>
          <p:nvPr>
            <p:ph type="title"/>
          </p:nvPr>
        </p:nvSpPr>
        <p:spPr/>
        <p:txBody>
          <a:bodyPr/>
          <a:lstStyle/>
          <a:p>
            <a:r>
              <a:rPr lang="en-US"/>
              <a:t>Instagram Posts Table (mit Interaktionen Inkl. Saves) | quarks.de - 10 of 17</a:t>
            </a:r>
          </a:p>
        </p:txBody>
      </p:sp>
      <p:graphicFrame>
        <p:nvGraphicFramePr>
          <p:cNvPr id="5" name="Table Placeholder 4">
            <a:extLst>
              <a:ext uri="{FF2B5EF4-FFF2-40B4-BE49-F238E27FC236}">
                <a16:creationId xmlns:a16="http://schemas.microsoft.com/office/drawing/2014/main" id="{B1FCC9C9-2564-4B55-9217-1B6D3D3F0E16}"/>
              </a:ext>
            </a:extLst>
          </p:cNvPr>
          <p:cNvGraphicFramePr>
            <a:graphicFrameLocks noGrp="1"/>
          </p:cNvGraphicFramePr>
          <p:nvPr>
            <p:ph type="tbl" sz="quarter" idx="13"/>
            <p:extLst>
              <p:ext uri="{D42A27DB-BD31-4B8C-83A1-F6EECF244321}">
                <p14:modId xmlns:p14="http://schemas.microsoft.com/office/powerpoint/2010/main" val="2319469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78886444"/>
                    </a:ext>
                  </a:extLst>
                </a:gridCol>
                <a:gridCol w="1069848">
                  <a:extLst>
                    <a:ext uri="{9D8B030D-6E8A-4147-A177-3AD203B41FA5}">
                      <a16:colId xmlns:a16="http://schemas.microsoft.com/office/drawing/2014/main" val="3653075310"/>
                    </a:ext>
                  </a:extLst>
                </a:gridCol>
                <a:gridCol w="493776">
                  <a:extLst>
                    <a:ext uri="{9D8B030D-6E8A-4147-A177-3AD203B41FA5}">
                      <a16:colId xmlns:a16="http://schemas.microsoft.com/office/drawing/2014/main" val="1161058725"/>
                    </a:ext>
                  </a:extLst>
                </a:gridCol>
                <a:gridCol w="493776">
                  <a:extLst>
                    <a:ext uri="{9D8B030D-6E8A-4147-A177-3AD203B41FA5}">
                      <a16:colId xmlns:a16="http://schemas.microsoft.com/office/drawing/2014/main" val="868513625"/>
                    </a:ext>
                  </a:extLst>
                </a:gridCol>
                <a:gridCol w="493776">
                  <a:extLst>
                    <a:ext uri="{9D8B030D-6E8A-4147-A177-3AD203B41FA5}">
                      <a16:colId xmlns:a16="http://schemas.microsoft.com/office/drawing/2014/main" val="3406154815"/>
                    </a:ext>
                  </a:extLst>
                </a:gridCol>
                <a:gridCol w="493776">
                  <a:extLst>
                    <a:ext uri="{9D8B030D-6E8A-4147-A177-3AD203B41FA5}">
                      <a16:colId xmlns:a16="http://schemas.microsoft.com/office/drawing/2014/main" val="3275722562"/>
                    </a:ext>
                  </a:extLst>
                </a:gridCol>
                <a:gridCol w="493776">
                  <a:extLst>
                    <a:ext uri="{9D8B030D-6E8A-4147-A177-3AD203B41FA5}">
                      <a16:colId xmlns:a16="http://schemas.microsoft.com/office/drawing/2014/main" val="3126031330"/>
                    </a:ext>
                  </a:extLst>
                </a:gridCol>
                <a:gridCol w="493776">
                  <a:extLst>
                    <a:ext uri="{9D8B030D-6E8A-4147-A177-3AD203B41FA5}">
                      <a16:colId xmlns:a16="http://schemas.microsoft.com/office/drawing/2014/main" val="3999191520"/>
                    </a:ext>
                  </a:extLst>
                </a:gridCol>
                <a:gridCol w="493776">
                  <a:extLst>
                    <a:ext uri="{9D8B030D-6E8A-4147-A177-3AD203B41FA5}">
                      <a16:colId xmlns:a16="http://schemas.microsoft.com/office/drawing/2014/main" val="2723946463"/>
                    </a:ext>
                  </a:extLst>
                </a:gridCol>
                <a:gridCol w="493776">
                  <a:extLst>
                    <a:ext uri="{9D8B030D-6E8A-4147-A177-3AD203B41FA5}">
                      <a16:colId xmlns:a16="http://schemas.microsoft.com/office/drawing/2014/main" val="3469957352"/>
                    </a:ext>
                  </a:extLst>
                </a:gridCol>
                <a:gridCol w="493776">
                  <a:extLst>
                    <a:ext uri="{9D8B030D-6E8A-4147-A177-3AD203B41FA5}">
                      <a16:colId xmlns:a16="http://schemas.microsoft.com/office/drawing/2014/main" val="3606757055"/>
                    </a:ext>
                  </a:extLst>
                </a:gridCol>
                <a:gridCol w="493776">
                  <a:extLst>
                    <a:ext uri="{9D8B030D-6E8A-4147-A177-3AD203B41FA5}">
                      <a16:colId xmlns:a16="http://schemas.microsoft.com/office/drawing/2014/main" val="403229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7878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- 2022-07-14 05:01:10</a:t>
                      </a:r>
                      <a:r>
                        <a:rPr kumimoji="0" lang="de-DE" sz="1000" b="0" i="0" u="none" strike="noStrike" kern="1200" cap="none" spc="0" normalizeH="0" baseline="0" noProof="0">
                          <a:ln>
                            <a:noFill/>
                          </a:ln>
                          <a:solidFill>
                            <a:prstClr val="black"/>
                          </a:solidFill>
                          <a:effectLst/>
                          <a:uLnTx/>
                          <a:uFillTx/>
                          <a:latin typeface="+mn-lt"/>
                          <a:ea typeface="+mn-ea"/>
                          <a:cs typeface="+mn-cs"/>
                        </a:rPr>
                        <a:t>
 🚴‍♂️ Die Mehrheit der Menschen in Deutschland spricht sich für eine Helmpflicht für auf dem Rad aus. Das ergab jetzt eine Umfrage der Dekra. Sechs von zehn Befragten befürworten, dass Personen, die mit dem Fahrrad fahren, verpflichtet sein sollten, einen Helm zu tragen. Wir haben uns angeschaut, wie sinnvoll eine Helmpflicht wirklich wäre.
.
🤕 Das Hauptargument für eine Helmpflicht liegt auf der Hand: Radfahrende werden durch sie vor schweren Kopfverletzungen geschützt. Studien zeigen: Vor allem schwere und tödliche Verletzungen bei einem Unfall können durch das Tragen eines Helms vermieden werden. 
.
👆 Kritiker:innen argumentieren, dass durch eine Helmpflicht jedoch weniger Menschen Fahrrad fahren – vor allem aus Komfortgründen und ästhetischen Gründen. Erfahrungen aus andere Länder zeigen, dass Menschen bei einer Helmpflicht etwas weniger Radfahren. In Deutschland könnte so durch eine Helmpflicht die Fahrradfahrleistung auch um 7 Prozent sinken. Interessant hierbei: Vor allem bei Kindern und Jugendlichen wird ein Rückgang der Fahrradnutzung durch eine Helmpflicht beobachtet, während sie bei Älteren sogar steigt. 
.
🏋️‍♂️ Das Problem: Wenn weniger Menschen Fahrrad fahren, machen sie auch weniger Sport, was sich wiederum auf ihre Gesundheit auswirken könnte. Bei dieser Rechnung muss man allerdings auch berücksichtigen, dass ein Teil der Fahrradfahrer:innen, die nach Einführung der Helmpflicht mit dem Fahrradfahren ganz oder teilweise aufhören, die Strecken dann zu Fuß zurücklegen oder durch zusätzlichen Sport ausgleichen. 
. 
🧐 Das steht jedoch bei weitem nicht im Verhältnis zu den Toten und Schwerverletzten,die durch eine Helmpflicht verhindert werden können. Hier kommt die Metastudie auf knapp 600 vermiedene Tote. Schwerverletzte werden hier anteilig an den verlorenen Lebensjahren durch die Verletzung miteinberechnet. 
.
❓ Deswegen die etwas harte, aber gerechtfertigte Frage: Was ist dir wichtiger? Deine Frisur oder deine Gesundheit? 
.
.
.
#quarks #helmpflicht #fahrradfahren #sicherheit #verkehrsunfälle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https://quintly-image-storage.s3.amazonaws.com/e0aa9f7912db767190982c69b518b73d/e79b225b11c1b105664f534f2f94dfbc.jpg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792563</a:t>
                      </a:r>
                    </a:p>
                  </a:txBody>
                  <a:tcPr/>
                </a:tc>
                <a:extLst>
                  <a:ext uri="{0D108BD9-81ED-4DB2-BD59-A6C34878D82A}">
                    <a16:rowId xmlns:a16="http://schemas.microsoft.com/office/drawing/2014/main" val="240759228"/>
                  </a:ext>
                </a:extLst>
              </a:tr>
            </a:tbl>
          </a:graphicData>
        </a:graphic>
      </p:graphicFrame>
      <p:sp>
        <p:nvSpPr>
          <p:cNvPr id="4" name="Text Placeholder 3">
            <a:extLst>
              <a:ext uri="{FF2B5EF4-FFF2-40B4-BE49-F238E27FC236}">
                <a16:creationId xmlns:a16="http://schemas.microsoft.com/office/drawing/2014/main" id="{9D894E79-2625-4191-B156-73FB36F023C7}"/>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062518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9F460-8B9A-4CBC-ACAA-4FD76885B21C}"/>
              </a:ext>
            </a:extLst>
          </p:cNvPr>
          <p:cNvSpPr>
            <a:spLocks noGrp="1"/>
          </p:cNvSpPr>
          <p:nvPr>
            <p:ph type="title"/>
          </p:nvPr>
        </p:nvSpPr>
        <p:spPr/>
        <p:txBody>
          <a:bodyPr/>
          <a:lstStyle/>
          <a:p>
            <a:r>
              <a:rPr lang="en-US"/>
              <a:t>Instagram Posts Table (mit Interaktionen Inkl. Saves) | quarks.de - 11 of 17</a:t>
            </a:r>
          </a:p>
        </p:txBody>
      </p:sp>
      <p:graphicFrame>
        <p:nvGraphicFramePr>
          <p:cNvPr id="5" name="Table Placeholder 4">
            <a:extLst>
              <a:ext uri="{FF2B5EF4-FFF2-40B4-BE49-F238E27FC236}">
                <a16:creationId xmlns:a16="http://schemas.microsoft.com/office/drawing/2014/main" id="{1378F42D-CADD-4B75-9510-4EFA050B6520}"/>
              </a:ext>
            </a:extLst>
          </p:cNvPr>
          <p:cNvGraphicFramePr>
            <a:graphicFrameLocks noGrp="1"/>
          </p:cNvGraphicFramePr>
          <p:nvPr>
            <p:ph type="tbl" sz="quarter" idx="13"/>
            <p:extLst>
              <p:ext uri="{D42A27DB-BD31-4B8C-83A1-F6EECF244321}">
                <p14:modId xmlns:p14="http://schemas.microsoft.com/office/powerpoint/2010/main" val="1524047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65824958"/>
                    </a:ext>
                  </a:extLst>
                </a:gridCol>
                <a:gridCol w="1069848">
                  <a:extLst>
                    <a:ext uri="{9D8B030D-6E8A-4147-A177-3AD203B41FA5}">
                      <a16:colId xmlns:a16="http://schemas.microsoft.com/office/drawing/2014/main" val="2716352551"/>
                    </a:ext>
                  </a:extLst>
                </a:gridCol>
                <a:gridCol w="493776">
                  <a:extLst>
                    <a:ext uri="{9D8B030D-6E8A-4147-A177-3AD203B41FA5}">
                      <a16:colId xmlns:a16="http://schemas.microsoft.com/office/drawing/2014/main" val="148711231"/>
                    </a:ext>
                  </a:extLst>
                </a:gridCol>
                <a:gridCol w="493776">
                  <a:extLst>
                    <a:ext uri="{9D8B030D-6E8A-4147-A177-3AD203B41FA5}">
                      <a16:colId xmlns:a16="http://schemas.microsoft.com/office/drawing/2014/main" val="2837421380"/>
                    </a:ext>
                  </a:extLst>
                </a:gridCol>
                <a:gridCol w="493776">
                  <a:extLst>
                    <a:ext uri="{9D8B030D-6E8A-4147-A177-3AD203B41FA5}">
                      <a16:colId xmlns:a16="http://schemas.microsoft.com/office/drawing/2014/main" val="3770831854"/>
                    </a:ext>
                  </a:extLst>
                </a:gridCol>
                <a:gridCol w="493776">
                  <a:extLst>
                    <a:ext uri="{9D8B030D-6E8A-4147-A177-3AD203B41FA5}">
                      <a16:colId xmlns:a16="http://schemas.microsoft.com/office/drawing/2014/main" val="1260427194"/>
                    </a:ext>
                  </a:extLst>
                </a:gridCol>
                <a:gridCol w="493776">
                  <a:extLst>
                    <a:ext uri="{9D8B030D-6E8A-4147-A177-3AD203B41FA5}">
                      <a16:colId xmlns:a16="http://schemas.microsoft.com/office/drawing/2014/main" val="514803600"/>
                    </a:ext>
                  </a:extLst>
                </a:gridCol>
                <a:gridCol w="493776">
                  <a:extLst>
                    <a:ext uri="{9D8B030D-6E8A-4147-A177-3AD203B41FA5}">
                      <a16:colId xmlns:a16="http://schemas.microsoft.com/office/drawing/2014/main" val="4052219448"/>
                    </a:ext>
                  </a:extLst>
                </a:gridCol>
                <a:gridCol w="493776">
                  <a:extLst>
                    <a:ext uri="{9D8B030D-6E8A-4147-A177-3AD203B41FA5}">
                      <a16:colId xmlns:a16="http://schemas.microsoft.com/office/drawing/2014/main" val="684648520"/>
                    </a:ext>
                  </a:extLst>
                </a:gridCol>
                <a:gridCol w="493776">
                  <a:extLst>
                    <a:ext uri="{9D8B030D-6E8A-4147-A177-3AD203B41FA5}">
                      <a16:colId xmlns:a16="http://schemas.microsoft.com/office/drawing/2014/main" val="3551354597"/>
                    </a:ext>
                  </a:extLst>
                </a:gridCol>
                <a:gridCol w="493776">
                  <a:extLst>
                    <a:ext uri="{9D8B030D-6E8A-4147-A177-3AD203B41FA5}">
                      <a16:colId xmlns:a16="http://schemas.microsoft.com/office/drawing/2014/main" val="3515458073"/>
                    </a:ext>
                  </a:extLst>
                </a:gridCol>
                <a:gridCol w="493776">
                  <a:extLst>
                    <a:ext uri="{9D8B030D-6E8A-4147-A177-3AD203B41FA5}">
                      <a16:colId xmlns:a16="http://schemas.microsoft.com/office/drawing/2014/main" val="216641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6945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- 2022-07-13 14:22:32</a:t>
                      </a:r>
                      <a:r>
                        <a:rPr kumimoji="0" lang="de-DE" sz="1000" b="0" i="0" u="none" strike="noStrike" kern="1200" cap="none" spc="0" normalizeH="0" baseline="0" noProof="0">
                          <a:ln>
                            <a:noFill/>
                          </a:ln>
                          <a:solidFill>
                            <a:prstClr val="black"/>
                          </a:solidFill>
                          <a:effectLst/>
                          <a:uLnTx/>
                          <a:uFillTx/>
                          <a:latin typeface="+mn-lt"/>
                          <a:ea typeface="+mn-ea"/>
                          <a:cs typeface="+mn-cs"/>
                        </a:rPr>
                        <a:t>
 🥵 Hohe Temperaturen im Sommer belasten unseren Körper. Das ist klar. Doch extreme Hitze kann für manche von uns sogar lebensbedrohlich sein. Eine aktuelle Studie zeigt, dass hohe Sommertemperaturen in den Jahren 2018 bis 2020 jeweils zu Tausenden hitzebedingten Sterbefälle in Deutschland geführt haben. Dabei sind in jedem Jahr mehr Menschen gestorben als im Straßenverkehr.
.
👵 Die Wissenschaftler:innen fordern: Wir müssen in Deutschland besser mit den Hitzeperioden umgehen und vulnerable Bevölkerungsgruppen adäquat schützen. Speziell ältere Menschen oder Menschen mit chronischen oder akuten Erkrankungen sind bei Hitze gefährdet. 
.
🩺 Im Körper kann sich Hitze sehr unterschiedlich auswirken. Neben dem allgemeinen Risiko für Erschöpfung und Hitzschlag können unterschiedliche Organe betroffen sein. Das Herz-Kreislauf-System kann stark belastet werden, geschwollene Beine können die Thrombosegefahr erhöhen oder durch den Verlust von Wasser und Elektrolyten drohen wir zu dehydrieren.
.
🧊 Was können wir bei extremer Hitze tun? Uns nur im Schatten oder im Kühlen aufhalten, viel trinken und somit den Wasserverlust ausgleichen. Außerdem sollten wir uns körperlich nicht überanstrengen und unsere Wohnungen nur frühmorgens oder spätabends lüften.
.
.
.
#quarks #wissenschaft #gutzuwissen #hitze #temperaturen #hitzetote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https://quintly-image-storage.s3.amazonaws.com/e0aa9f7912db767190982c69b518b73d/ea3b81b16a92f3f3c7aa2b522d3c30c4.jpg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517263</a:t>
                      </a:r>
                    </a:p>
                  </a:txBody>
                  <a:tcPr/>
                </a:tc>
                <a:extLst>
                  <a:ext uri="{0D108BD9-81ED-4DB2-BD59-A6C34878D82A}">
                    <a16:rowId xmlns:a16="http://schemas.microsoft.com/office/drawing/2014/main" val="2788877046"/>
                  </a:ext>
                </a:extLst>
              </a:tr>
            </a:tbl>
          </a:graphicData>
        </a:graphic>
      </p:graphicFrame>
      <p:sp>
        <p:nvSpPr>
          <p:cNvPr id="4" name="Text Placeholder 3">
            <a:extLst>
              <a:ext uri="{FF2B5EF4-FFF2-40B4-BE49-F238E27FC236}">
                <a16:creationId xmlns:a16="http://schemas.microsoft.com/office/drawing/2014/main" id="{3EF06BEF-8E08-4C15-9FEF-9F7CA1CAD7F0}"/>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9538596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9A3B7-128C-4A12-BE31-9F9AEAD47F18}"/>
              </a:ext>
            </a:extLst>
          </p:cNvPr>
          <p:cNvSpPr>
            <a:spLocks noGrp="1"/>
          </p:cNvSpPr>
          <p:nvPr>
            <p:ph type="title"/>
          </p:nvPr>
        </p:nvSpPr>
        <p:spPr/>
        <p:txBody>
          <a:bodyPr/>
          <a:lstStyle/>
          <a:p>
            <a:r>
              <a:rPr lang="en-US"/>
              <a:t>Instagram Posts Table (mit Interaktionen Inkl. Saves) | quarks.de - 12 of 17</a:t>
            </a:r>
          </a:p>
        </p:txBody>
      </p:sp>
      <p:graphicFrame>
        <p:nvGraphicFramePr>
          <p:cNvPr id="5" name="Table Placeholder 4">
            <a:extLst>
              <a:ext uri="{FF2B5EF4-FFF2-40B4-BE49-F238E27FC236}">
                <a16:creationId xmlns:a16="http://schemas.microsoft.com/office/drawing/2014/main" id="{39CB1DD9-EBAA-4283-B7A3-D8B04BB2A1A2}"/>
              </a:ext>
            </a:extLst>
          </p:cNvPr>
          <p:cNvGraphicFramePr>
            <a:graphicFrameLocks noGrp="1"/>
          </p:cNvGraphicFramePr>
          <p:nvPr>
            <p:ph type="tbl" sz="quarter" idx="13"/>
            <p:extLst>
              <p:ext uri="{D42A27DB-BD31-4B8C-83A1-F6EECF244321}">
                <p14:modId xmlns:p14="http://schemas.microsoft.com/office/powerpoint/2010/main" val="22106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4011205"/>
                    </a:ext>
                  </a:extLst>
                </a:gridCol>
                <a:gridCol w="1069848">
                  <a:extLst>
                    <a:ext uri="{9D8B030D-6E8A-4147-A177-3AD203B41FA5}">
                      <a16:colId xmlns:a16="http://schemas.microsoft.com/office/drawing/2014/main" val="3437608040"/>
                    </a:ext>
                  </a:extLst>
                </a:gridCol>
                <a:gridCol w="493776">
                  <a:extLst>
                    <a:ext uri="{9D8B030D-6E8A-4147-A177-3AD203B41FA5}">
                      <a16:colId xmlns:a16="http://schemas.microsoft.com/office/drawing/2014/main" val="1002042006"/>
                    </a:ext>
                  </a:extLst>
                </a:gridCol>
                <a:gridCol w="493776">
                  <a:extLst>
                    <a:ext uri="{9D8B030D-6E8A-4147-A177-3AD203B41FA5}">
                      <a16:colId xmlns:a16="http://schemas.microsoft.com/office/drawing/2014/main" val="1533203316"/>
                    </a:ext>
                  </a:extLst>
                </a:gridCol>
                <a:gridCol w="493776">
                  <a:extLst>
                    <a:ext uri="{9D8B030D-6E8A-4147-A177-3AD203B41FA5}">
                      <a16:colId xmlns:a16="http://schemas.microsoft.com/office/drawing/2014/main" val="3346801945"/>
                    </a:ext>
                  </a:extLst>
                </a:gridCol>
                <a:gridCol w="493776">
                  <a:extLst>
                    <a:ext uri="{9D8B030D-6E8A-4147-A177-3AD203B41FA5}">
                      <a16:colId xmlns:a16="http://schemas.microsoft.com/office/drawing/2014/main" val="3062585254"/>
                    </a:ext>
                  </a:extLst>
                </a:gridCol>
                <a:gridCol w="493776">
                  <a:extLst>
                    <a:ext uri="{9D8B030D-6E8A-4147-A177-3AD203B41FA5}">
                      <a16:colId xmlns:a16="http://schemas.microsoft.com/office/drawing/2014/main" val="2202594939"/>
                    </a:ext>
                  </a:extLst>
                </a:gridCol>
                <a:gridCol w="493776">
                  <a:extLst>
                    <a:ext uri="{9D8B030D-6E8A-4147-A177-3AD203B41FA5}">
                      <a16:colId xmlns:a16="http://schemas.microsoft.com/office/drawing/2014/main" val="3621287513"/>
                    </a:ext>
                  </a:extLst>
                </a:gridCol>
                <a:gridCol w="493776">
                  <a:extLst>
                    <a:ext uri="{9D8B030D-6E8A-4147-A177-3AD203B41FA5}">
                      <a16:colId xmlns:a16="http://schemas.microsoft.com/office/drawing/2014/main" val="1727884280"/>
                    </a:ext>
                  </a:extLst>
                </a:gridCol>
                <a:gridCol w="493776">
                  <a:extLst>
                    <a:ext uri="{9D8B030D-6E8A-4147-A177-3AD203B41FA5}">
                      <a16:colId xmlns:a16="http://schemas.microsoft.com/office/drawing/2014/main" val="1279977078"/>
                    </a:ext>
                  </a:extLst>
                </a:gridCol>
                <a:gridCol w="493776">
                  <a:extLst>
                    <a:ext uri="{9D8B030D-6E8A-4147-A177-3AD203B41FA5}">
                      <a16:colId xmlns:a16="http://schemas.microsoft.com/office/drawing/2014/main" val="335339887"/>
                    </a:ext>
                  </a:extLst>
                </a:gridCol>
                <a:gridCol w="493776">
                  <a:extLst>
                    <a:ext uri="{9D8B030D-6E8A-4147-A177-3AD203B41FA5}">
                      <a16:colId xmlns:a16="http://schemas.microsoft.com/office/drawing/2014/main" val="2183756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99987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- 2022-07-13 05:17:25</a:t>
                      </a:r>
                      <a:r>
                        <a:rPr kumimoji="0" lang="de-DE" sz="1000" b="0" i="0" u="none" strike="noStrike" kern="1200" cap="none" spc="0" normalizeH="0" baseline="0" noProof="0">
                          <a:ln>
                            <a:noFill/>
                          </a:ln>
                          <a:solidFill>
                            <a:prstClr val="black"/>
                          </a:solidFill>
                          <a:effectLst/>
                          <a:uLnTx/>
                          <a:uFillTx/>
                          <a:latin typeface="+mn-lt"/>
                          <a:ea typeface="+mn-ea"/>
                          <a:cs typeface="+mn-cs"/>
                        </a:rPr>
                        <a:t>
 🔥 🇷🇺 Knapp die Hälfte aller Wohnungen in Deutschland wird mit Gas beheizt. Das meiste davon kommt aus Russland. Viel besser: es kam aus Russland. Denn im Moment ist die Pipeline North Stream 1 abgeschaltet.
.
📈 💰 Viele Menschen sparen bereits Gas, wie aktuelle Daten zeigen. Denn: Die Preise steigen gerade täglich auf neue Rekordwerte. Deshalb haben wir uns angesehen, wie viel Gas Haushalte tatsächlich sparen könnten.
.
🚿 ⏱ Einfach umzusetzen sind kurzfristige Maßnahmen. Du kannst kürzer duschen und einen Wassersparduschkopf anschrauben. Wenn das alle machen würden, spart Deutschland 9,8 Terawattstunden Erdgas pro Jahr. Damit ihr euch darunter etwas vorstellen könnt: Im Jahr 2021 haben alle Haushalte in Deutschland 306 Terawattstunden Erdgas verbraucht.
🏠 🛠 Sparen bringt also etwas und auch die einfachen Maßnahmen, für die es keine Handwerker braucht, sind wirkungsvoll. Ein gigantischer Brocken ist die Wärmesanierung unserer Häuser und der Austausch von alten Heizkesseln. Dass so ein Gerät 25 Jahre und älter ist, ist nicht selten.
🕯 ⚙️ Dennoch liegt der Gasverbrauch nicht allein in der Hand der Mieter:innen und Hausbesitzer:innen. Selbst, wenn alle zu Hause weniger oder gar nicht heizen, ist Deutschland weiter auf Erdgas angewiesen. Die Industrie verbraucht mehr Erdgas als alle Haushalte zusammen.
.
❓Wollt auch ihr Gas sparen? Wärt ihr zum Beispiel bereit, kühler oder kürzer zu duschen?
.
.
.
#quarks #wissen #gutzuwissen #energie #erdgas #gas #russland #sparen #wärme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https://quintly-image-storage.s3.amazonaws.com/e0aa9f7912db767190982c69b518b73d/a342bec549acd4367f40463f72aa5644.jpg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513751</a:t>
                      </a:r>
                    </a:p>
                  </a:txBody>
                  <a:tcPr/>
                </a:tc>
                <a:extLst>
                  <a:ext uri="{0D108BD9-81ED-4DB2-BD59-A6C34878D82A}">
                    <a16:rowId xmlns:a16="http://schemas.microsoft.com/office/drawing/2014/main" val="1819721692"/>
                  </a:ext>
                </a:extLst>
              </a:tr>
            </a:tbl>
          </a:graphicData>
        </a:graphic>
      </p:graphicFrame>
      <p:sp>
        <p:nvSpPr>
          <p:cNvPr id="4" name="Text Placeholder 3">
            <a:extLst>
              <a:ext uri="{FF2B5EF4-FFF2-40B4-BE49-F238E27FC236}">
                <a16:creationId xmlns:a16="http://schemas.microsoft.com/office/drawing/2014/main" id="{D447AE67-D1C4-4077-9364-6E56B1AC74EF}"/>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846473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B0540-EA4C-4878-B9BF-79D226DB4868}"/>
              </a:ext>
            </a:extLst>
          </p:cNvPr>
          <p:cNvSpPr>
            <a:spLocks noGrp="1"/>
          </p:cNvSpPr>
          <p:nvPr>
            <p:ph type="title"/>
          </p:nvPr>
        </p:nvSpPr>
        <p:spPr/>
        <p:txBody>
          <a:bodyPr/>
          <a:lstStyle/>
          <a:p>
            <a:r>
              <a:rPr lang="en-US"/>
              <a:t>Instagram Posts Table (mit Interaktionen Inkl. Saves) | quarks.de - 13 of 17</a:t>
            </a:r>
          </a:p>
        </p:txBody>
      </p:sp>
      <p:graphicFrame>
        <p:nvGraphicFramePr>
          <p:cNvPr id="5" name="Table Placeholder 4">
            <a:extLst>
              <a:ext uri="{FF2B5EF4-FFF2-40B4-BE49-F238E27FC236}">
                <a16:creationId xmlns:a16="http://schemas.microsoft.com/office/drawing/2014/main" id="{C5445E6C-B975-41B1-9C78-354661D43BF7}"/>
              </a:ext>
            </a:extLst>
          </p:cNvPr>
          <p:cNvGraphicFramePr>
            <a:graphicFrameLocks noGrp="1"/>
          </p:cNvGraphicFramePr>
          <p:nvPr>
            <p:ph type="tbl" sz="quarter" idx="13"/>
            <p:extLst>
              <p:ext uri="{D42A27DB-BD31-4B8C-83A1-F6EECF244321}">
                <p14:modId xmlns:p14="http://schemas.microsoft.com/office/powerpoint/2010/main" val="190717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35274750"/>
                    </a:ext>
                  </a:extLst>
                </a:gridCol>
                <a:gridCol w="1069848">
                  <a:extLst>
                    <a:ext uri="{9D8B030D-6E8A-4147-A177-3AD203B41FA5}">
                      <a16:colId xmlns:a16="http://schemas.microsoft.com/office/drawing/2014/main" val="2826155502"/>
                    </a:ext>
                  </a:extLst>
                </a:gridCol>
                <a:gridCol w="493776">
                  <a:extLst>
                    <a:ext uri="{9D8B030D-6E8A-4147-A177-3AD203B41FA5}">
                      <a16:colId xmlns:a16="http://schemas.microsoft.com/office/drawing/2014/main" val="2748332676"/>
                    </a:ext>
                  </a:extLst>
                </a:gridCol>
                <a:gridCol w="493776">
                  <a:extLst>
                    <a:ext uri="{9D8B030D-6E8A-4147-A177-3AD203B41FA5}">
                      <a16:colId xmlns:a16="http://schemas.microsoft.com/office/drawing/2014/main" val="2393494321"/>
                    </a:ext>
                  </a:extLst>
                </a:gridCol>
                <a:gridCol w="493776">
                  <a:extLst>
                    <a:ext uri="{9D8B030D-6E8A-4147-A177-3AD203B41FA5}">
                      <a16:colId xmlns:a16="http://schemas.microsoft.com/office/drawing/2014/main" val="2519469525"/>
                    </a:ext>
                  </a:extLst>
                </a:gridCol>
                <a:gridCol w="493776">
                  <a:extLst>
                    <a:ext uri="{9D8B030D-6E8A-4147-A177-3AD203B41FA5}">
                      <a16:colId xmlns:a16="http://schemas.microsoft.com/office/drawing/2014/main" val="2700842309"/>
                    </a:ext>
                  </a:extLst>
                </a:gridCol>
                <a:gridCol w="493776">
                  <a:extLst>
                    <a:ext uri="{9D8B030D-6E8A-4147-A177-3AD203B41FA5}">
                      <a16:colId xmlns:a16="http://schemas.microsoft.com/office/drawing/2014/main" val="1270924609"/>
                    </a:ext>
                  </a:extLst>
                </a:gridCol>
                <a:gridCol w="493776">
                  <a:extLst>
                    <a:ext uri="{9D8B030D-6E8A-4147-A177-3AD203B41FA5}">
                      <a16:colId xmlns:a16="http://schemas.microsoft.com/office/drawing/2014/main" val="3031615287"/>
                    </a:ext>
                  </a:extLst>
                </a:gridCol>
                <a:gridCol w="493776">
                  <a:extLst>
                    <a:ext uri="{9D8B030D-6E8A-4147-A177-3AD203B41FA5}">
                      <a16:colId xmlns:a16="http://schemas.microsoft.com/office/drawing/2014/main" val="1912123487"/>
                    </a:ext>
                  </a:extLst>
                </a:gridCol>
                <a:gridCol w="493776">
                  <a:extLst>
                    <a:ext uri="{9D8B030D-6E8A-4147-A177-3AD203B41FA5}">
                      <a16:colId xmlns:a16="http://schemas.microsoft.com/office/drawing/2014/main" val="4264152487"/>
                    </a:ext>
                  </a:extLst>
                </a:gridCol>
                <a:gridCol w="493776">
                  <a:extLst>
                    <a:ext uri="{9D8B030D-6E8A-4147-A177-3AD203B41FA5}">
                      <a16:colId xmlns:a16="http://schemas.microsoft.com/office/drawing/2014/main" val="966642476"/>
                    </a:ext>
                  </a:extLst>
                </a:gridCol>
                <a:gridCol w="493776">
                  <a:extLst>
                    <a:ext uri="{9D8B030D-6E8A-4147-A177-3AD203B41FA5}">
                      <a16:colId xmlns:a16="http://schemas.microsoft.com/office/drawing/2014/main" val="3401560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1665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- 2022-07-12 14:22:26</a:t>
                      </a:r>
                      <a:r>
                        <a:rPr kumimoji="0" lang="de-DE" sz="1000" b="0" i="0" u="none" strike="noStrike" kern="1200" cap="none" spc="0" normalizeH="0" baseline="0" noProof="0">
                          <a:ln>
                            <a:noFill/>
                          </a:ln>
                          <a:solidFill>
                            <a:prstClr val="black"/>
                          </a:solidFill>
                          <a:effectLst/>
                          <a:uLnTx/>
                          <a:uFillTx/>
                          <a:latin typeface="+mn-lt"/>
                          <a:ea typeface="+mn-ea"/>
                          <a:cs typeface="+mn-cs"/>
                        </a:rPr>
                        <a:t>
 🥱❓ Kennt ihr auch Menschen in eurem Umfeld, die ständig bei Laune gehalten werden müssen? Oder seid ihr vielleicht selbst jemand, dem total schnell langweilig wird? 
.
👉 Warum eine Person mehr zur Langeweile neigt als andere Menschen, lässt sich nicht auf bestimmte Ursachen zurückführen. Es gibt allerdings Studien, in denen Langeweile mit anderen Merkmalen korreliert – also häufig gleichzeitig mit ihnen auftritt.
.
⏳ Dazu gehören das Maß an körperlicher Erregung, das man braucht, um sich nicht mehr zu langweilen. Dazu gehören auch die Aufmerksamkeit bzw. Konzentrationsfähigkeit sowie der Umgang mit den eigenen Emotionen und die eigene Disziplin. Wer sich außerdem schnell langweilt: Menschen, die emotionale Extreme suchen. Wer möglichst viel Freude oder Genuss verspürt oder Schmerzen und negative Gefühle vermeiden möchte, zählt dazu.
.
😑 All diese Merkmale korrelieren mit Langeweile. Ob sie tatsächlich die Auslöser für oder eher ein Nebenprodukt von Langeweile sind oder ob ein Merkmal entscheidender ist als die anderen – all das sind noch ungeklärte Fragen.
.
🕰 Langeweile entsteht übrigens nicht unbedingt, weil man nichts zu tun hat. Die Wissenschaft beruft sich auf folgende Definition des Psychologen John Eastwood, um Langeweile zu beschreiben: "Langeweile ist das unangenehme Gefühl, eine zufriedenstellende Aktivität ausführen zu wollen, aber nicht zu können." Das heißt nicht, dass uns Beschäftigung fehlen muss. Es kann gut sein, dass wir Optionen haben, um uns zu beschäftigen, aber diese sind in dem Moment nicht wünschenswert. Wer zu Hause sitzt und sich langweilt, könnte Serien gucken, lesen, rausgehen, putzen und, und und… Doch in dem Moment der Langeweile hat man auf all das keine Lust.
.
.
.
#quarks #wissenschaft #gutzuwissen #langeweile #merkmale #persönlichkeit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https://quintly-image-storage.s3.amazonaws.com/e0aa9f7912db767190982c69b518b73d/e7da74a167e17a80ba33e1c50323e9d4.jpg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672393</a:t>
                      </a:r>
                    </a:p>
                  </a:txBody>
                  <a:tcPr/>
                </a:tc>
                <a:extLst>
                  <a:ext uri="{0D108BD9-81ED-4DB2-BD59-A6C34878D82A}">
                    <a16:rowId xmlns:a16="http://schemas.microsoft.com/office/drawing/2014/main" val="705964635"/>
                  </a:ext>
                </a:extLst>
              </a:tr>
            </a:tbl>
          </a:graphicData>
        </a:graphic>
      </p:graphicFrame>
      <p:sp>
        <p:nvSpPr>
          <p:cNvPr id="4" name="Text Placeholder 3">
            <a:extLst>
              <a:ext uri="{FF2B5EF4-FFF2-40B4-BE49-F238E27FC236}">
                <a16:creationId xmlns:a16="http://schemas.microsoft.com/office/drawing/2014/main" id="{63707E1D-BCE5-42A3-9694-0C8849974E8F}"/>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908994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8AFEB-E7BE-4B16-A6C1-A54851FB6E37}"/>
              </a:ext>
            </a:extLst>
          </p:cNvPr>
          <p:cNvSpPr>
            <a:spLocks noGrp="1"/>
          </p:cNvSpPr>
          <p:nvPr>
            <p:ph type="title"/>
          </p:nvPr>
        </p:nvSpPr>
        <p:spPr/>
        <p:txBody>
          <a:bodyPr/>
          <a:lstStyle/>
          <a:p>
            <a:r>
              <a:rPr lang="en-US"/>
              <a:t>Instagram Posts Table (mit Interaktionen Inkl. Saves) | quarks.de - 14 of 17</a:t>
            </a:r>
          </a:p>
        </p:txBody>
      </p:sp>
      <p:graphicFrame>
        <p:nvGraphicFramePr>
          <p:cNvPr id="5" name="Table Placeholder 4">
            <a:extLst>
              <a:ext uri="{FF2B5EF4-FFF2-40B4-BE49-F238E27FC236}">
                <a16:creationId xmlns:a16="http://schemas.microsoft.com/office/drawing/2014/main" id="{446D1398-24F6-4A03-BABF-7D9CBDE7A5D2}"/>
              </a:ext>
            </a:extLst>
          </p:cNvPr>
          <p:cNvGraphicFramePr>
            <a:graphicFrameLocks noGrp="1"/>
          </p:cNvGraphicFramePr>
          <p:nvPr>
            <p:ph type="tbl" sz="quarter" idx="13"/>
            <p:extLst>
              <p:ext uri="{D42A27DB-BD31-4B8C-83A1-F6EECF244321}">
                <p14:modId xmlns:p14="http://schemas.microsoft.com/office/powerpoint/2010/main" val="921798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14417108"/>
                    </a:ext>
                  </a:extLst>
                </a:gridCol>
                <a:gridCol w="1069848">
                  <a:extLst>
                    <a:ext uri="{9D8B030D-6E8A-4147-A177-3AD203B41FA5}">
                      <a16:colId xmlns:a16="http://schemas.microsoft.com/office/drawing/2014/main" val="341964333"/>
                    </a:ext>
                  </a:extLst>
                </a:gridCol>
                <a:gridCol w="493776">
                  <a:extLst>
                    <a:ext uri="{9D8B030D-6E8A-4147-A177-3AD203B41FA5}">
                      <a16:colId xmlns:a16="http://schemas.microsoft.com/office/drawing/2014/main" val="253390549"/>
                    </a:ext>
                  </a:extLst>
                </a:gridCol>
                <a:gridCol w="493776">
                  <a:extLst>
                    <a:ext uri="{9D8B030D-6E8A-4147-A177-3AD203B41FA5}">
                      <a16:colId xmlns:a16="http://schemas.microsoft.com/office/drawing/2014/main" val="2463139266"/>
                    </a:ext>
                  </a:extLst>
                </a:gridCol>
                <a:gridCol w="493776">
                  <a:extLst>
                    <a:ext uri="{9D8B030D-6E8A-4147-A177-3AD203B41FA5}">
                      <a16:colId xmlns:a16="http://schemas.microsoft.com/office/drawing/2014/main" val="2440297059"/>
                    </a:ext>
                  </a:extLst>
                </a:gridCol>
                <a:gridCol w="493776">
                  <a:extLst>
                    <a:ext uri="{9D8B030D-6E8A-4147-A177-3AD203B41FA5}">
                      <a16:colId xmlns:a16="http://schemas.microsoft.com/office/drawing/2014/main" val="4091363924"/>
                    </a:ext>
                  </a:extLst>
                </a:gridCol>
                <a:gridCol w="493776">
                  <a:extLst>
                    <a:ext uri="{9D8B030D-6E8A-4147-A177-3AD203B41FA5}">
                      <a16:colId xmlns:a16="http://schemas.microsoft.com/office/drawing/2014/main" val="1341185567"/>
                    </a:ext>
                  </a:extLst>
                </a:gridCol>
                <a:gridCol w="493776">
                  <a:extLst>
                    <a:ext uri="{9D8B030D-6E8A-4147-A177-3AD203B41FA5}">
                      <a16:colId xmlns:a16="http://schemas.microsoft.com/office/drawing/2014/main" val="782418508"/>
                    </a:ext>
                  </a:extLst>
                </a:gridCol>
                <a:gridCol w="493776">
                  <a:extLst>
                    <a:ext uri="{9D8B030D-6E8A-4147-A177-3AD203B41FA5}">
                      <a16:colId xmlns:a16="http://schemas.microsoft.com/office/drawing/2014/main" val="564550101"/>
                    </a:ext>
                  </a:extLst>
                </a:gridCol>
                <a:gridCol w="493776">
                  <a:extLst>
                    <a:ext uri="{9D8B030D-6E8A-4147-A177-3AD203B41FA5}">
                      <a16:colId xmlns:a16="http://schemas.microsoft.com/office/drawing/2014/main" val="4208517150"/>
                    </a:ext>
                  </a:extLst>
                </a:gridCol>
                <a:gridCol w="493776">
                  <a:extLst>
                    <a:ext uri="{9D8B030D-6E8A-4147-A177-3AD203B41FA5}">
                      <a16:colId xmlns:a16="http://schemas.microsoft.com/office/drawing/2014/main" val="3879370883"/>
                    </a:ext>
                  </a:extLst>
                </a:gridCol>
                <a:gridCol w="493776">
                  <a:extLst>
                    <a:ext uri="{9D8B030D-6E8A-4147-A177-3AD203B41FA5}">
                      <a16:colId xmlns:a16="http://schemas.microsoft.com/office/drawing/2014/main" val="10161316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817631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- 2022-07-12 09:48:24</a:t>
                      </a:r>
                      <a:r>
                        <a:rPr kumimoji="0" lang="de-DE" sz="1000" b="0" i="0" u="none" strike="noStrike" kern="1200" cap="none" spc="0" normalizeH="0" baseline="0" noProof="0">
                          <a:ln>
                            <a:noFill/>
                          </a:ln>
                          <a:solidFill>
                            <a:prstClr val="black"/>
                          </a:solidFill>
                          <a:effectLst/>
                          <a:uLnTx/>
                          <a:uFillTx/>
                          <a:latin typeface="+mn-lt"/>
                          <a:ea typeface="+mn-ea"/>
                          <a:cs typeface="+mn-cs"/>
                        </a:rPr>
                        <a:t>
 🚗📖 Kannst du im Auto lesen? Oder wird dir schlecht?
.
🤢Manchen wird tatsächlich so schlecht, dass sie sich übergeben müssen. Doch dem Fahrer oder der Fahrerin passiert das interessanterweise nie.
. 
🙈🙉 Die Ursache: Unterschiedliche Sinneseindrücke verwirren unser Gehirn, sodass uns übel wird. Aber es gibt Tricks, die schnelle Linderung verschaffen.
.
.
.
#quarks #reisekrankheit #übelkeit #reisen #leseratte #ontour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https://quintly-image-storage.s3.amazonaws.com/e0aa9f7912db767190982c69b518b73d/8738bb9fe74c1c1cd638236ac1be96c3.jpg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695641</a:t>
                      </a:r>
                    </a:p>
                  </a:txBody>
                  <a:tcPr/>
                </a:tc>
                <a:extLst>
                  <a:ext uri="{0D108BD9-81ED-4DB2-BD59-A6C34878D82A}">
                    <a16:rowId xmlns:a16="http://schemas.microsoft.com/office/drawing/2014/main" val="2364270627"/>
                  </a:ext>
                </a:extLst>
              </a:tr>
            </a:tbl>
          </a:graphicData>
        </a:graphic>
      </p:graphicFrame>
      <p:sp>
        <p:nvSpPr>
          <p:cNvPr id="4" name="Text Placeholder 3">
            <a:extLst>
              <a:ext uri="{FF2B5EF4-FFF2-40B4-BE49-F238E27FC236}">
                <a16:creationId xmlns:a16="http://schemas.microsoft.com/office/drawing/2014/main" id="{8D430A58-5A36-4DAA-953B-A35DD3A95B66}"/>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206261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F7200-66C7-41DE-8179-AC0152FC8F99}"/>
              </a:ext>
            </a:extLst>
          </p:cNvPr>
          <p:cNvSpPr>
            <a:spLocks noGrp="1"/>
          </p:cNvSpPr>
          <p:nvPr>
            <p:ph type="title"/>
          </p:nvPr>
        </p:nvSpPr>
        <p:spPr/>
        <p:txBody>
          <a:bodyPr/>
          <a:lstStyle/>
          <a:p>
            <a:r>
              <a:rPr lang="en-US"/>
              <a:t>Instagram Posts Table (mit Interaktionen Inkl. Saves) | quarks.de - 15 of 17</a:t>
            </a:r>
          </a:p>
        </p:txBody>
      </p:sp>
      <p:graphicFrame>
        <p:nvGraphicFramePr>
          <p:cNvPr id="5" name="Table Placeholder 4">
            <a:extLst>
              <a:ext uri="{FF2B5EF4-FFF2-40B4-BE49-F238E27FC236}">
                <a16:creationId xmlns:a16="http://schemas.microsoft.com/office/drawing/2014/main" id="{53722A79-9EDC-48D2-BEB8-3AF095BC8FB2}"/>
              </a:ext>
            </a:extLst>
          </p:cNvPr>
          <p:cNvGraphicFramePr>
            <a:graphicFrameLocks noGrp="1"/>
          </p:cNvGraphicFramePr>
          <p:nvPr>
            <p:ph type="tbl" sz="quarter" idx="13"/>
            <p:extLst>
              <p:ext uri="{D42A27DB-BD31-4B8C-83A1-F6EECF244321}">
                <p14:modId xmlns:p14="http://schemas.microsoft.com/office/powerpoint/2010/main" val="2671902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20573602"/>
                    </a:ext>
                  </a:extLst>
                </a:gridCol>
                <a:gridCol w="1069848">
                  <a:extLst>
                    <a:ext uri="{9D8B030D-6E8A-4147-A177-3AD203B41FA5}">
                      <a16:colId xmlns:a16="http://schemas.microsoft.com/office/drawing/2014/main" val="833674936"/>
                    </a:ext>
                  </a:extLst>
                </a:gridCol>
                <a:gridCol w="493776">
                  <a:extLst>
                    <a:ext uri="{9D8B030D-6E8A-4147-A177-3AD203B41FA5}">
                      <a16:colId xmlns:a16="http://schemas.microsoft.com/office/drawing/2014/main" val="386434011"/>
                    </a:ext>
                  </a:extLst>
                </a:gridCol>
                <a:gridCol w="493776">
                  <a:extLst>
                    <a:ext uri="{9D8B030D-6E8A-4147-A177-3AD203B41FA5}">
                      <a16:colId xmlns:a16="http://schemas.microsoft.com/office/drawing/2014/main" val="3397902231"/>
                    </a:ext>
                  </a:extLst>
                </a:gridCol>
                <a:gridCol w="493776">
                  <a:extLst>
                    <a:ext uri="{9D8B030D-6E8A-4147-A177-3AD203B41FA5}">
                      <a16:colId xmlns:a16="http://schemas.microsoft.com/office/drawing/2014/main" val="3398727123"/>
                    </a:ext>
                  </a:extLst>
                </a:gridCol>
                <a:gridCol w="493776">
                  <a:extLst>
                    <a:ext uri="{9D8B030D-6E8A-4147-A177-3AD203B41FA5}">
                      <a16:colId xmlns:a16="http://schemas.microsoft.com/office/drawing/2014/main" val="489357433"/>
                    </a:ext>
                  </a:extLst>
                </a:gridCol>
                <a:gridCol w="493776">
                  <a:extLst>
                    <a:ext uri="{9D8B030D-6E8A-4147-A177-3AD203B41FA5}">
                      <a16:colId xmlns:a16="http://schemas.microsoft.com/office/drawing/2014/main" val="2618684501"/>
                    </a:ext>
                  </a:extLst>
                </a:gridCol>
                <a:gridCol w="493776">
                  <a:extLst>
                    <a:ext uri="{9D8B030D-6E8A-4147-A177-3AD203B41FA5}">
                      <a16:colId xmlns:a16="http://schemas.microsoft.com/office/drawing/2014/main" val="4024684166"/>
                    </a:ext>
                  </a:extLst>
                </a:gridCol>
                <a:gridCol w="493776">
                  <a:extLst>
                    <a:ext uri="{9D8B030D-6E8A-4147-A177-3AD203B41FA5}">
                      <a16:colId xmlns:a16="http://schemas.microsoft.com/office/drawing/2014/main" val="893483830"/>
                    </a:ext>
                  </a:extLst>
                </a:gridCol>
                <a:gridCol w="493776">
                  <a:extLst>
                    <a:ext uri="{9D8B030D-6E8A-4147-A177-3AD203B41FA5}">
                      <a16:colId xmlns:a16="http://schemas.microsoft.com/office/drawing/2014/main" val="2972270472"/>
                    </a:ext>
                  </a:extLst>
                </a:gridCol>
                <a:gridCol w="493776">
                  <a:extLst>
                    <a:ext uri="{9D8B030D-6E8A-4147-A177-3AD203B41FA5}">
                      <a16:colId xmlns:a16="http://schemas.microsoft.com/office/drawing/2014/main" val="2673682201"/>
                    </a:ext>
                  </a:extLst>
                </a:gridCol>
                <a:gridCol w="493776">
                  <a:extLst>
                    <a:ext uri="{9D8B030D-6E8A-4147-A177-3AD203B41FA5}">
                      <a16:colId xmlns:a16="http://schemas.microsoft.com/office/drawing/2014/main" val="45923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6102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- 2022-07-12 05:22:10</a:t>
                      </a:r>
                      <a:r>
                        <a:rPr kumimoji="0" lang="de-DE" sz="1000" b="0" i="0" u="none" strike="noStrike" kern="1200" cap="none" spc="0" normalizeH="0" baseline="0" noProof="0">
                          <a:ln>
                            <a:noFill/>
                          </a:ln>
                          <a:solidFill>
                            <a:prstClr val="black"/>
                          </a:solidFill>
                          <a:effectLst/>
                          <a:uLnTx/>
                          <a:uFillTx/>
                          <a:latin typeface="+mn-lt"/>
                          <a:ea typeface="+mn-ea"/>
                          <a:cs typeface="+mn-cs"/>
                        </a:rPr>
                        <a:t>
 🤧 Die Nase läuft, der Hals kratzt – aber der Corona-Schnelltest zeigt nur einen ganz leichten Ausschlag? Könnte das nicht auch einfach ein anderes Erkältungsvirus sein? Nein: Aller Wahrscheinlichkeit nach bist du an Covid-19 erkrankt. 
.
👆Dafür gibt es gleich mehrere Gründe: Zum einen schlagen die Antigen-Schnelltests sowieso nur bei einer hohen Viruslast an. Also auch ein schwacher Ausschlag auf dem Testergebnis heißt im Normalfall, dass das Virus in merklicher Konzentration im Abstrich enthalten war. Außerdem sind die Infektionszahlen aktuell so hoch, dass eine Corona-Infektion sehr wahrscheinlich ist. Ein falsches positives Testergebnis ist also sehr unwahrscheinlich. Übrigens: Die Dunkelziffer der Infizierten ist aktuell vermutlich extrem hoch, da das RKI nur positive PCR-Tests in seiner Statistik beachtet. PCR-Tests müssen aber bei Verdacht auf eine Infektion nicht mehr zwingend gemacht werden, es reicht schon ein Schnelltest. 
.
🦠Und ja: Die Schnelltests schlagen auch bei Geimpften an. Und sie schlagen auch bei den neuen Omikron-Varianten an – vermutlich genauso gut wie bei früheren Varianten. Denn: Die meisten in Deutschland verkäuflichen Tests reagieren auf das N-Protein im Virus, das kaum von den Mutationen der neuen Varianten betroffen ist. Und jene Tests, die auf das S-Protein reagieren, das durch Mutationen deutlich verändert ist, müssen auf ihre Tauglichkeit bei Omikron jetzt überprüft werden. Auf der Webseite des Paul-Ehrlich-Institut findet ihr die empfohlenen Tests und welche für Omikron valide sind.
❗️Wichtig: Ein negativer Schnelltest heißt nicht, dass du kein Corona hast. Vor allem bei Symptomen solltest du mindestens zwei Tests im Abstand von 24 Stunden machen. Halte dich dabei an die Gebrauchsanweisung: Tests für Nasenabstriche sollten auch in der Nase genommen werden. 
.
❓Habt ihr auch schon mal einen schwachen Strich gehabt?
.
.
.
#quarks #schnelltest #omikron #covid19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https://quintly-image-storage.s3.amazonaws.com/e0aa9f7912db767190982c69b518b73d/1ae07fb724828d9470c8069b039d4801.jpg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658945</a:t>
                      </a:r>
                    </a:p>
                  </a:txBody>
                  <a:tcPr/>
                </a:tc>
                <a:extLst>
                  <a:ext uri="{0D108BD9-81ED-4DB2-BD59-A6C34878D82A}">
                    <a16:rowId xmlns:a16="http://schemas.microsoft.com/office/drawing/2014/main" val="560569609"/>
                  </a:ext>
                </a:extLst>
              </a:tr>
            </a:tbl>
          </a:graphicData>
        </a:graphic>
      </p:graphicFrame>
      <p:sp>
        <p:nvSpPr>
          <p:cNvPr id="4" name="Text Placeholder 3">
            <a:extLst>
              <a:ext uri="{FF2B5EF4-FFF2-40B4-BE49-F238E27FC236}">
                <a16:creationId xmlns:a16="http://schemas.microsoft.com/office/drawing/2014/main" id="{536D1ABA-780D-4652-8C92-8AAD311BCD68}"/>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4214230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76DB-7E4A-4BC4-8F4D-CD2E973D8B54}"/>
              </a:ext>
            </a:extLst>
          </p:cNvPr>
          <p:cNvSpPr>
            <a:spLocks noGrp="1"/>
          </p:cNvSpPr>
          <p:nvPr>
            <p:ph type="title"/>
          </p:nvPr>
        </p:nvSpPr>
        <p:spPr/>
        <p:txBody>
          <a:bodyPr/>
          <a:lstStyle/>
          <a:p>
            <a:r>
              <a:rPr lang="en-US"/>
              <a:t>Instagram Posts Table (mit Interaktionen Inkl. Saves) | quarks.de - 16 of 17</a:t>
            </a:r>
          </a:p>
        </p:txBody>
      </p:sp>
      <p:graphicFrame>
        <p:nvGraphicFramePr>
          <p:cNvPr id="5" name="Table Placeholder 4">
            <a:extLst>
              <a:ext uri="{FF2B5EF4-FFF2-40B4-BE49-F238E27FC236}">
                <a16:creationId xmlns:a16="http://schemas.microsoft.com/office/drawing/2014/main" id="{3611DD13-75C1-4283-B072-E978890A3C02}"/>
              </a:ext>
            </a:extLst>
          </p:cNvPr>
          <p:cNvGraphicFramePr>
            <a:graphicFrameLocks noGrp="1"/>
          </p:cNvGraphicFramePr>
          <p:nvPr>
            <p:ph type="tbl" sz="quarter" idx="13"/>
            <p:extLst>
              <p:ext uri="{D42A27DB-BD31-4B8C-83A1-F6EECF244321}">
                <p14:modId xmlns:p14="http://schemas.microsoft.com/office/powerpoint/2010/main" val="199768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8243919"/>
                    </a:ext>
                  </a:extLst>
                </a:gridCol>
                <a:gridCol w="1069848">
                  <a:extLst>
                    <a:ext uri="{9D8B030D-6E8A-4147-A177-3AD203B41FA5}">
                      <a16:colId xmlns:a16="http://schemas.microsoft.com/office/drawing/2014/main" val="4171830916"/>
                    </a:ext>
                  </a:extLst>
                </a:gridCol>
                <a:gridCol w="493776">
                  <a:extLst>
                    <a:ext uri="{9D8B030D-6E8A-4147-A177-3AD203B41FA5}">
                      <a16:colId xmlns:a16="http://schemas.microsoft.com/office/drawing/2014/main" val="3080549664"/>
                    </a:ext>
                  </a:extLst>
                </a:gridCol>
                <a:gridCol w="493776">
                  <a:extLst>
                    <a:ext uri="{9D8B030D-6E8A-4147-A177-3AD203B41FA5}">
                      <a16:colId xmlns:a16="http://schemas.microsoft.com/office/drawing/2014/main" val="1085556645"/>
                    </a:ext>
                  </a:extLst>
                </a:gridCol>
                <a:gridCol w="493776">
                  <a:extLst>
                    <a:ext uri="{9D8B030D-6E8A-4147-A177-3AD203B41FA5}">
                      <a16:colId xmlns:a16="http://schemas.microsoft.com/office/drawing/2014/main" val="2513781678"/>
                    </a:ext>
                  </a:extLst>
                </a:gridCol>
                <a:gridCol w="493776">
                  <a:extLst>
                    <a:ext uri="{9D8B030D-6E8A-4147-A177-3AD203B41FA5}">
                      <a16:colId xmlns:a16="http://schemas.microsoft.com/office/drawing/2014/main" val="3767734611"/>
                    </a:ext>
                  </a:extLst>
                </a:gridCol>
                <a:gridCol w="493776">
                  <a:extLst>
                    <a:ext uri="{9D8B030D-6E8A-4147-A177-3AD203B41FA5}">
                      <a16:colId xmlns:a16="http://schemas.microsoft.com/office/drawing/2014/main" val="1294789075"/>
                    </a:ext>
                  </a:extLst>
                </a:gridCol>
                <a:gridCol w="493776">
                  <a:extLst>
                    <a:ext uri="{9D8B030D-6E8A-4147-A177-3AD203B41FA5}">
                      <a16:colId xmlns:a16="http://schemas.microsoft.com/office/drawing/2014/main" val="4249404593"/>
                    </a:ext>
                  </a:extLst>
                </a:gridCol>
                <a:gridCol w="493776">
                  <a:extLst>
                    <a:ext uri="{9D8B030D-6E8A-4147-A177-3AD203B41FA5}">
                      <a16:colId xmlns:a16="http://schemas.microsoft.com/office/drawing/2014/main" val="1928574826"/>
                    </a:ext>
                  </a:extLst>
                </a:gridCol>
                <a:gridCol w="493776">
                  <a:extLst>
                    <a:ext uri="{9D8B030D-6E8A-4147-A177-3AD203B41FA5}">
                      <a16:colId xmlns:a16="http://schemas.microsoft.com/office/drawing/2014/main" val="2802673682"/>
                    </a:ext>
                  </a:extLst>
                </a:gridCol>
                <a:gridCol w="493776">
                  <a:extLst>
                    <a:ext uri="{9D8B030D-6E8A-4147-A177-3AD203B41FA5}">
                      <a16:colId xmlns:a16="http://schemas.microsoft.com/office/drawing/2014/main" val="1269439634"/>
                    </a:ext>
                  </a:extLst>
                </a:gridCol>
                <a:gridCol w="493776">
                  <a:extLst>
                    <a:ext uri="{9D8B030D-6E8A-4147-A177-3AD203B41FA5}">
                      <a16:colId xmlns:a16="http://schemas.microsoft.com/office/drawing/2014/main" val="1045583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73970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- 2022-07-11 14:25:38</a:t>
                      </a:r>
                      <a:r>
                        <a:rPr kumimoji="0" lang="de-DE" sz="1000" b="0" i="0" u="none" strike="noStrike" kern="1200" cap="none" spc="0" normalizeH="0" baseline="0" noProof="0">
                          <a:ln>
                            <a:noFill/>
                          </a:ln>
                          <a:solidFill>
                            <a:prstClr val="black"/>
                          </a:solidFill>
                          <a:effectLst/>
                          <a:uLnTx/>
                          <a:uFillTx/>
                          <a:latin typeface="+mn-lt"/>
                          <a:ea typeface="+mn-ea"/>
                          <a:cs typeface="+mn-cs"/>
                        </a:rPr>
                        <a:t>
 🖐 In den sozialen Medien haben wir hunderte so genannte "Freund:innen", im wahren Leben vielleicht eine Handvoll. Aber genau die sind unsere wahren Schätze. 
.
👭Erkannt haben wir das durchaus: In einer Umfrage unter 23.000 Deutschen wurden als wichtigstes Kriterium für Lebensglück die besten Freund:innen genannt. Die glückliche Partnerschaft dagegen landete nur auf Platz 3 – nach der Familie (Platz 2). 
.
⌚ Bei der Umsetzung hapert es aber noch. Singles nehmen sich doppelt so viel Zeit für ihre Freund:innen als Menschen, die in einer Beziehung sind. Dabei sind Freundschaften gerade für die besonders wichtig, können sie doch ihre Beziehungsprobleme mit ihnen bequatschen. 
.
❓Wie viel Zeit nehmt ihr euch für eure Freund:innen? Und: Wie viele echte Freund:innen habt ihr? 
.
.
.
#quarks #wissen #gutzuwissen #freundschaft #psyche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https://quintly-image-storage.s3.amazonaws.com/e0aa9f7912db767190982c69b518b73d/ae65c114fd92ac646119667b5635fa4a.jpg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883699</a:t>
                      </a:r>
                    </a:p>
                  </a:txBody>
                  <a:tcPr/>
                </a:tc>
                <a:extLst>
                  <a:ext uri="{0D108BD9-81ED-4DB2-BD59-A6C34878D82A}">
                    <a16:rowId xmlns:a16="http://schemas.microsoft.com/office/drawing/2014/main" val="4292172728"/>
                  </a:ext>
                </a:extLst>
              </a:tr>
            </a:tbl>
          </a:graphicData>
        </a:graphic>
      </p:graphicFrame>
      <p:sp>
        <p:nvSpPr>
          <p:cNvPr id="4" name="Text Placeholder 3">
            <a:extLst>
              <a:ext uri="{FF2B5EF4-FFF2-40B4-BE49-F238E27FC236}">
                <a16:creationId xmlns:a16="http://schemas.microsoft.com/office/drawing/2014/main" id="{FF6C6D8C-C884-42CA-A5B0-6CB3462B2A9D}"/>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3700238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4EA26-03BA-456E-AAD5-BE55CFCB0734}"/>
              </a:ext>
            </a:extLst>
          </p:cNvPr>
          <p:cNvSpPr>
            <a:spLocks noGrp="1"/>
          </p:cNvSpPr>
          <p:nvPr>
            <p:ph type="title"/>
          </p:nvPr>
        </p:nvSpPr>
        <p:spPr/>
        <p:txBody>
          <a:bodyPr/>
          <a:lstStyle/>
          <a:p>
            <a:r>
              <a:rPr lang="en-US"/>
              <a:t>Instagram Posts Table (mit Interaktionen Inkl. Saves) | quarks.de - 17 of 17</a:t>
            </a:r>
          </a:p>
        </p:txBody>
      </p:sp>
      <p:graphicFrame>
        <p:nvGraphicFramePr>
          <p:cNvPr id="5" name="Table Placeholder 4">
            <a:extLst>
              <a:ext uri="{FF2B5EF4-FFF2-40B4-BE49-F238E27FC236}">
                <a16:creationId xmlns:a16="http://schemas.microsoft.com/office/drawing/2014/main" id="{DE15252E-2D9F-4865-B590-CC7AE14E03CC}"/>
              </a:ext>
            </a:extLst>
          </p:cNvPr>
          <p:cNvGraphicFramePr>
            <a:graphicFrameLocks noGrp="1"/>
          </p:cNvGraphicFramePr>
          <p:nvPr>
            <p:ph type="tbl" sz="quarter" idx="13"/>
            <p:extLst>
              <p:ext uri="{D42A27DB-BD31-4B8C-83A1-F6EECF244321}">
                <p14:modId xmlns:p14="http://schemas.microsoft.com/office/powerpoint/2010/main" val="27819733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83552057"/>
                    </a:ext>
                  </a:extLst>
                </a:gridCol>
                <a:gridCol w="1069848">
                  <a:extLst>
                    <a:ext uri="{9D8B030D-6E8A-4147-A177-3AD203B41FA5}">
                      <a16:colId xmlns:a16="http://schemas.microsoft.com/office/drawing/2014/main" val="430246112"/>
                    </a:ext>
                  </a:extLst>
                </a:gridCol>
                <a:gridCol w="493776">
                  <a:extLst>
                    <a:ext uri="{9D8B030D-6E8A-4147-A177-3AD203B41FA5}">
                      <a16:colId xmlns:a16="http://schemas.microsoft.com/office/drawing/2014/main" val="1412408028"/>
                    </a:ext>
                  </a:extLst>
                </a:gridCol>
                <a:gridCol w="493776">
                  <a:extLst>
                    <a:ext uri="{9D8B030D-6E8A-4147-A177-3AD203B41FA5}">
                      <a16:colId xmlns:a16="http://schemas.microsoft.com/office/drawing/2014/main" val="3840108748"/>
                    </a:ext>
                  </a:extLst>
                </a:gridCol>
                <a:gridCol w="493776">
                  <a:extLst>
                    <a:ext uri="{9D8B030D-6E8A-4147-A177-3AD203B41FA5}">
                      <a16:colId xmlns:a16="http://schemas.microsoft.com/office/drawing/2014/main" val="3732068640"/>
                    </a:ext>
                  </a:extLst>
                </a:gridCol>
                <a:gridCol w="493776">
                  <a:extLst>
                    <a:ext uri="{9D8B030D-6E8A-4147-A177-3AD203B41FA5}">
                      <a16:colId xmlns:a16="http://schemas.microsoft.com/office/drawing/2014/main" val="809262675"/>
                    </a:ext>
                  </a:extLst>
                </a:gridCol>
                <a:gridCol w="493776">
                  <a:extLst>
                    <a:ext uri="{9D8B030D-6E8A-4147-A177-3AD203B41FA5}">
                      <a16:colId xmlns:a16="http://schemas.microsoft.com/office/drawing/2014/main" val="2703436662"/>
                    </a:ext>
                  </a:extLst>
                </a:gridCol>
                <a:gridCol w="493776">
                  <a:extLst>
                    <a:ext uri="{9D8B030D-6E8A-4147-A177-3AD203B41FA5}">
                      <a16:colId xmlns:a16="http://schemas.microsoft.com/office/drawing/2014/main" val="3753238043"/>
                    </a:ext>
                  </a:extLst>
                </a:gridCol>
                <a:gridCol w="493776">
                  <a:extLst>
                    <a:ext uri="{9D8B030D-6E8A-4147-A177-3AD203B41FA5}">
                      <a16:colId xmlns:a16="http://schemas.microsoft.com/office/drawing/2014/main" val="1659119834"/>
                    </a:ext>
                  </a:extLst>
                </a:gridCol>
                <a:gridCol w="493776">
                  <a:extLst>
                    <a:ext uri="{9D8B030D-6E8A-4147-A177-3AD203B41FA5}">
                      <a16:colId xmlns:a16="http://schemas.microsoft.com/office/drawing/2014/main" val="4134995104"/>
                    </a:ext>
                  </a:extLst>
                </a:gridCol>
                <a:gridCol w="493776">
                  <a:extLst>
                    <a:ext uri="{9D8B030D-6E8A-4147-A177-3AD203B41FA5}">
                      <a16:colId xmlns:a16="http://schemas.microsoft.com/office/drawing/2014/main" val="3226554175"/>
                    </a:ext>
                  </a:extLst>
                </a:gridCol>
                <a:gridCol w="493776">
                  <a:extLst>
                    <a:ext uri="{9D8B030D-6E8A-4147-A177-3AD203B41FA5}">
                      <a16:colId xmlns:a16="http://schemas.microsoft.com/office/drawing/2014/main" val="282519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19656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quarks.de - 2022-07-11 05:29:38</a:t>
                      </a:r>
                      <a:r>
                        <a:rPr kumimoji="0" lang="de-DE" sz="1000" b="0" i="0" u="none" strike="noStrike" kern="1200" cap="none" spc="0" normalizeH="0" baseline="0" noProof="0">
                          <a:ln>
                            <a:noFill/>
                          </a:ln>
                          <a:solidFill>
                            <a:prstClr val="black"/>
                          </a:solidFill>
                          <a:effectLst/>
                          <a:uLnTx/>
                          <a:uFillTx/>
                          <a:latin typeface="+mn-lt"/>
                          <a:ea typeface="+mn-ea"/>
                          <a:cs typeface="+mn-cs"/>
                        </a:rPr>
                        <a:t>
 🧒🧹 Dein Kind hat keine Lust, dir im Haushalt zu helfen? Vielleicht hast du ganz früh in der Erziehung eine Chance verpasst.
.
🧽🗑️ Wenn du jetzt meinst: Kinder sollen lieber spielen, statt im Haushalt zu helfen. Ja klar, aber nicht nur. Schon Einjährige wollen von sich aus mithelfen. Das ist genetisch verankert. Wenn Eltern die Motivation des Kindes jetzt aufgreifen und es einbeziehen, wann immer es geht, werden sie in der Regel auch später helfen wollen. Wenn nicht, dann frustriert es das Kind und es wird später weniger bereit sein, den Müll runterzubringen.
.
👪 Dein Einjähriges hat dir total gerne geholfen – dein 14-Jähriger macht aber keinen Handschlag mehr? Kinder lernen durch verschiedene Dinge, zum Beispiel durch Modelle. Vielleicht hat dein Kind gesehen, dass Papa nie etwas im Haushalt tut. Oder die Pubertät hat es einfach gerade fest im Griff.
.
.
.
#quarks #kleinkind #kooperation #erziehung #dasbisschenhaushalt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https://quintly-image-storage.s3.amazonaws.com/e0aa9f7912db767190982c69b518b73d/407e3670293f025121309996bd9a8928.jpg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07/19/2022 12:13:44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777521</a:t>
                      </a:r>
                    </a:p>
                  </a:txBody>
                  <a:tcPr/>
                </a:tc>
                <a:extLst>
                  <a:ext uri="{0D108BD9-81ED-4DB2-BD59-A6C34878D82A}">
                    <a16:rowId xmlns:a16="http://schemas.microsoft.com/office/drawing/2014/main" val="1975616432"/>
                  </a:ext>
                </a:extLst>
              </a:tr>
            </a:tbl>
          </a:graphicData>
        </a:graphic>
      </p:graphicFrame>
      <p:sp>
        <p:nvSpPr>
          <p:cNvPr id="4" name="Text Placeholder 3">
            <a:extLst>
              <a:ext uri="{FF2B5EF4-FFF2-40B4-BE49-F238E27FC236}">
                <a16:creationId xmlns:a16="http://schemas.microsoft.com/office/drawing/2014/main" id="{C83D96CF-6230-4811-BFD4-C449E7CAD0C9}"/>
              </a:ext>
            </a:extLst>
          </p:cNvPr>
          <p:cNvSpPr>
            <a:spLocks noGrp="1"/>
          </p:cNvSpPr>
          <p:nvPr>
            <p:ph type="body" sz="quarter" idx="14"/>
          </p:nvPr>
        </p:nvSpPr>
        <p:spPr/>
        <p:txBody>
          <a:bodyPr/>
          <a:lstStyle/>
          <a:p>
            <a:r>
              <a:rPr lang="en-US"/>
              <a:t>07/11/2022 - 07/17/2022</a:t>
            </a:r>
          </a:p>
        </p:txBody>
      </p:sp>
    </p:spTree>
    <p:extLst>
      <p:ext uri="{BB962C8B-B14F-4D97-AF65-F5344CB8AC3E}">
        <p14:creationId xmlns:p14="http://schemas.microsoft.com/office/powerpoint/2010/main" val="37338206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1490</Words>
  <Application>Microsoft Office PowerPoint</Application>
  <PresentationFormat>On-screen Show (4:3)</PresentationFormat>
  <Paragraphs>430</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Instagram Posts Table (mit Interaktionen Inkl. Saves) | quarks.de - 1 of 17</vt:lpstr>
      <vt:lpstr>Instagram Posts Table (mit Interaktionen Inkl. Saves) | quarks.de - 2 of 17</vt:lpstr>
      <vt:lpstr>Instagram Posts Table (mit Interaktionen Inkl. Saves) | quarks.de - 3 of 17</vt:lpstr>
      <vt:lpstr>Instagram Posts Table (mit Interaktionen Inkl. Saves) | quarks.de - 4 of 17</vt:lpstr>
      <vt:lpstr>Instagram Posts Table (mit Interaktionen Inkl. Saves) | quarks.de - 5 of 17</vt:lpstr>
      <vt:lpstr>Instagram Posts Table (mit Interaktionen Inkl. Saves) | quarks.de - 6 of 17</vt:lpstr>
      <vt:lpstr>Instagram Posts Table (mit Interaktionen Inkl. Saves) | quarks.de - 7 of 17</vt:lpstr>
      <vt:lpstr>Instagram Posts Table (mit Interaktionen Inkl. Saves) | quarks.de - 8 of 17</vt:lpstr>
      <vt:lpstr>Instagram Posts Table (mit Interaktionen Inkl. Saves) | quarks.de - 9 of 17</vt:lpstr>
      <vt:lpstr>Instagram Posts Table (mit Interaktionen Inkl. Saves) | quarks.de - 10 of 17</vt:lpstr>
      <vt:lpstr>Instagram Posts Table (mit Interaktionen Inkl. Saves) | quarks.de - 11 of 17</vt:lpstr>
      <vt:lpstr>Instagram Posts Table (mit Interaktionen Inkl. Saves) | quarks.de - 12 of 17</vt:lpstr>
      <vt:lpstr>Instagram Posts Table (mit Interaktionen Inkl. Saves) | quarks.de - 13 of 17</vt:lpstr>
      <vt:lpstr>Instagram Posts Table (mit Interaktionen Inkl. Saves) | quarks.de - 14 of 17</vt:lpstr>
      <vt:lpstr>Instagram Posts Table (mit Interaktionen Inkl. Saves) | quarks.de - 15 of 17</vt:lpstr>
      <vt:lpstr>Instagram Posts Table (mit Interaktionen Inkl. Saves) | quarks.de - 16 of 17</vt:lpstr>
      <vt:lpstr>Instagram Posts Table (mit Interaktionen Inkl. Saves) | quarks.de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Interaktionen Inkl. Saves) | quarks.de - 1 of 17</dc:title>
  <dc:creator>Administrator</dc:creator>
  <cp:lastModifiedBy>Administrator</cp:lastModifiedBy>
  <cp:revision>1</cp:revision>
  <dcterms:created xsi:type="dcterms:W3CDTF">2022-07-19T13:19:26Z</dcterms:created>
  <dcterms:modified xsi:type="dcterms:W3CDTF">2022-07-19T13:22:16Z</dcterms:modified>
</cp:coreProperties>
</file>