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Lst>
  <p:sldSz cx="9144000" cy="6858000" type="screen4x3"/>
  <p:notesSz cx="6858000" cy="9144000"/>
  <p:embeddedFontLst>
    <p:embeddedFont>
      <p:font typeface="Calibri" panose="020F0502020204030204" pitchFamily="34" charset="0"/>
      <p:regular r:id="rId22"/>
      <p:bold r:id="rId23"/>
      <p:italic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sportschau</c:v>
                </c:pt>
              </c:strCache>
            </c:strRef>
          </c:tx>
          <c:spPr>
            <a:solidFill>
              <a:schemeClr val="accent1"/>
            </a:solidFill>
            <a:ln>
              <a:noFill/>
            </a:ln>
            <a:effectLst/>
          </c:spPr>
          <c:invertIfNegative val="0"/>
          <c:cat>
            <c:strRef>
              <c:f>Sheet1!$A$2:$A$32</c:f>
              <c:strCache>
                <c:ptCount val="31"/>
                <c:pt idx="0">
                  <c:v>01.01.2018</c:v>
                </c:pt>
                <c:pt idx="1">
                  <c:v>02.01.2018</c:v>
                </c:pt>
                <c:pt idx="2">
                  <c:v>03.01.2018</c:v>
                </c:pt>
                <c:pt idx="3">
                  <c:v>04.01.2018</c:v>
                </c:pt>
                <c:pt idx="4">
                  <c:v>05.01.2018</c:v>
                </c:pt>
                <c:pt idx="5">
                  <c:v>06.01.2018</c:v>
                </c:pt>
                <c:pt idx="6">
                  <c:v>07.01.2018</c:v>
                </c:pt>
                <c:pt idx="7">
                  <c:v>08.01.2018</c:v>
                </c:pt>
                <c:pt idx="8">
                  <c:v>09.01.2018</c:v>
                </c:pt>
                <c:pt idx="9">
                  <c:v>10.01.2018</c:v>
                </c:pt>
                <c:pt idx="10">
                  <c:v>11.01.2018</c:v>
                </c:pt>
                <c:pt idx="11">
                  <c:v>12.01.2018</c:v>
                </c:pt>
                <c:pt idx="12">
                  <c:v>13.01.2018</c:v>
                </c:pt>
                <c:pt idx="13">
                  <c:v>14.01.2018</c:v>
                </c:pt>
                <c:pt idx="14">
                  <c:v>15.01.2018</c:v>
                </c:pt>
                <c:pt idx="15">
                  <c:v>16.01.2018</c:v>
                </c:pt>
                <c:pt idx="16">
                  <c:v>17.01.2018</c:v>
                </c:pt>
                <c:pt idx="17">
                  <c:v>18.01.2018</c:v>
                </c:pt>
                <c:pt idx="18">
                  <c:v>19.01.2018</c:v>
                </c:pt>
                <c:pt idx="19">
                  <c:v>20.01.2018</c:v>
                </c:pt>
                <c:pt idx="20">
                  <c:v>21.01.2018</c:v>
                </c:pt>
                <c:pt idx="21">
                  <c:v>22.01.2018</c:v>
                </c:pt>
                <c:pt idx="22">
                  <c:v>23.01.2018</c:v>
                </c:pt>
                <c:pt idx="23">
                  <c:v>24.01.2018</c:v>
                </c:pt>
                <c:pt idx="24">
                  <c:v>25.01.2018</c:v>
                </c:pt>
                <c:pt idx="25">
                  <c:v>26.01.2018</c:v>
                </c:pt>
                <c:pt idx="26">
                  <c:v>27.01.2018</c:v>
                </c:pt>
                <c:pt idx="27">
                  <c:v>28.01.2018</c:v>
                </c:pt>
                <c:pt idx="28">
                  <c:v>29.01.2018</c:v>
                </c:pt>
                <c:pt idx="29">
                  <c:v>30.01.2018</c:v>
                </c:pt>
                <c:pt idx="30">
                  <c:v>31.01.2018</c:v>
                </c:pt>
              </c:strCache>
            </c:str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55107</c:v>
                </c:pt>
                <c:pt idx="19">
                  <c:v>58446</c:v>
                </c:pt>
                <c:pt idx="20">
                  <c:v>74381</c:v>
                </c:pt>
                <c:pt idx="21">
                  <c:v>89025</c:v>
                </c:pt>
                <c:pt idx="22">
                  <c:v>110302</c:v>
                </c:pt>
                <c:pt idx="23">
                  <c:v>71242</c:v>
                </c:pt>
                <c:pt idx="24">
                  <c:v>54575</c:v>
                </c:pt>
                <c:pt idx="25">
                  <c:v>69847</c:v>
                </c:pt>
                <c:pt idx="26">
                  <c:v>61474</c:v>
                </c:pt>
                <c:pt idx="27">
                  <c:v>62335</c:v>
                </c:pt>
                <c:pt idx="28">
                  <c:v>60998</c:v>
                </c:pt>
                <c:pt idx="29">
                  <c:v>88370</c:v>
                </c:pt>
                <c:pt idx="30">
                  <c:v>67820</c:v>
                </c:pt>
              </c:numCache>
            </c:numRef>
          </c:val>
          <c:extLst>
            <c:ext xmlns:c16="http://schemas.microsoft.com/office/drawing/2014/chart" uri="{C3380CC4-5D6E-409C-BE32-E72D297353CC}">
              <c16:uniqueId val="{00000000-ED7C-4F64-9922-563BE85787B1}"/>
            </c:ext>
          </c:extLst>
        </c:ser>
        <c:dLbls>
          <c:showLegendKey val="0"/>
          <c:showVal val="0"/>
          <c:showCatName val="0"/>
          <c:showSerName val="0"/>
          <c:showPercent val="0"/>
          <c:showBubbleSize val="0"/>
        </c:dLbls>
        <c:gapWidth val="219"/>
        <c:overlap val="-27"/>
        <c:axId val="501109720"/>
        <c:axId val="501108736"/>
      </c:barChart>
      <c:catAx>
        <c:axId val="5011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108736"/>
        <c:crosses val="autoZero"/>
        <c:auto val="1"/>
        <c:lblAlgn val="ctr"/>
        <c:lblOffset val="100"/>
        <c:noMultiLvlLbl val="0"/>
      </c:catAx>
      <c:valAx>
        <c:axId val="501108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109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B983C-FE71-4F74-A77E-F3F29201260D}"/>
              </a:ext>
            </a:extLst>
          </p:cNvPr>
          <p:cNvSpPr>
            <a:spLocks noGrp="1"/>
          </p:cNvSpPr>
          <p:nvPr>
            <p:ph type="ctrTitle"/>
          </p:nvPr>
        </p:nvSpPr>
        <p:spPr/>
        <p:txBody>
          <a:bodyPr/>
          <a:lstStyle/>
          <a:p>
            <a:r>
              <a:rPr lang="en-US"/>
              <a:t>m_Big5_Sportschau</a:t>
            </a:r>
          </a:p>
        </p:txBody>
      </p:sp>
      <p:sp>
        <p:nvSpPr>
          <p:cNvPr id="3" name="Subtitle 2">
            <a:extLst>
              <a:ext uri="{FF2B5EF4-FFF2-40B4-BE49-F238E27FC236}">
                <a16:creationId xmlns:a16="http://schemas.microsoft.com/office/drawing/2014/main" id="{7C442D0C-0238-4A4B-A051-EB0886245B2D}"/>
              </a:ext>
            </a:extLst>
          </p:cNvPr>
          <p:cNvSpPr>
            <a:spLocks noGrp="1"/>
          </p:cNvSpPr>
          <p:nvPr>
            <p:ph type="subTitle" idx="1"/>
          </p:nvPr>
        </p:nvSpPr>
        <p:spPr/>
        <p:txBody>
          <a:bodyPr/>
          <a:lstStyle/>
          <a:p>
            <a:r>
              <a:rPr lang="en-US"/>
              <a:t>Westdeutscher Rundfunk Köln</a:t>
            </a:r>
          </a:p>
        </p:txBody>
      </p:sp>
    </p:spTree>
    <p:extLst>
      <p:ext uri="{BB962C8B-B14F-4D97-AF65-F5344CB8AC3E}">
        <p14:creationId xmlns:p14="http://schemas.microsoft.com/office/powerpoint/2010/main" val="4973221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02665-7CB5-400C-9F84-C6FE65710536}"/>
              </a:ext>
            </a:extLst>
          </p:cNvPr>
          <p:cNvSpPr>
            <a:spLocks noGrp="1"/>
          </p:cNvSpPr>
          <p:nvPr>
            <p:ph type="title"/>
          </p:nvPr>
        </p:nvSpPr>
        <p:spPr/>
        <p:txBody>
          <a:bodyPr/>
          <a:lstStyle/>
          <a:p>
            <a:r>
              <a:rPr lang="en-US"/>
              <a:t>Facebook Facebook Key Metrics Table* (Monatsbericht) | 01.3.02.Sportschau</a:t>
            </a:r>
          </a:p>
        </p:txBody>
      </p:sp>
      <p:graphicFrame>
        <p:nvGraphicFramePr>
          <p:cNvPr id="5" name="Table Placeholder 4">
            <a:extLst>
              <a:ext uri="{FF2B5EF4-FFF2-40B4-BE49-F238E27FC236}">
                <a16:creationId xmlns:a16="http://schemas.microsoft.com/office/drawing/2014/main" id="{B727BDC1-B997-414B-8692-A31CF0E98AB2}"/>
              </a:ext>
            </a:extLst>
          </p:cNvPr>
          <p:cNvGraphicFramePr>
            <a:graphicFrameLocks noGrp="1"/>
          </p:cNvGraphicFramePr>
          <p:nvPr>
            <p:ph type="tbl" sz="quarter" idx="13"/>
            <p:extLst>
              <p:ext uri="{D42A27DB-BD31-4B8C-83A1-F6EECF244321}">
                <p14:modId xmlns:p14="http://schemas.microsoft.com/office/powerpoint/2010/main" val="1249435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778886596"/>
                    </a:ext>
                  </a:extLst>
                </a:gridCol>
                <a:gridCol w="576072">
                  <a:extLst>
                    <a:ext uri="{9D8B030D-6E8A-4147-A177-3AD203B41FA5}">
                      <a16:colId xmlns:a16="http://schemas.microsoft.com/office/drawing/2014/main" val="1095045852"/>
                    </a:ext>
                  </a:extLst>
                </a:gridCol>
                <a:gridCol w="576072">
                  <a:extLst>
                    <a:ext uri="{9D8B030D-6E8A-4147-A177-3AD203B41FA5}">
                      <a16:colId xmlns:a16="http://schemas.microsoft.com/office/drawing/2014/main" val="3090648967"/>
                    </a:ext>
                  </a:extLst>
                </a:gridCol>
                <a:gridCol w="576072">
                  <a:extLst>
                    <a:ext uri="{9D8B030D-6E8A-4147-A177-3AD203B41FA5}">
                      <a16:colId xmlns:a16="http://schemas.microsoft.com/office/drawing/2014/main" val="3139773900"/>
                    </a:ext>
                  </a:extLst>
                </a:gridCol>
                <a:gridCol w="576072">
                  <a:extLst>
                    <a:ext uri="{9D8B030D-6E8A-4147-A177-3AD203B41FA5}">
                      <a16:colId xmlns:a16="http://schemas.microsoft.com/office/drawing/2014/main" val="667249066"/>
                    </a:ext>
                  </a:extLst>
                </a:gridCol>
                <a:gridCol w="576072">
                  <a:extLst>
                    <a:ext uri="{9D8B030D-6E8A-4147-A177-3AD203B41FA5}">
                      <a16:colId xmlns:a16="http://schemas.microsoft.com/office/drawing/2014/main" val="1492417492"/>
                    </a:ext>
                  </a:extLst>
                </a:gridCol>
                <a:gridCol w="576072">
                  <a:extLst>
                    <a:ext uri="{9D8B030D-6E8A-4147-A177-3AD203B41FA5}">
                      <a16:colId xmlns:a16="http://schemas.microsoft.com/office/drawing/2014/main" val="3131026672"/>
                    </a:ext>
                  </a:extLst>
                </a:gridCol>
                <a:gridCol w="576072">
                  <a:extLst>
                    <a:ext uri="{9D8B030D-6E8A-4147-A177-3AD203B41FA5}">
                      <a16:colId xmlns:a16="http://schemas.microsoft.com/office/drawing/2014/main" val="2882185360"/>
                    </a:ext>
                  </a:extLst>
                </a:gridCol>
                <a:gridCol w="576072">
                  <a:extLst>
                    <a:ext uri="{9D8B030D-6E8A-4147-A177-3AD203B41FA5}">
                      <a16:colId xmlns:a16="http://schemas.microsoft.com/office/drawing/2014/main" val="4148910176"/>
                    </a:ext>
                  </a:extLst>
                </a:gridCol>
                <a:gridCol w="576072">
                  <a:extLst>
                    <a:ext uri="{9D8B030D-6E8A-4147-A177-3AD203B41FA5}">
                      <a16:colId xmlns:a16="http://schemas.microsoft.com/office/drawing/2014/main" val="3399998570"/>
                    </a:ext>
                  </a:extLst>
                </a:gridCol>
                <a:gridCol w="576072">
                  <a:extLst>
                    <a:ext uri="{9D8B030D-6E8A-4147-A177-3AD203B41FA5}">
                      <a16:colId xmlns:a16="http://schemas.microsoft.com/office/drawing/2014/main" val="3435842162"/>
                    </a:ext>
                  </a:extLst>
                </a:gridCol>
                <a:gridCol w="576072">
                  <a:extLst>
                    <a:ext uri="{9D8B030D-6E8A-4147-A177-3AD203B41FA5}">
                      <a16:colId xmlns:a16="http://schemas.microsoft.com/office/drawing/2014/main" val="3817201682"/>
                    </a:ext>
                  </a:extLst>
                </a:gridCol>
                <a:gridCol w="576072">
                  <a:extLst>
                    <a:ext uri="{9D8B030D-6E8A-4147-A177-3AD203B41FA5}">
                      <a16:colId xmlns:a16="http://schemas.microsoft.com/office/drawing/2014/main" val="200824361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Zuwachs Fans</a:t>
                      </a:r>
                    </a:p>
                  </a:txBody>
                  <a:tcPr/>
                </a:tc>
                <a:tc>
                  <a:txBody>
                    <a:bodyPr/>
                    <a:lstStyle/>
                    <a:p>
                      <a:r>
                        <a:rPr lang="en-US" sz="1000"/>
                        <a:t>Anzahl Posts</a:t>
                      </a:r>
                    </a:p>
                  </a:txBody>
                  <a:tcPr/>
                </a:tc>
                <a:tc>
                  <a:txBody>
                    <a:bodyPr/>
                    <a:lstStyle/>
                    <a:p>
                      <a:r>
                        <a:rPr lang="en-US" sz="1000"/>
                        <a:t>Anzahl Videoposts</a:t>
                      </a:r>
                    </a:p>
                  </a:txBody>
                  <a:tcPr/>
                </a:tc>
                <a:tc>
                  <a:txBody>
                    <a:bodyPr/>
                    <a:lstStyle/>
                    <a:p>
                      <a:r>
                        <a:rPr lang="en-US" sz="1000"/>
                        <a:t>Reactions</a:t>
                      </a:r>
                    </a:p>
                  </a:txBody>
                  <a:tcPr/>
                </a:tc>
                <a:tc>
                  <a:txBody>
                    <a:bodyPr/>
                    <a:lstStyle/>
                    <a:p>
                      <a:r>
                        <a:rPr lang="en-US" sz="1000"/>
                        <a:t>Shares</a:t>
                      </a:r>
                    </a:p>
                  </a:txBody>
                  <a:tcPr/>
                </a:tc>
                <a:tc>
                  <a:txBody>
                    <a:bodyPr/>
                    <a:lstStyle/>
                    <a:p>
                      <a:r>
                        <a:rPr lang="en-US" sz="1000"/>
                        <a:t>Kommentare</a:t>
                      </a:r>
                    </a:p>
                  </a:txBody>
                  <a:tcPr/>
                </a:tc>
                <a:tc>
                  <a:txBody>
                    <a:bodyPr/>
                    <a:lstStyle/>
                    <a:p>
                      <a:r>
                        <a:rPr lang="en-US" sz="1000"/>
                        <a:t>Aktive Nutzer</a:t>
                      </a:r>
                    </a:p>
                  </a:txBody>
                  <a:tcPr/>
                </a:tc>
                <a:tc>
                  <a:txBody>
                    <a:bodyPr/>
                    <a:lstStyle/>
                    <a:p>
                      <a:r>
                        <a:rPr lang="en-US" sz="1000"/>
                        <a:t>Potentielle Reichweite</a:t>
                      </a:r>
                    </a:p>
                  </a:txBody>
                  <a:tcPr/>
                </a:tc>
                <a:tc>
                  <a:txBody>
                    <a:bodyPr/>
                    <a:lstStyle/>
                    <a:p>
                      <a:r>
                        <a:rPr lang="en-US" sz="1000"/>
                        <a:t>Views ab 3s</a:t>
                      </a:r>
                    </a:p>
                  </a:txBody>
                  <a:tcPr/>
                </a:tc>
                <a:tc>
                  <a:txBody>
                    <a:bodyPr/>
                    <a:lstStyle/>
                    <a:p>
                      <a:r>
                        <a:rPr lang="en-US" sz="1000"/>
                        <a:t>Views ab 10s</a:t>
                      </a:r>
                    </a:p>
                  </a:txBody>
                  <a:tcPr/>
                </a:tc>
                <a:tc>
                  <a:txBody>
                    <a:bodyPr/>
                    <a:lstStyle/>
                    <a:p>
                      <a:r>
                        <a:rPr lang="en-US" sz="1000"/>
                        <a:t>Interaktionsrate</a:t>
                      </a:r>
                    </a:p>
                  </a:txBody>
                  <a:tcPr/>
                </a:tc>
                <a:extLst>
                  <a:ext uri="{0D108BD9-81ED-4DB2-BD59-A6C34878D82A}">
                    <a16:rowId xmlns:a16="http://schemas.microsoft.com/office/drawing/2014/main" val="447206802"/>
                  </a:ext>
                </a:extLst>
              </a:tr>
              <a:tr h="370840">
                <a:tc>
                  <a:txBody>
                    <a:bodyPr/>
                    <a:lstStyle/>
                    <a:p>
                      <a:r>
                        <a:rPr lang="en-US" sz="1000"/>
                        <a:t>Sportschau</a:t>
                      </a:r>
                    </a:p>
                  </a:txBody>
                  <a:tcPr/>
                </a:tc>
                <a:tc>
                  <a:txBody>
                    <a:bodyPr/>
                    <a:lstStyle/>
                    <a:p>
                      <a:r>
                        <a:rPr lang="en-US" sz="1000"/>
                        <a:t>698901</a:t>
                      </a:r>
                    </a:p>
                  </a:txBody>
                  <a:tcPr/>
                </a:tc>
                <a:tc>
                  <a:txBody>
                    <a:bodyPr/>
                    <a:lstStyle/>
                    <a:p>
                      <a:r>
                        <a:rPr lang="en-US" sz="1000"/>
                        <a:t>7190</a:t>
                      </a:r>
                    </a:p>
                  </a:txBody>
                  <a:tcPr/>
                </a:tc>
                <a:tc>
                  <a:txBody>
                    <a:bodyPr/>
                    <a:lstStyle/>
                    <a:p>
                      <a:r>
                        <a:rPr lang="en-US" sz="1000"/>
                        <a:t>286</a:t>
                      </a:r>
                    </a:p>
                  </a:txBody>
                  <a:tcPr/>
                </a:tc>
                <a:tc>
                  <a:txBody>
                    <a:bodyPr/>
                    <a:lstStyle/>
                    <a:p>
                      <a:r>
                        <a:rPr lang="en-US" sz="1000"/>
                        <a:t>137</a:t>
                      </a:r>
                    </a:p>
                  </a:txBody>
                  <a:tcPr/>
                </a:tc>
                <a:tc>
                  <a:txBody>
                    <a:bodyPr/>
                    <a:lstStyle/>
                    <a:p>
                      <a:r>
                        <a:rPr lang="en-US" sz="1000"/>
                        <a:t>292824</a:t>
                      </a:r>
                    </a:p>
                  </a:txBody>
                  <a:tcPr/>
                </a:tc>
                <a:tc>
                  <a:txBody>
                    <a:bodyPr/>
                    <a:lstStyle/>
                    <a:p>
                      <a:r>
                        <a:rPr lang="en-US" sz="1000"/>
                        <a:t>27856</a:t>
                      </a:r>
                    </a:p>
                  </a:txBody>
                  <a:tcPr/>
                </a:tc>
                <a:tc>
                  <a:txBody>
                    <a:bodyPr/>
                    <a:lstStyle/>
                    <a:p>
                      <a:r>
                        <a:rPr lang="en-US" sz="1000"/>
                        <a:t>92104</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0.2076 %</a:t>
                      </a:r>
                    </a:p>
                  </a:txBody>
                  <a:tcPr/>
                </a:tc>
                <a:extLst>
                  <a:ext uri="{0D108BD9-81ED-4DB2-BD59-A6C34878D82A}">
                    <a16:rowId xmlns:a16="http://schemas.microsoft.com/office/drawing/2014/main" val="946497900"/>
                  </a:ext>
                </a:extLst>
              </a:tr>
            </a:tbl>
          </a:graphicData>
        </a:graphic>
      </p:graphicFrame>
      <p:sp>
        <p:nvSpPr>
          <p:cNvPr id="4" name="Text Placeholder 3">
            <a:extLst>
              <a:ext uri="{FF2B5EF4-FFF2-40B4-BE49-F238E27FC236}">
                <a16:creationId xmlns:a16="http://schemas.microsoft.com/office/drawing/2014/main" id="{6F36804C-567F-44B7-BB58-4AA1753A3AE7}"/>
              </a:ext>
            </a:extLst>
          </p:cNvPr>
          <p:cNvSpPr>
            <a:spLocks noGrp="1"/>
          </p:cNvSpPr>
          <p:nvPr>
            <p:ph type="body" sz="quarter" idx="14"/>
          </p:nvPr>
        </p:nvSpPr>
        <p:spPr/>
        <p:txBody>
          <a:bodyPr/>
          <a:lstStyle/>
          <a:p>
            <a:r>
              <a:rPr lang="en-US"/>
              <a:t>01.01.2018 - 31.01.2018</a:t>
            </a:r>
          </a:p>
        </p:txBody>
      </p:sp>
    </p:spTree>
    <p:extLst>
      <p:ext uri="{BB962C8B-B14F-4D97-AF65-F5344CB8AC3E}">
        <p14:creationId xmlns:p14="http://schemas.microsoft.com/office/powerpoint/2010/main" val="42510451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C08FB-56C5-487C-B90A-7D38B2BFFFE2}"/>
              </a:ext>
            </a:extLst>
          </p:cNvPr>
          <p:cNvSpPr>
            <a:spLocks noGrp="1"/>
          </p:cNvSpPr>
          <p:nvPr>
            <p:ph type="title"/>
          </p:nvPr>
        </p:nvSpPr>
        <p:spPr/>
        <p:txBody>
          <a:bodyPr/>
          <a:lstStyle/>
          <a:p>
            <a:r>
              <a:rPr lang="en-US"/>
              <a:t>Facebook Key Metrics mit Minutes viewed | 01.3.02.Sportschau</a:t>
            </a:r>
          </a:p>
        </p:txBody>
      </p:sp>
      <p:graphicFrame>
        <p:nvGraphicFramePr>
          <p:cNvPr id="5" name="Table Placeholder 4">
            <a:extLst>
              <a:ext uri="{FF2B5EF4-FFF2-40B4-BE49-F238E27FC236}">
                <a16:creationId xmlns:a16="http://schemas.microsoft.com/office/drawing/2014/main" id="{A90585E6-E627-4177-828B-0AAEF1F35EA7}"/>
              </a:ext>
            </a:extLst>
          </p:cNvPr>
          <p:cNvGraphicFramePr>
            <a:graphicFrameLocks noGrp="1"/>
          </p:cNvGraphicFramePr>
          <p:nvPr>
            <p:ph type="tbl" sz="quarter" idx="13"/>
            <p:extLst>
              <p:ext uri="{D42A27DB-BD31-4B8C-83A1-F6EECF244321}">
                <p14:modId xmlns:p14="http://schemas.microsoft.com/office/powerpoint/2010/main" val="2925843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
                  <a:extLst>
                    <a:ext uri="{9D8B030D-6E8A-4147-A177-3AD203B41FA5}">
                      <a16:colId xmlns:a16="http://schemas.microsoft.com/office/drawing/2014/main" val="4284393013"/>
                    </a:ext>
                  </a:extLst>
                </a:gridCol>
                <a:gridCol w="411480">
                  <a:extLst>
                    <a:ext uri="{9D8B030D-6E8A-4147-A177-3AD203B41FA5}">
                      <a16:colId xmlns:a16="http://schemas.microsoft.com/office/drawing/2014/main" val="1975824415"/>
                    </a:ext>
                  </a:extLst>
                </a:gridCol>
                <a:gridCol w="411480">
                  <a:extLst>
                    <a:ext uri="{9D8B030D-6E8A-4147-A177-3AD203B41FA5}">
                      <a16:colId xmlns:a16="http://schemas.microsoft.com/office/drawing/2014/main" val="20051666"/>
                    </a:ext>
                  </a:extLst>
                </a:gridCol>
                <a:gridCol w="411480">
                  <a:extLst>
                    <a:ext uri="{9D8B030D-6E8A-4147-A177-3AD203B41FA5}">
                      <a16:colId xmlns:a16="http://schemas.microsoft.com/office/drawing/2014/main" val="1486443947"/>
                    </a:ext>
                  </a:extLst>
                </a:gridCol>
                <a:gridCol w="411480">
                  <a:extLst>
                    <a:ext uri="{9D8B030D-6E8A-4147-A177-3AD203B41FA5}">
                      <a16:colId xmlns:a16="http://schemas.microsoft.com/office/drawing/2014/main" val="1758636782"/>
                    </a:ext>
                  </a:extLst>
                </a:gridCol>
                <a:gridCol w="411480">
                  <a:extLst>
                    <a:ext uri="{9D8B030D-6E8A-4147-A177-3AD203B41FA5}">
                      <a16:colId xmlns:a16="http://schemas.microsoft.com/office/drawing/2014/main" val="2151436750"/>
                    </a:ext>
                  </a:extLst>
                </a:gridCol>
                <a:gridCol w="411480">
                  <a:extLst>
                    <a:ext uri="{9D8B030D-6E8A-4147-A177-3AD203B41FA5}">
                      <a16:colId xmlns:a16="http://schemas.microsoft.com/office/drawing/2014/main" val="3194778495"/>
                    </a:ext>
                  </a:extLst>
                </a:gridCol>
                <a:gridCol w="411480">
                  <a:extLst>
                    <a:ext uri="{9D8B030D-6E8A-4147-A177-3AD203B41FA5}">
                      <a16:colId xmlns:a16="http://schemas.microsoft.com/office/drawing/2014/main" val="1444891189"/>
                    </a:ext>
                  </a:extLst>
                </a:gridCol>
                <a:gridCol w="411480">
                  <a:extLst>
                    <a:ext uri="{9D8B030D-6E8A-4147-A177-3AD203B41FA5}">
                      <a16:colId xmlns:a16="http://schemas.microsoft.com/office/drawing/2014/main" val="2202106868"/>
                    </a:ext>
                  </a:extLst>
                </a:gridCol>
                <a:gridCol w="411480">
                  <a:extLst>
                    <a:ext uri="{9D8B030D-6E8A-4147-A177-3AD203B41FA5}">
                      <a16:colId xmlns:a16="http://schemas.microsoft.com/office/drawing/2014/main" val="2573365884"/>
                    </a:ext>
                  </a:extLst>
                </a:gridCol>
                <a:gridCol w="411480">
                  <a:extLst>
                    <a:ext uri="{9D8B030D-6E8A-4147-A177-3AD203B41FA5}">
                      <a16:colId xmlns:a16="http://schemas.microsoft.com/office/drawing/2014/main" val="303424489"/>
                    </a:ext>
                  </a:extLst>
                </a:gridCol>
                <a:gridCol w="411480">
                  <a:extLst>
                    <a:ext uri="{9D8B030D-6E8A-4147-A177-3AD203B41FA5}">
                      <a16:colId xmlns:a16="http://schemas.microsoft.com/office/drawing/2014/main" val="1929567152"/>
                    </a:ext>
                  </a:extLst>
                </a:gridCol>
                <a:gridCol w="411480">
                  <a:extLst>
                    <a:ext uri="{9D8B030D-6E8A-4147-A177-3AD203B41FA5}">
                      <a16:colId xmlns:a16="http://schemas.microsoft.com/office/drawing/2014/main" val="2486717837"/>
                    </a:ext>
                  </a:extLst>
                </a:gridCol>
                <a:gridCol w="411480">
                  <a:extLst>
                    <a:ext uri="{9D8B030D-6E8A-4147-A177-3AD203B41FA5}">
                      <a16:colId xmlns:a16="http://schemas.microsoft.com/office/drawing/2014/main" val="1816712759"/>
                    </a:ext>
                  </a:extLst>
                </a:gridCol>
                <a:gridCol w="411480">
                  <a:extLst>
                    <a:ext uri="{9D8B030D-6E8A-4147-A177-3AD203B41FA5}">
                      <a16:colId xmlns:a16="http://schemas.microsoft.com/office/drawing/2014/main" val="449398008"/>
                    </a:ext>
                  </a:extLst>
                </a:gridCol>
                <a:gridCol w="411480">
                  <a:extLst>
                    <a:ext uri="{9D8B030D-6E8A-4147-A177-3AD203B41FA5}">
                      <a16:colId xmlns:a16="http://schemas.microsoft.com/office/drawing/2014/main" val="799205860"/>
                    </a:ext>
                  </a:extLst>
                </a:gridCol>
                <a:gridCol w="411480">
                  <a:extLst>
                    <a:ext uri="{9D8B030D-6E8A-4147-A177-3AD203B41FA5}">
                      <a16:colId xmlns:a16="http://schemas.microsoft.com/office/drawing/2014/main" val="3153780864"/>
                    </a:ext>
                  </a:extLst>
                </a:gridCol>
                <a:gridCol w="411480">
                  <a:extLst>
                    <a:ext uri="{9D8B030D-6E8A-4147-A177-3AD203B41FA5}">
                      <a16:colId xmlns:a16="http://schemas.microsoft.com/office/drawing/2014/main" val="424146627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Fan Adds</a:t>
                      </a:r>
                    </a:p>
                  </a:txBody>
                  <a:tcPr/>
                </a:tc>
                <a:tc>
                  <a:txBody>
                    <a:bodyPr/>
                    <a:lstStyle/>
                    <a:p>
                      <a:r>
                        <a:rPr lang="en-US" sz="1000"/>
                        <a:t>Fan Removes</a:t>
                      </a:r>
                    </a:p>
                  </a:txBody>
                  <a:tcPr/>
                </a:tc>
                <a:tc>
                  <a:txBody>
                    <a:bodyPr/>
                    <a:lstStyle/>
                    <a:p>
                      <a:r>
                        <a:rPr lang="en-US" sz="1000"/>
                        <a:t>Avg. Fans Online</a:t>
                      </a:r>
                    </a:p>
                  </a:txBody>
                  <a:tcPr/>
                </a:tc>
                <a:tc>
                  <a:txBody>
                    <a:bodyPr/>
                    <a:lstStyle/>
                    <a:p>
                      <a:r>
                        <a:rPr lang="en-US" sz="1000"/>
                        <a:t>Followers</a:t>
                      </a:r>
                    </a:p>
                  </a:txBody>
                  <a:tcPr/>
                </a:tc>
                <a:tc>
                  <a:txBody>
                    <a:bodyPr/>
                    <a:lstStyle/>
                    <a:p>
                      <a:r>
                        <a:rPr lang="en-US" sz="1000"/>
                        <a:t>Posts</a:t>
                      </a:r>
                    </a:p>
                  </a:txBody>
                  <a:tcPr/>
                </a:tc>
                <a:tc>
                  <a:txBody>
                    <a:bodyPr/>
                    <a:lstStyle/>
                    <a:p>
                      <a:r>
                        <a:rPr lang="en-US" sz="1000"/>
                        <a:t>Page Impressions</a:t>
                      </a:r>
                    </a:p>
                  </a:txBody>
                  <a:tcPr/>
                </a:tc>
                <a:tc>
                  <a:txBody>
                    <a:bodyPr/>
                    <a:lstStyle/>
                    <a:p>
                      <a:r>
                        <a:rPr lang="en-US" sz="1000"/>
                        <a:t>Avg. Page Reach</a:t>
                      </a:r>
                    </a:p>
                  </a:txBody>
                  <a:tcPr/>
                </a:tc>
                <a:tc>
                  <a:txBody>
                    <a:bodyPr/>
                    <a:lstStyle/>
                    <a:p>
                      <a:r>
                        <a:rPr lang="en-US" sz="1000"/>
                        <a:t>Page Post Engagements</a:t>
                      </a:r>
                    </a:p>
                  </a:txBody>
                  <a:tcPr/>
                </a:tc>
                <a:tc>
                  <a:txBody>
                    <a:bodyPr/>
                    <a:lstStyle/>
                    <a:p>
                      <a:r>
                        <a:rPr lang="en-US" sz="1000"/>
                        <a:t>Post Virality</a:t>
                      </a:r>
                    </a:p>
                  </a:txBody>
                  <a:tcPr/>
                </a:tc>
                <a:tc>
                  <a:txBody>
                    <a:bodyPr/>
                    <a:lstStyle/>
                    <a:p>
                      <a:r>
                        <a:rPr lang="en-US" sz="1000"/>
                        <a:t>Video Views</a:t>
                      </a:r>
                    </a:p>
                  </a:txBody>
                  <a:tcPr/>
                </a:tc>
                <a:tc>
                  <a:txBody>
                    <a:bodyPr/>
                    <a:lstStyle/>
                    <a:p>
                      <a:r>
                        <a:rPr lang="en-US" sz="1000"/>
                        <a:t>View Time [minutes]</a:t>
                      </a:r>
                    </a:p>
                  </a:txBody>
                  <a:tcPr/>
                </a:tc>
                <a:tc>
                  <a:txBody>
                    <a:bodyPr/>
                    <a:lstStyle/>
                    <a:p>
                      <a:r>
                        <a:rPr lang="en-US" sz="1000"/>
                        <a:t>Website Clicks</a:t>
                      </a:r>
                    </a:p>
                  </a:txBody>
                  <a:tcPr/>
                </a:tc>
                <a:tc>
                  <a:txBody>
                    <a:bodyPr/>
                    <a:lstStyle/>
                    <a:p>
                      <a:r>
                        <a:rPr lang="en-US" sz="1000"/>
                        <a:t>Page Consumptions</a:t>
                      </a:r>
                    </a:p>
                  </a:txBody>
                  <a:tcPr/>
                </a:tc>
                <a:tc>
                  <a:txBody>
                    <a:bodyPr/>
                    <a:lstStyle/>
                    <a:p>
                      <a:r>
                        <a:rPr lang="en-US" sz="1000"/>
                        <a:t>Positive Feedback</a:t>
                      </a:r>
                    </a:p>
                  </a:txBody>
                  <a:tcPr/>
                </a:tc>
                <a:tc>
                  <a:txBody>
                    <a:bodyPr/>
                    <a:lstStyle/>
                    <a:p>
                      <a:r>
                        <a:rPr lang="en-US" sz="1000"/>
                        <a:t>Negative Feedback</a:t>
                      </a:r>
                    </a:p>
                  </a:txBody>
                  <a:tcPr/>
                </a:tc>
                <a:tc>
                  <a:txBody>
                    <a:bodyPr/>
                    <a:lstStyle/>
                    <a:p>
                      <a:r>
                        <a:rPr lang="en-US" sz="1000"/>
                        <a:t>Avg. Daily E-Rate</a:t>
                      </a:r>
                    </a:p>
                  </a:txBody>
                  <a:tcPr/>
                </a:tc>
                <a:extLst>
                  <a:ext uri="{0D108BD9-81ED-4DB2-BD59-A6C34878D82A}">
                    <a16:rowId xmlns:a16="http://schemas.microsoft.com/office/drawing/2014/main" val="1333137225"/>
                  </a:ext>
                </a:extLst>
              </a:tr>
              <a:tr h="370840">
                <a:tc>
                  <a:txBody>
                    <a:bodyPr/>
                    <a:lstStyle/>
                    <a:p>
                      <a:r>
                        <a:rPr lang="en-US" sz="1000"/>
                        <a:t>Sportschau</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293</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0.00 %</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0</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3672747333"/>
                  </a:ext>
                </a:extLst>
              </a:tr>
            </a:tbl>
          </a:graphicData>
        </a:graphic>
      </p:graphicFrame>
      <p:sp>
        <p:nvSpPr>
          <p:cNvPr id="4" name="Text Placeholder 3">
            <a:extLst>
              <a:ext uri="{FF2B5EF4-FFF2-40B4-BE49-F238E27FC236}">
                <a16:creationId xmlns:a16="http://schemas.microsoft.com/office/drawing/2014/main" id="{FBA1D349-F0C7-4BBD-8C22-A7AE63C9DD9D}"/>
              </a:ext>
            </a:extLst>
          </p:cNvPr>
          <p:cNvSpPr>
            <a:spLocks noGrp="1"/>
          </p:cNvSpPr>
          <p:nvPr>
            <p:ph type="body" sz="quarter" idx="14"/>
          </p:nvPr>
        </p:nvSpPr>
        <p:spPr/>
        <p:txBody>
          <a:bodyPr/>
          <a:lstStyle/>
          <a:p>
            <a:r>
              <a:rPr lang="en-US"/>
              <a:t>01.01.2018 - 31.01.2018</a:t>
            </a:r>
          </a:p>
        </p:txBody>
      </p:sp>
    </p:spTree>
    <p:extLst>
      <p:ext uri="{BB962C8B-B14F-4D97-AF65-F5344CB8AC3E}">
        <p14:creationId xmlns:p14="http://schemas.microsoft.com/office/powerpoint/2010/main" val="8004985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3225D-FC1A-46E7-B2C8-69AB599D5BFF}"/>
              </a:ext>
            </a:extLst>
          </p:cNvPr>
          <p:cNvSpPr>
            <a:spLocks noGrp="1"/>
          </p:cNvSpPr>
          <p:nvPr>
            <p:ph type="title"/>
          </p:nvPr>
        </p:nvSpPr>
        <p:spPr/>
        <p:txBody>
          <a:bodyPr/>
          <a:lstStyle/>
          <a:p>
            <a:r>
              <a:rPr lang="en-US"/>
              <a:t>Youtube Key Metrics Table | 01.3.02.Sportschau</a:t>
            </a:r>
          </a:p>
        </p:txBody>
      </p:sp>
      <p:graphicFrame>
        <p:nvGraphicFramePr>
          <p:cNvPr id="5" name="Table Placeholder 4">
            <a:extLst>
              <a:ext uri="{FF2B5EF4-FFF2-40B4-BE49-F238E27FC236}">
                <a16:creationId xmlns:a16="http://schemas.microsoft.com/office/drawing/2014/main" id="{A50B4F70-5719-4745-AEA2-650F9630A4B9}"/>
              </a:ext>
            </a:extLst>
          </p:cNvPr>
          <p:cNvGraphicFramePr>
            <a:graphicFrameLocks noGrp="1"/>
          </p:cNvGraphicFramePr>
          <p:nvPr>
            <p:ph type="tbl" sz="quarter" idx="13"/>
            <p:extLst>
              <p:ext uri="{D42A27DB-BD31-4B8C-83A1-F6EECF244321}">
                <p14:modId xmlns:p14="http://schemas.microsoft.com/office/powerpoint/2010/main" val="8748517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91988026"/>
                    </a:ext>
                  </a:extLst>
                </a:gridCol>
                <a:gridCol w="2057400">
                  <a:extLst>
                    <a:ext uri="{9D8B030D-6E8A-4147-A177-3AD203B41FA5}">
                      <a16:colId xmlns:a16="http://schemas.microsoft.com/office/drawing/2014/main" val="2917638460"/>
                    </a:ext>
                  </a:extLst>
                </a:gridCol>
                <a:gridCol w="2057400">
                  <a:extLst>
                    <a:ext uri="{9D8B030D-6E8A-4147-A177-3AD203B41FA5}">
                      <a16:colId xmlns:a16="http://schemas.microsoft.com/office/drawing/2014/main" val="2029487233"/>
                    </a:ext>
                  </a:extLst>
                </a:gridCol>
                <a:gridCol w="2057400">
                  <a:extLst>
                    <a:ext uri="{9D8B030D-6E8A-4147-A177-3AD203B41FA5}">
                      <a16:colId xmlns:a16="http://schemas.microsoft.com/office/drawing/2014/main" val="243956175"/>
                    </a:ext>
                  </a:extLst>
                </a:gridCol>
              </a:tblGrid>
              <a:tr h="370840">
                <a:tc>
                  <a:txBody>
                    <a:bodyPr/>
                    <a:lstStyle/>
                    <a:p>
                      <a:r>
                        <a:rPr lang="en-US" sz="1000"/>
                        <a:t>Channel</a:t>
                      </a:r>
                    </a:p>
                  </a:txBody>
                  <a:tcPr/>
                </a:tc>
                <a:tc>
                  <a:txBody>
                    <a:bodyPr/>
                    <a:lstStyle/>
                    <a:p>
                      <a:r>
                        <a:rPr lang="en-US" sz="1000"/>
                        <a:t>Subscribers</a:t>
                      </a:r>
                    </a:p>
                  </a:txBody>
                  <a:tcPr/>
                </a:tc>
                <a:tc>
                  <a:txBody>
                    <a:bodyPr/>
                    <a:lstStyle/>
                    <a:p>
                      <a:r>
                        <a:rPr lang="en-US" sz="1000"/>
                        <a:t>Total Videos</a:t>
                      </a:r>
                    </a:p>
                  </a:txBody>
                  <a:tcPr/>
                </a:tc>
                <a:tc>
                  <a:txBody>
                    <a:bodyPr/>
                    <a:lstStyle/>
                    <a:p>
                      <a:r>
                        <a:rPr lang="en-US" sz="1000"/>
                        <a:t>Total Views</a:t>
                      </a:r>
                    </a:p>
                  </a:txBody>
                  <a:tcPr/>
                </a:tc>
                <a:extLst>
                  <a:ext uri="{0D108BD9-81ED-4DB2-BD59-A6C34878D82A}">
                    <a16:rowId xmlns:a16="http://schemas.microsoft.com/office/drawing/2014/main" val="3418529263"/>
                  </a:ext>
                </a:extLst>
              </a:tr>
              <a:tr h="370840">
                <a:tc>
                  <a:txBody>
                    <a:bodyPr/>
                    <a:lstStyle/>
                    <a:p>
                      <a:r>
                        <a:rPr lang="en-US" sz="1000"/>
                        <a:t>Sportschau</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2714753108"/>
                  </a:ext>
                </a:extLst>
              </a:tr>
            </a:tbl>
          </a:graphicData>
        </a:graphic>
      </p:graphicFrame>
      <p:sp>
        <p:nvSpPr>
          <p:cNvPr id="4" name="Text Placeholder 3">
            <a:extLst>
              <a:ext uri="{FF2B5EF4-FFF2-40B4-BE49-F238E27FC236}">
                <a16:creationId xmlns:a16="http://schemas.microsoft.com/office/drawing/2014/main" id="{F6826E2E-ECE4-4EEF-B7BC-C5AE22CE17D7}"/>
              </a:ext>
            </a:extLst>
          </p:cNvPr>
          <p:cNvSpPr>
            <a:spLocks noGrp="1"/>
          </p:cNvSpPr>
          <p:nvPr>
            <p:ph type="body" sz="quarter" idx="14"/>
          </p:nvPr>
        </p:nvSpPr>
        <p:spPr/>
        <p:txBody>
          <a:bodyPr/>
          <a:lstStyle/>
          <a:p>
            <a:r>
              <a:rPr lang="en-US"/>
              <a:t>01.01.2018 - 31.01.2018</a:t>
            </a:r>
          </a:p>
        </p:txBody>
      </p:sp>
    </p:spTree>
    <p:extLst>
      <p:ext uri="{BB962C8B-B14F-4D97-AF65-F5344CB8AC3E}">
        <p14:creationId xmlns:p14="http://schemas.microsoft.com/office/powerpoint/2010/main" val="19890530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5D349-4585-49E4-AF6D-5769D1367EC3}"/>
              </a:ext>
            </a:extLst>
          </p:cNvPr>
          <p:cNvSpPr>
            <a:spLocks noGrp="1"/>
          </p:cNvSpPr>
          <p:nvPr>
            <p:ph type="title"/>
          </p:nvPr>
        </p:nvSpPr>
        <p:spPr/>
        <p:txBody>
          <a:bodyPr/>
          <a:lstStyle/>
          <a:p>
            <a:r>
              <a:rPr lang="en-US"/>
              <a:t>Youtube Private Key Metrics Table | 01.3.02.Sportschau</a:t>
            </a:r>
          </a:p>
        </p:txBody>
      </p:sp>
      <p:graphicFrame>
        <p:nvGraphicFramePr>
          <p:cNvPr id="5" name="Table Placeholder 4">
            <a:extLst>
              <a:ext uri="{FF2B5EF4-FFF2-40B4-BE49-F238E27FC236}">
                <a16:creationId xmlns:a16="http://schemas.microsoft.com/office/drawing/2014/main" id="{A68580EF-55FF-4F8C-9A90-141C65D37B2A}"/>
              </a:ext>
            </a:extLst>
          </p:cNvPr>
          <p:cNvGraphicFramePr>
            <a:graphicFrameLocks noGrp="1"/>
          </p:cNvGraphicFramePr>
          <p:nvPr>
            <p:ph type="tbl" sz="quarter" idx="13"/>
            <p:extLst>
              <p:ext uri="{D42A27DB-BD31-4B8C-83A1-F6EECF244321}">
                <p14:modId xmlns:p14="http://schemas.microsoft.com/office/powerpoint/2010/main" val="22324398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985226518"/>
                    </a:ext>
                  </a:extLst>
                </a:gridCol>
                <a:gridCol w="576072">
                  <a:extLst>
                    <a:ext uri="{9D8B030D-6E8A-4147-A177-3AD203B41FA5}">
                      <a16:colId xmlns:a16="http://schemas.microsoft.com/office/drawing/2014/main" val="122994856"/>
                    </a:ext>
                  </a:extLst>
                </a:gridCol>
                <a:gridCol w="576072">
                  <a:extLst>
                    <a:ext uri="{9D8B030D-6E8A-4147-A177-3AD203B41FA5}">
                      <a16:colId xmlns:a16="http://schemas.microsoft.com/office/drawing/2014/main" val="503183518"/>
                    </a:ext>
                  </a:extLst>
                </a:gridCol>
                <a:gridCol w="576072">
                  <a:extLst>
                    <a:ext uri="{9D8B030D-6E8A-4147-A177-3AD203B41FA5}">
                      <a16:colId xmlns:a16="http://schemas.microsoft.com/office/drawing/2014/main" val="1001090350"/>
                    </a:ext>
                  </a:extLst>
                </a:gridCol>
                <a:gridCol w="576072">
                  <a:extLst>
                    <a:ext uri="{9D8B030D-6E8A-4147-A177-3AD203B41FA5}">
                      <a16:colId xmlns:a16="http://schemas.microsoft.com/office/drawing/2014/main" val="2204272778"/>
                    </a:ext>
                  </a:extLst>
                </a:gridCol>
                <a:gridCol w="576072">
                  <a:extLst>
                    <a:ext uri="{9D8B030D-6E8A-4147-A177-3AD203B41FA5}">
                      <a16:colId xmlns:a16="http://schemas.microsoft.com/office/drawing/2014/main" val="325072874"/>
                    </a:ext>
                  </a:extLst>
                </a:gridCol>
                <a:gridCol w="576072">
                  <a:extLst>
                    <a:ext uri="{9D8B030D-6E8A-4147-A177-3AD203B41FA5}">
                      <a16:colId xmlns:a16="http://schemas.microsoft.com/office/drawing/2014/main" val="31984873"/>
                    </a:ext>
                  </a:extLst>
                </a:gridCol>
                <a:gridCol w="576072">
                  <a:extLst>
                    <a:ext uri="{9D8B030D-6E8A-4147-A177-3AD203B41FA5}">
                      <a16:colId xmlns:a16="http://schemas.microsoft.com/office/drawing/2014/main" val="2332521143"/>
                    </a:ext>
                  </a:extLst>
                </a:gridCol>
                <a:gridCol w="576072">
                  <a:extLst>
                    <a:ext uri="{9D8B030D-6E8A-4147-A177-3AD203B41FA5}">
                      <a16:colId xmlns:a16="http://schemas.microsoft.com/office/drawing/2014/main" val="1982169624"/>
                    </a:ext>
                  </a:extLst>
                </a:gridCol>
                <a:gridCol w="576072">
                  <a:extLst>
                    <a:ext uri="{9D8B030D-6E8A-4147-A177-3AD203B41FA5}">
                      <a16:colId xmlns:a16="http://schemas.microsoft.com/office/drawing/2014/main" val="3919639475"/>
                    </a:ext>
                  </a:extLst>
                </a:gridCol>
                <a:gridCol w="576072">
                  <a:extLst>
                    <a:ext uri="{9D8B030D-6E8A-4147-A177-3AD203B41FA5}">
                      <a16:colId xmlns:a16="http://schemas.microsoft.com/office/drawing/2014/main" val="1537482913"/>
                    </a:ext>
                  </a:extLst>
                </a:gridCol>
                <a:gridCol w="576072">
                  <a:extLst>
                    <a:ext uri="{9D8B030D-6E8A-4147-A177-3AD203B41FA5}">
                      <a16:colId xmlns:a16="http://schemas.microsoft.com/office/drawing/2014/main" val="4159412084"/>
                    </a:ext>
                  </a:extLst>
                </a:gridCol>
              </a:tblGrid>
              <a:tr h="370840">
                <a:tc>
                  <a:txBody>
                    <a:bodyPr/>
                    <a:lstStyle/>
                    <a:p>
                      <a:r>
                        <a:rPr lang="en-US" sz="1000"/>
                        <a:t>Channel</a:t>
                      </a:r>
                    </a:p>
                  </a:txBody>
                  <a:tcPr/>
                </a:tc>
                <a:tc>
                  <a:txBody>
                    <a:bodyPr/>
                    <a:lstStyle/>
                    <a:p>
                      <a:r>
                        <a:rPr lang="en-US" sz="1000"/>
                        <a:t>Subscribers Total</a:t>
                      </a:r>
                    </a:p>
                  </a:txBody>
                  <a:tcPr/>
                </a:tc>
                <a:tc>
                  <a:txBody>
                    <a:bodyPr/>
                    <a:lstStyle/>
                    <a:p>
                      <a:r>
                        <a:rPr lang="en-US" sz="1000"/>
                        <a:t>Subscribers Gained</a:t>
                      </a:r>
                    </a:p>
                  </a:txBody>
                  <a:tcPr/>
                </a:tc>
                <a:tc>
                  <a:txBody>
                    <a:bodyPr/>
                    <a:lstStyle/>
                    <a:p>
                      <a:r>
                        <a:rPr lang="en-US" sz="1000"/>
                        <a:t>Subscribers Lost</a:t>
                      </a:r>
                    </a:p>
                  </a:txBody>
                  <a:tcPr/>
                </a:tc>
                <a:tc>
                  <a:txBody>
                    <a:bodyPr/>
                    <a:lstStyle/>
                    <a:p>
                      <a:r>
                        <a:rPr lang="en-US" sz="1000"/>
                        <a:t>Video Views</a:t>
                      </a:r>
                    </a:p>
                  </a:txBody>
                  <a:tcPr/>
                </a:tc>
                <a:tc>
                  <a:txBody>
                    <a:bodyPr/>
                    <a:lstStyle/>
                    <a:p>
                      <a:r>
                        <a:rPr lang="en-US" sz="1000"/>
                        <a:t>Likes</a:t>
                      </a:r>
                    </a:p>
                  </a:txBody>
                  <a:tcPr/>
                </a:tc>
                <a:tc>
                  <a:txBody>
                    <a:bodyPr/>
                    <a:lstStyle/>
                    <a:p>
                      <a:r>
                        <a:rPr lang="en-US" sz="1000"/>
                        <a:t>Dislikes</a:t>
                      </a:r>
                    </a:p>
                  </a:txBody>
                  <a:tcPr/>
                </a:tc>
                <a:tc>
                  <a:txBody>
                    <a:bodyPr/>
                    <a:lstStyle/>
                    <a:p>
                      <a:r>
                        <a:rPr lang="en-US" sz="1000"/>
                        <a:t>Comments</a:t>
                      </a:r>
                    </a:p>
                  </a:txBody>
                  <a:tcPr/>
                </a:tc>
                <a:tc>
                  <a:txBody>
                    <a:bodyPr/>
                    <a:lstStyle/>
                    <a:p>
                      <a:r>
                        <a:rPr lang="en-US" sz="1000"/>
                        <a:t>Shares</a:t>
                      </a:r>
                    </a:p>
                  </a:txBody>
                  <a:tcPr/>
                </a:tc>
                <a:tc>
                  <a:txBody>
                    <a:bodyPr/>
                    <a:lstStyle/>
                    <a:p>
                      <a:r>
                        <a:rPr lang="en-US" sz="1000"/>
                        <a:t>Estimated Minutes Watched</a:t>
                      </a:r>
                    </a:p>
                  </a:txBody>
                  <a:tcPr/>
                </a:tc>
                <a:tc>
                  <a:txBody>
                    <a:bodyPr/>
                    <a:lstStyle/>
                    <a:p>
                      <a:r>
                        <a:rPr lang="en-US" sz="1000"/>
                        <a:t>Average View Duration [sec]</a:t>
                      </a:r>
                    </a:p>
                  </a:txBody>
                  <a:tcPr/>
                </a:tc>
                <a:tc>
                  <a:txBody>
                    <a:bodyPr/>
                    <a:lstStyle/>
                    <a:p>
                      <a:r>
                        <a:rPr lang="en-US" sz="1000"/>
                        <a:t>Average View Percentage</a:t>
                      </a:r>
                    </a:p>
                  </a:txBody>
                  <a:tcPr/>
                </a:tc>
                <a:extLst>
                  <a:ext uri="{0D108BD9-81ED-4DB2-BD59-A6C34878D82A}">
                    <a16:rowId xmlns:a16="http://schemas.microsoft.com/office/drawing/2014/main" val="3404970761"/>
                  </a:ext>
                </a:extLst>
              </a:tr>
              <a:tr h="370840">
                <a:tc>
                  <a:txBody>
                    <a:bodyPr/>
                    <a:lstStyle/>
                    <a:p>
                      <a:r>
                        <a:rPr lang="en-US" sz="1000"/>
                        <a:t>Sportschau</a:t>
                      </a:r>
                    </a:p>
                  </a:txBody>
                  <a:tcPr/>
                </a:tc>
                <a:tc>
                  <a:txBody>
                    <a:bodyPr/>
                    <a:lstStyle/>
                    <a:p>
                      <a:r>
                        <a:rPr lang="en-US" sz="1000"/>
                        <a:t>129212</a:t>
                      </a:r>
                    </a:p>
                  </a:txBody>
                  <a:tcPr/>
                </a:tc>
                <a:tc>
                  <a:txBody>
                    <a:bodyPr/>
                    <a:lstStyle/>
                    <a:p>
                      <a:r>
                        <a:rPr lang="en-US" sz="1000"/>
                        <a:t>2033</a:t>
                      </a:r>
                    </a:p>
                  </a:txBody>
                  <a:tcPr/>
                </a:tc>
                <a:tc>
                  <a:txBody>
                    <a:bodyPr/>
                    <a:lstStyle/>
                    <a:p>
                      <a:r>
                        <a:rPr lang="en-US" sz="1000"/>
                        <a:t>1297</a:t>
                      </a:r>
                    </a:p>
                  </a:txBody>
                  <a:tcPr/>
                </a:tc>
                <a:tc>
                  <a:txBody>
                    <a:bodyPr/>
                    <a:lstStyle/>
                    <a:p>
                      <a:r>
                        <a:rPr lang="en-US" sz="1000"/>
                        <a:t>856084</a:t>
                      </a:r>
                    </a:p>
                  </a:txBody>
                  <a:tcPr/>
                </a:tc>
                <a:tc>
                  <a:txBody>
                    <a:bodyPr/>
                    <a:lstStyle/>
                    <a:p>
                      <a:r>
                        <a:rPr lang="en-US" sz="1000"/>
                        <a:t>10427</a:t>
                      </a:r>
                    </a:p>
                  </a:txBody>
                  <a:tcPr/>
                </a:tc>
                <a:tc>
                  <a:txBody>
                    <a:bodyPr/>
                    <a:lstStyle/>
                    <a:p>
                      <a:r>
                        <a:rPr lang="en-US" sz="1000"/>
                        <a:t>445</a:t>
                      </a:r>
                    </a:p>
                  </a:txBody>
                  <a:tcPr/>
                </a:tc>
                <a:tc>
                  <a:txBody>
                    <a:bodyPr/>
                    <a:lstStyle/>
                    <a:p>
                      <a:r>
                        <a:rPr lang="en-US" sz="1000"/>
                        <a:t>460</a:t>
                      </a:r>
                    </a:p>
                  </a:txBody>
                  <a:tcPr/>
                </a:tc>
                <a:tc>
                  <a:txBody>
                    <a:bodyPr/>
                    <a:lstStyle/>
                    <a:p>
                      <a:r>
                        <a:rPr lang="en-US" sz="1000"/>
                        <a:t>3134</a:t>
                      </a:r>
                    </a:p>
                  </a:txBody>
                  <a:tcPr/>
                </a:tc>
                <a:tc>
                  <a:txBody>
                    <a:bodyPr/>
                    <a:lstStyle/>
                    <a:p>
                      <a:r>
                        <a:rPr lang="en-US" sz="1000"/>
                        <a:t>4105125</a:t>
                      </a:r>
                    </a:p>
                  </a:txBody>
                  <a:tcPr/>
                </a:tc>
                <a:tc>
                  <a:txBody>
                    <a:bodyPr/>
                    <a:lstStyle/>
                    <a:p>
                      <a:r>
                        <a:rPr lang="en-US" sz="1000"/>
                        <a:t>289</a:t>
                      </a:r>
                    </a:p>
                  </a:txBody>
                  <a:tcPr/>
                </a:tc>
                <a:tc>
                  <a:txBody>
                    <a:bodyPr/>
                    <a:lstStyle/>
                    <a:p>
                      <a:r>
                        <a:rPr lang="en-US" sz="1000"/>
                        <a:t>29.09 %</a:t>
                      </a:r>
                    </a:p>
                  </a:txBody>
                  <a:tcPr/>
                </a:tc>
                <a:extLst>
                  <a:ext uri="{0D108BD9-81ED-4DB2-BD59-A6C34878D82A}">
                    <a16:rowId xmlns:a16="http://schemas.microsoft.com/office/drawing/2014/main" val="3529879443"/>
                  </a:ext>
                </a:extLst>
              </a:tr>
            </a:tbl>
          </a:graphicData>
        </a:graphic>
      </p:graphicFrame>
      <p:sp>
        <p:nvSpPr>
          <p:cNvPr id="4" name="Text Placeholder 3">
            <a:extLst>
              <a:ext uri="{FF2B5EF4-FFF2-40B4-BE49-F238E27FC236}">
                <a16:creationId xmlns:a16="http://schemas.microsoft.com/office/drawing/2014/main" id="{48A6A25D-F1B4-4C03-9572-723C821D17F1}"/>
              </a:ext>
            </a:extLst>
          </p:cNvPr>
          <p:cNvSpPr>
            <a:spLocks noGrp="1"/>
          </p:cNvSpPr>
          <p:nvPr>
            <p:ph type="body" sz="quarter" idx="14"/>
          </p:nvPr>
        </p:nvSpPr>
        <p:spPr/>
        <p:txBody>
          <a:bodyPr/>
          <a:lstStyle/>
          <a:p>
            <a:r>
              <a:rPr lang="en-US"/>
              <a:t>01.01.2018 - 31.01.2018</a:t>
            </a:r>
          </a:p>
        </p:txBody>
      </p:sp>
    </p:spTree>
    <p:extLst>
      <p:ext uri="{BB962C8B-B14F-4D97-AF65-F5344CB8AC3E}">
        <p14:creationId xmlns:p14="http://schemas.microsoft.com/office/powerpoint/2010/main" val="24230761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FEC26-AF8F-405E-A0D3-3905209FB372}"/>
              </a:ext>
            </a:extLst>
          </p:cNvPr>
          <p:cNvSpPr>
            <a:spLocks noGrp="1"/>
          </p:cNvSpPr>
          <p:nvPr>
            <p:ph type="title"/>
          </p:nvPr>
        </p:nvSpPr>
        <p:spPr/>
        <p:txBody>
          <a:bodyPr/>
          <a:lstStyle/>
          <a:p>
            <a:r>
              <a:rPr lang="en-US"/>
              <a:t>Instagram Key Metrics Table | 01.3.02.Sportschau</a:t>
            </a:r>
          </a:p>
        </p:txBody>
      </p:sp>
      <p:graphicFrame>
        <p:nvGraphicFramePr>
          <p:cNvPr id="5" name="Table Placeholder 4">
            <a:extLst>
              <a:ext uri="{FF2B5EF4-FFF2-40B4-BE49-F238E27FC236}">
                <a16:creationId xmlns:a16="http://schemas.microsoft.com/office/drawing/2014/main" id="{D07F4067-257A-4A68-ADC6-9A3EB0749A90}"/>
              </a:ext>
            </a:extLst>
          </p:cNvPr>
          <p:cNvGraphicFramePr>
            <a:graphicFrameLocks noGrp="1"/>
          </p:cNvGraphicFramePr>
          <p:nvPr>
            <p:ph type="tbl" sz="quarter" idx="13"/>
            <p:extLst>
              <p:ext uri="{D42A27DB-BD31-4B8C-83A1-F6EECF244321}">
                <p14:modId xmlns:p14="http://schemas.microsoft.com/office/powerpoint/2010/main" val="8682564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43350375"/>
                    </a:ext>
                  </a:extLst>
                </a:gridCol>
                <a:gridCol w="658368">
                  <a:extLst>
                    <a:ext uri="{9D8B030D-6E8A-4147-A177-3AD203B41FA5}">
                      <a16:colId xmlns:a16="http://schemas.microsoft.com/office/drawing/2014/main" val="961133589"/>
                    </a:ext>
                  </a:extLst>
                </a:gridCol>
                <a:gridCol w="658368">
                  <a:extLst>
                    <a:ext uri="{9D8B030D-6E8A-4147-A177-3AD203B41FA5}">
                      <a16:colId xmlns:a16="http://schemas.microsoft.com/office/drawing/2014/main" val="2817121935"/>
                    </a:ext>
                  </a:extLst>
                </a:gridCol>
                <a:gridCol w="658368">
                  <a:extLst>
                    <a:ext uri="{9D8B030D-6E8A-4147-A177-3AD203B41FA5}">
                      <a16:colId xmlns:a16="http://schemas.microsoft.com/office/drawing/2014/main" val="2625844296"/>
                    </a:ext>
                  </a:extLst>
                </a:gridCol>
                <a:gridCol w="658368">
                  <a:extLst>
                    <a:ext uri="{9D8B030D-6E8A-4147-A177-3AD203B41FA5}">
                      <a16:colId xmlns:a16="http://schemas.microsoft.com/office/drawing/2014/main" val="1327929769"/>
                    </a:ext>
                  </a:extLst>
                </a:gridCol>
                <a:gridCol w="658368">
                  <a:extLst>
                    <a:ext uri="{9D8B030D-6E8A-4147-A177-3AD203B41FA5}">
                      <a16:colId xmlns:a16="http://schemas.microsoft.com/office/drawing/2014/main" val="2318843168"/>
                    </a:ext>
                  </a:extLst>
                </a:gridCol>
                <a:gridCol w="658368">
                  <a:extLst>
                    <a:ext uri="{9D8B030D-6E8A-4147-A177-3AD203B41FA5}">
                      <a16:colId xmlns:a16="http://schemas.microsoft.com/office/drawing/2014/main" val="3853295542"/>
                    </a:ext>
                  </a:extLst>
                </a:gridCol>
                <a:gridCol w="658368">
                  <a:extLst>
                    <a:ext uri="{9D8B030D-6E8A-4147-A177-3AD203B41FA5}">
                      <a16:colId xmlns:a16="http://schemas.microsoft.com/office/drawing/2014/main" val="4041740733"/>
                    </a:ext>
                  </a:extLst>
                </a:gridCol>
                <a:gridCol w="658368">
                  <a:extLst>
                    <a:ext uri="{9D8B030D-6E8A-4147-A177-3AD203B41FA5}">
                      <a16:colId xmlns:a16="http://schemas.microsoft.com/office/drawing/2014/main" val="1966008722"/>
                    </a:ext>
                  </a:extLst>
                </a:gridCol>
                <a:gridCol w="658368">
                  <a:extLst>
                    <a:ext uri="{9D8B030D-6E8A-4147-A177-3AD203B41FA5}">
                      <a16:colId xmlns:a16="http://schemas.microsoft.com/office/drawing/2014/main" val="372948159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297123911"/>
                  </a:ext>
                </a:extLst>
              </a:tr>
              <a:tr h="370840">
                <a:tc>
                  <a:txBody>
                    <a:bodyPr/>
                    <a:lstStyle/>
                    <a:p>
                      <a:r>
                        <a:rPr lang="en-US" sz="1000"/>
                        <a:t>sportschau</a:t>
                      </a:r>
                    </a:p>
                  </a:txBody>
                  <a:tcPr/>
                </a:tc>
                <a:tc>
                  <a:txBody>
                    <a:bodyPr/>
                    <a:lstStyle/>
                    <a:p>
                      <a:r>
                        <a:rPr lang="en-US" sz="1000"/>
                        <a:t>19391</a:t>
                      </a:r>
                    </a:p>
                  </a:txBody>
                  <a:tcPr/>
                </a:tc>
                <a:tc>
                  <a:txBody>
                    <a:bodyPr/>
                    <a:lstStyle/>
                    <a:p>
                      <a:r>
                        <a:rPr lang="en-US" sz="1000"/>
                        <a:t>5633</a:t>
                      </a:r>
                    </a:p>
                  </a:txBody>
                  <a:tcPr/>
                </a:tc>
                <a:tc>
                  <a:txBody>
                    <a:bodyPr/>
                    <a:lstStyle/>
                    <a:p>
                      <a:r>
                        <a:rPr lang="en-US" sz="1000"/>
                        <a:t>77</a:t>
                      </a:r>
                    </a:p>
                  </a:txBody>
                  <a:tcPr/>
                </a:tc>
                <a:tc>
                  <a:txBody>
                    <a:bodyPr/>
                    <a:lstStyle/>
                    <a:p>
                      <a:r>
                        <a:rPr lang="en-US" sz="1000"/>
                        <a:t>0</a:t>
                      </a:r>
                    </a:p>
                  </a:txBody>
                  <a:tcPr/>
                </a:tc>
                <a:tc>
                  <a:txBody>
                    <a:bodyPr/>
                    <a:lstStyle/>
                    <a:p>
                      <a:r>
                        <a:rPr lang="en-US" sz="1000"/>
                        <a:t>40</a:t>
                      </a:r>
                    </a:p>
                  </a:txBody>
                  <a:tcPr/>
                </a:tc>
                <a:tc>
                  <a:txBody>
                    <a:bodyPr/>
                    <a:lstStyle/>
                    <a:p>
                      <a:r>
                        <a:rPr lang="en-US" sz="1000"/>
                        <a:t>117</a:t>
                      </a:r>
                    </a:p>
                  </a:txBody>
                  <a:tcPr/>
                </a:tc>
                <a:tc>
                  <a:txBody>
                    <a:bodyPr/>
                    <a:lstStyle/>
                    <a:p>
                      <a:r>
                        <a:rPr lang="en-US" sz="1000"/>
                        <a:t>142829</a:t>
                      </a:r>
                    </a:p>
                  </a:txBody>
                  <a:tcPr/>
                </a:tc>
                <a:tc>
                  <a:txBody>
                    <a:bodyPr/>
                    <a:lstStyle/>
                    <a:p>
                      <a:r>
                        <a:rPr lang="en-US" sz="1000"/>
                        <a:t>2627</a:t>
                      </a:r>
                    </a:p>
                  </a:txBody>
                  <a:tcPr/>
                </a:tc>
                <a:tc>
                  <a:txBody>
                    <a:bodyPr/>
                    <a:lstStyle/>
                    <a:p>
                      <a:r>
                        <a:rPr lang="en-US" sz="1000"/>
                        <a:t>7.5010 %</a:t>
                      </a:r>
                    </a:p>
                  </a:txBody>
                  <a:tcPr/>
                </a:tc>
                <a:extLst>
                  <a:ext uri="{0D108BD9-81ED-4DB2-BD59-A6C34878D82A}">
                    <a16:rowId xmlns:a16="http://schemas.microsoft.com/office/drawing/2014/main" val="3388969329"/>
                  </a:ext>
                </a:extLst>
              </a:tr>
            </a:tbl>
          </a:graphicData>
        </a:graphic>
      </p:graphicFrame>
      <p:sp>
        <p:nvSpPr>
          <p:cNvPr id="4" name="Text Placeholder 3">
            <a:extLst>
              <a:ext uri="{FF2B5EF4-FFF2-40B4-BE49-F238E27FC236}">
                <a16:creationId xmlns:a16="http://schemas.microsoft.com/office/drawing/2014/main" id="{5DD528AB-E25F-473B-96A0-78D59FC2D2C1}"/>
              </a:ext>
            </a:extLst>
          </p:cNvPr>
          <p:cNvSpPr>
            <a:spLocks noGrp="1"/>
          </p:cNvSpPr>
          <p:nvPr>
            <p:ph type="body" sz="quarter" idx="14"/>
          </p:nvPr>
        </p:nvSpPr>
        <p:spPr/>
        <p:txBody>
          <a:bodyPr/>
          <a:lstStyle/>
          <a:p>
            <a:r>
              <a:rPr lang="en-US"/>
              <a:t>01.01.2018 - 31.01.2018</a:t>
            </a:r>
          </a:p>
        </p:txBody>
      </p:sp>
    </p:spTree>
    <p:extLst>
      <p:ext uri="{BB962C8B-B14F-4D97-AF65-F5344CB8AC3E}">
        <p14:creationId xmlns:p14="http://schemas.microsoft.com/office/powerpoint/2010/main" val="24800710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AC3103-CDCE-458D-8B05-309A27A24286}"/>
              </a:ext>
            </a:extLst>
          </p:cNvPr>
          <p:cNvSpPr>
            <a:spLocks noGrp="1"/>
          </p:cNvSpPr>
          <p:nvPr>
            <p:ph type="title"/>
          </p:nvPr>
        </p:nvSpPr>
        <p:spPr/>
        <p:txBody>
          <a:bodyPr/>
          <a:lstStyle/>
          <a:p>
            <a:r>
              <a:rPr lang="en-US"/>
              <a:t>Instagram Key Metrics Table (mit Videoviews) | 01.3.02.Sportschau</a:t>
            </a:r>
          </a:p>
        </p:txBody>
      </p:sp>
      <p:graphicFrame>
        <p:nvGraphicFramePr>
          <p:cNvPr id="5" name="Table Placeholder 4">
            <a:extLst>
              <a:ext uri="{FF2B5EF4-FFF2-40B4-BE49-F238E27FC236}">
                <a16:creationId xmlns:a16="http://schemas.microsoft.com/office/drawing/2014/main" id="{A038EEA2-8659-4EF4-9E80-1DE3084C5539}"/>
              </a:ext>
            </a:extLst>
          </p:cNvPr>
          <p:cNvGraphicFramePr>
            <a:graphicFrameLocks noGrp="1"/>
          </p:cNvGraphicFramePr>
          <p:nvPr>
            <p:ph type="tbl" sz="quarter" idx="13"/>
            <p:extLst>
              <p:ext uri="{D42A27DB-BD31-4B8C-83A1-F6EECF244321}">
                <p14:modId xmlns:p14="http://schemas.microsoft.com/office/powerpoint/2010/main" val="22216273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39">
                  <a:extLst>
                    <a:ext uri="{9D8B030D-6E8A-4147-A177-3AD203B41FA5}">
                      <a16:colId xmlns:a16="http://schemas.microsoft.com/office/drawing/2014/main" val="446441998"/>
                    </a:ext>
                  </a:extLst>
                </a:gridCol>
                <a:gridCol w="658368">
                  <a:extLst>
                    <a:ext uri="{9D8B030D-6E8A-4147-A177-3AD203B41FA5}">
                      <a16:colId xmlns:a16="http://schemas.microsoft.com/office/drawing/2014/main" val="2150959968"/>
                    </a:ext>
                  </a:extLst>
                </a:gridCol>
                <a:gridCol w="658368">
                  <a:extLst>
                    <a:ext uri="{9D8B030D-6E8A-4147-A177-3AD203B41FA5}">
                      <a16:colId xmlns:a16="http://schemas.microsoft.com/office/drawing/2014/main" val="1272841784"/>
                    </a:ext>
                  </a:extLst>
                </a:gridCol>
                <a:gridCol w="658368">
                  <a:extLst>
                    <a:ext uri="{9D8B030D-6E8A-4147-A177-3AD203B41FA5}">
                      <a16:colId xmlns:a16="http://schemas.microsoft.com/office/drawing/2014/main" val="2458247018"/>
                    </a:ext>
                  </a:extLst>
                </a:gridCol>
                <a:gridCol w="658368">
                  <a:extLst>
                    <a:ext uri="{9D8B030D-6E8A-4147-A177-3AD203B41FA5}">
                      <a16:colId xmlns:a16="http://schemas.microsoft.com/office/drawing/2014/main" val="2383469632"/>
                    </a:ext>
                  </a:extLst>
                </a:gridCol>
                <a:gridCol w="658368">
                  <a:extLst>
                    <a:ext uri="{9D8B030D-6E8A-4147-A177-3AD203B41FA5}">
                      <a16:colId xmlns:a16="http://schemas.microsoft.com/office/drawing/2014/main" val="353754058"/>
                    </a:ext>
                  </a:extLst>
                </a:gridCol>
                <a:gridCol w="658368">
                  <a:extLst>
                    <a:ext uri="{9D8B030D-6E8A-4147-A177-3AD203B41FA5}">
                      <a16:colId xmlns:a16="http://schemas.microsoft.com/office/drawing/2014/main" val="1297621344"/>
                    </a:ext>
                  </a:extLst>
                </a:gridCol>
                <a:gridCol w="658368">
                  <a:extLst>
                    <a:ext uri="{9D8B030D-6E8A-4147-A177-3AD203B41FA5}">
                      <a16:colId xmlns:a16="http://schemas.microsoft.com/office/drawing/2014/main" val="600712970"/>
                    </a:ext>
                  </a:extLst>
                </a:gridCol>
                <a:gridCol w="658368">
                  <a:extLst>
                    <a:ext uri="{9D8B030D-6E8A-4147-A177-3AD203B41FA5}">
                      <a16:colId xmlns:a16="http://schemas.microsoft.com/office/drawing/2014/main" val="3108662508"/>
                    </a:ext>
                  </a:extLst>
                </a:gridCol>
                <a:gridCol w="658368">
                  <a:extLst>
                    <a:ext uri="{9D8B030D-6E8A-4147-A177-3AD203B41FA5}">
                      <a16:colId xmlns:a16="http://schemas.microsoft.com/office/drawing/2014/main" val="2110589346"/>
                    </a:ext>
                  </a:extLst>
                </a:gridCol>
                <a:gridCol w="658368">
                  <a:extLst>
                    <a:ext uri="{9D8B030D-6E8A-4147-A177-3AD203B41FA5}">
                      <a16:colId xmlns:a16="http://schemas.microsoft.com/office/drawing/2014/main" val="1027720244"/>
                    </a:ext>
                  </a:extLst>
                </a:gridCol>
              </a:tblGrid>
              <a:tr h="370840">
                <a:tc>
                  <a:txBody>
                    <a:bodyPr/>
                    <a:lstStyle/>
                    <a:p>
                      <a:r>
                        <a:rPr lang="en-US" sz="1000"/>
                        <a:t>Name</a:t>
                      </a:r>
                    </a:p>
                  </a:txBody>
                  <a:tcPr/>
                </a:tc>
                <a:tc>
                  <a:txBody>
                    <a:bodyPr/>
                    <a:lstStyle/>
                    <a:p>
                      <a:r>
                        <a:rPr lang="en-US" sz="1000"/>
                        <a:t>Posts</a:t>
                      </a:r>
                    </a:p>
                  </a:txBody>
                  <a:tcPr/>
                </a:tc>
                <a:tc>
                  <a:txBody>
                    <a:bodyPr/>
                    <a:lstStyle/>
                    <a:p>
                      <a:r>
                        <a:rPr lang="en-US" sz="1000"/>
                        <a:t>Comments</a:t>
                      </a:r>
                    </a:p>
                  </a:txBody>
                  <a:tcPr/>
                </a:tc>
                <a:tc>
                  <a:txBody>
                    <a:bodyPr/>
                    <a:lstStyle/>
                    <a:p>
                      <a:r>
                        <a:rPr lang="en-US" sz="1000"/>
                        <a:t>Total Impressions</a:t>
                      </a:r>
                    </a:p>
                  </a:txBody>
                  <a:tcPr/>
                </a:tc>
                <a:tc>
                  <a:txBody>
                    <a:bodyPr/>
                    <a:lstStyle/>
                    <a:p>
                      <a:r>
                        <a:rPr lang="en-US" sz="1000"/>
                        <a:t>Total Engagement</a:t>
                      </a:r>
                    </a:p>
                  </a:txBody>
                  <a:tcPr/>
                </a:tc>
                <a:tc>
                  <a:txBody>
                    <a:bodyPr/>
                    <a:lstStyle/>
                    <a:p>
                      <a:r>
                        <a:rPr lang="en-US" sz="1000"/>
                        <a:t>Reach</a:t>
                      </a:r>
                    </a:p>
                  </a:txBody>
                  <a:tcPr/>
                </a:tc>
                <a:tc>
                  <a:txBody>
                    <a:bodyPr/>
                    <a:lstStyle/>
                    <a:p>
                      <a:r>
                        <a:rPr lang="en-US" sz="1000"/>
                        <a:t>Total Saves</a:t>
                      </a:r>
                    </a:p>
                  </a:txBody>
                  <a:tcPr/>
                </a:tc>
                <a:tc>
                  <a:txBody>
                    <a:bodyPr/>
                    <a:lstStyle/>
                    <a:p>
                      <a:r>
                        <a:rPr lang="en-US" sz="1000"/>
                        <a:t>VideoViews</a:t>
                      </a:r>
                    </a:p>
                  </a:txBody>
                  <a:tcPr/>
                </a:tc>
                <a:tc>
                  <a:txBody>
                    <a:bodyPr/>
                    <a:lstStyle/>
                    <a:p>
                      <a:r>
                        <a:rPr lang="en-US" sz="1000"/>
                        <a:t>Image Posts</a:t>
                      </a:r>
                    </a:p>
                  </a:txBody>
                  <a:tcPr/>
                </a:tc>
                <a:tc>
                  <a:txBody>
                    <a:bodyPr/>
                    <a:lstStyle/>
                    <a:p>
                      <a:r>
                        <a:rPr lang="en-US" sz="1000"/>
                        <a:t>Carousel Posts</a:t>
                      </a:r>
                    </a:p>
                  </a:txBody>
                  <a:tcPr/>
                </a:tc>
                <a:tc>
                  <a:txBody>
                    <a:bodyPr/>
                    <a:lstStyle/>
                    <a:p>
                      <a:r>
                        <a:rPr lang="en-US" sz="1000"/>
                        <a:t>Video Posts</a:t>
                      </a:r>
                    </a:p>
                  </a:txBody>
                  <a:tcPr/>
                </a:tc>
                <a:extLst>
                  <a:ext uri="{0D108BD9-81ED-4DB2-BD59-A6C34878D82A}">
                    <a16:rowId xmlns:a16="http://schemas.microsoft.com/office/drawing/2014/main" val="122640367"/>
                  </a:ext>
                </a:extLst>
              </a:tr>
              <a:tr h="370840">
                <a:tc>
                  <a:txBody>
                    <a:bodyPr/>
                    <a:lstStyle/>
                    <a:p>
                      <a:r>
                        <a:rPr lang="en-US" sz="1000"/>
                        <a:t>sportschau</a:t>
                      </a:r>
                    </a:p>
                  </a:txBody>
                  <a:tcPr/>
                </a:tc>
                <a:tc>
                  <a:txBody>
                    <a:bodyPr/>
                    <a:lstStyle/>
                    <a:p>
                      <a:r>
                        <a:rPr lang="en-US" sz="1000"/>
                        <a:t>117</a:t>
                      </a:r>
                    </a:p>
                  </a:txBody>
                  <a:tcPr/>
                </a:tc>
                <a:tc>
                  <a:txBody>
                    <a:bodyPr/>
                    <a:lstStyle/>
                    <a:p>
                      <a:r>
                        <a:rPr lang="en-US" sz="1000"/>
                        <a:t>2529</a:t>
                      </a:r>
                    </a:p>
                  </a:txBody>
                  <a:tcPr/>
                </a:tc>
                <a:tc>
                  <a:txBody>
                    <a:bodyPr/>
                    <a:lstStyle/>
                    <a:p>
                      <a:r>
                        <a:rPr lang="en-US" sz="1000"/>
                        <a:t>2187275</a:t>
                      </a:r>
                    </a:p>
                  </a:txBody>
                  <a:tcPr/>
                </a:tc>
                <a:tc>
                  <a:txBody>
                    <a:bodyPr/>
                    <a:lstStyle/>
                    <a:p>
                      <a:r>
                        <a:rPr lang="en-US" sz="1000"/>
                        <a:t>151035</a:t>
                      </a:r>
                    </a:p>
                  </a:txBody>
                  <a:tcPr/>
                </a:tc>
                <a:tc>
                  <a:txBody>
                    <a:bodyPr/>
                    <a:lstStyle/>
                    <a:p>
                      <a:r>
                        <a:rPr lang="en-US" sz="1000"/>
                        <a:t>1787549</a:t>
                      </a:r>
                    </a:p>
                  </a:txBody>
                  <a:tcPr/>
                </a:tc>
                <a:tc>
                  <a:txBody>
                    <a:bodyPr/>
                    <a:lstStyle/>
                    <a:p>
                      <a:r>
                        <a:rPr lang="en-US" sz="1000"/>
                        <a:t>7439</a:t>
                      </a:r>
                    </a:p>
                  </a:txBody>
                  <a:tcPr/>
                </a:tc>
                <a:tc>
                  <a:txBody>
                    <a:bodyPr/>
                    <a:lstStyle/>
                    <a:p>
                      <a:r>
                        <a:rPr lang="en-US" sz="1000"/>
                        <a:t>856088</a:t>
                      </a:r>
                    </a:p>
                  </a:txBody>
                  <a:tcPr/>
                </a:tc>
                <a:tc>
                  <a:txBody>
                    <a:bodyPr/>
                    <a:lstStyle/>
                    <a:p>
                      <a:r>
                        <a:rPr lang="en-US" sz="1000"/>
                        <a:t>77</a:t>
                      </a:r>
                    </a:p>
                  </a:txBody>
                  <a:tcPr/>
                </a:tc>
                <a:tc>
                  <a:txBody>
                    <a:bodyPr/>
                    <a:lstStyle/>
                    <a:p>
                      <a:r>
                        <a:rPr lang="en-US" sz="1000"/>
                        <a:t>0</a:t>
                      </a:r>
                    </a:p>
                  </a:txBody>
                  <a:tcPr/>
                </a:tc>
                <a:tc>
                  <a:txBody>
                    <a:bodyPr/>
                    <a:lstStyle/>
                    <a:p>
                      <a:r>
                        <a:rPr lang="en-US" sz="1000"/>
                        <a:t>40</a:t>
                      </a:r>
                    </a:p>
                  </a:txBody>
                  <a:tcPr/>
                </a:tc>
                <a:extLst>
                  <a:ext uri="{0D108BD9-81ED-4DB2-BD59-A6C34878D82A}">
                    <a16:rowId xmlns:a16="http://schemas.microsoft.com/office/drawing/2014/main" val="3982600576"/>
                  </a:ext>
                </a:extLst>
              </a:tr>
            </a:tbl>
          </a:graphicData>
        </a:graphic>
      </p:graphicFrame>
      <p:sp>
        <p:nvSpPr>
          <p:cNvPr id="4" name="Text Placeholder 3">
            <a:extLst>
              <a:ext uri="{FF2B5EF4-FFF2-40B4-BE49-F238E27FC236}">
                <a16:creationId xmlns:a16="http://schemas.microsoft.com/office/drawing/2014/main" id="{FB2EB8D9-60B1-48D9-B508-24467AB3B893}"/>
              </a:ext>
            </a:extLst>
          </p:cNvPr>
          <p:cNvSpPr>
            <a:spLocks noGrp="1"/>
          </p:cNvSpPr>
          <p:nvPr>
            <p:ph type="body" sz="quarter" idx="14"/>
          </p:nvPr>
        </p:nvSpPr>
        <p:spPr/>
        <p:txBody>
          <a:bodyPr/>
          <a:lstStyle/>
          <a:p>
            <a:r>
              <a:rPr lang="en-US"/>
              <a:t>01.01.2018 - 31.01.2018</a:t>
            </a:r>
          </a:p>
        </p:txBody>
      </p:sp>
    </p:spTree>
    <p:extLst>
      <p:ext uri="{BB962C8B-B14F-4D97-AF65-F5344CB8AC3E}">
        <p14:creationId xmlns:p14="http://schemas.microsoft.com/office/powerpoint/2010/main" val="11890752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BE58B9-F486-4B26-B939-9AC025DFB799}"/>
              </a:ext>
            </a:extLst>
          </p:cNvPr>
          <p:cNvSpPr>
            <a:spLocks noGrp="1"/>
          </p:cNvSpPr>
          <p:nvPr>
            <p:ph type="title"/>
          </p:nvPr>
        </p:nvSpPr>
        <p:spPr/>
        <p:txBody>
          <a:bodyPr/>
          <a:lstStyle/>
          <a:p>
            <a:r>
              <a:rPr lang="en-US"/>
              <a:t>Twitter Own Tweets Table | 01.3.02.Sportschau - 1 of 12</a:t>
            </a:r>
          </a:p>
        </p:txBody>
      </p:sp>
      <p:graphicFrame>
        <p:nvGraphicFramePr>
          <p:cNvPr id="5" name="Table Placeholder 4">
            <a:extLst>
              <a:ext uri="{FF2B5EF4-FFF2-40B4-BE49-F238E27FC236}">
                <a16:creationId xmlns:a16="http://schemas.microsoft.com/office/drawing/2014/main" id="{F3BBAE23-8067-4641-B037-43FD941A4697}"/>
              </a:ext>
            </a:extLst>
          </p:cNvPr>
          <p:cNvGraphicFramePr>
            <a:graphicFrameLocks noGrp="1"/>
          </p:cNvGraphicFramePr>
          <p:nvPr>
            <p:ph type="tbl" sz="quarter" idx="13"/>
            <p:extLst>
              <p:ext uri="{D42A27DB-BD31-4B8C-83A1-F6EECF244321}">
                <p14:modId xmlns:p14="http://schemas.microsoft.com/office/powerpoint/2010/main" val="15209121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3">
                  <a:extLst>
                    <a:ext uri="{9D8B030D-6E8A-4147-A177-3AD203B41FA5}">
                      <a16:colId xmlns:a16="http://schemas.microsoft.com/office/drawing/2014/main" val="115981416"/>
                    </a:ext>
                  </a:extLst>
                </a:gridCol>
                <a:gridCol w="576072">
                  <a:extLst>
                    <a:ext uri="{9D8B030D-6E8A-4147-A177-3AD203B41FA5}">
                      <a16:colId xmlns:a16="http://schemas.microsoft.com/office/drawing/2014/main" val="2722921484"/>
                    </a:ext>
                  </a:extLst>
                </a:gridCol>
                <a:gridCol w="576072">
                  <a:extLst>
                    <a:ext uri="{9D8B030D-6E8A-4147-A177-3AD203B41FA5}">
                      <a16:colId xmlns:a16="http://schemas.microsoft.com/office/drawing/2014/main" val="2511793259"/>
                    </a:ext>
                  </a:extLst>
                </a:gridCol>
                <a:gridCol w="576072">
                  <a:extLst>
                    <a:ext uri="{9D8B030D-6E8A-4147-A177-3AD203B41FA5}">
                      <a16:colId xmlns:a16="http://schemas.microsoft.com/office/drawing/2014/main" val="2354231928"/>
                    </a:ext>
                  </a:extLst>
                </a:gridCol>
                <a:gridCol w="576072">
                  <a:extLst>
                    <a:ext uri="{9D8B030D-6E8A-4147-A177-3AD203B41FA5}">
                      <a16:colId xmlns:a16="http://schemas.microsoft.com/office/drawing/2014/main" val="4254508239"/>
                    </a:ext>
                  </a:extLst>
                </a:gridCol>
                <a:gridCol w="576072">
                  <a:extLst>
                    <a:ext uri="{9D8B030D-6E8A-4147-A177-3AD203B41FA5}">
                      <a16:colId xmlns:a16="http://schemas.microsoft.com/office/drawing/2014/main" val="3569461613"/>
                    </a:ext>
                  </a:extLst>
                </a:gridCol>
                <a:gridCol w="576072">
                  <a:extLst>
                    <a:ext uri="{9D8B030D-6E8A-4147-A177-3AD203B41FA5}">
                      <a16:colId xmlns:a16="http://schemas.microsoft.com/office/drawing/2014/main" val="1672050071"/>
                    </a:ext>
                  </a:extLst>
                </a:gridCol>
                <a:gridCol w="576072">
                  <a:extLst>
                    <a:ext uri="{9D8B030D-6E8A-4147-A177-3AD203B41FA5}">
                      <a16:colId xmlns:a16="http://schemas.microsoft.com/office/drawing/2014/main" val="3497842414"/>
                    </a:ext>
                  </a:extLst>
                </a:gridCol>
                <a:gridCol w="740664">
                  <a:extLst>
                    <a:ext uri="{9D8B030D-6E8A-4147-A177-3AD203B41FA5}">
                      <a16:colId xmlns:a16="http://schemas.microsoft.com/office/drawing/2014/main" val="2559087631"/>
                    </a:ext>
                  </a:extLst>
                </a:gridCol>
                <a:gridCol w="576072">
                  <a:extLst>
                    <a:ext uri="{9D8B030D-6E8A-4147-A177-3AD203B41FA5}">
                      <a16:colId xmlns:a16="http://schemas.microsoft.com/office/drawing/2014/main" val="4098323265"/>
                    </a:ext>
                  </a:extLst>
                </a:gridCol>
                <a:gridCol w="576072">
                  <a:extLst>
                    <a:ext uri="{9D8B030D-6E8A-4147-A177-3AD203B41FA5}">
                      <a16:colId xmlns:a16="http://schemas.microsoft.com/office/drawing/2014/main" val="19226863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372120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@sportschau - 2018-01-31 19:21:39</a:t>
                      </a:r>
                      <a:r>
                        <a:rPr kumimoji="0" lang="en-US" sz="1000" b="0" i="0" u="none" strike="noStrike" kern="1200" cap="none" spc="0" normalizeH="0" baseline="0" noProof="0">
                          <a:ln>
                            <a:noFill/>
                          </a:ln>
                          <a:solidFill>
                            <a:prstClr val="black"/>
                          </a:solidFill>
                          <a:effectLst/>
                          <a:uLnTx/>
                          <a:uFillTx/>
                          <a:latin typeface="+mn-lt"/>
                          <a:ea typeface="+mn-ea"/>
                          <a:cs typeface="+mn-cs"/>
                        </a:rPr>
                        <a:t>
 „Things“ ;-) https://t.co/LUwsN9f1LK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05.12.2019 00:36:45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62162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- 2018-01-31 19:17:00</a:t>
                      </a:r>
                      <a:r>
                        <a:rPr kumimoji="0" lang="de-DE" sz="1000" b="0" i="0" u="none" strike="noStrike" kern="1200" cap="none" spc="0" normalizeH="0" baseline="0" noProof="0">
                          <a:ln>
                            <a:noFill/>
                          </a:ln>
                          <a:solidFill>
                            <a:prstClr val="black"/>
                          </a:solidFill>
                          <a:effectLst/>
                          <a:uLnTx/>
                          <a:uFillTx/>
                          <a:latin typeface="+mn-lt"/>
                          <a:ea typeface="+mn-ea"/>
                          <a:cs typeface="+mn-cs"/>
                        </a:rPr>
                        <a:t>
 Die ersten Athleten sind schon in Südkorea, andere fahren noch um Weltcuppunkte. So wie die alpinen Rennfahrerinnen, die am Wochenende in Garmisch-Partenkirchen am Start sind. https://t.co/CqPuVf1PCS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05.12.2019 00:36:45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57239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- 2018-01-31 19:13:36</a:t>
                      </a:r>
                      <a:r>
                        <a:rPr kumimoji="0" lang="de-DE" sz="1000" b="0" i="0" u="none" strike="noStrike" kern="1200" cap="none" spc="0" normalizeH="0" baseline="0" noProof="0">
                          <a:ln>
                            <a:noFill/>
                          </a:ln>
                          <a:solidFill>
                            <a:prstClr val="black"/>
                          </a:solidFill>
                          <a:effectLst/>
                          <a:uLnTx/>
                          <a:uFillTx/>
                          <a:latin typeface="+mn-lt"/>
                          <a:ea typeface="+mn-ea"/>
                          <a:cs typeface="+mn-cs"/>
                        </a:rPr>
                        <a:t>
 Bei Instagram schrieb @RealOwo: "… jetzt wackeln einige Stühle“ ;-) https://t.co/rN8D105KrY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05.12.2019 00:36:45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57787574"/>
                  </a:ext>
                </a:extLst>
              </a:tr>
            </a:tbl>
          </a:graphicData>
        </a:graphic>
      </p:graphicFrame>
      <p:sp>
        <p:nvSpPr>
          <p:cNvPr id="4" name="Text Placeholder 3">
            <a:extLst>
              <a:ext uri="{FF2B5EF4-FFF2-40B4-BE49-F238E27FC236}">
                <a16:creationId xmlns:a16="http://schemas.microsoft.com/office/drawing/2014/main" id="{F61DB5DF-F3AB-4C66-8AED-80825C2C715F}"/>
              </a:ext>
            </a:extLst>
          </p:cNvPr>
          <p:cNvSpPr>
            <a:spLocks noGrp="1"/>
          </p:cNvSpPr>
          <p:nvPr>
            <p:ph type="body" sz="quarter" idx="14"/>
          </p:nvPr>
        </p:nvSpPr>
        <p:spPr/>
        <p:txBody>
          <a:bodyPr/>
          <a:lstStyle/>
          <a:p>
            <a:r>
              <a:rPr lang="en-US"/>
              <a:t>01.01.2018 - 31.01.2018</a:t>
            </a:r>
          </a:p>
        </p:txBody>
      </p:sp>
    </p:spTree>
    <p:extLst>
      <p:ext uri="{BB962C8B-B14F-4D97-AF65-F5344CB8AC3E}">
        <p14:creationId xmlns:p14="http://schemas.microsoft.com/office/powerpoint/2010/main" val="23827846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CFB2A-FA0E-4319-86E6-A0D6014BB61F}"/>
              </a:ext>
            </a:extLst>
          </p:cNvPr>
          <p:cNvSpPr>
            <a:spLocks noGrp="1"/>
          </p:cNvSpPr>
          <p:nvPr>
            <p:ph type="title"/>
          </p:nvPr>
        </p:nvSpPr>
        <p:spPr/>
        <p:txBody>
          <a:bodyPr/>
          <a:lstStyle/>
          <a:p>
            <a:r>
              <a:rPr lang="en-US"/>
              <a:t>Twitter Own Tweets Table | 01.3.02.Sportschau - 2 of 12</a:t>
            </a:r>
          </a:p>
        </p:txBody>
      </p:sp>
      <p:graphicFrame>
        <p:nvGraphicFramePr>
          <p:cNvPr id="5" name="Table Placeholder 4">
            <a:extLst>
              <a:ext uri="{FF2B5EF4-FFF2-40B4-BE49-F238E27FC236}">
                <a16:creationId xmlns:a16="http://schemas.microsoft.com/office/drawing/2014/main" id="{9B61C46A-B971-49B2-83A7-894E1ECEE638}"/>
              </a:ext>
            </a:extLst>
          </p:cNvPr>
          <p:cNvGraphicFramePr>
            <a:graphicFrameLocks noGrp="1"/>
          </p:cNvGraphicFramePr>
          <p:nvPr>
            <p:ph type="tbl" sz="quarter" idx="13"/>
            <p:extLst>
              <p:ext uri="{D42A27DB-BD31-4B8C-83A1-F6EECF244321}">
                <p14:modId xmlns:p14="http://schemas.microsoft.com/office/powerpoint/2010/main" val="17848980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3">
                  <a:extLst>
                    <a:ext uri="{9D8B030D-6E8A-4147-A177-3AD203B41FA5}">
                      <a16:colId xmlns:a16="http://schemas.microsoft.com/office/drawing/2014/main" val="2534148134"/>
                    </a:ext>
                  </a:extLst>
                </a:gridCol>
                <a:gridCol w="576072">
                  <a:extLst>
                    <a:ext uri="{9D8B030D-6E8A-4147-A177-3AD203B41FA5}">
                      <a16:colId xmlns:a16="http://schemas.microsoft.com/office/drawing/2014/main" val="3959916136"/>
                    </a:ext>
                  </a:extLst>
                </a:gridCol>
                <a:gridCol w="576072">
                  <a:extLst>
                    <a:ext uri="{9D8B030D-6E8A-4147-A177-3AD203B41FA5}">
                      <a16:colId xmlns:a16="http://schemas.microsoft.com/office/drawing/2014/main" val="1426425737"/>
                    </a:ext>
                  </a:extLst>
                </a:gridCol>
                <a:gridCol w="576072">
                  <a:extLst>
                    <a:ext uri="{9D8B030D-6E8A-4147-A177-3AD203B41FA5}">
                      <a16:colId xmlns:a16="http://schemas.microsoft.com/office/drawing/2014/main" val="4078896772"/>
                    </a:ext>
                  </a:extLst>
                </a:gridCol>
                <a:gridCol w="576072">
                  <a:extLst>
                    <a:ext uri="{9D8B030D-6E8A-4147-A177-3AD203B41FA5}">
                      <a16:colId xmlns:a16="http://schemas.microsoft.com/office/drawing/2014/main" val="250074070"/>
                    </a:ext>
                  </a:extLst>
                </a:gridCol>
                <a:gridCol w="576072">
                  <a:extLst>
                    <a:ext uri="{9D8B030D-6E8A-4147-A177-3AD203B41FA5}">
                      <a16:colId xmlns:a16="http://schemas.microsoft.com/office/drawing/2014/main" val="1366443453"/>
                    </a:ext>
                  </a:extLst>
                </a:gridCol>
                <a:gridCol w="576072">
                  <a:extLst>
                    <a:ext uri="{9D8B030D-6E8A-4147-A177-3AD203B41FA5}">
                      <a16:colId xmlns:a16="http://schemas.microsoft.com/office/drawing/2014/main" val="1965493303"/>
                    </a:ext>
                  </a:extLst>
                </a:gridCol>
                <a:gridCol w="576072">
                  <a:extLst>
                    <a:ext uri="{9D8B030D-6E8A-4147-A177-3AD203B41FA5}">
                      <a16:colId xmlns:a16="http://schemas.microsoft.com/office/drawing/2014/main" val="1444229382"/>
                    </a:ext>
                  </a:extLst>
                </a:gridCol>
                <a:gridCol w="740664">
                  <a:extLst>
                    <a:ext uri="{9D8B030D-6E8A-4147-A177-3AD203B41FA5}">
                      <a16:colId xmlns:a16="http://schemas.microsoft.com/office/drawing/2014/main" val="2772100934"/>
                    </a:ext>
                  </a:extLst>
                </a:gridCol>
                <a:gridCol w="576072">
                  <a:extLst>
                    <a:ext uri="{9D8B030D-6E8A-4147-A177-3AD203B41FA5}">
                      <a16:colId xmlns:a16="http://schemas.microsoft.com/office/drawing/2014/main" val="3911914096"/>
                    </a:ext>
                  </a:extLst>
                </a:gridCol>
                <a:gridCol w="576072">
                  <a:extLst>
                    <a:ext uri="{9D8B030D-6E8A-4147-A177-3AD203B41FA5}">
                      <a16:colId xmlns:a16="http://schemas.microsoft.com/office/drawing/2014/main" val="15721703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4228287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- 2018-01-31 18:58:00</a:t>
                      </a:r>
                      <a:r>
                        <a:rPr kumimoji="0" lang="de-DE" sz="1000" b="0" i="0" u="none" strike="noStrike" kern="1200" cap="none" spc="0" normalizeH="0" baseline="0" noProof="0">
                          <a:ln>
                            <a:noFill/>
                          </a:ln>
                          <a:solidFill>
                            <a:prstClr val="black"/>
                          </a:solidFill>
                          <a:effectLst/>
                          <a:uLnTx/>
                          <a:uFillTx/>
                          <a:latin typeface="+mn-lt"/>
                          <a:ea typeface="+mn-ea"/>
                          <a:cs typeface="+mn-cs"/>
                        </a:rPr>
                        <a:t>
 Lasst uns mal durchzählen, wer nach den Transfers im Europapokal spielen darf https://t.co/R4bUIm1qcs #BVB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05.12.2019 00:36:45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1842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- 2018-01-31 18:47:01</a:t>
                      </a:r>
                      <a:r>
                        <a:rPr kumimoji="0" lang="de-DE" sz="1000" b="0" i="0" u="none" strike="noStrike" kern="1200" cap="none" spc="0" normalizeH="0" baseline="0" noProof="0">
                          <a:ln>
                            <a:noFill/>
                          </a:ln>
                          <a:solidFill>
                            <a:prstClr val="black"/>
                          </a:solidFill>
                          <a:effectLst/>
                          <a:uLnTx/>
                          <a:uFillTx/>
                          <a:latin typeface="+mn-lt"/>
                          <a:ea typeface="+mn-ea"/>
                          <a:cs typeface="+mn-cs"/>
                        </a:rPr>
                        <a:t>
 🎙Stürmer @Mario_Gomez spricht im Interview über seinen Wechsel zurück zum @VfB Stuttgart, das Vaterwerden und sein großes Ziel - die Nominierung zur WM 2018. https://t.co/6n061nS42w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05.12.2019 00:36:45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90025328"/>
                  </a:ext>
                </a:extLst>
              </a:tr>
            </a:tbl>
          </a:graphicData>
        </a:graphic>
      </p:graphicFrame>
      <p:sp>
        <p:nvSpPr>
          <p:cNvPr id="4" name="Text Placeholder 3">
            <a:extLst>
              <a:ext uri="{FF2B5EF4-FFF2-40B4-BE49-F238E27FC236}">
                <a16:creationId xmlns:a16="http://schemas.microsoft.com/office/drawing/2014/main" id="{1C338AA0-6FEB-4D16-BAA9-693940471882}"/>
              </a:ext>
            </a:extLst>
          </p:cNvPr>
          <p:cNvSpPr>
            <a:spLocks noGrp="1"/>
          </p:cNvSpPr>
          <p:nvPr>
            <p:ph type="body" sz="quarter" idx="14"/>
          </p:nvPr>
        </p:nvSpPr>
        <p:spPr/>
        <p:txBody>
          <a:bodyPr/>
          <a:lstStyle/>
          <a:p>
            <a:r>
              <a:rPr lang="en-US"/>
              <a:t>01.01.2018 - 31.01.2018</a:t>
            </a:r>
          </a:p>
        </p:txBody>
      </p:sp>
    </p:spTree>
    <p:extLst>
      <p:ext uri="{BB962C8B-B14F-4D97-AF65-F5344CB8AC3E}">
        <p14:creationId xmlns:p14="http://schemas.microsoft.com/office/powerpoint/2010/main" val="24384286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24C82-1EFE-4438-B714-72ABFC6CEE40}"/>
              </a:ext>
            </a:extLst>
          </p:cNvPr>
          <p:cNvSpPr>
            <a:spLocks noGrp="1"/>
          </p:cNvSpPr>
          <p:nvPr>
            <p:ph type="title"/>
          </p:nvPr>
        </p:nvSpPr>
        <p:spPr/>
        <p:txBody>
          <a:bodyPr/>
          <a:lstStyle/>
          <a:p>
            <a:r>
              <a:rPr lang="en-US"/>
              <a:t>Twitter Own Tweets Table | 01.3.02.Sportschau - 3 of 12</a:t>
            </a:r>
          </a:p>
        </p:txBody>
      </p:sp>
      <p:graphicFrame>
        <p:nvGraphicFramePr>
          <p:cNvPr id="5" name="Table Placeholder 4">
            <a:extLst>
              <a:ext uri="{FF2B5EF4-FFF2-40B4-BE49-F238E27FC236}">
                <a16:creationId xmlns:a16="http://schemas.microsoft.com/office/drawing/2014/main" id="{926FE997-D450-4DA4-AC4E-FB16F39ACF8F}"/>
              </a:ext>
            </a:extLst>
          </p:cNvPr>
          <p:cNvGraphicFramePr>
            <a:graphicFrameLocks noGrp="1"/>
          </p:cNvGraphicFramePr>
          <p:nvPr>
            <p:ph type="tbl" sz="quarter" idx="13"/>
            <p:extLst>
              <p:ext uri="{D42A27DB-BD31-4B8C-83A1-F6EECF244321}">
                <p14:modId xmlns:p14="http://schemas.microsoft.com/office/powerpoint/2010/main" val="1810801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3">
                  <a:extLst>
                    <a:ext uri="{9D8B030D-6E8A-4147-A177-3AD203B41FA5}">
                      <a16:colId xmlns:a16="http://schemas.microsoft.com/office/drawing/2014/main" val="93002865"/>
                    </a:ext>
                  </a:extLst>
                </a:gridCol>
                <a:gridCol w="576072">
                  <a:extLst>
                    <a:ext uri="{9D8B030D-6E8A-4147-A177-3AD203B41FA5}">
                      <a16:colId xmlns:a16="http://schemas.microsoft.com/office/drawing/2014/main" val="678813335"/>
                    </a:ext>
                  </a:extLst>
                </a:gridCol>
                <a:gridCol w="576072">
                  <a:extLst>
                    <a:ext uri="{9D8B030D-6E8A-4147-A177-3AD203B41FA5}">
                      <a16:colId xmlns:a16="http://schemas.microsoft.com/office/drawing/2014/main" val="2627945688"/>
                    </a:ext>
                  </a:extLst>
                </a:gridCol>
                <a:gridCol w="576072">
                  <a:extLst>
                    <a:ext uri="{9D8B030D-6E8A-4147-A177-3AD203B41FA5}">
                      <a16:colId xmlns:a16="http://schemas.microsoft.com/office/drawing/2014/main" val="3699730103"/>
                    </a:ext>
                  </a:extLst>
                </a:gridCol>
                <a:gridCol w="576072">
                  <a:extLst>
                    <a:ext uri="{9D8B030D-6E8A-4147-A177-3AD203B41FA5}">
                      <a16:colId xmlns:a16="http://schemas.microsoft.com/office/drawing/2014/main" val="1951535598"/>
                    </a:ext>
                  </a:extLst>
                </a:gridCol>
                <a:gridCol w="576072">
                  <a:extLst>
                    <a:ext uri="{9D8B030D-6E8A-4147-A177-3AD203B41FA5}">
                      <a16:colId xmlns:a16="http://schemas.microsoft.com/office/drawing/2014/main" val="3174104452"/>
                    </a:ext>
                  </a:extLst>
                </a:gridCol>
                <a:gridCol w="576072">
                  <a:extLst>
                    <a:ext uri="{9D8B030D-6E8A-4147-A177-3AD203B41FA5}">
                      <a16:colId xmlns:a16="http://schemas.microsoft.com/office/drawing/2014/main" val="2093470058"/>
                    </a:ext>
                  </a:extLst>
                </a:gridCol>
                <a:gridCol w="576072">
                  <a:extLst>
                    <a:ext uri="{9D8B030D-6E8A-4147-A177-3AD203B41FA5}">
                      <a16:colId xmlns:a16="http://schemas.microsoft.com/office/drawing/2014/main" val="113966854"/>
                    </a:ext>
                  </a:extLst>
                </a:gridCol>
                <a:gridCol w="740664">
                  <a:extLst>
                    <a:ext uri="{9D8B030D-6E8A-4147-A177-3AD203B41FA5}">
                      <a16:colId xmlns:a16="http://schemas.microsoft.com/office/drawing/2014/main" val="1582208937"/>
                    </a:ext>
                  </a:extLst>
                </a:gridCol>
                <a:gridCol w="576072">
                  <a:extLst>
                    <a:ext uri="{9D8B030D-6E8A-4147-A177-3AD203B41FA5}">
                      <a16:colId xmlns:a16="http://schemas.microsoft.com/office/drawing/2014/main" val="261516452"/>
                    </a:ext>
                  </a:extLst>
                </a:gridCol>
                <a:gridCol w="576072">
                  <a:extLst>
                    <a:ext uri="{9D8B030D-6E8A-4147-A177-3AD203B41FA5}">
                      <a16:colId xmlns:a16="http://schemas.microsoft.com/office/drawing/2014/main" val="31083415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3005595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- 2018-01-31 18:33:00</a:t>
                      </a:r>
                      <a:r>
                        <a:rPr kumimoji="0" lang="de-DE" sz="1000" b="0" i="0" u="none" strike="noStrike" kern="1200" cap="none" spc="0" normalizeH="0" baseline="0" noProof="0">
                          <a:ln>
                            <a:noFill/>
                          </a:ln>
                          <a:solidFill>
                            <a:prstClr val="black"/>
                          </a:solidFill>
                          <a:effectLst/>
                          <a:uLnTx/>
                          <a:uFillTx/>
                          <a:latin typeface="+mn-lt"/>
                          <a:ea typeface="+mn-ea"/>
                          <a:cs typeface="+mn-cs"/>
                        </a:rPr>
                        <a:t>
 Er galt als "Feuerwehrmann" und "harter Hund. Nun trauert der Fußball in NRW und besonders der @VfLBochum1848eV um Trainer Rolf Schafstall https://t.co/ySApjmCIrd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05.12.2019 00:36:45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40949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- 2018-01-31 18:11:00</a:t>
                      </a:r>
                      <a:r>
                        <a:rPr kumimoji="0" lang="de-DE" sz="1000" b="0" i="0" u="none" strike="noStrike" kern="1200" cap="none" spc="0" normalizeH="0" baseline="0" noProof="0">
                          <a:ln>
                            <a:noFill/>
                          </a:ln>
                          <a:solidFill>
                            <a:prstClr val="black"/>
                          </a:solidFill>
                          <a:effectLst/>
                          <a:uLnTx/>
                          <a:uFillTx/>
                          <a:latin typeface="+mn-lt"/>
                          <a:ea typeface="+mn-ea"/>
                          <a:cs typeface="+mn-cs"/>
                        </a:rPr>
                        <a:t>
 Überraschung bei den Löwen: Der jordanische Investor Hasan Ismaik zieht sich aus dem Aufsichtsrat und dem Beirat des Regionalligisten zurück. https://t.co/AUjw5TPtMT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05.12.2019 00:36:45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30853207"/>
                  </a:ext>
                </a:extLst>
              </a:tr>
            </a:tbl>
          </a:graphicData>
        </a:graphic>
      </p:graphicFrame>
      <p:sp>
        <p:nvSpPr>
          <p:cNvPr id="4" name="Text Placeholder 3">
            <a:extLst>
              <a:ext uri="{FF2B5EF4-FFF2-40B4-BE49-F238E27FC236}">
                <a16:creationId xmlns:a16="http://schemas.microsoft.com/office/drawing/2014/main" id="{F217AE24-0BD7-4487-97C7-B2C27D0FDDF8}"/>
              </a:ext>
            </a:extLst>
          </p:cNvPr>
          <p:cNvSpPr>
            <a:spLocks noGrp="1"/>
          </p:cNvSpPr>
          <p:nvPr>
            <p:ph type="body" sz="quarter" idx="14"/>
          </p:nvPr>
        </p:nvSpPr>
        <p:spPr/>
        <p:txBody>
          <a:bodyPr/>
          <a:lstStyle/>
          <a:p>
            <a:r>
              <a:rPr lang="en-US"/>
              <a:t>01.01.2018 - 31.01.2018</a:t>
            </a:r>
          </a:p>
        </p:txBody>
      </p:sp>
    </p:spTree>
    <p:extLst>
      <p:ext uri="{BB962C8B-B14F-4D97-AF65-F5344CB8AC3E}">
        <p14:creationId xmlns:p14="http://schemas.microsoft.com/office/powerpoint/2010/main" val="40224001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0F011-2180-49CE-B3E9-D48389E321C3}"/>
              </a:ext>
            </a:extLst>
          </p:cNvPr>
          <p:cNvSpPr>
            <a:spLocks noGrp="1"/>
          </p:cNvSpPr>
          <p:nvPr>
            <p:ph type="title"/>
          </p:nvPr>
        </p:nvSpPr>
        <p:spPr/>
        <p:txBody>
          <a:bodyPr/>
          <a:lstStyle/>
          <a:p>
            <a:r>
              <a:rPr lang="en-US"/>
              <a:t>Twitter Own Tweets Table | 01.3.02.Sportschau - 4 of 12</a:t>
            </a:r>
          </a:p>
        </p:txBody>
      </p:sp>
      <p:graphicFrame>
        <p:nvGraphicFramePr>
          <p:cNvPr id="5" name="Table Placeholder 4">
            <a:extLst>
              <a:ext uri="{FF2B5EF4-FFF2-40B4-BE49-F238E27FC236}">
                <a16:creationId xmlns:a16="http://schemas.microsoft.com/office/drawing/2014/main" id="{DE3FEAAE-B4AD-46B9-9842-2FF68EA00F55}"/>
              </a:ext>
            </a:extLst>
          </p:cNvPr>
          <p:cNvGraphicFramePr>
            <a:graphicFrameLocks noGrp="1"/>
          </p:cNvGraphicFramePr>
          <p:nvPr>
            <p:ph type="tbl" sz="quarter" idx="13"/>
            <p:extLst>
              <p:ext uri="{D42A27DB-BD31-4B8C-83A1-F6EECF244321}">
                <p14:modId xmlns:p14="http://schemas.microsoft.com/office/powerpoint/2010/main" val="17101959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3">
                  <a:extLst>
                    <a:ext uri="{9D8B030D-6E8A-4147-A177-3AD203B41FA5}">
                      <a16:colId xmlns:a16="http://schemas.microsoft.com/office/drawing/2014/main" val="3767270611"/>
                    </a:ext>
                  </a:extLst>
                </a:gridCol>
                <a:gridCol w="576072">
                  <a:extLst>
                    <a:ext uri="{9D8B030D-6E8A-4147-A177-3AD203B41FA5}">
                      <a16:colId xmlns:a16="http://schemas.microsoft.com/office/drawing/2014/main" val="555099298"/>
                    </a:ext>
                  </a:extLst>
                </a:gridCol>
                <a:gridCol w="576072">
                  <a:extLst>
                    <a:ext uri="{9D8B030D-6E8A-4147-A177-3AD203B41FA5}">
                      <a16:colId xmlns:a16="http://schemas.microsoft.com/office/drawing/2014/main" val="2554089627"/>
                    </a:ext>
                  </a:extLst>
                </a:gridCol>
                <a:gridCol w="576072">
                  <a:extLst>
                    <a:ext uri="{9D8B030D-6E8A-4147-A177-3AD203B41FA5}">
                      <a16:colId xmlns:a16="http://schemas.microsoft.com/office/drawing/2014/main" val="1972291493"/>
                    </a:ext>
                  </a:extLst>
                </a:gridCol>
                <a:gridCol w="576072">
                  <a:extLst>
                    <a:ext uri="{9D8B030D-6E8A-4147-A177-3AD203B41FA5}">
                      <a16:colId xmlns:a16="http://schemas.microsoft.com/office/drawing/2014/main" val="434530693"/>
                    </a:ext>
                  </a:extLst>
                </a:gridCol>
                <a:gridCol w="576072">
                  <a:extLst>
                    <a:ext uri="{9D8B030D-6E8A-4147-A177-3AD203B41FA5}">
                      <a16:colId xmlns:a16="http://schemas.microsoft.com/office/drawing/2014/main" val="942543666"/>
                    </a:ext>
                  </a:extLst>
                </a:gridCol>
                <a:gridCol w="576072">
                  <a:extLst>
                    <a:ext uri="{9D8B030D-6E8A-4147-A177-3AD203B41FA5}">
                      <a16:colId xmlns:a16="http://schemas.microsoft.com/office/drawing/2014/main" val="2207878166"/>
                    </a:ext>
                  </a:extLst>
                </a:gridCol>
                <a:gridCol w="576072">
                  <a:extLst>
                    <a:ext uri="{9D8B030D-6E8A-4147-A177-3AD203B41FA5}">
                      <a16:colId xmlns:a16="http://schemas.microsoft.com/office/drawing/2014/main" val="638746214"/>
                    </a:ext>
                  </a:extLst>
                </a:gridCol>
                <a:gridCol w="740664">
                  <a:extLst>
                    <a:ext uri="{9D8B030D-6E8A-4147-A177-3AD203B41FA5}">
                      <a16:colId xmlns:a16="http://schemas.microsoft.com/office/drawing/2014/main" val="1748846487"/>
                    </a:ext>
                  </a:extLst>
                </a:gridCol>
                <a:gridCol w="576072">
                  <a:extLst>
                    <a:ext uri="{9D8B030D-6E8A-4147-A177-3AD203B41FA5}">
                      <a16:colId xmlns:a16="http://schemas.microsoft.com/office/drawing/2014/main" val="3134568842"/>
                    </a:ext>
                  </a:extLst>
                </a:gridCol>
                <a:gridCol w="576072">
                  <a:extLst>
                    <a:ext uri="{9D8B030D-6E8A-4147-A177-3AD203B41FA5}">
                      <a16:colId xmlns:a16="http://schemas.microsoft.com/office/drawing/2014/main" val="36650353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2114802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- 2018-01-31 17:42:00</a:t>
                      </a:r>
                      <a:r>
                        <a:rPr kumimoji="0" lang="de-DE" sz="1000" b="0" i="0" u="none" strike="noStrike" kern="1200" cap="none" spc="0" normalizeH="0" baseline="0" noProof="0">
                          <a:ln>
                            <a:noFill/>
                          </a:ln>
                          <a:solidFill>
                            <a:prstClr val="black"/>
                          </a:solidFill>
                          <a:effectLst/>
                          <a:uLnTx/>
                          <a:uFillTx/>
                          <a:latin typeface="+mn-lt"/>
                          <a:ea typeface="+mn-ea"/>
                          <a:cs typeface="+mn-cs"/>
                        </a:rPr>
                        <a:t>
 📺 Eishockey gehört in Südkorea nicht zu den ganz populären Sportarten. Um das Niveau des Nationalteams dennoch zu steigern hat man einige Spieler aus Nordamerika eingebürgert. auch der Trainer hat NHL-Erfahrung. https://t.co/eTIDzHy7wX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05.12.2019 00:36:45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13176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- 2018-01-31 17:34:00</a:t>
                      </a:r>
                      <a:r>
                        <a:rPr kumimoji="0" lang="de-DE" sz="1000" b="0" i="0" u="none" strike="noStrike" kern="1200" cap="none" spc="0" normalizeH="0" baseline="0" noProof="0">
                          <a:ln>
                            <a:noFill/>
                          </a:ln>
                          <a:solidFill>
                            <a:prstClr val="black"/>
                          </a:solidFill>
                          <a:effectLst/>
                          <a:uLnTx/>
                          <a:uFillTx/>
                          <a:latin typeface="+mn-lt"/>
                          <a:ea typeface="+mn-ea"/>
                          <a:cs typeface="+mn-cs"/>
                        </a:rPr>
                        <a:t>
 Zähneknirschend haben die @fwk_1907 eine Einigung mit dem @HSV über die "Ablösemodalitäten" für Trainer Bernd Hollerbach erzielt. https://t.co/In0678zM4p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05.12.2019 00:36:45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06837661"/>
                  </a:ext>
                </a:extLst>
              </a:tr>
            </a:tbl>
          </a:graphicData>
        </a:graphic>
      </p:graphicFrame>
      <p:sp>
        <p:nvSpPr>
          <p:cNvPr id="4" name="Text Placeholder 3">
            <a:extLst>
              <a:ext uri="{FF2B5EF4-FFF2-40B4-BE49-F238E27FC236}">
                <a16:creationId xmlns:a16="http://schemas.microsoft.com/office/drawing/2014/main" id="{5BF97B1F-6B97-4D59-846E-0886F1419CA9}"/>
              </a:ext>
            </a:extLst>
          </p:cNvPr>
          <p:cNvSpPr>
            <a:spLocks noGrp="1"/>
          </p:cNvSpPr>
          <p:nvPr>
            <p:ph type="body" sz="quarter" idx="14"/>
          </p:nvPr>
        </p:nvSpPr>
        <p:spPr/>
        <p:txBody>
          <a:bodyPr/>
          <a:lstStyle/>
          <a:p>
            <a:r>
              <a:rPr lang="en-US"/>
              <a:t>01.01.2018 - 31.01.2018</a:t>
            </a:r>
          </a:p>
        </p:txBody>
      </p:sp>
    </p:spTree>
    <p:extLst>
      <p:ext uri="{BB962C8B-B14F-4D97-AF65-F5344CB8AC3E}">
        <p14:creationId xmlns:p14="http://schemas.microsoft.com/office/powerpoint/2010/main" val="34542453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30802-F893-4C23-A673-E1EC4B79BA20}"/>
              </a:ext>
            </a:extLst>
          </p:cNvPr>
          <p:cNvSpPr>
            <a:spLocks noGrp="1"/>
          </p:cNvSpPr>
          <p:nvPr>
            <p:ph type="title"/>
          </p:nvPr>
        </p:nvSpPr>
        <p:spPr/>
        <p:txBody>
          <a:bodyPr/>
          <a:lstStyle/>
          <a:p>
            <a:r>
              <a:rPr lang="en-US"/>
              <a:t>Twitter Own Tweets Table | 01.3.02.Sportschau - 5 of 12</a:t>
            </a:r>
          </a:p>
        </p:txBody>
      </p:sp>
      <p:graphicFrame>
        <p:nvGraphicFramePr>
          <p:cNvPr id="5" name="Table Placeholder 4">
            <a:extLst>
              <a:ext uri="{FF2B5EF4-FFF2-40B4-BE49-F238E27FC236}">
                <a16:creationId xmlns:a16="http://schemas.microsoft.com/office/drawing/2014/main" id="{38BDD7EE-C21F-4F55-B75D-9E0D43A8BE60}"/>
              </a:ext>
            </a:extLst>
          </p:cNvPr>
          <p:cNvGraphicFramePr>
            <a:graphicFrameLocks noGrp="1"/>
          </p:cNvGraphicFramePr>
          <p:nvPr>
            <p:ph type="tbl" sz="quarter" idx="13"/>
            <p:extLst>
              <p:ext uri="{D42A27DB-BD31-4B8C-83A1-F6EECF244321}">
                <p14:modId xmlns:p14="http://schemas.microsoft.com/office/powerpoint/2010/main" val="32068206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3">
                  <a:extLst>
                    <a:ext uri="{9D8B030D-6E8A-4147-A177-3AD203B41FA5}">
                      <a16:colId xmlns:a16="http://schemas.microsoft.com/office/drawing/2014/main" val="1671611221"/>
                    </a:ext>
                  </a:extLst>
                </a:gridCol>
                <a:gridCol w="576072">
                  <a:extLst>
                    <a:ext uri="{9D8B030D-6E8A-4147-A177-3AD203B41FA5}">
                      <a16:colId xmlns:a16="http://schemas.microsoft.com/office/drawing/2014/main" val="3377887302"/>
                    </a:ext>
                  </a:extLst>
                </a:gridCol>
                <a:gridCol w="576072">
                  <a:extLst>
                    <a:ext uri="{9D8B030D-6E8A-4147-A177-3AD203B41FA5}">
                      <a16:colId xmlns:a16="http://schemas.microsoft.com/office/drawing/2014/main" val="3685258123"/>
                    </a:ext>
                  </a:extLst>
                </a:gridCol>
                <a:gridCol w="576072">
                  <a:extLst>
                    <a:ext uri="{9D8B030D-6E8A-4147-A177-3AD203B41FA5}">
                      <a16:colId xmlns:a16="http://schemas.microsoft.com/office/drawing/2014/main" val="1999891680"/>
                    </a:ext>
                  </a:extLst>
                </a:gridCol>
                <a:gridCol w="576072">
                  <a:extLst>
                    <a:ext uri="{9D8B030D-6E8A-4147-A177-3AD203B41FA5}">
                      <a16:colId xmlns:a16="http://schemas.microsoft.com/office/drawing/2014/main" val="4062949700"/>
                    </a:ext>
                  </a:extLst>
                </a:gridCol>
                <a:gridCol w="576072">
                  <a:extLst>
                    <a:ext uri="{9D8B030D-6E8A-4147-A177-3AD203B41FA5}">
                      <a16:colId xmlns:a16="http://schemas.microsoft.com/office/drawing/2014/main" val="3172024486"/>
                    </a:ext>
                  </a:extLst>
                </a:gridCol>
                <a:gridCol w="576072">
                  <a:extLst>
                    <a:ext uri="{9D8B030D-6E8A-4147-A177-3AD203B41FA5}">
                      <a16:colId xmlns:a16="http://schemas.microsoft.com/office/drawing/2014/main" val="3352010692"/>
                    </a:ext>
                  </a:extLst>
                </a:gridCol>
                <a:gridCol w="576072">
                  <a:extLst>
                    <a:ext uri="{9D8B030D-6E8A-4147-A177-3AD203B41FA5}">
                      <a16:colId xmlns:a16="http://schemas.microsoft.com/office/drawing/2014/main" val="1708423918"/>
                    </a:ext>
                  </a:extLst>
                </a:gridCol>
                <a:gridCol w="740664">
                  <a:extLst>
                    <a:ext uri="{9D8B030D-6E8A-4147-A177-3AD203B41FA5}">
                      <a16:colId xmlns:a16="http://schemas.microsoft.com/office/drawing/2014/main" val="3464911874"/>
                    </a:ext>
                  </a:extLst>
                </a:gridCol>
                <a:gridCol w="576072">
                  <a:extLst>
                    <a:ext uri="{9D8B030D-6E8A-4147-A177-3AD203B41FA5}">
                      <a16:colId xmlns:a16="http://schemas.microsoft.com/office/drawing/2014/main" val="2950961688"/>
                    </a:ext>
                  </a:extLst>
                </a:gridCol>
                <a:gridCol w="576072">
                  <a:extLst>
                    <a:ext uri="{9D8B030D-6E8A-4147-A177-3AD203B41FA5}">
                      <a16:colId xmlns:a16="http://schemas.microsoft.com/office/drawing/2014/main" val="12635174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2493225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- 2018-01-31 17:26:00</a:t>
                      </a:r>
                      <a:r>
                        <a:rPr kumimoji="0" lang="de-DE" sz="1000" b="0" i="0" u="none" strike="noStrike" kern="1200" cap="none" spc="0" normalizeH="0" baseline="0" noProof="0">
                          <a:ln>
                            <a:noFill/>
                          </a:ln>
                          <a:solidFill>
                            <a:prstClr val="black"/>
                          </a:solidFill>
                          <a:effectLst/>
                          <a:uLnTx/>
                          <a:uFillTx/>
                          <a:latin typeface="+mn-lt"/>
                          <a:ea typeface="+mn-ea"/>
                          <a:cs typeface="+mn-cs"/>
                        </a:rPr>
                        <a:t>
 📺 Übrigens hohlen sich auch die @FCBfrauen in Doha im Trainingslager den Feinschliff für die Rückrunde.  https://t.co/0AcplZ6f1m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05.12.2019 00:36:45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14208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- 2018-01-31 17:03:00</a:t>
                      </a:r>
                      <a:r>
                        <a:rPr kumimoji="0" lang="de-DE" sz="1000" b="0" i="0" u="none" strike="noStrike" kern="1200" cap="none" spc="0" normalizeH="0" baseline="0" noProof="0">
                          <a:ln>
                            <a:noFill/>
                          </a:ln>
                          <a:solidFill>
                            <a:prstClr val="black"/>
                          </a:solidFill>
                          <a:effectLst/>
                          <a:uLnTx/>
                          <a:uFillTx/>
                          <a:latin typeface="+mn-lt"/>
                          <a:ea typeface="+mn-ea"/>
                          <a:cs typeface="+mn-cs"/>
                        </a:rPr>
                        <a:t>
 Schon mal für die Planung am Samstag für euch https://t.co/MJnN0E3I0c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05.12.2019 00:36:45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01204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- 2018-01-31 16:51:00</a:t>
                      </a:r>
                      <a:r>
                        <a:rPr kumimoji="0" lang="de-DE" sz="1000" b="0" i="0" u="none" strike="noStrike" kern="1200" cap="none" spc="0" normalizeH="0" baseline="0" noProof="0">
                          <a:ln>
                            <a:noFill/>
                          </a:ln>
                          <a:solidFill>
                            <a:prstClr val="black"/>
                          </a:solidFill>
                          <a:effectLst/>
                          <a:uLnTx/>
                          <a:uFillTx/>
                          <a:latin typeface="+mn-lt"/>
                          <a:ea typeface="+mn-ea"/>
                          <a:cs typeface="+mn-cs"/>
                        </a:rPr>
                        <a:t>
 Beim den @Rote_Teufel stehen Entscheidungen in der Trainerfrage an. Gerüchten zufolge soll Michael Frontzeck den erkrankten FCK-Cheftrainer Jeff Strasser vertreten. https://t.co/7nSWALMNTU #FCK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05.12.2019 00:36:45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0846013"/>
                  </a:ext>
                </a:extLst>
              </a:tr>
            </a:tbl>
          </a:graphicData>
        </a:graphic>
      </p:graphicFrame>
      <p:sp>
        <p:nvSpPr>
          <p:cNvPr id="4" name="Text Placeholder 3">
            <a:extLst>
              <a:ext uri="{FF2B5EF4-FFF2-40B4-BE49-F238E27FC236}">
                <a16:creationId xmlns:a16="http://schemas.microsoft.com/office/drawing/2014/main" id="{3FDCE381-18BA-4A0D-985E-BB899C6E4314}"/>
              </a:ext>
            </a:extLst>
          </p:cNvPr>
          <p:cNvSpPr>
            <a:spLocks noGrp="1"/>
          </p:cNvSpPr>
          <p:nvPr>
            <p:ph type="body" sz="quarter" idx="14"/>
          </p:nvPr>
        </p:nvSpPr>
        <p:spPr/>
        <p:txBody>
          <a:bodyPr/>
          <a:lstStyle/>
          <a:p>
            <a:r>
              <a:rPr lang="en-US"/>
              <a:t>01.01.2018 - 31.01.2018</a:t>
            </a:r>
          </a:p>
        </p:txBody>
      </p:sp>
    </p:spTree>
    <p:extLst>
      <p:ext uri="{BB962C8B-B14F-4D97-AF65-F5344CB8AC3E}">
        <p14:creationId xmlns:p14="http://schemas.microsoft.com/office/powerpoint/2010/main" val="16717064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E5C24C-BF68-45A1-B4D7-B1BF058288CF}"/>
              </a:ext>
            </a:extLst>
          </p:cNvPr>
          <p:cNvSpPr>
            <a:spLocks noGrp="1"/>
          </p:cNvSpPr>
          <p:nvPr>
            <p:ph type="title"/>
          </p:nvPr>
        </p:nvSpPr>
        <p:spPr/>
        <p:txBody>
          <a:bodyPr/>
          <a:lstStyle/>
          <a:p>
            <a:r>
              <a:rPr lang="en-US"/>
              <a:t>Twitter Own Tweets Table | 01.3.02.Sportschau - 6 of 12</a:t>
            </a:r>
          </a:p>
        </p:txBody>
      </p:sp>
      <p:graphicFrame>
        <p:nvGraphicFramePr>
          <p:cNvPr id="5" name="Table Placeholder 4">
            <a:extLst>
              <a:ext uri="{FF2B5EF4-FFF2-40B4-BE49-F238E27FC236}">
                <a16:creationId xmlns:a16="http://schemas.microsoft.com/office/drawing/2014/main" id="{AA87F7D6-35FB-46C0-95F8-A7FFB2A9EFF0}"/>
              </a:ext>
            </a:extLst>
          </p:cNvPr>
          <p:cNvGraphicFramePr>
            <a:graphicFrameLocks noGrp="1"/>
          </p:cNvGraphicFramePr>
          <p:nvPr>
            <p:ph type="tbl" sz="quarter" idx="13"/>
            <p:extLst>
              <p:ext uri="{D42A27DB-BD31-4B8C-83A1-F6EECF244321}">
                <p14:modId xmlns:p14="http://schemas.microsoft.com/office/powerpoint/2010/main" val="2324278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3">
                  <a:extLst>
                    <a:ext uri="{9D8B030D-6E8A-4147-A177-3AD203B41FA5}">
                      <a16:colId xmlns:a16="http://schemas.microsoft.com/office/drawing/2014/main" val="207319955"/>
                    </a:ext>
                  </a:extLst>
                </a:gridCol>
                <a:gridCol w="576072">
                  <a:extLst>
                    <a:ext uri="{9D8B030D-6E8A-4147-A177-3AD203B41FA5}">
                      <a16:colId xmlns:a16="http://schemas.microsoft.com/office/drawing/2014/main" val="892840992"/>
                    </a:ext>
                  </a:extLst>
                </a:gridCol>
                <a:gridCol w="576072">
                  <a:extLst>
                    <a:ext uri="{9D8B030D-6E8A-4147-A177-3AD203B41FA5}">
                      <a16:colId xmlns:a16="http://schemas.microsoft.com/office/drawing/2014/main" val="1544575911"/>
                    </a:ext>
                  </a:extLst>
                </a:gridCol>
                <a:gridCol w="576072">
                  <a:extLst>
                    <a:ext uri="{9D8B030D-6E8A-4147-A177-3AD203B41FA5}">
                      <a16:colId xmlns:a16="http://schemas.microsoft.com/office/drawing/2014/main" val="1320125641"/>
                    </a:ext>
                  </a:extLst>
                </a:gridCol>
                <a:gridCol w="576072">
                  <a:extLst>
                    <a:ext uri="{9D8B030D-6E8A-4147-A177-3AD203B41FA5}">
                      <a16:colId xmlns:a16="http://schemas.microsoft.com/office/drawing/2014/main" val="932420736"/>
                    </a:ext>
                  </a:extLst>
                </a:gridCol>
                <a:gridCol w="576072">
                  <a:extLst>
                    <a:ext uri="{9D8B030D-6E8A-4147-A177-3AD203B41FA5}">
                      <a16:colId xmlns:a16="http://schemas.microsoft.com/office/drawing/2014/main" val="1030241674"/>
                    </a:ext>
                  </a:extLst>
                </a:gridCol>
                <a:gridCol w="576072">
                  <a:extLst>
                    <a:ext uri="{9D8B030D-6E8A-4147-A177-3AD203B41FA5}">
                      <a16:colId xmlns:a16="http://schemas.microsoft.com/office/drawing/2014/main" val="4230971372"/>
                    </a:ext>
                  </a:extLst>
                </a:gridCol>
                <a:gridCol w="576072">
                  <a:extLst>
                    <a:ext uri="{9D8B030D-6E8A-4147-A177-3AD203B41FA5}">
                      <a16:colId xmlns:a16="http://schemas.microsoft.com/office/drawing/2014/main" val="3075171452"/>
                    </a:ext>
                  </a:extLst>
                </a:gridCol>
                <a:gridCol w="740664">
                  <a:extLst>
                    <a:ext uri="{9D8B030D-6E8A-4147-A177-3AD203B41FA5}">
                      <a16:colId xmlns:a16="http://schemas.microsoft.com/office/drawing/2014/main" val="75846454"/>
                    </a:ext>
                  </a:extLst>
                </a:gridCol>
                <a:gridCol w="576072">
                  <a:extLst>
                    <a:ext uri="{9D8B030D-6E8A-4147-A177-3AD203B41FA5}">
                      <a16:colId xmlns:a16="http://schemas.microsoft.com/office/drawing/2014/main" val="3291394396"/>
                    </a:ext>
                  </a:extLst>
                </a:gridCol>
                <a:gridCol w="576072">
                  <a:extLst>
                    <a:ext uri="{9D8B030D-6E8A-4147-A177-3AD203B41FA5}">
                      <a16:colId xmlns:a16="http://schemas.microsoft.com/office/drawing/2014/main" val="21124345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3094035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@sportschau - 2018-01-31 16:49:11</a:t>
                      </a:r>
                      <a:r>
                        <a:rPr kumimoji="0" lang="nl-NL" sz="1000" b="0" i="0" u="none" strike="noStrike" kern="1200" cap="none" spc="0" normalizeH="0" baseline="0" noProof="0">
                          <a:ln>
                            <a:noFill/>
                          </a:ln>
                          <a:solidFill>
                            <a:prstClr val="black"/>
                          </a:solidFill>
                          <a:effectLst/>
                          <a:uLnTx/>
                          <a:uFillTx/>
                          <a:latin typeface="+mn-lt"/>
                          <a:ea typeface="+mn-ea"/>
                          <a:cs typeface="+mn-cs"/>
                        </a:rPr>
                        <a:t>
 #echteleihe https://t.co/zU4y1AjNX0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05.12.2019 00:36:45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00214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- 2018-01-31 16:48:17</a:t>
                      </a:r>
                      <a:r>
                        <a:rPr kumimoji="0" lang="de-DE" sz="1000" b="0" i="0" u="none" strike="noStrike" kern="1200" cap="none" spc="0" normalizeH="0" baseline="0" noProof="0">
                          <a:ln>
                            <a:noFill/>
                          </a:ln>
                          <a:solidFill>
                            <a:prstClr val="black"/>
                          </a:solidFill>
                          <a:effectLst/>
                          <a:uLnTx/>
                          <a:uFillTx/>
                          <a:latin typeface="+mn-lt"/>
                          <a:ea typeface="+mn-ea"/>
                          <a:cs typeface="+mn-cs"/>
                        </a:rPr>
                        <a:t>
 #nocheinwechsel https://t.co/ZPIlqp12oN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05.12.2019 00:36:45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91872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- 2018-01-31 16:38:38</a:t>
                      </a:r>
                      <a:r>
                        <a:rPr kumimoji="0" lang="de-DE" sz="1000" b="0" i="0" u="none" strike="noStrike" kern="1200" cap="none" spc="0" normalizeH="0" baseline="0" noProof="0">
                          <a:ln>
                            <a:noFill/>
                          </a:ln>
                          <a:solidFill>
                            <a:prstClr val="black"/>
                          </a:solidFill>
                          <a:effectLst/>
                          <a:uLnTx/>
                          <a:uFillTx/>
                          <a:latin typeface="+mn-lt"/>
                          <a:ea typeface="+mn-ea"/>
                          <a:cs typeface="+mn-cs"/>
                        </a:rPr>
                        <a:t>
 Wer bringt gestandene Männer wie Ex-NFL-Profi @BjoernWerner so richtig ins schwärmen? Kurz vorm Superbowl ist die Antwort nicht allzu schwer… #SuperBowl #SBLII https://t.co/FYyM0JDEcb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29.11.2019 19:50:05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06973569"/>
                  </a:ext>
                </a:extLst>
              </a:tr>
            </a:tbl>
          </a:graphicData>
        </a:graphic>
      </p:graphicFrame>
      <p:sp>
        <p:nvSpPr>
          <p:cNvPr id="4" name="Text Placeholder 3">
            <a:extLst>
              <a:ext uri="{FF2B5EF4-FFF2-40B4-BE49-F238E27FC236}">
                <a16:creationId xmlns:a16="http://schemas.microsoft.com/office/drawing/2014/main" id="{C0B08749-2E01-4793-8E5C-EC33747C1102}"/>
              </a:ext>
            </a:extLst>
          </p:cNvPr>
          <p:cNvSpPr>
            <a:spLocks noGrp="1"/>
          </p:cNvSpPr>
          <p:nvPr>
            <p:ph type="body" sz="quarter" idx="14"/>
          </p:nvPr>
        </p:nvSpPr>
        <p:spPr/>
        <p:txBody>
          <a:bodyPr/>
          <a:lstStyle/>
          <a:p>
            <a:r>
              <a:rPr lang="en-US"/>
              <a:t>01.01.2018 - 31.01.2018</a:t>
            </a:r>
          </a:p>
        </p:txBody>
      </p:sp>
    </p:spTree>
    <p:extLst>
      <p:ext uri="{BB962C8B-B14F-4D97-AF65-F5344CB8AC3E}">
        <p14:creationId xmlns:p14="http://schemas.microsoft.com/office/powerpoint/2010/main" val="40488462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1825A-054F-4775-B925-29D1001C87EA}"/>
              </a:ext>
            </a:extLst>
          </p:cNvPr>
          <p:cNvSpPr>
            <a:spLocks noGrp="1"/>
          </p:cNvSpPr>
          <p:nvPr>
            <p:ph type="title"/>
          </p:nvPr>
        </p:nvSpPr>
        <p:spPr/>
        <p:txBody>
          <a:bodyPr/>
          <a:lstStyle/>
          <a:p>
            <a:r>
              <a:rPr lang="en-US"/>
              <a:t>Twitter Own Tweets Table | 01.3.02.Sportschau - 7 of 12</a:t>
            </a:r>
          </a:p>
        </p:txBody>
      </p:sp>
      <p:graphicFrame>
        <p:nvGraphicFramePr>
          <p:cNvPr id="5" name="Table Placeholder 4">
            <a:extLst>
              <a:ext uri="{FF2B5EF4-FFF2-40B4-BE49-F238E27FC236}">
                <a16:creationId xmlns:a16="http://schemas.microsoft.com/office/drawing/2014/main" id="{94ABEB15-57B5-4EC7-A589-80619B58C326}"/>
              </a:ext>
            </a:extLst>
          </p:cNvPr>
          <p:cNvGraphicFramePr>
            <a:graphicFrameLocks noGrp="1"/>
          </p:cNvGraphicFramePr>
          <p:nvPr>
            <p:ph type="tbl" sz="quarter" idx="13"/>
            <p:extLst>
              <p:ext uri="{D42A27DB-BD31-4B8C-83A1-F6EECF244321}">
                <p14:modId xmlns:p14="http://schemas.microsoft.com/office/powerpoint/2010/main" val="1374207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3">
                  <a:extLst>
                    <a:ext uri="{9D8B030D-6E8A-4147-A177-3AD203B41FA5}">
                      <a16:colId xmlns:a16="http://schemas.microsoft.com/office/drawing/2014/main" val="3031259455"/>
                    </a:ext>
                  </a:extLst>
                </a:gridCol>
                <a:gridCol w="576072">
                  <a:extLst>
                    <a:ext uri="{9D8B030D-6E8A-4147-A177-3AD203B41FA5}">
                      <a16:colId xmlns:a16="http://schemas.microsoft.com/office/drawing/2014/main" val="1111755653"/>
                    </a:ext>
                  </a:extLst>
                </a:gridCol>
                <a:gridCol w="576072">
                  <a:extLst>
                    <a:ext uri="{9D8B030D-6E8A-4147-A177-3AD203B41FA5}">
                      <a16:colId xmlns:a16="http://schemas.microsoft.com/office/drawing/2014/main" val="1702389637"/>
                    </a:ext>
                  </a:extLst>
                </a:gridCol>
                <a:gridCol w="576072">
                  <a:extLst>
                    <a:ext uri="{9D8B030D-6E8A-4147-A177-3AD203B41FA5}">
                      <a16:colId xmlns:a16="http://schemas.microsoft.com/office/drawing/2014/main" val="3709558573"/>
                    </a:ext>
                  </a:extLst>
                </a:gridCol>
                <a:gridCol w="576072">
                  <a:extLst>
                    <a:ext uri="{9D8B030D-6E8A-4147-A177-3AD203B41FA5}">
                      <a16:colId xmlns:a16="http://schemas.microsoft.com/office/drawing/2014/main" val="1860907292"/>
                    </a:ext>
                  </a:extLst>
                </a:gridCol>
                <a:gridCol w="576072">
                  <a:extLst>
                    <a:ext uri="{9D8B030D-6E8A-4147-A177-3AD203B41FA5}">
                      <a16:colId xmlns:a16="http://schemas.microsoft.com/office/drawing/2014/main" val="2468195192"/>
                    </a:ext>
                  </a:extLst>
                </a:gridCol>
                <a:gridCol w="576072">
                  <a:extLst>
                    <a:ext uri="{9D8B030D-6E8A-4147-A177-3AD203B41FA5}">
                      <a16:colId xmlns:a16="http://schemas.microsoft.com/office/drawing/2014/main" val="2627156541"/>
                    </a:ext>
                  </a:extLst>
                </a:gridCol>
                <a:gridCol w="576072">
                  <a:extLst>
                    <a:ext uri="{9D8B030D-6E8A-4147-A177-3AD203B41FA5}">
                      <a16:colId xmlns:a16="http://schemas.microsoft.com/office/drawing/2014/main" val="3367115958"/>
                    </a:ext>
                  </a:extLst>
                </a:gridCol>
                <a:gridCol w="740664">
                  <a:extLst>
                    <a:ext uri="{9D8B030D-6E8A-4147-A177-3AD203B41FA5}">
                      <a16:colId xmlns:a16="http://schemas.microsoft.com/office/drawing/2014/main" val="1003707340"/>
                    </a:ext>
                  </a:extLst>
                </a:gridCol>
                <a:gridCol w="576072">
                  <a:extLst>
                    <a:ext uri="{9D8B030D-6E8A-4147-A177-3AD203B41FA5}">
                      <a16:colId xmlns:a16="http://schemas.microsoft.com/office/drawing/2014/main" val="4170589183"/>
                    </a:ext>
                  </a:extLst>
                </a:gridCol>
                <a:gridCol w="576072">
                  <a:extLst>
                    <a:ext uri="{9D8B030D-6E8A-4147-A177-3AD203B41FA5}">
                      <a16:colId xmlns:a16="http://schemas.microsoft.com/office/drawing/2014/main" val="13404498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565920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- 2018-01-31 16:32:56</a:t>
                      </a:r>
                      <a:r>
                        <a:rPr kumimoji="0" lang="de-DE" sz="1000" b="0" i="0" u="none" strike="noStrike" kern="1200" cap="none" spc="0" normalizeH="0" baseline="0" noProof="0">
                          <a:ln>
                            <a:noFill/>
                          </a:ln>
                          <a:solidFill>
                            <a:prstClr val="black"/>
                          </a:solidFill>
                          <a:effectLst/>
                          <a:uLnTx/>
                          <a:uFillTx/>
                          <a:latin typeface="+mn-lt"/>
                          <a:ea typeface="+mn-ea"/>
                          <a:cs typeface="+mn-cs"/>
                        </a:rPr>
                        <a:t>
 Das wochenlange Leipziger Tauziehen um Umaro Embalo von Benfica Lissabon hat ein Ende. Kommt Calhanoglu?  https://t.co/4kPjInnopt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05.12.2019 00:36:45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11910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- 2018-01-31 16:23:38</a:t>
                      </a:r>
                      <a:r>
                        <a:rPr kumimoji="0" lang="de-DE" sz="1000" b="0" i="0" u="none" strike="noStrike" kern="1200" cap="none" spc="0" normalizeH="0" baseline="0" noProof="0">
                          <a:ln>
                            <a:noFill/>
                          </a:ln>
                          <a:solidFill>
                            <a:prstClr val="black"/>
                          </a:solidFill>
                          <a:effectLst/>
                          <a:uLnTx/>
                          <a:uFillTx/>
                          <a:latin typeface="+mn-lt"/>
                          <a:ea typeface="+mn-ea"/>
                          <a:cs typeface="+mn-cs"/>
                        </a:rPr>
                        <a:t>
 Verrückter Junge, dieser Auba. #BVB #Aubameyang https://t.co/ydQyAWkAmE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29.11.2019 19:50:05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37621291"/>
                  </a:ext>
                </a:extLst>
              </a:tr>
            </a:tbl>
          </a:graphicData>
        </a:graphic>
      </p:graphicFrame>
      <p:sp>
        <p:nvSpPr>
          <p:cNvPr id="4" name="Text Placeholder 3">
            <a:extLst>
              <a:ext uri="{FF2B5EF4-FFF2-40B4-BE49-F238E27FC236}">
                <a16:creationId xmlns:a16="http://schemas.microsoft.com/office/drawing/2014/main" id="{218FA284-FE62-42DE-A76E-6CC9153F5969}"/>
              </a:ext>
            </a:extLst>
          </p:cNvPr>
          <p:cNvSpPr>
            <a:spLocks noGrp="1"/>
          </p:cNvSpPr>
          <p:nvPr>
            <p:ph type="body" sz="quarter" idx="14"/>
          </p:nvPr>
        </p:nvSpPr>
        <p:spPr/>
        <p:txBody>
          <a:bodyPr/>
          <a:lstStyle/>
          <a:p>
            <a:r>
              <a:rPr lang="en-US"/>
              <a:t>01.01.2018 - 31.01.2018</a:t>
            </a:r>
          </a:p>
        </p:txBody>
      </p:sp>
    </p:spTree>
    <p:extLst>
      <p:ext uri="{BB962C8B-B14F-4D97-AF65-F5344CB8AC3E}">
        <p14:creationId xmlns:p14="http://schemas.microsoft.com/office/powerpoint/2010/main" val="39655427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04051F-4FAA-4AF6-B017-4BEAFA3A9DBF}"/>
              </a:ext>
            </a:extLst>
          </p:cNvPr>
          <p:cNvSpPr>
            <a:spLocks noGrp="1"/>
          </p:cNvSpPr>
          <p:nvPr>
            <p:ph type="title"/>
          </p:nvPr>
        </p:nvSpPr>
        <p:spPr/>
        <p:txBody>
          <a:bodyPr/>
          <a:lstStyle/>
          <a:p>
            <a:r>
              <a:rPr lang="en-US"/>
              <a:t>Twitter Own Tweets Table | 01.3.02.Sportschau - 8 of 12</a:t>
            </a:r>
          </a:p>
        </p:txBody>
      </p:sp>
      <p:graphicFrame>
        <p:nvGraphicFramePr>
          <p:cNvPr id="5" name="Table Placeholder 4">
            <a:extLst>
              <a:ext uri="{FF2B5EF4-FFF2-40B4-BE49-F238E27FC236}">
                <a16:creationId xmlns:a16="http://schemas.microsoft.com/office/drawing/2014/main" id="{AE9BA534-D1D8-4449-AF5D-684795E7FB57}"/>
              </a:ext>
            </a:extLst>
          </p:cNvPr>
          <p:cNvGraphicFramePr>
            <a:graphicFrameLocks noGrp="1"/>
          </p:cNvGraphicFramePr>
          <p:nvPr>
            <p:ph type="tbl" sz="quarter" idx="13"/>
            <p:extLst>
              <p:ext uri="{D42A27DB-BD31-4B8C-83A1-F6EECF244321}">
                <p14:modId xmlns:p14="http://schemas.microsoft.com/office/powerpoint/2010/main" val="30229202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3">
                  <a:extLst>
                    <a:ext uri="{9D8B030D-6E8A-4147-A177-3AD203B41FA5}">
                      <a16:colId xmlns:a16="http://schemas.microsoft.com/office/drawing/2014/main" val="3569198269"/>
                    </a:ext>
                  </a:extLst>
                </a:gridCol>
                <a:gridCol w="576072">
                  <a:extLst>
                    <a:ext uri="{9D8B030D-6E8A-4147-A177-3AD203B41FA5}">
                      <a16:colId xmlns:a16="http://schemas.microsoft.com/office/drawing/2014/main" val="63845735"/>
                    </a:ext>
                  </a:extLst>
                </a:gridCol>
                <a:gridCol w="576072">
                  <a:extLst>
                    <a:ext uri="{9D8B030D-6E8A-4147-A177-3AD203B41FA5}">
                      <a16:colId xmlns:a16="http://schemas.microsoft.com/office/drawing/2014/main" val="3579690282"/>
                    </a:ext>
                  </a:extLst>
                </a:gridCol>
                <a:gridCol w="576072">
                  <a:extLst>
                    <a:ext uri="{9D8B030D-6E8A-4147-A177-3AD203B41FA5}">
                      <a16:colId xmlns:a16="http://schemas.microsoft.com/office/drawing/2014/main" val="2960462953"/>
                    </a:ext>
                  </a:extLst>
                </a:gridCol>
                <a:gridCol w="576072">
                  <a:extLst>
                    <a:ext uri="{9D8B030D-6E8A-4147-A177-3AD203B41FA5}">
                      <a16:colId xmlns:a16="http://schemas.microsoft.com/office/drawing/2014/main" val="1172125166"/>
                    </a:ext>
                  </a:extLst>
                </a:gridCol>
                <a:gridCol w="576072">
                  <a:extLst>
                    <a:ext uri="{9D8B030D-6E8A-4147-A177-3AD203B41FA5}">
                      <a16:colId xmlns:a16="http://schemas.microsoft.com/office/drawing/2014/main" val="1745870971"/>
                    </a:ext>
                  </a:extLst>
                </a:gridCol>
                <a:gridCol w="576072">
                  <a:extLst>
                    <a:ext uri="{9D8B030D-6E8A-4147-A177-3AD203B41FA5}">
                      <a16:colId xmlns:a16="http://schemas.microsoft.com/office/drawing/2014/main" val="3920343964"/>
                    </a:ext>
                  </a:extLst>
                </a:gridCol>
                <a:gridCol w="576072">
                  <a:extLst>
                    <a:ext uri="{9D8B030D-6E8A-4147-A177-3AD203B41FA5}">
                      <a16:colId xmlns:a16="http://schemas.microsoft.com/office/drawing/2014/main" val="2153676618"/>
                    </a:ext>
                  </a:extLst>
                </a:gridCol>
                <a:gridCol w="740664">
                  <a:extLst>
                    <a:ext uri="{9D8B030D-6E8A-4147-A177-3AD203B41FA5}">
                      <a16:colId xmlns:a16="http://schemas.microsoft.com/office/drawing/2014/main" val="3658291843"/>
                    </a:ext>
                  </a:extLst>
                </a:gridCol>
                <a:gridCol w="576072">
                  <a:extLst>
                    <a:ext uri="{9D8B030D-6E8A-4147-A177-3AD203B41FA5}">
                      <a16:colId xmlns:a16="http://schemas.microsoft.com/office/drawing/2014/main" val="1194682115"/>
                    </a:ext>
                  </a:extLst>
                </a:gridCol>
                <a:gridCol w="576072">
                  <a:extLst>
                    <a:ext uri="{9D8B030D-6E8A-4147-A177-3AD203B41FA5}">
                      <a16:colId xmlns:a16="http://schemas.microsoft.com/office/drawing/2014/main" val="24037622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3528570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- 2018-01-31 15:15:01</a:t>
                      </a:r>
                      <a:r>
                        <a:rPr kumimoji="0" lang="de-DE" sz="1000" b="0" i="0" u="none" strike="noStrike" kern="1200" cap="none" spc="0" normalizeH="0" baseline="0" noProof="0">
                          <a:ln>
                            <a:noFill/>
                          </a:ln>
                          <a:solidFill>
                            <a:prstClr val="black"/>
                          </a:solidFill>
                          <a:effectLst/>
                          <a:uLnTx/>
                          <a:uFillTx/>
                          <a:latin typeface="+mn-lt"/>
                          <a:ea typeface="+mn-ea"/>
                          <a:cs typeface="+mn-cs"/>
                        </a:rPr>
                        <a:t>
 Kommen zum Team der 169 bei Olympia unter neutraler Flagge startenden Russen noch weitere hinzu? Am donnerstag entscheidet der Internationale Sportgerichtshof, ob die lebenslange Olympiasperre von 39 Russen rechtens ist. https://t.co/eIBXNC0Evx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05.12.2019 00:36:45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27923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- 2018-01-31 14:13:00</a:t>
                      </a:r>
                      <a:r>
                        <a:rPr kumimoji="0" lang="de-DE" sz="1000" b="0" i="0" u="none" strike="noStrike" kern="1200" cap="none" spc="0" normalizeH="0" baseline="0" noProof="0">
                          <a:ln>
                            <a:noFill/>
                          </a:ln>
                          <a:solidFill>
                            <a:prstClr val="black"/>
                          </a:solidFill>
                          <a:effectLst/>
                          <a:uLnTx/>
                          <a:uFillTx/>
                          <a:latin typeface="+mn-lt"/>
                          <a:ea typeface="+mn-ea"/>
                          <a:cs typeface="+mn-cs"/>
                        </a:rPr>
                        <a:t>
 Den Bruder zum Probetraining schicken, drei Verträge gleichzeitig unterschreiben, den falschen Verein vermuten - in der Vergangenheit gingen einige Transfers gründlich schief. https://t.co/Abe7WaKebT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05.12.2019 00:36:45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16688673"/>
                  </a:ext>
                </a:extLst>
              </a:tr>
            </a:tbl>
          </a:graphicData>
        </a:graphic>
      </p:graphicFrame>
      <p:sp>
        <p:nvSpPr>
          <p:cNvPr id="4" name="Text Placeholder 3">
            <a:extLst>
              <a:ext uri="{FF2B5EF4-FFF2-40B4-BE49-F238E27FC236}">
                <a16:creationId xmlns:a16="http://schemas.microsoft.com/office/drawing/2014/main" id="{831E8B90-A090-4288-9CC5-0542D43F2916}"/>
              </a:ext>
            </a:extLst>
          </p:cNvPr>
          <p:cNvSpPr>
            <a:spLocks noGrp="1"/>
          </p:cNvSpPr>
          <p:nvPr>
            <p:ph type="body" sz="quarter" idx="14"/>
          </p:nvPr>
        </p:nvSpPr>
        <p:spPr/>
        <p:txBody>
          <a:bodyPr/>
          <a:lstStyle/>
          <a:p>
            <a:r>
              <a:rPr lang="en-US"/>
              <a:t>01.01.2018 - 31.01.2018</a:t>
            </a:r>
          </a:p>
        </p:txBody>
      </p:sp>
    </p:spTree>
    <p:extLst>
      <p:ext uri="{BB962C8B-B14F-4D97-AF65-F5344CB8AC3E}">
        <p14:creationId xmlns:p14="http://schemas.microsoft.com/office/powerpoint/2010/main" val="24205472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E0914-5E85-49F0-B033-C30A4CF972BC}"/>
              </a:ext>
            </a:extLst>
          </p:cNvPr>
          <p:cNvSpPr>
            <a:spLocks noGrp="1"/>
          </p:cNvSpPr>
          <p:nvPr>
            <p:ph type="title"/>
          </p:nvPr>
        </p:nvSpPr>
        <p:spPr/>
        <p:txBody>
          <a:bodyPr/>
          <a:lstStyle/>
          <a:p>
            <a:r>
              <a:rPr lang="en-US"/>
              <a:t>Twitter Own Tweets Table | 01.3.02.Sportschau - 9 of 12</a:t>
            </a:r>
          </a:p>
        </p:txBody>
      </p:sp>
      <p:graphicFrame>
        <p:nvGraphicFramePr>
          <p:cNvPr id="5" name="Table Placeholder 4">
            <a:extLst>
              <a:ext uri="{FF2B5EF4-FFF2-40B4-BE49-F238E27FC236}">
                <a16:creationId xmlns:a16="http://schemas.microsoft.com/office/drawing/2014/main" id="{5A707B9F-7014-4B54-9AD7-713DEB9E0B43}"/>
              </a:ext>
            </a:extLst>
          </p:cNvPr>
          <p:cNvGraphicFramePr>
            <a:graphicFrameLocks noGrp="1"/>
          </p:cNvGraphicFramePr>
          <p:nvPr>
            <p:ph type="tbl" sz="quarter" idx="13"/>
            <p:extLst>
              <p:ext uri="{D42A27DB-BD31-4B8C-83A1-F6EECF244321}">
                <p14:modId xmlns:p14="http://schemas.microsoft.com/office/powerpoint/2010/main" val="35197985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3">
                  <a:extLst>
                    <a:ext uri="{9D8B030D-6E8A-4147-A177-3AD203B41FA5}">
                      <a16:colId xmlns:a16="http://schemas.microsoft.com/office/drawing/2014/main" val="2783119077"/>
                    </a:ext>
                  </a:extLst>
                </a:gridCol>
                <a:gridCol w="576072">
                  <a:extLst>
                    <a:ext uri="{9D8B030D-6E8A-4147-A177-3AD203B41FA5}">
                      <a16:colId xmlns:a16="http://schemas.microsoft.com/office/drawing/2014/main" val="1984762824"/>
                    </a:ext>
                  </a:extLst>
                </a:gridCol>
                <a:gridCol w="576072">
                  <a:extLst>
                    <a:ext uri="{9D8B030D-6E8A-4147-A177-3AD203B41FA5}">
                      <a16:colId xmlns:a16="http://schemas.microsoft.com/office/drawing/2014/main" val="3603561438"/>
                    </a:ext>
                  </a:extLst>
                </a:gridCol>
                <a:gridCol w="576072">
                  <a:extLst>
                    <a:ext uri="{9D8B030D-6E8A-4147-A177-3AD203B41FA5}">
                      <a16:colId xmlns:a16="http://schemas.microsoft.com/office/drawing/2014/main" val="159196936"/>
                    </a:ext>
                  </a:extLst>
                </a:gridCol>
                <a:gridCol w="576072">
                  <a:extLst>
                    <a:ext uri="{9D8B030D-6E8A-4147-A177-3AD203B41FA5}">
                      <a16:colId xmlns:a16="http://schemas.microsoft.com/office/drawing/2014/main" val="4280660553"/>
                    </a:ext>
                  </a:extLst>
                </a:gridCol>
                <a:gridCol w="576072">
                  <a:extLst>
                    <a:ext uri="{9D8B030D-6E8A-4147-A177-3AD203B41FA5}">
                      <a16:colId xmlns:a16="http://schemas.microsoft.com/office/drawing/2014/main" val="3129977125"/>
                    </a:ext>
                  </a:extLst>
                </a:gridCol>
                <a:gridCol w="576072">
                  <a:extLst>
                    <a:ext uri="{9D8B030D-6E8A-4147-A177-3AD203B41FA5}">
                      <a16:colId xmlns:a16="http://schemas.microsoft.com/office/drawing/2014/main" val="3581435091"/>
                    </a:ext>
                  </a:extLst>
                </a:gridCol>
                <a:gridCol w="576072">
                  <a:extLst>
                    <a:ext uri="{9D8B030D-6E8A-4147-A177-3AD203B41FA5}">
                      <a16:colId xmlns:a16="http://schemas.microsoft.com/office/drawing/2014/main" val="4214712815"/>
                    </a:ext>
                  </a:extLst>
                </a:gridCol>
                <a:gridCol w="740664">
                  <a:extLst>
                    <a:ext uri="{9D8B030D-6E8A-4147-A177-3AD203B41FA5}">
                      <a16:colId xmlns:a16="http://schemas.microsoft.com/office/drawing/2014/main" val="2689683813"/>
                    </a:ext>
                  </a:extLst>
                </a:gridCol>
                <a:gridCol w="576072">
                  <a:extLst>
                    <a:ext uri="{9D8B030D-6E8A-4147-A177-3AD203B41FA5}">
                      <a16:colId xmlns:a16="http://schemas.microsoft.com/office/drawing/2014/main" val="4205016428"/>
                    </a:ext>
                  </a:extLst>
                </a:gridCol>
                <a:gridCol w="576072">
                  <a:extLst>
                    <a:ext uri="{9D8B030D-6E8A-4147-A177-3AD203B41FA5}">
                      <a16:colId xmlns:a16="http://schemas.microsoft.com/office/drawing/2014/main" val="22493568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87680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- 2018-01-31 13:36:50</a:t>
                      </a:r>
                      <a:r>
                        <a:rPr kumimoji="0" lang="de-DE" sz="1000" b="0" i="0" u="none" strike="noStrike" kern="1200" cap="none" spc="0" normalizeH="0" baseline="0" noProof="0">
                          <a:ln>
                            <a:noFill/>
                          </a:ln>
                          <a:solidFill>
                            <a:prstClr val="black"/>
                          </a:solidFill>
                          <a:effectLst/>
                          <a:uLnTx/>
                          <a:uFillTx/>
                          <a:latin typeface="+mn-lt"/>
                          <a:ea typeface="+mn-ea"/>
                          <a:cs typeface="+mn-cs"/>
                        </a:rPr>
                        <a:t>
 Der Fußball trauert um den ehemaligen Trainer Rolf Schafstall, der nach Angaben des VfL Bochum am Dienstag im Alter von 80 Jahren verstarb. https://t.co/ySApjmCIrd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05.12.2019 00:36:45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64381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- 2018-01-31 13:14:00</a:t>
                      </a:r>
                      <a:r>
                        <a:rPr kumimoji="0" lang="de-DE" sz="1000" b="0" i="0" u="none" strike="noStrike" kern="1200" cap="none" spc="0" normalizeH="0" baseline="0" noProof="0">
                          <a:ln>
                            <a:noFill/>
                          </a:ln>
                          <a:solidFill>
                            <a:prstClr val="black"/>
                          </a:solidFill>
                          <a:effectLst/>
                          <a:uLnTx/>
                          <a:uFillTx/>
                          <a:latin typeface="+mn-lt"/>
                          <a:ea typeface="+mn-ea"/>
                          <a:cs typeface="+mn-cs"/>
                        </a:rPr>
                        <a:t>
 Video: Nach viereinhalb Jahren hat Pierre-Emerick Aubameyang Borussia Dortmund verlassen. Der Klub und die Bundesliga verlieren einen echten Typen - im Positiven wie Negativen. https://t.co/BqsacjuczE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05.12.2019 00:36:45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67385645"/>
                  </a:ext>
                </a:extLst>
              </a:tr>
            </a:tbl>
          </a:graphicData>
        </a:graphic>
      </p:graphicFrame>
      <p:sp>
        <p:nvSpPr>
          <p:cNvPr id="4" name="Text Placeholder 3">
            <a:extLst>
              <a:ext uri="{FF2B5EF4-FFF2-40B4-BE49-F238E27FC236}">
                <a16:creationId xmlns:a16="http://schemas.microsoft.com/office/drawing/2014/main" id="{FDB5EB33-87D7-40C6-B66F-BAE49B74C807}"/>
              </a:ext>
            </a:extLst>
          </p:cNvPr>
          <p:cNvSpPr>
            <a:spLocks noGrp="1"/>
          </p:cNvSpPr>
          <p:nvPr>
            <p:ph type="body" sz="quarter" idx="14"/>
          </p:nvPr>
        </p:nvSpPr>
        <p:spPr/>
        <p:txBody>
          <a:bodyPr/>
          <a:lstStyle/>
          <a:p>
            <a:r>
              <a:rPr lang="en-US"/>
              <a:t>01.01.2018 - 31.01.2018</a:t>
            </a:r>
          </a:p>
        </p:txBody>
      </p:sp>
    </p:spTree>
    <p:extLst>
      <p:ext uri="{BB962C8B-B14F-4D97-AF65-F5344CB8AC3E}">
        <p14:creationId xmlns:p14="http://schemas.microsoft.com/office/powerpoint/2010/main" val="10465039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C59740-A3C7-40E3-A35A-F7EE6C24B4A1}"/>
              </a:ext>
            </a:extLst>
          </p:cNvPr>
          <p:cNvSpPr>
            <a:spLocks noGrp="1"/>
          </p:cNvSpPr>
          <p:nvPr>
            <p:ph type="title"/>
          </p:nvPr>
        </p:nvSpPr>
        <p:spPr/>
        <p:txBody>
          <a:bodyPr/>
          <a:lstStyle/>
          <a:p>
            <a:r>
              <a:rPr lang="en-US"/>
              <a:t>Twitter Own Tweets Table | 01.3.02.Sportschau - 10 of 12</a:t>
            </a:r>
          </a:p>
        </p:txBody>
      </p:sp>
      <p:graphicFrame>
        <p:nvGraphicFramePr>
          <p:cNvPr id="5" name="Table Placeholder 4">
            <a:extLst>
              <a:ext uri="{FF2B5EF4-FFF2-40B4-BE49-F238E27FC236}">
                <a16:creationId xmlns:a16="http://schemas.microsoft.com/office/drawing/2014/main" id="{3DE7969A-3F30-4257-B1BE-476DA05BEB46}"/>
              </a:ext>
            </a:extLst>
          </p:cNvPr>
          <p:cNvGraphicFramePr>
            <a:graphicFrameLocks noGrp="1"/>
          </p:cNvGraphicFramePr>
          <p:nvPr>
            <p:ph type="tbl" sz="quarter" idx="13"/>
            <p:extLst>
              <p:ext uri="{D42A27DB-BD31-4B8C-83A1-F6EECF244321}">
                <p14:modId xmlns:p14="http://schemas.microsoft.com/office/powerpoint/2010/main" val="19898296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3">
                  <a:extLst>
                    <a:ext uri="{9D8B030D-6E8A-4147-A177-3AD203B41FA5}">
                      <a16:colId xmlns:a16="http://schemas.microsoft.com/office/drawing/2014/main" val="2067448775"/>
                    </a:ext>
                  </a:extLst>
                </a:gridCol>
                <a:gridCol w="576072">
                  <a:extLst>
                    <a:ext uri="{9D8B030D-6E8A-4147-A177-3AD203B41FA5}">
                      <a16:colId xmlns:a16="http://schemas.microsoft.com/office/drawing/2014/main" val="159217760"/>
                    </a:ext>
                  </a:extLst>
                </a:gridCol>
                <a:gridCol w="576072">
                  <a:extLst>
                    <a:ext uri="{9D8B030D-6E8A-4147-A177-3AD203B41FA5}">
                      <a16:colId xmlns:a16="http://schemas.microsoft.com/office/drawing/2014/main" val="920545199"/>
                    </a:ext>
                  </a:extLst>
                </a:gridCol>
                <a:gridCol w="576072">
                  <a:extLst>
                    <a:ext uri="{9D8B030D-6E8A-4147-A177-3AD203B41FA5}">
                      <a16:colId xmlns:a16="http://schemas.microsoft.com/office/drawing/2014/main" val="402279221"/>
                    </a:ext>
                  </a:extLst>
                </a:gridCol>
                <a:gridCol w="576072">
                  <a:extLst>
                    <a:ext uri="{9D8B030D-6E8A-4147-A177-3AD203B41FA5}">
                      <a16:colId xmlns:a16="http://schemas.microsoft.com/office/drawing/2014/main" val="2913225927"/>
                    </a:ext>
                  </a:extLst>
                </a:gridCol>
                <a:gridCol w="576072">
                  <a:extLst>
                    <a:ext uri="{9D8B030D-6E8A-4147-A177-3AD203B41FA5}">
                      <a16:colId xmlns:a16="http://schemas.microsoft.com/office/drawing/2014/main" val="4137596048"/>
                    </a:ext>
                  </a:extLst>
                </a:gridCol>
                <a:gridCol w="576072">
                  <a:extLst>
                    <a:ext uri="{9D8B030D-6E8A-4147-A177-3AD203B41FA5}">
                      <a16:colId xmlns:a16="http://schemas.microsoft.com/office/drawing/2014/main" val="2323618810"/>
                    </a:ext>
                  </a:extLst>
                </a:gridCol>
                <a:gridCol w="576072">
                  <a:extLst>
                    <a:ext uri="{9D8B030D-6E8A-4147-A177-3AD203B41FA5}">
                      <a16:colId xmlns:a16="http://schemas.microsoft.com/office/drawing/2014/main" val="100081313"/>
                    </a:ext>
                  </a:extLst>
                </a:gridCol>
                <a:gridCol w="740664">
                  <a:extLst>
                    <a:ext uri="{9D8B030D-6E8A-4147-A177-3AD203B41FA5}">
                      <a16:colId xmlns:a16="http://schemas.microsoft.com/office/drawing/2014/main" val="3161390239"/>
                    </a:ext>
                  </a:extLst>
                </a:gridCol>
                <a:gridCol w="576072">
                  <a:extLst>
                    <a:ext uri="{9D8B030D-6E8A-4147-A177-3AD203B41FA5}">
                      <a16:colId xmlns:a16="http://schemas.microsoft.com/office/drawing/2014/main" val="3630336867"/>
                    </a:ext>
                  </a:extLst>
                </a:gridCol>
                <a:gridCol w="576072">
                  <a:extLst>
                    <a:ext uri="{9D8B030D-6E8A-4147-A177-3AD203B41FA5}">
                      <a16:colId xmlns:a16="http://schemas.microsoft.com/office/drawing/2014/main" val="24111310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399096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- 2018-01-31 12:30:02</a:t>
                      </a:r>
                      <a:r>
                        <a:rPr kumimoji="0" lang="de-DE" sz="1000" b="0" i="0" u="none" strike="noStrike" kern="1200" cap="none" spc="0" normalizeH="0" baseline="0" noProof="0">
                          <a:ln>
                            <a:noFill/>
                          </a:ln>
                          <a:solidFill>
                            <a:prstClr val="black"/>
                          </a:solidFill>
                          <a:effectLst/>
                          <a:uLnTx/>
                          <a:uFillTx/>
                          <a:latin typeface="+mn-lt"/>
                          <a:ea typeface="+mn-ea"/>
                          <a:cs typeface="+mn-cs"/>
                        </a:rPr>
                        <a:t>
 Ex-Nationalspieler Martin Schwalb kritisiert DHB-Vizepräsident Bob Hanning. Die Schuld für das Ausscheiden bei der EM sei nicht allein Prokops Schuld. Hanning hätte den Posten des Bundestrainer besetzt und unnötig Druck aufgebaut.
#ehfeuro2018 #badboys @DHB_Teams https://t.co/tRgdm7Hwxm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29.11.2019 19:50:05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32385360"/>
                  </a:ext>
                </a:extLst>
              </a:tr>
            </a:tbl>
          </a:graphicData>
        </a:graphic>
      </p:graphicFrame>
      <p:sp>
        <p:nvSpPr>
          <p:cNvPr id="4" name="Text Placeholder 3">
            <a:extLst>
              <a:ext uri="{FF2B5EF4-FFF2-40B4-BE49-F238E27FC236}">
                <a16:creationId xmlns:a16="http://schemas.microsoft.com/office/drawing/2014/main" id="{FA527C8A-59EE-407F-BA99-2093DAD74238}"/>
              </a:ext>
            </a:extLst>
          </p:cNvPr>
          <p:cNvSpPr>
            <a:spLocks noGrp="1"/>
          </p:cNvSpPr>
          <p:nvPr>
            <p:ph type="body" sz="quarter" idx="14"/>
          </p:nvPr>
        </p:nvSpPr>
        <p:spPr/>
        <p:txBody>
          <a:bodyPr/>
          <a:lstStyle/>
          <a:p>
            <a:r>
              <a:rPr lang="en-US"/>
              <a:t>01.01.2018 - 31.01.2018</a:t>
            </a:r>
          </a:p>
        </p:txBody>
      </p:sp>
    </p:spTree>
    <p:extLst>
      <p:ext uri="{BB962C8B-B14F-4D97-AF65-F5344CB8AC3E}">
        <p14:creationId xmlns:p14="http://schemas.microsoft.com/office/powerpoint/2010/main" val="21529422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53A08-7F03-4014-91CF-D1E4F6999AD9}"/>
              </a:ext>
            </a:extLst>
          </p:cNvPr>
          <p:cNvSpPr>
            <a:spLocks noGrp="1"/>
          </p:cNvSpPr>
          <p:nvPr>
            <p:ph type="title"/>
          </p:nvPr>
        </p:nvSpPr>
        <p:spPr/>
        <p:txBody>
          <a:bodyPr/>
          <a:lstStyle/>
          <a:p>
            <a:r>
              <a:rPr lang="en-US"/>
              <a:t>Twitter Own Tweets Table | 01.3.02.Sportschau - 11 of 12</a:t>
            </a:r>
          </a:p>
        </p:txBody>
      </p:sp>
      <p:graphicFrame>
        <p:nvGraphicFramePr>
          <p:cNvPr id="5" name="Table Placeholder 4">
            <a:extLst>
              <a:ext uri="{FF2B5EF4-FFF2-40B4-BE49-F238E27FC236}">
                <a16:creationId xmlns:a16="http://schemas.microsoft.com/office/drawing/2014/main" id="{D491C867-477D-463A-A5B5-D57D84FE1450}"/>
              </a:ext>
            </a:extLst>
          </p:cNvPr>
          <p:cNvGraphicFramePr>
            <a:graphicFrameLocks noGrp="1"/>
          </p:cNvGraphicFramePr>
          <p:nvPr>
            <p:ph type="tbl" sz="quarter" idx="13"/>
            <p:extLst>
              <p:ext uri="{D42A27DB-BD31-4B8C-83A1-F6EECF244321}">
                <p14:modId xmlns:p14="http://schemas.microsoft.com/office/powerpoint/2010/main" val="21669654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3">
                  <a:extLst>
                    <a:ext uri="{9D8B030D-6E8A-4147-A177-3AD203B41FA5}">
                      <a16:colId xmlns:a16="http://schemas.microsoft.com/office/drawing/2014/main" val="1615345671"/>
                    </a:ext>
                  </a:extLst>
                </a:gridCol>
                <a:gridCol w="576072">
                  <a:extLst>
                    <a:ext uri="{9D8B030D-6E8A-4147-A177-3AD203B41FA5}">
                      <a16:colId xmlns:a16="http://schemas.microsoft.com/office/drawing/2014/main" val="848771583"/>
                    </a:ext>
                  </a:extLst>
                </a:gridCol>
                <a:gridCol w="576072">
                  <a:extLst>
                    <a:ext uri="{9D8B030D-6E8A-4147-A177-3AD203B41FA5}">
                      <a16:colId xmlns:a16="http://schemas.microsoft.com/office/drawing/2014/main" val="2536785402"/>
                    </a:ext>
                  </a:extLst>
                </a:gridCol>
                <a:gridCol w="576072">
                  <a:extLst>
                    <a:ext uri="{9D8B030D-6E8A-4147-A177-3AD203B41FA5}">
                      <a16:colId xmlns:a16="http://schemas.microsoft.com/office/drawing/2014/main" val="55670144"/>
                    </a:ext>
                  </a:extLst>
                </a:gridCol>
                <a:gridCol w="576072">
                  <a:extLst>
                    <a:ext uri="{9D8B030D-6E8A-4147-A177-3AD203B41FA5}">
                      <a16:colId xmlns:a16="http://schemas.microsoft.com/office/drawing/2014/main" val="3413955900"/>
                    </a:ext>
                  </a:extLst>
                </a:gridCol>
                <a:gridCol w="576072">
                  <a:extLst>
                    <a:ext uri="{9D8B030D-6E8A-4147-A177-3AD203B41FA5}">
                      <a16:colId xmlns:a16="http://schemas.microsoft.com/office/drawing/2014/main" val="2020469481"/>
                    </a:ext>
                  </a:extLst>
                </a:gridCol>
                <a:gridCol w="576072">
                  <a:extLst>
                    <a:ext uri="{9D8B030D-6E8A-4147-A177-3AD203B41FA5}">
                      <a16:colId xmlns:a16="http://schemas.microsoft.com/office/drawing/2014/main" val="355347114"/>
                    </a:ext>
                  </a:extLst>
                </a:gridCol>
                <a:gridCol w="576072">
                  <a:extLst>
                    <a:ext uri="{9D8B030D-6E8A-4147-A177-3AD203B41FA5}">
                      <a16:colId xmlns:a16="http://schemas.microsoft.com/office/drawing/2014/main" val="530285998"/>
                    </a:ext>
                  </a:extLst>
                </a:gridCol>
                <a:gridCol w="740664">
                  <a:extLst>
                    <a:ext uri="{9D8B030D-6E8A-4147-A177-3AD203B41FA5}">
                      <a16:colId xmlns:a16="http://schemas.microsoft.com/office/drawing/2014/main" val="3891917625"/>
                    </a:ext>
                  </a:extLst>
                </a:gridCol>
                <a:gridCol w="576072">
                  <a:extLst>
                    <a:ext uri="{9D8B030D-6E8A-4147-A177-3AD203B41FA5}">
                      <a16:colId xmlns:a16="http://schemas.microsoft.com/office/drawing/2014/main" val="915291089"/>
                    </a:ext>
                  </a:extLst>
                </a:gridCol>
                <a:gridCol w="576072">
                  <a:extLst>
                    <a:ext uri="{9D8B030D-6E8A-4147-A177-3AD203B41FA5}">
                      <a16:colId xmlns:a16="http://schemas.microsoft.com/office/drawing/2014/main" val="10956365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3729683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- 2018-01-31 11:54:00</a:t>
                      </a:r>
                      <a:r>
                        <a:rPr kumimoji="0" lang="de-DE" sz="1000" b="0" i="0" u="none" strike="noStrike" kern="1200" cap="none" spc="0" normalizeH="0" baseline="0" noProof="0">
                          <a:ln>
                            <a:noFill/>
                          </a:ln>
                          <a:solidFill>
                            <a:prstClr val="black"/>
                          </a:solidFill>
                          <a:effectLst/>
                          <a:uLnTx/>
                          <a:uFillTx/>
                          <a:latin typeface="+mn-lt"/>
                          <a:ea typeface="+mn-ea"/>
                          <a:cs typeface="+mn-cs"/>
                        </a:rPr>
                        <a:t>
 Der italienische Fußball müsste nach der verpassten WM-Qualifikation einen Neuanfang vorbereiten, doch nun ist der Verband durch die gescheiterte Wahl eines neuen Präsidenten ebenso führungslos wie die Nationalmannschaft. https://t.co/bDDDS5Xtzq</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05.12.2019 00:36:45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82050644"/>
                  </a:ext>
                </a:extLst>
              </a:tr>
            </a:tbl>
          </a:graphicData>
        </a:graphic>
      </p:graphicFrame>
      <p:sp>
        <p:nvSpPr>
          <p:cNvPr id="4" name="Text Placeholder 3">
            <a:extLst>
              <a:ext uri="{FF2B5EF4-FFF2-40B4-BE49-F238E27FC236}">
                <a16:creationId xmlns:a16="http://schemas.microsoft.com/office/drawing/2014/main" id="{2B32E5A2-C0E0-48B3-9835-196B5C67741B}"/>
              </a:ext>
            </a:extLst>
          </p:cNvPr>
          <p:cNvSpPr>
            <a:spLocks noGrp="1"/>
          </p:cNvSpPr>
          <p:nvPr>
            <p:ph type="body" sz="quarter" idx="14"/>
          </p:nvPr>
        </p:nvSpPr>
        <p:spPr/>
        <p:txBody>
          <a:bodyPr/>
          <a:lstStyle/>
          <a:p>
            <a:r>
              <a:rPr lang="en-US"/>
              <a:t>01.01.2018 - 31.01.2018</a:t>
            </a:r>
          </a:p>
        </p:txBody>
      </p:sp>
    </p:spTree>
    <p:extLst>
      <p:ext uri="{BB962C8B-B14F-4D97-AF65-F5344CB8AC3E}">
        <p14:creationId xmlns:p14="http://schemas.microsoft.com/office/powerpoint/2010/main" val="21998807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CEC156-67AA-4474-97F4-396C834EC776}"/>
              </a:ext>
            </a:extLst>
          </p:cNvPr>
          <p:cNvSpPr>
            <a:spLocks noGrp="1"/>
          </p:cNvSpPr>
          <p:nvPr>
            <p:ph type="title"/>
          </p:nvPr>
        </p:nvSpPr>
        <p:spPr/>
        <p:txBody>
          <a:bodyPr/>
          <a:lstStyle/>
          <a:p>
            <a:r>
              <a:rPr lang="en-US"/>
              <a:t>Twitter Own Tweets Table | 01.3.02.Sportschau - 12 of 12</a:t>
            </a:r>
          </a:p>
        </p:txBody>
      </p:sp>
      <p:graphicFrame>
        <p:nvGraphicFramePr>
          <p:cNvPr id="5" name="Table Placeholder 4">
            <a:extLst>
              <a:ext uri="{FF2B5EF4-FFF2-40B4-BE49-F238E27FC236}">
                <a16:creationId xmlns:a16="http://schemas.microsoft.com/office/drawing/2014/main" id="{1B80280B-262C-4B33-9F0A-CC8211B25F5B}"/>
              </a:ext>
            </a:extLst>
          </p:cNvPr>
          <p:cNvGraphicFramePr>
            <a:graphicFrameLocks noGrp="1"/>
          </p:cNvGraphicFramePr>
          <p:nvPr>
            <p:ph type="tbl" sz="quarter" idx="13"/>
            <p:extLst>
              <p:ext uri="{D42A27DB-BD31-4B8C-83A1-F6EECF244321}">
                <p14:modId xmlns:p14="http://schemas.microsoft.com/office/powerpoint/2010/main" val="36084512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3">
                  <a:extLst>
                    <a:ext uri="{9D8B030D-6E8A-4147-A177-3AD203B41FA5}">
                      <a16:colId xmlns:a16="http://schemas.microsoft.com/office/drawing/2014/main" val="2237799077"/>
                    </a:ext>
                  </a:extLst>
                </a:gridCol>
                <a:gridCol w="576072">
                  <a:extLst>
                    <a:ext uri="{9D8B030D-6E8A-4147-A177-3AD203B41FA5}">
                      <a16:colId xmlns:a16="http://schemas.microsoft.com/office/drawing/2014/main" val="1135441464"/>
                    </a:ext>
                  </a:extLst>
                </a:gridCol>
                <a:gridCol w="576072">
                  <a:extLst>
                    <a:ext uri="{9D8B030D-6E8A-4147-A177-3AD203B41FA5}">
                      <a16:colId xmlns:a16="http://schemas.microsoft.com/office/drawing/2014/main" val="134013264"/>
                    </a:ext>
                  </a:extLst>
                </a:gridCol>
                <a:gridCol w="576072">
                  <a:extLst>
                    <a:ext uri="{9D8B030D-6E8A-4147-A177-3AD203B41FA5}">
                      <a16:colId xmlns:a16="http://schemas.microsoft.com/office/drawing/2014/main" val="682827295"/>
                    </a:ext>
                  </a:extLst>
                </a:gridCol>
                <a:gridCol w="576072">
                  <a:extLst>
                    <a:ext uri="{9D8B030D-6E8A-4147-A177-3AD203B41FA5}">
                      <a16:colId xmlns:a16="http://schemas.microsoft.com/office/drawing/2014/main" val="1221445391"/>
                    </a:ext>
                  </a:extLst>
                </a:gridCol>
                <a:gridCol w="576072">
                  <a:extLst>
                    <a:ext uri="{9D8B030D-6E8A-4147-A177-3AD203B41FA5}">
                      <a16:colId xmlns:a16="http://schemas.microsoft.com/office/drawing/2014/main" val="785231281"/>
                    </a:ext>
                  </a:extLst>
                </a:gridCol>
                <a:gridCol w="576072">
                  <a:extLst>
                    <a:ext uri="{9D8B030D-6E8A-4147-A177-3AD203B41FA5}">
                      <a16:colId xmlns:a16="http://schemas.microsoft.com/office/drawing/2014/main" val="860503110"/>
                    </a:ext>
                  </a:extLst>
                </a:gridCol>
                <a:gridCol w="576072">
                  <a:extLst>
                    <a:ext uri="{9D8B030D-6E8A-4147-A177-3AD203B41FA5}">
                      <a16:colId xmlns:a16="http://schemas.microsoft.com/office/drawing/2014/main" val="2829353658"/>
                    </a:ext>
                  </a:extLst>
                </a:gridCol>
                <a:gridCol w="740664">
                  <a:extLst>
                    <a:ext uri="{9D8B030D-6E8A-4147-A177-3AD203B41FA5}">
                      <a16:colId xmlns:a16="http://schemas.microsoft.com/office/drawing/2014/main" val="2690080247"/>
                    </a:ext>
                  </a:extLst>
                </a:gridCol>
                <a:gridCol w="576072">
                  <a:extLst>
                    <a:ext uri="{9D8B030D-6E8A-4147-A177-3AD203B41FA5}">
                      <a16:colId xmlns:a16="http://schemas.microsoft.com/office/drawing/2014/main" val="3718120293"/>
                    </a:ext>
                  </a:extLst>
                </a:gridCol>
                <a:gridCol w="576072">
                  <a:extLst>
                    <a:ext uri="{9D8B030D-6E8A-4147-A177-3AD203B41FA5}">
                      <a16:colId xmlns:a16="http://schemas.microsoft.com/office/drawing/2014/main" val="3913728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146598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- 2018-01-31 11:22:00</a:t>
                      </a:r>
                      <a:r>
                        <a:rPr kumimoji="0" lang="de-DE" sz="1000" b="0" i="0" u="none" strike="noStrike" kern="1200" cap="none" spc="0" normalizeH="0" baseline="0" noProof="0">
                          <a:ln>
                            <a:noFill/>
                          </a:ln>
                          <a:solidFill>
                            <a:prstClr val="black"/>
                          </a:solidFill>
                          <a:effectLst/>
                          <a:uLnTx/>
                          <a:uFillTx/>
                          <a:latin typeface="+mn-lt"/>
                          <a:ea typeface="+mn-ea"/>
                          <a:cs typeface="+mn-cs"/>
                        </a:rPr>
                        <a:t>
 Der ehemalige Leiter des Moskauer Anti-Doping-Labors, Grigori Rodschenkow, erhebt in einem neuen Film der ARD-Dopingredaktion schwere Vorwürfe gegen Staatspräsident Wladimir Putin. Putin habe Doping bereits seit 2008 staatlich gefördert. https://t.co/CTt8VUFFGj</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05.12.2019 00:36:45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37307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- 2018-01-31 10:31:19</a:t>
                      </a:r>
                      <a:r>
                        <a:rPr kumimoji="0" lang="de-DE" sz="1000" b="0" i="0" u="none" strike="noStrike" kern="1200" cap="none" spc="0" normalizeH="0" baseline="0" noProof="0">
                          <a:ln>
                            <a:noFill/>
                          </a:ln>
                          <a:solidFill>
                            <a:prstClr val="black"/>
                          </a:solidFill>
                          <a:effectLst/>
                          <a:uLnTx/>
                          <a:uFillTx/>
                          <a:latin typeface="+mn-lt"/>
                          <a:ea typeface="+mn-ea"/>
                          <a:cs typeface="+mn-cs"/>
                        </a:rPr>
                        <a:t>
 Der Wechsel des Schweizers Admir Mehmedi von Bayer Leverkusen zum VfL Wolfsburg ist perfekt. Marc Bartra verlässt Borussia Dortmund. Die Wechselbörse im Überblick. https://t.co/SFodFbQzIv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05.12.2019 00:36:45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40981695"/>
                  </a:ext>
                </a:extLst>
              </a:tr>
            </a:tbl>
          </a:graphicData>
        </a:graphic>
      </p:graphicFrame>
      <p:sp>
        <p:nvSpPr>
          <p:cNvPr id="4" name="Text Placeholder 3">
            <a:extLst>
              <a:ext uri="{FF2B5EF4-FFF2-40B4-BE49-F238E27FC236}">
                <a16:creationId xmlns:a16="http://schemas.microsoft.com/office/drawing/2014/main" id="{D5373D60-4A75-461A-B14B-C050F52576F2}"/>
              </a:ext>
            </a:extLst>
          </p:cNvPr>
          <p:cNvSpPr>
            <a:spLocks noGrp="1"/>
          </p:cNvSpPr>
          <p:nvPr>
            <p:ph type="body" sz="quarter" idx="14"/>
          </p:nvPr>
        </p:nvSpPr>
        <p:spPr/>
        <p:txBody>
          <a:bodyPr/>
          <a:lstStyle/>
          <a:p>
            <a:r>
              <a:rPr lang="en-US"/>
              <a:t>01.01.2018 - 31.01.2018</a:t>
            </a:r>
          </a:p>
        </p:txBody>
      </p:sp>
    </p:spTree>
    <p:extLst>
      <p:ext uri="{BB962C8B-B14F-4D97-AF65-F5344CB8AC3E}">
        <p14:creationId xmlns:p14="http://schemas.microsoft.com/office/powerpoint/2010/main" val="7161054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F65F1-C528-4100-9CB6-3908873E64A9}"/>
              </a:ext>
            </a:extLst>
          </p:cNvPr>
          <p:cNvSpPr>
            <a:spLocks noGrp="1"/>
          </p:cNvSpPr>
          <p:nvPr>
            <p:ph type="title"/>
          </p:nvPr>
        </p:nvSpPr>
        <p:spPr/>
        <p:txBody>
          <a:bodyPr/>
          <a:lstStyle/>
          <a:p>
            <a:r>
              <a:rPr lang="en-US"/>
              <a:t>Instagram Reach | 01.3.02.Sportschau</a:t>
            </a:r>
          </a:p>
        </p:txBody>
      </p:sp>
      <p:graphicFrame>
        <p:nvGraphicFramePr>
          <p:cNvPr id="6" name="Chart Placeholder 5">
            <a:extLst>
              <a:ext uri="{FF2B5EF4-FFF2-40B4-BE49-F238E27FC236}">
                <a16:creationId xmlns:a16="http://schemas.microsoft.com/office/drawing/2014/main" id="{E4BBD99A-AAE5-4CC0-ACEE-2C9A0CE5F3E2}"/>
              </a:ext>
            </a:extLst>
          </p:cNvPr>
          <p:cNvGraphicFramePr>
            <a:graphicFrameLocks noGrp="1"/>
          </p:cNvGraphicFramePr>
          <p:nvPr>
            <p:ph type="chart" sz="quarter" idx="13"/>
            <p:extLst>
              <p:ext uri="{D42A27DB-BD31-4B8C-83A1-F6EECF244321}">
                <p14:modId xmlns:p14="http://schemas.microsoft.com/office/powerpoint/2010/main" val="32020482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88101E-1B37-4BAD-8764-ABFF4815B4FF}"/>
              </a:ext>
            </a:extLst>
          </p:cNvPr>
          <p:cNvSpPr>
            <a:spLocks noGrp="1"/>
          </p:cNvSpPr>
          <p:nvPr>
            <p:ph type="body" sz="quarter" idx="14"/>
          </p:nvPr>
        </p:nvSpPr>
        <p:spPr/>
        <p:txBody>
          <a:bodyPr/>
          <a:lstStyle/>
          <a:p>
            <a:r>
              <a:rPr lang="en-US"/>
              <a:t>01.01.2018 - 31.01.2018</a:t>
            </a:r>
          </a:p>
        </p:txBody>
      </p:sp>
      <p:sp>
        <p:nvSpPr>
          <p:cNvPr id="5" name="Footer Placeholder 4">
            <a:extLst>
              <a:ext uri="{FF2B5EF4-FFF2-40B4-BE49-F238E27FC236}">
                <a16:creationId xmlns:a16="http://schemas.microsoft.com/office/drawing/2014/main" id="{ACC0F69D-99C4-430B-AA69-E32F7C3CAE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4281910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1579</Words>
  <Application>Microsoft Office PowerPoint</Application>
  <PresentationFormat>On-screen Show (4:3)</PresentationFormat>
  <Paragraphs>584</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quintly_template</vt:lpstr>
      <vt:lpstr>m_Big5_Sportschau</vt:lpstr>
      <vt:lpstr>Facebook Facebook Key Metrics Table* (Monatsbericht) | 01.3.02.Sportschau</vt:lpstr>
      <vt:lpstr>Facebook Key Metrics mit Minutes viewed | 01.3.02.Sportschau</vt:lpstr>
      <vt:lpstr>Youtube Key Metrics Table | 01.3.02.Sportschau</vt:lpstr>
      <vt:lpstr>Youtube Private Key Metrics Table | 01.3.02.Sportschau</vt:lpstr>
      <vt:lpstr>Instagram Key Metrics Table | 01.3.02.Sportschau</vt:lpstr>
      <vt:lpstr>Instagram Key Metrics Table (mit Videoviews) | 01.3.02.Sportschau</vt:lpstr>
      <vt:lpstr>Twitter Own Tweets Table | 01.3.02.Sportschau - 1 of 12</vt:lpstr>
      <vt:lpstr>Twitter Own Tweets Table | 01.3.02.Sportschau - 2 of 12</vt:lpstr>
      <vt:lpstr>Twitter Own Tweets Table | 01.3.02.Sportschau - 3 of 12</vt:lpstr>
      <vt:lpstr>Twitter Own Tweets Table | 01.3.02.Sportschau - 4 of 12</vt:lpstr>
      <vt:lpstr>Twitter Own Tweets Table | 01.3.02.Sportschau - 5 of 12</vt:lpstr>
      <vt:lpstr>Twitter Own Tweets Table | 01.3.02.Sportschau - 6 of 12</vt:lpstr>
      <vt:lpstr>Twitter Own Tweets Table | 01.3.02.Sportschau - 7 of 12</vt:lpstr>
      <vt:lpstr>Twitter Own Tweets Table | 01.3.02.Sportschau - 8 of 12</vt:lpstr>
      <vt:lpstr>Twitter Own Tweets Table | 01.3.02.Sportschau - 9 of 12</vt:lpstr>
      <vt:lpstr>Twitter Own Tweets Table | 01.3.02.Sportschau - 10 of 12</vt:lpstr>
      <vt:lpstr>Twitter Own Tweets Table | 01.3.02.Sportschau - 11 of 12</vt:lpstr>
      <vt:lpstr>Twitter Own Tweets Table | 01.3.02.Sportschau - 12 of 12</vt:lpstr>
      <vt:lpstr>Instagram Reach | 01.3.02.Sportschau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m_Big5_Sportschau</dc:title>
  <dc:creator>Frederik Peiniger</dc:creator>
  <cp:lastModifiedBy>Frederik Peiniger</cp:lastModifiedBy>
  <cp:revision>1</cp:revision>
  <dcterms:created xsi:type="dcterms:W3CDTF">2022-01-11T10:26:52Z</dcterms:created>
  <dcterms:modified xsi:type="dcterms:W3CDTF">2022-01-11T10:27:28Z</dcterms:modified>
</cp:coreProperties>
</file>