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E5FFB-B6D5-4974-A12C-534C8D0A0771}"/>
              </a:ext>
            </a:extLst>
          </p:cNvPr>
          <p:cNvSpPr>
            <a:spLocks noGrp="1"/>
          </p:cNvSpPr>
          <p:nvPr>
            <p:ph type="title"/>
          </p:nvPr>
        </p:nvSpPr>
        <p:spPr/>
        <p:txBody>
          <a:bodyPr/>
          <a:lstStyle/>
          <a:p>
            <a:r>
              <a:rPr lang="en-US"/>
              <a:t>Facebook Top-FB-Postings (nach Reichweite) | 09.Phoenix - 1 of 7</a:t>
            </a:r>
          </a:p>
        </p:txBody>
      </p:sp>
      <p:graphicFrame>
        <p:nvGraphicFramePr>
          <p:cNvPr id="5" name="Table Placeholder 4">
            <a:extLst>
              <a:ext uri="{FF2B5EF4-FFF2-40B4-BE49-F238E27FC236}">
                <a16:creationId xmlns:a16="http://schemas.microsoft.com/office/drawing/2014/main" id="{0A72D763-E0A6-4582-866D-CE34CEC35084}"/>
              </a:ext>
            </a:extLst>
          </p:cNvPr>
          <p:cNvGraphicFramePr>
            <a:graphicFrameLocks noGrp="1"/>
          </p:cNvGraphicFramePr>
          <p:nvPr>
            <p:ph type="tbl" sz="quarter" idx="13"/>
            <p:extLst>
              <p:ext uri="{D42A27DB-BD31-4B8C-83A1-F6EECF244321}">
                <p14:modId xmlns:p14="http://schemas.microsoft.com/office/powerpoint/2010/main" val="979653464"/>
              </p:ext>
            </p:extLst>
          </p:nvPr>
        </p:nvGraphicFramePr>
        <p:xfrm>
          <a:off x="457200" y="1731963"/>
          <a:ext cx="7653528" cy="170688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44737346"/>
                    </a:ext>
                  </a:extLst>
                </a:gridCol>
                <a:gridCol w="1234440">
                  <a:extLst>
                    <a:ext uri="{9D8B030D-6E8A-4147-A177-3AD203B41FA5}">
                      <a16:colId xmlns:a16="http://schemas.microsoft.com/office/drawing/2014/main" val="3157882879"/>
                    </a:ext>
                  </a:extLst>
                </a:gridCol>
                <a:gridCol w="576072">
                  <a:extLst>
                    <a:ext uri="{9D8B030D-6E8A-4147-A177-3AD203B41FA5}">
                      <a16:colId xmlns:a16="http://schemas.microsoft.com/office/drawing/2014/main" val="1228466745"/>
                    </a:ext>
                  </a:extLst>
                </a:gridCol>
                <a:gridCol w="576072">
                  <a:extLst>
                    <a:ext uri="{9D8B030D-6E8A-4147-A177-3AD203B41FA5}">
                      <a16:colId xmlns:a16="http://schemas.microsoft.com/office/drawing/2014/main" val="2718027504"/>
                    </a:ext>
                  </a:extLst>
                </a:gridCol>
                <a:gridCol w="576072">
                  <a:extLst>
                    <a:ext uri="{9D8B030D-6E8A-4147-A177-3AD203B41FA5}">
                      <a16:colId xmlns:a16="http://schemas.microsoft.com/office/drawing/2014/main" val="2608188478"/>
                    </a:ext>
                  </a:extLst>
                </a:gridCol>
                <a:gridCol w="576072">
                  <a:extLst>
                    <a:ext uri="{9D8B030D-6E8A-4147-A177-3AD203B41FA5}">
                      <a16:colId xmlns:a16="http://schemas.microsoft.com/office/drawing/2014/main" val="1936114197"/>
                    </a:ext>
                  </a:extLst>
                </a:gridCol>
                <a:gridCol w="576072">
                  <a:extLst>
                    <a:ext uri="{9D8B030D-6E8A-4147-A177-3AD203B41FA5}">
                      <a16:colId xmlns:a16="http://schemas.microsoft.com/office/drawing/2014/main" val="797789036"/>
                    </a:ext>
                  </a:extLst>
                </a:gridCol>
                <a:gridCol w="576072">
                  <a:extLst>
                    <a:ext uri="{9D8B030D-6E8A-4147-A177-3AD203B41FA5}">
                      <a16:colId xmlns:a16="http://schemas.microsoft.com/office/drawing/2014/main" val="1353426958"/>
                    </a:ext>
                  </a:extLst>
                </a:gridCol>
                <a:gridCol w="576072">
                  <a:extLst>
                    <a:ext uri="{9D8B030D-6E8A-4147-A177-3AD203B41FA5}">
                      <a16:colId xmlns:a16="http://schemas.microsoft.com/office/drawing/2014/main" val="458033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9074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PHOENIX - 2021-11-25 13:33:35</a:t>
                      </a:r>
                      <a:r>
                        <a:rPr kumimoji="0" lang="de-DE" sz="1000" b="0" i="0" u="none" strike="noStrike" kern="1200" cap="none" spc="0" normalizeH="0" baseline="0" noProof="0">
                          <a:ln>
                            <a:noFill/>
                          </a:ln>
                          <a:solidFill>
                            <a:prstClr val="black"/>
                          </a:solidFill>
                          <a:effectLst/>
                          <a:uLnTx/>
                          <a:uFillTx/>
                          <a:latin typeface="+mn-lt"/>
                          <a:ea typeface="+mn-ea"/>
                          <a:cs typeface="+mn-cs"/>
                        </a:rPr>
                        <a:t>
 Pressekonferenz mit der geschäftsführenden Bundeskanzlerin Angela Merkel und dem polnischen Ministerpräsidenten Mateusz Morawiecki, nach ihrem Gespräch. Im Mittelpunkt wird die Lage an der polnisch-belarussischen Grenze stehen.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https://quintly-image-storage.s3.amazonaws.com/704cec51b18000e8dd42f75a89f377cb/a11eab06c5a5aefe6a9e920c883462a3.jpg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13804591"/>
                  </a:ext>
                </a:extLst>
              </a:tr>
            </a:tbl>
          </a:graphicData>
        </a:graphic>
      </p:graphicFrame>
      <p:sp>
        <p:nvSpPr>
          <p:cNvPr id="4" name="Text Placeholder 3">
            <a:extLst>
              <a:ext uri="{FF2B5EF4-FFF2-40B4-BE49-F238E27FC236}">
                <a16:creationId xmlns:a16="http://schemas.microsoft.com/office/drawing/2014/main" id="{219E4C71-69D3-498B-9A12-F0936308C8F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071933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14E5F-DDAA-4185-A662-C032E6C29EBE}"/>
              </a:ext>
            </a:extLst>
          </p:cNvPr>
          <p:cNvSpPr>
            <a:spLocks noGrp="1"/>
          </p:cNvSpPr>
          <p:nvPr>
            <p:ph type="title"/>
          </p:nvPr>
        </p:nvSpPr>
        <p:spPr/>
        <p:txBody>
          <a:bodyPr/>
          <a:lstStyle/>
          <a:p>
            <a:r>
              <a:rPr lang="en-US"/>
              <a:t>Facebook Top-FB-Postings (nach Reichweite) | 09.Phoenix - 2 of 7</a:t>
            </a:r>
          </a:p>
        </p:txBody>
      </p:sp>
      <p:graphicFrame>
        <p:nvGraphicFramePr>
          <p:cNvPr id="5" name="Table Placeholder 4">
            <a:extLst>
              <a:ext uri="{FF2B5EF4-FFF2-40B4-BE49-F238E27FC236}">
                <a16:creationId xmlns:a16="http://schemas.microsoft.com/office/drawing/2014/main" id="{158AA3DA-1444-460C-BE33-FEAD0AFFA987}"/>
              </a:ext>
            </a:extLst>
          </p:cNvPr>
          <p:cNvGraphicFramePr>
            <a:graphicFrameLocks noGrp="1"/>
          </p:cNvGraphicFramePr>
          <p:nvPr>
            <p:ph type="tbl" sz="quarter" idx="13"/>
            <p:extLst>
              <p:ext uri="{D42A27DB-BD31-4B8C-83A1-F6EECF244321}">
                <p14:modId xmlns:p14="http://schemas.microsoft.com/office/powerpoint/2010/main" val="1322585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75402838"/>
                    </a:ext>
                  </a:extLst>
                </a:gridCol>
                <a:gridCol w="1234440">
                  <a:extLst>
                    <a:ext uri="{9D8B030D-6E8A-4147-A177-3AD203B41FA5}">
                      <a16:colId xmlns:a16="http://schemas.microsoft.com/office/drawing/2014/main" val="4030381750"/>
                    </a:ext>
                  </a:extLst>
                </a:gridCol>
                <a:gridCol w="576072">
                  <a:extLst>
                    <a:ext uri="{9D8B030D-6E8A-4147-A177-3AD203B41FA5}">
                      <a16:colId xmlns:a16="http://schemas.microsoft.com/office/drawing/2014/main" val="2873663705"/>
                    </a:ext>
                  </a:extLst>
                </a:gridCol>
                <a:gridCol w="576072">
                  <a:extLst>
                    <a:ext uri="{9D8B030D-6E8A-4147-A177-3AD203B41FA5}">
                      <a16:colId xmlns:a16="http://schemas.microsoft.com/office/drawing/2014/main" val="3513806777"/>
                    </a:ext>
                  </a:extLst>
                </a:gridCol>
                <a:gridCol w="576072">
                  <a:extLst>
                    <a:ext uri="{9D8B030D-6E8A-4147-A177-3AD203B41FA5}">
                      <a16:colId xmlns:a16="http://schemas.microsoft.com/office/drawing/2014/main" val="4125777857"/>
                    </a:ext>
                  </a:extLst>
                </a:gridCol>
                <a:gridCol w="576072">
                  <a:extLst>
                    <a:ext uri="{9D8B030D-6E8A-4147-A177-3AD203B41FA5}">
                      <a16:colId xmlns:a16="http://schemas.microsoft.com/office/drawing/2014/main" val="3480106477"/>
                    </a:ext>
                  </a:extLst>
                </a:gridCol>
                <a:gridCol w="576072">
                  <a:extLst>
                    <a:ext uri="{9D8B030D-6E8A-4147-A177-3AD203B41FA5}">
                      <a16:colId xmlns:a16="http://schemas.microsoft.com/office/drawing/2014/main" val="3425205246"/>
                    </a:ext>
                  </a:extLst>
                </a:gridCol>
                <a:gridCol w="576072">
                  <a:extLst>
                    <a:ext uri="{9D8B030D-6E8A-4147-A177-3AD203B41FA5}">
                      <a16:colId xmlns:a16="http://schemas.microsoft.com/office/drawing/2014/main" val="125615488"/>
                    </a:ext>
                  </a:extLst>
                </a:gridCol>
                <a:gridCol w="576072">
                  <a:extLst>
                    <a:ext uri="{9D8B030D-6E8A-4147-A177-3AD203B41FA5}">
                      <a16:colId xmlns:a16="http://schemas.microsoft.com/office/drawing/2014/main" val="4214094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415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PHOENIX - 2021-11-19 17:29:58</a:t>
                      </a:r>
                      <a:r>
                        <a:rPr kumimoji="0" lang="de-DE" sz="1000" b="0" i="0" u="none" strike="noStrike" kern="1200" cap="none" spc="0" normalizeH="0" baseline="0" noProof="0">
                          <a:ln>
                            <a:noFill/>
                          </a:ln>
                          <a:solidFill>
                            <a:prstClr val="black"/>
                          </a:solidFill>
                          <a:effectLst/>
                          <a:uLnTx/>
                          <a:uFillTx/>
                          <a:latin typeface="+mn-lt"/>
                          <a:ea typeface="+mn-ea"/>
                          <a:cs typeface="+mn-cs"/>
                        </a:rPr>
                        <a:t>
 „Wir empfinden eine tiefe Enttäuschung über die Gefährdung des gesellschaftlichen Zusammenhalts und über den wiederholt nachlässigen Umgang mit dem Wohlergehen der Menschen, die auf den Schutz des Staates angewiesen sind.“ Mit diesen Worten fordern führende Medizinerinnen und Mediziner in ihrem dringenden Brandbrief einen Kurswechsel in der Corona-Politik. Die derzeitige pandemische Situation habe das Potential, die Situation aus dem Frühjahr und vergangene Wellen in den Schatten zu stellen, prognostizieren sie und zeigen sich vom Krisenmanagement der Politik zutiefst enttäuscht. 
Vorausschauendes Handeln sei nicht erfolgt, so könne sich das Infektionsgeschehen unkontrolliert ausbreiten, kritisieren die Expertinnen und Experten aus Medizin und Wissenschaft. Sie warnen vor einem Kollaps des Gesundheitssystems und vor der Überforderung der Pflegekräfte: „Das Personal in den Krankenhäusern ist müde und quittiert den Dienst.“
In der Sendung „phoenix persönlich“ spricht Inga Kühn mit dem Intensivmediziner und Mitunterzeichner des Brandbriefs Prof. Dr. Uwe Janssens über die Situation in den Kliniken, den Alltag des Pflegepersonals, seine Erwartungen an die Politik und darüber, wie eine effizientere Pandemiebekämpfung erreicht werden könnte.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https://quintly-image-storage.s3.amazonaws.com/704cec51b18000e8dd42f75a89f377cb/87ba686fcff8bdda3422cf01e8e1b769.jpg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97889294"/>
                  </a:ext>
                </a:extLst>
              </a:tr>
            </a:tbl>
          </a:graphicData>
        </a:graphic>
      </p:graphicFrame>
      <p:sp>
        <p:nvSpPr>
          <p:cNvPr id="4" name="Text Placeholder 3">
            <a:extLst>
              <a:ext uri="{FF2B5EF4-FFF2-40B4-BE49-F238E27FC236}">
                <a16:creationId xmlns:a16="http://schemas.microsoft.com/office/drawing/2014/main" id="{DCA6C9DF-06A2-4390-8FDF-0ED1C02F99C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222774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C43F1-9FF5-4349-846E-66748F75C7A7}"/>
              </a:ext>
            </a:extLst>
          </p:cNvPr>
          <p:cNvSpPr>
            <a:spLocks noGrp="1"/>
          </p:cNvSpPr>
          <p:nvPr>
            <p:ph type="title"/>
          </p:nvPr>
        </p:nvSpPr>
        <p:spPr/>
        <p:txBody>
          <a:bodyPr/>
          <a:lstStyle/>
          <a:p>
            <a:r>
              <a:rPr lang="en-US"/>
              <a:t>Facebook Top-FB-Postings (nach Reichweite) | 09.Phoenix - 3 of 7</a:t>
            </a:r>
          </a:p>
        </p:txBody>
      </p:sp>
      <p:graphicFrame>
        <p:nvGraphicFramePr>
          <p:cNvPr id="5" name="Table Placeholder 4">
            <a:extLst>
              <a:ext uri="{FF2B5EF4-FFF2-40B4-BE49-F238E27FC236}">
                <a16:creationId xmlns:a16="http://schemas.microsoft.com/office/drawing/2014/main" id="{34DF897A-0234-4E5C-8362-0920D23D2448}"/>
              </a:ext>
            </a:extLst>
          </p:cNvPr>
          <p:cNvGraphicFramePr>
            <a:graphicFrameLocks noGrp="1"/>
          </p:cNvGraphicFramePr>
          <p:nvPr>
            <p:ph type="tbl" sz="quarter" idx="13"/>
            <p:extLst>
              <p:ext uri="{D42A27DB-BD31-4B8C-83A1-F6EECF244321}">
                <p14:modId xmlns:p14="http://schemas.microsoft.com/office/powerpoint/2010/main" val="1811255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59644094"/>
                    </a:ext>
                  </a:extLst>
                </a:gridCol>
                <a:gridCol w="1234440">
                  <a:extLst>
                    <a:ext uri="{9D8B030D-6E8A-4147-A177-3AD203B41FA5}">
                      <a16:colId xmlns:a16="http://schemas.microsoft.com/office/drawing/2014/main" val="1343944554"/>
                    </a:ext>
                  </a:extLst>
                </a:gridCol>
                <a:gridCol w="576072">
                  <a:extLst>
                    <a:ext uri="{9D8B030D-6E8A-4147-A177-3AD203B41FA5}">
                      <a16:colId xmlns:a16="http://schemas.microsoft.com/office/drawing/2014/main" val="3149785719"/>
                    </a:ext>
                  </a:extLst>
                </a:gridCol>
                <a:gridCol w="576072">
                  <a:extLst>
                    <a:ext uri="{9D8B030D-6E8A-4147-A177-3AD203B41FA5}">
                      <a16:colId xmlns:a16="http://schemas.microsoft.com/office/drawing/2014/main" val="2395893952"/>
                    </a:ext>
                  </a:extLst>
                </a:gridCol>
                <a:gridCol w="576072">
                  <a:extLst>
                    <a:ext uri="{9D8B030D-6E8A-4147-A177-3AD203B41FA5}">
                      <a16:colId xmlns:a16="http://schemas.microsoft.com/office/drawing/2014/main" val="644747146"/>
                    </a:ext>
                  </a:extLst>
                </a:gridCol>
                <a:gridCol w="576072">
                  <a:extLst>
                    <a:ext uri="{9D8B030D-6E8A-4147-A177-3AD203B41FA5}">
                      <a16:colId xmlns:a16="http://schemas.microsoft.com/office/drawing/2014/main" val="108919825"/>
                    </a:ext>
                  </a:extLst>
                </a:gridCol>
                <a:gridCol w="576072">
                  <a:extLst>
                    <a:ext uri="{9D8B030D-6E8A-4147-A177-3AD203B41FA5}">
                      <a16:colId xmlns:a16="http://schemas.microsoft.com/office/drawing/2014/main" val="4094047677"/>
                    </a:ext>
                  </a:extLst>
                </a:gridCol>
                <a:gridCol w="576072">
                  <a:extLst>
                    <a:ext uri="{9D8B030D-6E8A-4147-A177-3AD203B41FA5}">
                      <a16:colId xmlns:a16="http://schemas.microsoft.com/office/drawing/2014/main" val="2150256521"/>
                    </a:ext>
                  </a:extLst>
                </a:gridCol>
                <a:gridCol w="576072">
                  <a:extLst>
                    <a:ext uri="{9D8B030D-6E8A-4147-A177-3AD203B41FA5}">
                      <a16:colId xmlns:a16="http://schemas.microsoft.com/office/drawing/2014/main" val="3149085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0838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PHOENIX - 2021-11-26 09:00:51</a:t>
                      </a:r>
                      <a:r>
                        <a:rPr kumimoji="0" lang="de-DE" sz="1000" b="0" i="0" u="none" strike="noStrike" kern="1200" cap="none" spc="0" normalizeH="0" baseline="0" noProof="0">
                          <a:ln>
                            <a:noFill/>
                          </a:ln>
                          <a:solidFill>
                            <a:prstClr val="black"/>
                          </a:solidFill>
                          <a:effectLst/>
                          <a:uLnTx/>
                          <a:uFillTx/>
                          <a:latin typeface="+mn-lt"/>
                          <a:ea typeface="+mn-ea"/>
                          <a:cs typeface="+mn-cs"/>
                        </a:rPr>
                        <a:t>
 Die Infektionslage in Deutschland ist dramatisch - "hochdramatisch", wie Kanzlerin Merkel beschreibt. Intensivmediziner:innen schlagen Alarm, die Impfquote stagniert weiter und in Südafrika bereitet eine neue, gefährliche Variante Wissenschaftlerinnen und Wissenschaftlern Sorge. Der Präsident des Robert Koch-Instituts, Prof. Lothar Wieler, und der geschäftsführende Bundesgesundheitsminister Jens Spahn (CDU) informieren über die Corona-Lage im 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https://quintly-image-storage.s3.amazonaws.com/704cec51b18000e8dd42f75a89f377cb/f818504cf00e99bbff4c0f5a5266ba26.jpg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40137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PHOENIX - 2021-11-23 15:46:26</a:t>
                      </a:r>
                      <a:r>
                        <a:rPr kumimoji="0" lang="de-DE" sz="1000" b="0" i="0" u="none" strike="noStrike" kern="1200" cap="none" spc="0" normalizeH="0" baseline="0" noProof="0">
                          <a:ln>
                            <a:noFill/>
                          </a:ln>
                          <a:solidFill>
                            <a:prstClr val="black"/>
                          </a:solidFill>
                          <a:effectLst/>
                          <a:uLnTx/>
                          <a:uFillTx/>
                          <a:latin typeface="+mn-lt"/>
                          <a:ea typeface="+mn-ea"/>
                          <a:cs typeface="+mn-cs"/>
                        </a:rPr>
                        <a:t>
 Wie überstehen wir die vierte Welle? Darüber diskutiert Claudia Davies mit Thomas Martens. Er ist Professor für pädagogische Psychologie und Mitunterzeichner des "Brandbrief" der Wissenschaft an die Politik.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https://quintly-image-storage.s3.amazonaws.com/704cec51b18000e8dd42f75a89f377cb/6161c0935d5a70927abdc7d0dddc7913.jpg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17325839"/>
                  </a:ext>
                </a:extLst>
              </a:tr>
            </a:tbl>
          </a:graphicData>
        </a:graphic>
      </p:graphicFrame>
      <p:sp>
        <p:nvSpPr>
          <p:cNvPr id="4" name="Text Placeholder 3">
            <a:extLst>
              <a:ext uri="{FF2B5EF4-FFF2-40B4-BE49-F238E27FC236}">
                <a16:creationId xmlns:a16="http://schemas.microsoft.com/office/drawing/2014/main" id="{57F5BD08-2938-4260-AC18-7E5D34A405A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124490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1BFA0-13FC-450E-810D-15F64051ADD4}"/>
              </a:ext>
            </a:extLst>
          </p:cNvPr>
          <p:cNvSpPr>
            <a:spLocks noGrp="1"/>
          </p:cNvSpPr>
          <p:nvPr>
            <p:ph type="title"/>
          </p:nvPr>
        </p:nvSpPr>
        <p:spPr/>
        <p:txBody>
          <a:bodyPr/>
          <a:lstStyle/>
          <a:p>
            <a:r>
              <a:rPr lang="en-US"/>
              <a:t>Facebook Top-FB-Postings (nach Reichweite) | 09.Phoenix - 4 of 7</a:t>
            </a:r>
          </a:p>
        </p:txBody>
      </p:sp>
      <p:graphicFrame>
        <p:nvGraphicFramePr>
          <p:cNvPr id="5" name="Table Placeholder 4">
            <a:extLst>
              <a:ext uri="{FF2B5EF4-FFF2-40B4-BE49-F238E27FC236}">
                <a16:creationId xmlns:a16="http://schemas.microsoft.com/office/drawing/2014/main" id="{53A56C83-0D96-4FE1-A906-09061B0384EF}"/>
              </a:ext>
            </a:extLst>
          </p:cNvPr>
          <p:cNvGraphicFramePr>
            <a:graphicFrameLocks noGrp="1"/>
          </p:cNvGraphicFramePr>
          <p:nvPr>
            <p:ph type="tbl" sz="quarter" idx="13"/>
            <p:extLst>
              <p:ext uri="{D42A27DB-BD31-4B8C-83A1-F6EECF244321}">
                <p14:modId xmlns:p14="http://schemas.microsoft.com/office/powerpoint/2010/main" val="1713977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10790305"/>
                    </a:ext>
                  </a:extLst>
                </a:gridCol>
                <a:gridCol w="1234440">
                  <a:extLst>
                    <a:ext uri="{9D8B030D-6E8A-4147-A177-3AD203B41FA5}">
                      <a16:colId xmlns:a16="http://schemas.microsoft.com/office/drawing/2014/main" val="1155545561"/>
                    </a:ext>
                  </a:extLst>
                </a:gridCol>
                <a:gridCol w="576072">
                  <a:extLst>
                    <a:ext uri="{9D8B030D-6E8A-4147-A177-3AD203B41FA5}">
                      <a16:colId xmlns:a16="http://schemas.microsoft.com/office/drawing/2014/main" val="1230658734"/>
                    </a:ext>
                  </a:extLst>
                </a:gridCol>
                <a:gridCol w="576072">
                  <a:extLst>
                    <a:ext uri="{9D8B030D-6E8A-4147-A177-3AD203B41FA5}">
                      <a16:colId xmlns:a16="http://schemas.microsoft.com/office/drawing/2014/main" val="3191916165"/>
                    </a:ext>
                  </a:extLst>
                </a:gridCol>
                <a:gridCol w="576072">
                  <a:extLst>
                    <a:ext uri="{9D8B030D-6E8A-4147-A177-3AD203B41FA5}">
                      <a16:colId xmlns:a16="http://schemas.microsoft.com/office/drawing/2014/main" val="678941502"/>
                    </a:ext>
                  </a:extLst>
                </a:gridCol>
                <a:gridCol w="576072">
                  <a:extLst>
                    <a:ext uri="{9D8B030D-6E8A-4147-A177-3AD203B41FA5}">
                      <a16:colId xmlns:a16="http://schemas.microsoft.com/office/drawing/2014/main" val="3190411182"/>
                    </a:ext>
                  </a:extLst>
                </a:gridCol>
                <a:gridCol w="576072">
                  <a:extLst>
                    <a:ext uri="{9D8B030D-6E8A-4147-A177-3AD203B41FA5}">
                      <a16:colId xmlns:a16="http://schemas.microsoft.com/office/drawing/2014/main" val="3200880500"/>
                    </a:ext>
                  </a:extLst>
                </a:gridCol>
                <a:gridCol w="576072">
                  <a:extLst>
                    <a:ext uri="{9D8B030D-6E8A-4147-A177-3AD203B41FA5}">
                      <a16:colId xmlns:a16="http://schemas.microsoft.com/office/drawing/2014/main" val="2303703571"/>
                    </a:ext>
                  </a:extLst>
                </a:gridCol>
                <a:gridCol w="576072">
                  <a:extLst>
                    <a:ext uri="{9D8B030D-6E8A-4147-A177-3AD203B41FA5}">
                      <a16:colId xmlns:a16="http://schemas.microsoft.com/office/drawing/2014/main" val="1042721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4285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PHOENIX - 2021-11-18 15:29:23</a:t>
                      </a:r>
                      <a:r>
                        <a:rPr kumimoji="0" lang="de-DE" sz="1000" b="0" i="0" u="none" strike="noStrike" kern="1200" cap="none" spc="0" normalizeH="0" baseline="0" noProof="0">
                          <a:ln>
                            <a:noFill/>
                          </a:ln>
                          <a:solidFill>
                            <a:prstClr val="black"/>
                          </a:solidFill>
                          <a:effectLst/>
                          <a:uLnTx/>
                          <a:uFillTx/>
                          <a:latin typeface="+mn-lt"/>
                          <a:ea typeface="+mn-ea"/>
                          <a:cs typeface="+mn-cs"/>
                        </a:rPr>
                        <a:t>
 Im Zuge der #Corona-Bekämpfung machen immer wieder diese Begriffe die Runde: 3G, 3G+, 2G und 2G+. Aber was genau bedeuten sie eigentlich? Eine kurze Übersicht finden Sie hier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https://quintly-image-storage.s3.amazonaws.com/704cec51b18000e8dd42f75a89f377cb/2e1a66a0d0a65866d80e2b3f831199c1.png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9933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PHOENIX - 2021-11-24 14:00:46</a:t>
                      </a:r>
                      <a:r>
                        <a:rPr kumimoji="0" lang="de-DE" sz="1000" b="0" i="0" u="none" strike="noStrike" kern="1200" cap="none" spc="0" normalizeH="0" baseline="0" noProof="0">
                          <a:ln>
                            <a:noFill/>
                          </a:ln>
                          <a:solidFill>
                            <a:prstClr val="black"/>
                          </a:solidFill>
                          <a:effectLst/>
                          <a:uLnTx/>
                          <a:uFillTx/>
                          <a:latin typeface="+mn-lt"/>
                          <a:ea typeface="+mn-ea"/>
                          <a:cs typeface="+mn-cs"/>
                        </a:rPr>
                        <a:t>
 SPD, FDP und Grüne stellen ihren Koalitionsvertrag 2021-2025 vor
Der bisherige Finanzminister Olaf Scholz (SPD) soll in der zweiten Dezemberwoche im Bundestag zum neuen Kanzler gewählt werden. Damit endet nach 16 Jahren die Amtszeit von Angela Merkel (CDU), die sich bei der Bundestagswahl am 26. September nicht erneut aufstellen ließ.</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https://quintly-image-storage.s3.amazonaws.com/704cec51b18000e8dd42f75a89f377cb/e70f798486d5f79a6e6a6c7246b60786.jpg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46057484"/>
                  </a:ext>
                </a:extLst>
              </a:tr>
            </a:tbl>
          </a:graphicData>
        </a:graphic>
      </p:graphicFrame>
      <p:sp>
        <p:nvSpPr>
          <p:cNvPr id="4" name="Text Placeholder 3">
            <a:extLst>
              <a:ext uri="{FF2B5EF4-FFF2-40B4-BE49-F238E27FC236}">
                <a16:creationId xmlns:a16="http://schemas.microsoft.com/office/drawing/2014/main" id="{F16A5035-E687-4BEC-9176-3D63604E316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228086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3E564-ABBE-48B8-BB5B-9E82018B5B71}"/>
              </a:ext>
            </a:extLst>
          </p:cNvPr>
          <p:cNvSpPr>
            <a:spLocks noGrp="1"/>
          </p:cNvSpPr>
          <p:nvPr>
            <p:ph type="title"/>
          </p:nvPr>
        </p:nvSpPr>
        <p:spPr/>
        <p:txBody>
          <a:bodyPr/>
          <a:lstStyle/>
          <a:p>
            <a:r>
              <a:rPr lang="en-US"/>
              <a:t>Facebook Top-FB-Postings (nach Reichweite) | 09.Phoenix - 5 of 7</a:t>
            </a:r>
          </a:p>
        </p:txBody>
      </p:sp>
      <p:graphicFrame>
        <p:nvGraphicFramePr>
          <p:cNvPr id="5" name="Table Placeholder 4">
            <a:extLst>
              <a:ext uri="{FF2B5EF4-FFF2-40B4-BE49-F238E27FC236}">
                <a16:creationId xmlns:a16="http://schemas.microsoft.com/office/drawing/2014/main" id="{7D37DC63-F5A6-45A8-ABF8-B8FBFEB4DEC4}"/>
              </a:ext>
            </a:extLst>
          </p:cNvPr>
          <p:cNvGraphicFramePr>
            <a:graphicFrameLocks noGrp="1"/>
          </p:cNvGraphicFramePr>
          <p:nvPr>
            <p:ph type="tbl" sz="quarter" idx="13"/>
            <p:extLst>
              <p:ext uri="{D42A27DB-BD31-4B8C-83A1-F6EECF244321}">
                <p14:modId xmlns:p14="http://schemas.microsoft.com/office/powerpoint/2010/main" val="4040653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94063256"/>
                    </a:ext>
                  </a:extLst>
                </a:gridCol>
                <a:gridCol w="1234440">
                  <a:extLst>
                    <a:ext uri="{9D8B030D-6E8A-4147-A177-3AD203B41FA5}">
                      <a16:colId xmlns:a16="http://schemas.microsoft.com/office/drawing/2014/main" val="4287482814"/>
                    </a:ext>
                  </a:extLst>
                </a:gridCol>
                <a:gridCol w="576072">
                  <a:extLst>
                    <a:ext uri="{9D8B030D-6E8A-4147-A177-3AD203B41FA5}">
                      <a16:colId xmlns:a16="http://schemas.microsoft.com/office/drawing/2014/main" val="556430599"/>
                    </a:ext>
                  </a:extLst>
                </a:gridCol>
                <a:gridCol w="576072">
                  <a:extLst>
                    <a:ext uri="{9D8B030D-6E8A-4147-A177-3AD203B41FA5}">
                      <a16:colId xmlns:a16="http://schemas.microsoft.com/office/drawing/2014/main" val="3640490573"/>
                    </a:ext>
                  </a:extLst>
                </a:gridCol>
                <a:gridCol w="576072">
                  <a:extLst>
                    <a:ext uri="{9D8B030D-6E8A-4147-A177-3AD203B41FA5}">
                      <a16:colId xmlns:a16="http://schemas.microsoft.com/office/drawing/2014/main" val="2089624863"/>
                    </a:ext>
                  </a:extLst>
                </a:gridCol>
                <a:gridCol w="576072">
                  <a:extLst>
                    <a:ext uri="{9D8B030D-6E8A-4147-A177-3AD203B41FA5}">
                      <a16:colId xmlns:a16="http://schemas.microsoft.com/office/drawing/2014/main" val="1071981209"/>
                    </a:ext>
                  </a:extLst>
                </a:gridCol>
                <a:gridCol w="576072">
                  <a:extLst>
                    <a:ext uri="{9D8B030D-6E8A-4147-A177-3AD203B41FA5}">
                      <a16:colId xmlns:a16="http://schemas.microsoft.com/office/drawing/2014/main" val="1477064018"/>
                    </a:ext>
                  </a:extLst>
                </a:gridCol>
                <a:gridCol w="576072">
                  <a:extLst>
                    <a:ext uri="{9D8B030D-6E8A-4147-A177-3AD203B41FA5}">
                      <a16:colId xmlns:a16="http://schemas.microsoft.com/office/drawing/2014/main" val="1127531368"/>
                    </a:ext>
                  </a:extLst>
                </a:gridCol>
                <a:gridCol w="576072">
                  <a:extLst>
                    <a:ext uri="{9D8B030D-6E8A-4147-A177-3AD203B41FA5}">
                      <a16:colId xmlns:a16="http://schemas.microsoft.com/office/drawing/2014/main" val="1128352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6614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PHOENIX - 2021-11-12 14:02:04</a:t>
                      </a:r>
                      <a:r>
                        <a:rPr kumimoji="0" lang="de-DE" sz="1000" b="0" i="0" u="none" strike="noStrike" kern="1200" cap="none" spc="0" normalizeH="0" baseline="0" noProof="0">
                          <a:ln>
                            <a:noFill/>
                          </a:ln>
                          <a:solidFill>
                            <a:prstClr val="black"/>
                          </a:solidFill>
                          <a:effectLst/>
                          <a:uLnTx/>
                          <a:uFillTx/>
                          <a:latin typeface="+mn-lt"/>
                          <a:ea typeface="+mn-ea"/>
                          <a:cs typeface="+mn-cs"/>
                        </a:rPr>
                        <a:t>
 Die Zahl der täglichen Todesfälle im Zusammenhang mit Covid-19 steigt weiter an. Innerhalb von 24 Stunden starben in Deutschland 191 Menschen an Corona. Vor einer Woche waren es 154 Todesfälle. Seit dem Herbst nehmen die Zahlen kontinuierlich zu und auch  die Lage auf den Intensivstationen wird angespannter.
Wie konnte es so weit kommen? Ist jetzt die Zeit für rigidere Maßnahmen? Diese Fragen stellt sich auch der #Presseclub: "Handeln statt Reden: Impfpflicht für alle?" – am Sonntag um 12.00 Uhr natürlich bei phoenix!
Gäste &amp; weitere Infos gibt's hier 👉 phoenix.de/s/yV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https://quintly-image-storage.s3.amazonaws.com/704cec51b18000e8dd42f75a89f377cb/2ddaf2ee37565ce95199253241251ddb.png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126581"/>
                  </a:ext>
                </a:extLst>
              </a:tr>
            </a:tbl>
          </a:graphicData>
        </a:graphic>
      </p:graphicFrame>
      <p:sp>
        <p:nvSpPr>
          <p:cNvPr id="4" name="Text Placeholder 3">
            <a:extLst>
              <a:ext uri="{FF2B5EF4-FFF2-40B4-BE49-F238E27FC236}">
                <a16:creationId xmlns:a16="http://schemas.microsoft.com/office/drawing/2014/main" id="{3B609B6F-0AA4-4A1F-8787-3DEC27A4BFE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02664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F5A61-CB73-4C90-BCB8-5A3F5D690E51}"/>
              </a:ext>
            </a:extLst>
          </p:cNvPr>
          <p:cNvSpPr>
            <a:spLocks noGrp="1"/>
          </p:cNvSpPr>
          <p:nvPr>
            <p:ph type="title"/>
          </p:nvPr>
        </p:nvSpPr>
        <p:spPr/>
        <p:txBody>
          <a:bodyPr/>
          <a:lstStyle/>
          <a:p>
            <a:r>
              <a:rPr lang="en-US"/>
              <a:t>Facebook Top-FB-Postings (nach Reichweite) | 09.Phoenix - 6 of 7</a:t>
            </a:r>
          </a:p>
        </p:txBody>
      </p:sp>
      <p:graphicFrame>
        <p:nvGraphicFramePr>
          <p:cNvPr id="5" name="Table Placeholder 4">
            <a:extLst>
              <a:ext uri="{FF2B5EF4-FFF2-40B4-BE49-F238E27FC236}">
                <a16:creationId xmlns:a16="http://schemas.microsoft.com/office/drawing/2014/main" id="{E4CB1B09-E884-4486-97F0-E953159B312A}"/>
              </a:ext>
            </a:extLst>
          </p:cNvPr>
          <p:cNvGraphicFramePr>
            <a:graphicFrameLocks noGrp="1"/>
          </p:cNvGraphicFramePr>
          <p:nvPr>
            <p:ph type="tbl" sz="quarter" idx="13"/>
            <p:extLst>
              <p:ext uri="{D42A27DB-BD31-4B8C-83A1-F6EECF244321}">
                <p14:modId xmlns:p14="http://schemas.microsoft.com/office/powerpoint/2010/main" val="1139364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12337309"/>
                    </a:ext>
                  </a:extLst>
                </a:gridCol>
                <a:gridCol w="1234440">
                  <a:extLst>
                    <a:ext uri="{9D8B030D-6E8A-4147-A177-3AD203B41FA5}">
                      <a16:colId xmlns:a16="http://schemas.microsoft.com/office/drawing/2014/main" val="321363372"/>
                    </a:ext>
                  </a:extLst>
                </a:gridCol>
                <a:gridCol w="576072">
                  <a:extLst>
                    <a:ext uri="{9D8B030D-6E8A-4147-A177-3AD203B41FA5}">
                      <a16:colId xmlns:a16="http://schemas.microsoft.com/office/drawing/2014/main" val="3417117359"/>
                    </a:ext>
                  </a:extLst>
                </a:gridCol>
                <a:gridCol w="576072">
                  <a:extLst>
                    <a:ext uri="{9D8B030D-6E8A-4147-A177-3AD203B41FA5}">
                      <a16:colId xmlns:a16="http://schemas.microsoft.com/office/drawing/2014/main" val="3300708885"/>
                    </a:ext>
                  </a:extLst>
                </a:gridCol>
                <a:gridCol w="576072">
                  <a:extLst>
                    <a:ext uri="{9D8B030D-6E8A-4147-A177-3AD203B41FA5}">
                      <a16:colId xmlns:a16="http://schemas.microsoft.com/office/drawing/2014/main" val="4180227194"/>
                    </a:ext>
                  </a:extLst>
                </a:gridCol>
                <a:gridCol w="576072">
                  <a:extLst>
                    <a:ext uri="{9D8B030D-6E8A-4147-A177-3AD203B41FA5}">
                      <a16:colId xmlns:a16="http://schemas.microsoft.com/office/drawing/2014/main" val="2359320804"/>
                    </a:ext>
                  </a:extLst>
                </a:gridCol>
                <a:gridCol w="576072">
                  <a:extLst>
                    <a:ext uri="{9D8B030D-6E8A-4147-A177-3AD203B41FA5}">
                      <a16:colId xmlns:a16="http://schemas.microsoft.com/office/drawing/2014/main" val="1163285252"/>
                    </a:ext>
                  </a:extLst>
                </a:gridCol>
                <a:gridCol w="576072">
                  <a:extLst>
                    <a:ext uri="{9D8B030D-6E8A-4147-A177-3AD203B41FA5}">
                      <a16:colId xmlns:a16="http://schemas.microsoft.com/office/drawing/2014/main" val="456855573"/>
                    </a:ext>
                  </a:extLst>
                </a:gridCol>
                <a:gridCol w="576072">
                  <a:extLst>
                    <a:ext uri="{9D8B030D-6E8A-4147-A177-3AD203B41FA5}">
                      <a16:colId xmlns:a16="http://schemas.microsoft.com/office/drawing/2014/main" val="4114512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4252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PHOENIX - 2021-11-26 15:00:18</a:t>
                      </a:r>
                      <a:r>
                        <a:rPr kumimoji="0" lang="de-DE" sz="1000" b="0" i="0" u="none" strike="noStrike" kern="1200" cap="none" spc="0" normalizeH="0" baseline="0" noProof="0">
                          <a:ln>
                            <a:noFill/>
                          </a:ln>
                          <a:solidFill>
                            <a:prstClr val="black"/>
                          </a:solidFill>
                          <a:effectLst/>
                          <a:uLnTx/>
                          <a:uFillTx/>
                          <a:latin typeface="+mn-lt"/>
                          <a:ea typeface="+mn-ea"/>
                          <a:cs typeface="+mn-cs"/>
                        </a:rPr>
                        <a:t>
 Die neue Corona-Variante #B11529 hat weltweit zu Besorgnis bei Forschenden und Politiker:innen geführt. Deutschland und die Europäische Union haben angekündigt, sich mit Flugverboten und der Einstufung als Virusvariantengebiet gegen die Ausbreitung der neuen "Nu"-Variante zu wappnen. Nach Angaben von Expert:innen ist noch unklar, ob die neue Variante gefährlicher ist als die derzeit vorherrschende Delta-Variante.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https://quintly-image-storage.s3.amazonaws.com/704cec51b18000e8dd42f75a89f377cb/17ef487c543114af6f7250bc9029de00.png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48534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PHOENIX - 2021-11-23 16:43:46</a:t>
                      </a:r>
                      <a:r>
                        <a:rPr kumimoji="0" lang="de-DE" sz="1000" b="0" i="0" u="none" strike="noStrike" kern="1200" cap="none" spc="0" normalizeH="0" baseline="0" noProof="0">
                          <a:ln>
                            <a:noFill/>
                          </a:ln>
                          <a:solidFill>
                            <a:prstClr val="black"/>
                          </a:solidFill>
                          <a:effectLst/>
                          <a:uLnTx/>
                          <a:uFillTx/>
                          <a:latin typeface="+mn-lt"/>
                          <a:ea typeface="+mn-ea"/>
                          <a:cs typeface="+mn-cs"/>
                        </a:rPr>
                        <a:t>
 Der Vorschlag einer allgemeinen Impfpflicht gegen Corona gewinnt an Unterstützung. In der Bevölkerung ist eine knappe Mehrheit dafür, wie eine Umfrage von infratest dimap ergeben hat. 
Mehr zum Thema 📲 https://phoenix.de/s/T9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https://quintly-image-storage.s3.amazonaws.com/704cec51b18000e8dd42f75a89f377cb/67ca33be4a9f97978234d2be29a67ae9.jpg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37611357"/>
                  </a:ext>
                </a:extLst>
              </a:tr>
            </a:tbl>
          </a:graphicData>
        </a:graphic>
      </p:graphicFrame>
      <p:sp>
        <p:nvSpPr>
          <p:cNvPr id="4" name="Text Placeholder 3">
            <a:extLst>
              <a:ext uri="{FF2B5EF4-FFF2-40B4-BE49-F238E27FC236}">
                <a16:creationId xmlns:a16="http://schemas.microsoft.com/office/drawing/2014/main" id="{93E56A21-4259-486A-A2F3-F1582B278E5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812233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DD495-043D-477D-9FE8-775827B3D7C3}"/>
              </a:ext>
            </a:extLst>
          </p:cNvPr>
          <p:cNvSpPr>
            <a:spLocks noGrp="1"/>
          </p:cNvSpPr>
          <p:nvPr>
            <p:ph type="title"/>
          </p:nvPr>
        </p:nvSpPr>
        <p:spPr/>
        <p:txBody>
          <a:bodyPr/>
          <a:lstStyle/>
          <a:p>
            <a:r>
              <a:rPr lang="en-US"/>
              <a:t>Facebook Top-FB-Postings (nach Reichweite) | 09.Phoenix - 7 of 7</a:t>
            </a:r>
          </a:p>
        </p:txBody>
      </p:sp>
      <p:graphicFrame>
        <p:nvGraphicFramePr>
          <p:cNvPr id="5" name="Table Placeholder 4">
            <a:extLst>
              <a:ext uri="{FF2B5EF4-FFF2-40B4-BE49-F238E27FC236}">
                <a16:creationId xmlns:a16="http://schemas.microsoft.com/office/drawing/2014/main" id="{AC8D44B6-AD95-492B-94CD-7D010E78DEAE}"/>
              </a:ext>
            </a:extLst>
          </p:cNvPr>
          <p:cNvGraphicFramePr>
            <a:graphicFrameLocks noGrp="1"/>
          </p:cNvGraphicFramePr>
          <p:nvPr>
            <p:ph type="tbl" sz="quarter" idx="13"/>
            <p:extLst>
              <p:ext uri="{D42A27DB-BD31-4B8C-83A1-F6EECF244321}">
                <p14:modId xmlns:p14="http://schemas.microsoft.com/office/powerpoint/2010/main" val="2768940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42000182"/>
                    </a:ext>
                  </a:extLst>
                </a:gridCol>
                <a:gridCol w="1234440">
                  <a:extLst>
                    <a:ext uri="{9D8B030D-6E8A-4147-A177-3AD203B41FA5}">
                      <a16:colId xmlns:a16="http://schemas.microsoft.com/office/drawing/2014/main" val="3044345322"/>
                    </a:ext>
                  </a:extLst>
                </a:gridCol>
                <a:gridCol w="576072">
                  <a:extLst>
                    <a:ext uri="{9D8B030D-6E8A-4147-A177-3AD203B41FA5}">
                      <a16:colId xmlns:a16="http://schemas.microsoft.com/office/drawing/2014/main" val="424842180"/>
                    </a:ext>
                  </a:extLst>
                </a:gridCol>
                <a:gridCol w="576072">
                  <a:extLst>
                    <a:ext uri="{9D8B030D-6E8A-4147-A177-3AD203B41FA5}">
                      <a16:colId xmlns:a16="http://schemas.microsoft.com/office/drawing/2014/main" val="186968450"/>
                    </a:ext>
                  </a:extLst>
                </a:gridCol>
                <a:gridCol w="576072">
                  <a:extLst>
                    <a:ext uri="{9D8B030D-6E8A-4147-A177-3AD203B41FA5}">
                      <a16:colId xmlns:a16="http://schemas.microsoft.com/office/drawing/2014/main" val="2667331007"/>
                    </a:ext>
                  </a:extLst>
                </a:gridCol>
                <a:gridCol w="576072">
                  <a:extLst>
                    <a:ext uri="{9D8B030D-6E8A-4147-A177-3AD203B41FA5}">
                      <a16:colId xmlns:a16="http://schemas.microsoft.com/office/drawing/2014/main" val="3167615052"/>
                    </a:ext>
                  </a:extLst>
                </a:gridCol>
                <a:gridCol w="576072">
                  <a:extLst>
                    <a:ext uri="{9D8B030D-6E8A-4147-A177-3AD203B41FA5}">
                      <a16:colId xmlns:a16="http://schemas.microsoft.com/office/drawing/2014/main" val="1972756881"/>
                    </a:ext>
                  </a:extLst>
                </a:gridCol>
                <a:gridCol w="576072">
                  <a:extLst>
                    <a:ext uri="{9D8B030D-6E8A-4147-A177-3AD203B41FA5}">
                      <a16:colId xmlns:a16="http://schemas.microsoft.com/office/drawing/2014/main" val="220993038"/>
                    </a:ext>
                  </a:extLst>
                </a:gridCol>
                <a:gridCol w="576072">
                  <a:extLst>
                    <a:ext uri="{9D8B030D-6E8A-4147-A177-3AD203B41FA5}">
                      <a16:colId xmlns:a16="http://schemas.microsoft.com/office/drawing/2014/main" val="2432792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9712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PHOENIX - 2021-11-16 18:17:04</a:t>
                      </a:r>
                      <a:r>
                        <a:rPr kumimoji="0" lang="de-DE" sz="1000" b="0" i="0" u="none" strike="noStrike" kern="1200" cap="none" spc="0" normalizeH="0" baseline="0" noProof="0">
                          <a:ln>
                            <a:noFill/>
                          </a:ln>
                          <a:solidFill>
                            <a:prstClr val="black"/>
                          </a:solidFill>
                          <a:effectLst/>
                          <a:uLnTx/>
                          <a:uFillTx/>
                          <a:latin typeface="+mn-lt"/>
                          <a:ea typeface="+mn-ea"/>
                          <a:cs typeface="+mn-cs"/>
                        </a:rPr>
                        <a:t>
 Rund vier Millionen Menschen haben in Deutschland bisher eine Auffrischungsimpfung erhalten. Am Montag (15.11.) wurden rund 143.000 Dosen zu diesem Zweck verimpft. Ein Überblick.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https://quintly-image-storage.s3.amazonaws.com/704cec51b18000e8dd42f75a89f377cb/a777007308e48df5d7e16b7a6cf565a8.jpg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14533244"/>
                  </a:ext>
                </a:extLst>
              </a:tr>
            </a:tbl>
          </a:graphicData>
        </a:graphic>
      </p:graphicFrame>
      <p:sp>
        <p:nvSpPr>
          <p:cNvPr id="4" name="Text Placeholder 3">
            <a:extLst>
              <a:ext uri="{FF2B5EF4-FFF2-40B4-BE49-F238E27FC236}">
                <a16:creationId xmlns:a16="http://schemas.microsoft.com/office/drawing/2014/main" id="{EE1AA901-0D70-4ABD-91C9-56909B08E16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8536053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452</Words>
  <Application>Microsoft Office PowerPoint</Application>
  <PresentationFormat>On-screen Show (4:3)</PresentationFormat>
  <Paragraphs>167</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Top-FB-Postings (nach Reichweite) | 09.Phoenix - 1 of 7</vt:lpstr>
      <vt:lpstr>Facebook Top-FB-Postings (nach Reichweite) | 09.Phoenix - 2 of 7</vt:lpstr>
      <vt:lpstr>Facebook Top-FB-Postings (nach Reichweite) | 09.Phoenix - 3 of 7</vt:lpstr>
      <vt:lpstr>Facebook Top-FB-Postings (nach Reichweite) | 09.Phoenix - 4 of 7</vt:lpstr>
      <vt:lpstr>Facebook Top-FB-Postings (nach Reichweite) | 09.Phoenix - 5 of 7</vt:lpstr>
      <vt:lpstr>Facebook Top-FB-Postings (nach Reichweite) | 09.Phoenix - 6 of 7</vt:lpstr>
      <vt:lpstr>Facebook Top-FB-Postings (nach Reichweite) | 09.Phoenix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Top-FB-Postings (nach Reichweite) | 09.Phoenix - 1 of 7</dc:title>
  <dc:creator>Frederik Peiniger</dc:creator>
  <cp:lastModifiedBy>Frederik Peiniger</cp:lastModifiedBy>
  <cp:revision>1</cp:revision>
  <dcterms:created xsi:type="dcterms:W3CDTF">2021-12-13T14:12:20Z</dcterms:created>
  <dcterms:modified xsi:type="dcterms:W3CDTF">2021-12-13T14:12:59Z</dcterms:modified>
</cp:coreProperties>
</file>