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99BA2-C1E6-42EB-86FD-0730CD741644}"/>
              </a:ext>
            </a:extLst>
          </p:cNvPr>
          <p:cNvSpPr>
            <a:spLocks noGrp="1"/>
          </p:cNvSpPr>
          <p:nvPr>
            <p:ph type="title"/>
          </p:nvPr>
        </p:nvSpPr>
        <p:spPr/>
        <p:txBody>
          <a:bodyPr/>
          <a:lstStyle/>
          <a:p>
            <a:r>
              <a:rPr lang="en-US"/>
              <a:t>Facebook Comments Table | WDR Lokalzeit Ruhr - 1 of 7</a:t>
            </a:r>
          </a:p>
        </p:txBody>
      </p:sp>
      <p:graphicFrame>
        <p:nvGraphicFramePr>
          <p:cNvPr id="5" name="Table Placeholder 4">
            <a:extLst>
              <a:ext uri="{FF2B5EF4-FFF2-40B4-BE49-F238E27FC236}">
                <a16:creationId xmlns:a16="http://schemas.microsoft.com/office/drawing/2014/main" id="{2BE3A9A4-EA55-47BA-85C1-DB207EF6BC0E}"/>
              </a:ext>
            </a:extLst>
          </p:cNvPr>
          <p:cNvGraphicFramePr>
            <a:graphicFrameLocks noGrp="1"/>
          </p:cNvGraphicFramePr>
          <p:nvPr>
            <p:ph type="tbl" sz="quarter" idx="13"/>
            <p:extLst>
              <p:ext uri="{D42A27DB-BD31-4B8C-83A1-F6EECF244321}">
                <p14:modId xmlns:p14="http://schemas.microsoft.com/office/powerpoint/2010/main" val="127039924"/>
              </p:ext>
            </p:extLst>
          </p:nvPr>
        </p:nvGraphicFramePr>
        <p:xfrm>
          <a:off x="457200" y="1731963"/>
          <a:ext cx="8229600" cy="427228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44430534"/>
                    </a:ext>
                  </a:extLst>
                </a:gridCol>
                <a:gridCol w="4114800">
                  <a:extLst>
                    <a:ext uri="{9D8B030D-6E8A-4147-A177-3AD203B41FA5}">
                      <a16:colId xmlns:a16="http://schemas.microsoft.com/office/drawing/2014/main" val="463312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966775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- 2021-11-03 08:39:08</a:t>
                      </a:r>
                      <a:r>
                        <a:rPr kumimoji="0" lang="de-DE" sz="1000" b="0" i="0" u="none" strike="noStrike" kern="1200" cap="none" spc="0" normalizeH="0" baseline="0" noProof="0">
                          <a:ln>
                            <a:noFill/>
                          </a:ln>
                          <a:solidFill>
                            <a:prstClr val="black"/>
                          </a:solidFill>
                          <a:effectLst/>
                          <a:uLnTx/>
                          <a:uFillTx/>
                          <a:latin typeface="+mn-lt"/>
                          <a:ea typeface="+mn-ea"/>
                          <a:cs typeface="+mn-cs"/>
                        </a:rPr>
                        <a:t>
 Und sie hatte sich voll gefreut damit rum zu gruseln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Dieses Duo ist ein besonders gruseliges! Flash und sein Herrchen Marco ziehen in Bochum um die Häuser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6103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- 2021-11-03 08:38:49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Dieses Duo ist ein besonders gruseliges! Flash und sein Herrchen Marco ziehen in Bochum um die Häuser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58101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- 2021-11-03 08:22:20</a:t>
                      </a:r>
                      <a:r>
                        <a:rPr kumimoji="0" lang="en-US" sz="1000" b="0" i="0" u="none" strike="noStrike" kern="1200" cap="none" spc="0" normalizeH="0" baseline="0" noProof="0">
                          <a:ln>
                            <a:noFill/>
                          </a:ln>
                          <a:solidFill>
                            <a:prstClr val="black"/>
                          </a:solidFill>
                          <a:effectLst/>
                          <a:uLnTx/>
                          <a:uFillTx/>
                          <a:latin typeface="+mn-lt"/>
                          <a:ea typeface="+mn-ea"/>
                          <a:cs typeface="+mn-cs"/>
                        </a:rPr>
                        <a:t>
 Christina Ka manche essen die sogar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Muttermilch in den Umschlag und ab geht die Post! Und zwar nach Mülheim zu Cristina Rynio, die daraus Ketten, Ohrringe und Armbänder 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1226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WDR Lokalzeit Ruhr - 2021-11-03 08:10:36</a:t>
                      </a:r>
                      <a:r>
                        <a:rPr kumimoji="0" lang="en-US" sz="1000" b="0" i="0" u="none" strike="noStrike" kern="1200" cap="none" spc="0" normalizeH="0" baseline="0" noProof="0">
                          <a:ln>
                            <a:noFill/>
                          </a:ln>
                          <a:solidFill>
                            <a:prstClr val="black"/>
                          </a:solidFill>
                          <a:effectLst/>
                          <a:uLnTx/>
                          <a:uFillTx/>
                          <a:latin typeface="+mn-lt"/>
                          <a:ea typeface="+mn-ea"/>
                          <a:cs typeface="+mn-cs"/>
                        </a:rPr>
                        <a:t>
 Tolle Bilder, Sina Pitzing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Dieses Duo ist ein besonders gruseliges! Flash und sein Herrchen Marco ziehen in Bochum um die Häuser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1831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- 2021-11-03 08:07:43</a:t>
                      </a:r>
                      <a:r>
                        <a:rPr kumimoji="0" lang="de-DE" sz="1000" b="0" i="0" u="none" strike="noStrike" kern="1200" cap="none" spc="0" normalizeH="0" baseline="0" noProof="0">
                          <a:ln>
                            <a:noFill/>
                          </a:ln>
                          <a:solidFill>
                            <a:prstClr val="black"/>
                          </a:solidFill>
                          <a:effectLst/>
                          <a:uLnTx/>
                          <a:uFillTx/>
                          <a:latin typeface="+mn-lt"/>
                          <a:ea typeface="+mn-ea"/>
                          <a:cs typeface="+mn-cs"/>
                        </a:rPr>
                        <a:t>
 Naja , jetzt sieht er es wenigstens nicht 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0647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- 2021-11-03 08:02:07</a:t>
                      </a:r>
                      <a:r>
                        <a:rPr kumimoji="0" lang="en-US" sz="1000" b="0" i="0" u="none" strike="noStrike" kern="1200" cap="none" spc="0" normalizeH="0" baseline="0" noProof="0">
                          <a:ln>
                            <a:noFill/>
                          </a:ln>
                          <a:solidFill>
                            <a:prstClr val="black"/>
                          </a:solidFill>
                          <a:effectLst/>
                          <a:uLnTx/>
                          <a:uFillTx/>
                          <a:latin typeface="+mn-lt"/>
                          <a:ea typeface="+mn-ea"/>
                          <a:cs typeface="+mn-cs"/>
                        </a:rPr>
                        <a:t>
 Wir habeb extra eine Halloweenie Feier gehabt. Das war so toll.
Dackel Vom Wolfsrevier
Vanessa Krahmer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Dieses Duo ist ein besonders gruseliges! Flash und sein Herrchen Marco ziehen in Bochum um die Häuser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98907194"/>
                  </a:ext>
                </a:extLst>
              </a:tr>
            </a:tbl>
          </a:graphicData>
        </a:graphic>
      </p:graphicFrame>
      <p:sp>
        <p:nvSpPr>
          <p:cNvPr id="4" name="Text Placeholder 3">
            <a:extLst>
              <a:ext uri="{FF2B5EF4-FFF2-40B4-BE49-F238E27FC236}">
                <a16:creationId xmlns:a16="http://schemas.microsoft.com/office/drawing/2014/main" id="{5B74CBE8-DCEC-483F-AA3A-B5AADDB2E0E9}"/>
              </a:ext>
            </a:extLst>
          </p:cNvPr>
          <p:cNvSpPr>
            <a:spLocks noGrp="1"/>
          </p:cNvSpPr>
          <p:nvPr>
            <p:ph type="body" sz="quarter" idx="14"/>
          </p:nvPr>
        </p:nvSpPr>
        <p:spPr/>
        <p:txBody>
          <a:bodyPr/>
          <a:lstStyle/>
          <a:p>
            <a:r>
              <a:rPr lang="en-US"/>
              <a:t>28/10/2021 - 03/11/2021</a:t>
            </a:r>
          </a:p>
        </p:txBody>
      </p:sp>
    </p:spTree>
    <p:extLst>
      <p:ext uri="{BB962C8B-B14F-4D97-AF65-F5344CB8AC3E}">
        <p14:creationId xmlns:p14="http://schemas.microsoft.com/office/powerpoint/2010/main" val="2777830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EC07A-2042-40A5-A735-F10706D7508F}"/>
              </a:ext>
            </a:extLst>
          </p:cNvPr>
          <p:cNvSpPr>
            <a:spLocks noGrp="1"/>
          </p:cNvSpPr>
          <p:nvPr>
            <p:ph type="title"/>
          </p:nvPr>
        </p:nvSpPr>
        <p:spPr/>
        <p:txBody>
          <a:bodyPr/>
          <a:lstStyle/>
          <a:p>
            <a:r>
              <a:rPr lang="en-US"/>
              <a:t>Facebook Comments Table | WDR Lokalzeit Ruhr - 2 of 7</a:t>
            </a:r>
          </a:p>
        </p:txBody>
      </p:sp>
      <p:graphicFrame>
        <p:nvGraphicFramePr>
          <p:cNvPr id="5" name="Table Placeholder 4">
            <a:extLst>
              <a:ext uri="{FF2B5EF4-FFF2-40B4-BE49-F238E27FC236}">
                <a16:creationId xmlns:a16="http://schemas.microsoft.com/office/drawing/2014/main" id="{22C18489-8ADC-48ED-8E99-7C59F336A07C}"/>
              </a:ext>
            </a:extLst>
          </p:cNvPr>
          <p:cNvGraphicFramePr>
            <a:graphicFrameLocks noGrp="1"/>
          </p:cNvGraphicFramePr>
          <p:nvPr>
            <p:ph type="tbl" sz="quarter" idx="13"/>
            <p:extLst>
              <p:ext uri="{D42A27DB-BD31-4B8C-83A1-F6EECF244321}">
                <p14:modId xmlns:p14="http://schemas.microsoft.com/office/powerpoint/2010/main" val="3542820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04147206"/>
                    </a:ext>
                  </a:extLst>
                </a:gridCol>
                <a:gridCol w="4114800">
                  <a:extLst>
                    <a:ext uri="{9D8B030D-6E8A-4147-A177-3AD203B41FA5}">
                      <a16:colId xmlns:a16="http://schemas.microsoft.com/office/drawing/2014/main" val="1018967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1134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- 2021-11-03 07:56:09</a:t>
                      </a:r>
                      <a:r>
                        <a:rPr kumimoji="0" lang="en-US" sz="1000" b="0" i="0" u="none" strike="noStrike" kern="1200" cap="none" spc="0" normalizeH="0" baseline="0" noProof="0">
                          <a:ln>
                            <a:noFill/>
                          </a:ln>
                          <a:solidFill>
                            <a:prstClr val="black"/>
                          </a:solidFill>
                          <a:effectLst/>
                          <a:uLnTx/>
                          <a:uFillTx/>
                          <a:latin typeface="+mn-lt"/>
                          <a:ea typeface="+mn-ea"/>
                          <a:cs typeface="+mn-cs"/>
                        </a:rPr>
                        <a:t>
 WDR Lokalzeit Ruhr genau.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1008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- 2021-11-03 07:55:24</a:t>
                      </a:r>
                      <a:r>
                        <a:rPr kumimoji="0" lang="de-DE" sz="1000" b="0" i="0" u="none" strike="noStrike" kern="1200" cap="none" spc="0" normalizeH="0" baseline="0" noProof="0">
                          <a:ln>
                            <a:noFill/>
                          </a:ln>
                          <a:solidFill>
                            <a:prstClr val="black"/>
                          </a:solidFill>
                          <a:effectLst/>
                          <a:uLnTx/>
                          <a:uFillTx/>
                          <a:latin typeface="+mn-lt"/>
                          <a:ea typeface="+mn-ea"/>
                          <a:cs typeface="+mn-cs"/>
                        </a:rPr>
                        <a:t>
 David Marczinczik Missverständliches Zeichen! Jesu Blick kann man nicht trüben. Er schaut nicht weg! Oder wollen wir IHM die Sicht versperren??!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3013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WDR Lokalzeit Ruhr - 2021-11-03 07:54:46</a:t>
                      </a:r>
                      <a:r>
                        <a:rPr kumimoji="0" lang="de-DE" sz="1000" b="0" i="0" u="none" strike="noStrike" kern="1200" cap="none" spc="0" normalizeH="0" baseline="0" noProof="0">
                          <a:ln>
                            <a:noFill/>
                          </a:ln>
                          <a:solidFill>
                            <a:prstClr val="black"/>
                          </a:solidFill>
                          <a:effectLst/>
                          <a:uLnTx/>
                          <a:uFillTx/>
                          <a:latin typeface="+mn-lt"/>
                          <a:ea typeface="+mn-ea"/>
                          <a:cs typeface="+mn-cs"/>
                        </a:rPr>
                        <a:t>
 Diese Wut ist mehr als verständlich, André Haus. Vor allem, weil die Kirche in ihrer Grundform ja für ganz andere Werte steht,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58638719"/>
                  </a:ext>
                </a:extLst>
              </a:tr>
            </a:tbl>
          </a:graphicData>
        </a:graphic>
      </p:graphicFrame>
      <p:sp>
        <p:nvSpPr>
          <p:cNvPr id="4" name="Text Placeholder 3">
            <a:extLst>
              <a:ext uri="{FF2B5EF4-FFF2-40B4-BE49-F238E27FC236}">
                <a16:creationId xmlns:a16="http://schemas.microsoft.com/office/drawing/2014/main" id="{3458D33A-F10E-4CBC-BD36-127280D5C79A}"/>
              </a:ext>
            </a:extLst>
          </p:cNvPr>
          <p:cNvSpPr>
            <a:spLocks noGrp="1"/>
          </p:cNvSpPr>
          <p:nvPr>
            <p:ph type="body" sz="quarter" idx="14"/>
          </p:nvPr>
        </p:nvSpPr>
        <p:spPr/>
        <p:txBody>
          <a:bodyPr/>
          <a:lstStyle/>
          <a:p>
            <a:r>
              <a:rPr lang="en-US"/>
              <a:t>28/10/2021 - 03/11/2021</a:t>
            </a:r>
          </a:p>
        </p:txBody>
      </p:sp>
    </p:spTree>
    <p:extLst>
      <p:ext uri="{BB962C8B-B14F-4D97-AF65-F5344CB8AC3E}">
        <p14:creationId xmlns:p14="http://schemas.microsoft.com/office/powerpoint/2010/main" val="937455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8AFC1-90E6-49CC-8E46-A2D7B994782A}"/>
              </a:ext>
            </a:extLst>
          </p:cNvPr>
          <p:cNvSpPr>
            <a:spLocks noGrp="1"/>
          </p:cNvSpPr>
          <p:nvPr>
            <p:ph type="title"/>
          </p:nvPr>
        </p:nvSpPr>
        <p:spPr/>
        <p:txBody>
          <a:bodyPr/>
          <a:lstStyle/>
          <a:p>
            <a:r>
              <a:rPr lang="en-US"/>
              <a:t>Facebook Comments Table | WDR Lokalzeit Ruhr - 3 of 7</a:t>
            </a:r>
          </a:p>
        </p:txBody>
      </p:sp>
      <p:graphicFrame>
        <p:nvGraphicFramePr>
          <p:cNvPr id="5" name="Table Placeholder 4">
            <a:extLst>
              <a:ext uri="{FF2B5EF4-FFF2-40B4-BE49-F238E27FC236}">
                <a16:creationId xmlns:a16="http://schemas.microsoft.com/office/drawing/2014/main" id="{C985D938-E49D-4679-9A81-B144793DF8D2}"/>
              </a:ext>
            </a:extLst>
          </p:cNvPr>
          <p:cNvGraphicFramePr>
            <a:graphicFrameLocks noGrp="1"/>
          </p:cNvGraphicFramePr>
          <p:nvPr>
            <p:ph type="tbl" sz="quarter" idx="13"/>
            <p:extLst>
              <p:ext uri="{D42A27DB-BD31-4B8C-83A1-F6EECF244321}">
                <p14:modId xmlns:p14="http://schemas.microsoft.com/office/powerpoint/2010/main" val="1029601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35462982"/>
                    </a:ext>
                  </a:extLst>
                </a:gridCol>
                <a:gridCol w="4114800">
                  <a:extLst>
                    <a:ext uri="{9D8B030D-6E8A-4147-A177-3AD203B41FA5}">
                      <a16:colId xmlns:a16="http://schemas.microsoft.com/office/drawing/2014/main" val="1940654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87169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- 2021-11-03 07:52:48</a:t>
                      </a:r>
                      <a:r>
                        <a:rPr kumimoji="0" lang="de-DE" sz="1000" b="0" i="0" u="none" strike="noStrike" kern="1200" cap="none" spc="0" normalizeH="0" baseline="0" noProof="0">
                          <a:ln>
                            <a:noFill/>
                          </a:ln>
                          <a:solidFill>
                            <a:prstClr val="black"/>
                          </a:solidFill>
                          <a:effectLst/>
                          <a:uLnTx/>
                          <a:uFillTx/>
                          <a:latin typeface="+mn-lt"/>
                          <a:ea typeface="+mn-ea"/>
                          <a:cs typeface="+mn-cs"/>
                        </a:rPr>
                        <a:t>
 Warum können sich diese Leute den staatlichen Gerichten entziehen ? Warum werden Sie innerhalb der Kirche "versteckt" ? Man hat den Eindruck, daß man es mit einer kriminellen Organisation zu tun hat. Und nichts wird dagegen gemacht. Das macht mich wütend.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6703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- 2021-11-03 07:27:28</a:t>
                      </a:r>
                      <a:r>
                        <a:rPr kumimoji="0" lang="de-DE" sz="1000" b="0" i="0" u="none" strike="noStrike" kern="1200" cap="none" spc="0" normalizeH="0" baseline="0" noProof="0">
                          <a:ln>
                            <a:noFill/>
                          </a:ln>
                          <a:solidFill>
                            <a:prstClr val="black"/>
                          </a:solidFill>
                          <a:effectLst/>
                          <a:uLnTx/>
                          <a:uFillTx/>
                          <a:latin typeface="+mn-lt"/>
                          <a:ea typeface="+mn-ea"/>
                          <a:cs typeface="+mn-cs"/>
                        </a:rPr>
                        <a:t>
 Gerd A. Wittka Was "wir" nicht tun sollten, geht mir am A***h vorbei. Ich finde,  er verhält sich hierbei vorbildlich.  Und die "unzähligen" Personen nehme ich zumindest nicht wahr.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92104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- 2021-11-03 07:04:59</a:t>
                      </a:r>
                      <a:r>
                        <a:rPr kumimoji="0" lang="en-US" sz="1000" b="0" i="0" u="none" strike="noStrike" kern="1200" cap="none" spc="0" normalizeH="0" baseline="0" noProof="0">
                          <a:ln>
                            <a:noFill/>
                          </a:ln>
                          <a:solidFill>
                            <a:prstClr val="black"/>
                          </a:solidFill>
                          <a:effectLst/>
                          <a:uLnTx/>
                          <a:uFillTx/>
                          <a:latin typeface="+mn-lt"/>
                          <a:ea typeface="+mn-ea"/>
                          <a:cs typeface="+mn-cs"/>
                        </a:rPr>
                        <a:t>
 Fyona Colline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Dieses Duo ist ein besonders gruseliges! Flash und sein Herrchen Marco ziehen in Bochum um die Häuser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2836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- 2021-11-03 07:02:55</a:t>
                      </a:r>
                      <a:r>
                        <a:rPr kumimoji="0" lang="en-US" sz="1000" b="0" i="0" u="none" strike="noStrike" kern="1200" cap="none" spc="0" normalizeH="0" baseline="0" noProof="0">
                          <a:ln>
                            <a:noFill/>
                          </a:ln>
                          <a:solidFill>
                            <a:prstClr val="black"/>
                          </a:solidFill>
                          <a:effectLst/>
                          <a:uLnTx/>
                          <a:uFillTx/>
                          <a:latin typeface="+mn-lt"/>
                          <a:ea typeface="+mn-ea"/>
                          <a:cs typeface="+mn-cs"/>
                        </a:rPr>
                        <a:t>
 Yogi Lette guck mal, wie Geil!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Dieses Duo ist ein besonders gruseliges! Flash und sein Herrchen Marco ziehen in Bochum um die Häuser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94299802"/>
                  </a:ext>
                </a:extLst>
              </a:tr>
            </a:tbl>
          </a:graphicData>
        </a:graphic>
      </p:graphicFrame>
      <p:sp>
        <p:nvSpPr>
          <p:cNvPr id="4" name="Text Placeholder 3">
            <a:extLst>
              <a:ext uri="{FF2B5EF4-FFF2-40B4-BE49-F238E27FC236}">
                <a16:creationId xmlns:a16="http://schemas.microsoft.com/office/drawing/2014/main" id="{8A59D870-EAD9-41AC-9989-45C69E271FD8}"/>
              </a:ext>
            </a:extLst>
          </p:cNvPr>
          <p:cNvSpPr>
            <a:spLocks noGrp="1"/>
          </p:cNvSpPr>
          <p:nvPr>
            <p:ph type="body" sz="quarter" idx="14"/>
          </p:nvPr>
        </p:nvSpPr>
        <p:spPr/>
        <p:txBody>
          <a:bodyPr/>
          <a:lstStyle/>
          <a:p>
            <a:r>
              <a:rPr lang="en-US"/>
              <a:t>28/10/2021 - 03/11/2021</a:t>
            </a:r>
          </a:p>
        </p:txBody>
      </p:sp>
    </p:spTree>
    <p:extLst>
      <p:ext uri="{BB962C8B-B14F-4D97-AF65-F5344CB8AC3E}">
        <p14:creationId xmlns:p14="http://schemas.microsoft.com/office/powerpoint/2010/main" val="4229217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E1381-38A6-4ABF-9C58-0ADFE140B157}"/>
              </a:ext>
            </a:extLst>
          </p:cNvPr>
          <p:cNvSpPr>
            <a:spLocks noGrp="1"/>
          </p:cNvSpPr>
          <p:nvPr>
            <p:ph type="title"/>
          </p:nvPr>
        </p:nvSpPr>
        <p:spPr/>
        <p:txBody>
          <a:bodyPr/>
          <a:lstStyle/>
          <a:p>
            <a:r>
              <a:rPr lang="en-US"/>
              <a:t>Facebook Comments Table | WDR Lokalzeit Ruhr - 4 of 7</a:t>
            </a:r>
          </a:p>
        </p:txBody>
      </p:sp>
      <p:graphicFrame>
        <p:nvGraphicFramePr>
          <p:cNvPr id="5" name="Table Placeholder 4">
            <a:extLst>
              <a:ext uri="{FF2B5EF4-FFF2-40B4-BE49-F238E27FC236}">
                <a16:creationId xmlns:a16="http://schemas.microsoft.com/office/drawing/2014/main" id="{772EBA4C-9044-42A8-8252-4F805843D2B2}"/>
              </a:ext>
            </a:extLst>
          </p:cNvPr>
          <p:cNvGraphicFramePr>
            <a:graphicFrameLocks noGrp="1"/>
          </p:cNvGraphicFramePr>
          <p:nvPr>
            <p:ph type="tbl" sz="quarter" idx="13"/>
            <p:extLst>
              <p:ext uri="{D42A27DB-BD31-4B8C-83A1-F6EECF244321}">
                <p14:modId xmlns:p14="http://schemas.microsoft.com/office/powerpoint/2010/main" val="4179142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48323251"/>
                    </a:ext>
                  </a:extLst>
                </a:gridCol>
                <a:gridCol w="4114800">
                  <a:extLst>
                    <a:ext uri="{9D8B030D-6E8A-4147-A177-3AD203B41FA5}">
                      <a16:colId xmlns:a16="http://schemas.microsoft.com/office/drawing/2014/main" val="1464103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15697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- 2021-11-03 06:47:14</a:t>
                      </a:r>
                      <a:r>
                        <a:rPr kumimoji="0" lang="de-DE" sz="1000" b="0" i="0" u="none" strike="noStrike" kern="1200" cap="none" spc="0" normalizeH="0" baseline="0" noProof="0">
                          <a:ln>
                            <a:noFill/>
                          </a:ln>
                          <a:solidFill>
                            <a:prstClr val="black"/>
                          </a:solidFill>
                          <a:effectLst/>
                          <a:uLnTx/>
                          <a:uFillTx/>
                          <a:latin typeface="+mn-lt"/>
                          <a:ea typeface="+mn-ea"/>
                          <a:cs typeface="+mn-cs"/>
                        </a:rPr>
                        <a:t>
 Ein wirklich klasse Typ unser Probst und ein absolutes Vorbild!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41571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- 2021-11-03 06:37:36</a:t>
                      </a:r>
                      <a:r>
                        <a:rPr kumimoji="0" lang="en-US" sz="1000" b="0" i="0" u="none" strike="noStrike" kern="1200" cap="none" spc="0" normalizeH="0" baseline="0" noProof="0">
                          <a:ln>
                            <a:noFill/>
                          </a:ln>
                          <a:solidFill>
                            <a:prstClr val="black"/>
                          </a:solidFill>
                          <a:effectLst/>
                          <a:uLnTx/>
                          <a:uFillTx/>
                          <a:latin typeface="+mn-lt"/>
                          <a:ea typeface="+mn-ea"/>
                          <a:cs typeface="+mn-cs"/>
                        </a:rPr>
                        <a:t>
 Eileen Schütte  schau mal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Muttermilch in den Umschlag und ab geht die Post! Und zwar nach Mülheim zu Cristina Rynio, die daraus Ketten, Ohrringe und Armbänder 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260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- 2021-11-03 06:32:21</a:t>
                      </a:r>
                      <a:r>
                        <a:rPr kumimoji="0" lang="de-DE" sz="1000" b="0" i="0" u="none" strike="noStrike" kern="1200" cap="none" spc="0" normalizeH="0" baseline="0" noProof="0">
                          <a:ln>
                            <a:noFill/>
                          </a:ln>
                          <a:solidFill>
                            <a:prstClr val="black"/>
                          </a:solidFill>
                          <a:effectLst/>
                          <a:uLnTx/>
                          <a:uFillTx/>
                          <a:latin typeface="+mn-lt"/>
                          <a:ea typeface="+mn-ea"/>
                          <a:cs typeface="+mn-cs"/>
                        </a:rPr>
                        <a:t>
 Es ist die Frage, ob das ein gutes Zeichen ist?
Gerade dieses Zeichen kann missverstanden werden und Betroffene noch mehr zusetzen und verletzen! 
Die Kirche hat systemisch weggeschaut.
Und nun dieses Zeichen, das Christus als jemanden darstellt, der auch nicht hinschaut?! 🤔
Nein! Jesu Blick kann man nicht trüben. Er schaut nicht weg! Oder wollen wir IHM die Sicht versperren??! 
Sehr fragwürdig!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19652411"/>
                  </a:ext>
                </a:extLst>
              </a:tr>
            </a:tbl>
          </a:graphicData>
        </a:graphic>
      </p:graphicFrame>
      <p:sp>
        <p:nvSpPr>
          <p:cNvPr id="4" name="Text Placeholder 3">
            <a:extLst>
              <a:ext uri="{FF2B5EF4-FFF2-40B4-BE49-F238E27FC236}">
                <a16:creationId xmlns:a16="http://schemas.microsoft.com/office/drawing/2014/main" id="{FFE7E0C5-DC2F-4B28-871A-BFD6AB305DA6}"/>
              </a:ext>
            </a:extLst>
          </p:cNvPr>
          <p:cNvSpPr>
            <a:spLocks noGrp="1"/>
          </p:cNvSpPr>
          <p:nvPr>
            <p:ph type="body" sz="quarter" idx="14"/>
          </p:nvPr>
        </p:nvSpPr>
        <p:spPr/>
        <p:txBody>
          <a:bodyPr/>
          <a:lstStyle/>
          <a:p>
            <a:r>
              <a:rPr lang="en-US"/>
              <a:t>28/10/2021 - 03/11/2021</a:t>
            </a:r>
          </a:p>
        </p:txBody>
      </p:sp>
    </p:spTree>
    <p:extLst>
      <p:ext uri="{BB962C8B-B14F-4D97-AF65-F5344CB8AC3E}">
        <p14:creationId xmlns:p14="http://schemas.microsoft.com/office/powerpoint/2010/main" val="1719012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8B441-A328-485F-92A2-5C50D215F85E}"/>
              </a:ext>
            </a:extLst>
          </p:cNvPr>
          <p:cNvSpPr>
            <a:spLocks noGrp="1"/>
          </p:cNvSpPr>
          <p:nvPr>
            <p:ph type="title"/>
          </p:nvPr>
        </p:nvSpPr>
        <p:spPr/>
        <p:txBody>
          <a:bodyPr/>
          <a:lstStyle/>
          <a:p>
            <a:r>
              <a:rPr lang="en-US"/>
              <a:t>Facebook Comments Table | WDR Lokalzeit Ruhr - 5 of 7</a:t>
            </a:r>
          </a:p>
        </p:txBody>
      </p:sp>
      <p:graphicFrame>
        <p:nvGraphicFramePr>
          <p:cNvPr id="5" name="Table Placeholder 4">
            <a:extLst>
              <a:ext uri="{FF2B5EF4-FFF2-40B4-BE49-F238E27FC236}">
                <a16:creationId xmlns:a16="http://schemas.microsoft.com/office/drawing/2014/main" id="{74502D28-F8D6-43AA-A856-16175A0D8B28}"/>
              </a:ext>
            </a:extLst>
          </p:cNvPr>
          <p:cNvGraphicFramePr>
            <a:graphicFrameLocks noGrp="1"/>
          </p:cNvGraphicFramePr>
          <p:nvPr>
            <p:ph type="tbl" sz="quarter" idx="13"/>
            <p:extLst>
              <p:ext uri="{D42A27DB-BD31-4B8C-83A1-F6EECF244321}">
                <p14:modId xmlns:p14="http://schemas.microsoft.com/office/powerpoint/2010/main" val="648995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72045465"/>
                    </a:ext>
                  </a:extLst>
                </a:gridCol>
                <a:gridCol w="4114800">
                  <a:extLst>
                    <a:ext uri="{9D8B030D-6E8A-4147-A177-3AD203B41FA5}">
                      <a16:colId xmlns:a16="http://schemas.microsoft.com/office/drawing/2014/main" val="1322638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978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WDR Lokalzeit Ruhr - 2021-11-03 06:23:16</a:t>
                      </a:r>
                      <a:r>
                        <a:rPr kumimoji="0" lang="en-US" sz="1000" b="0" i="0" u="none" strike="noStrike" kern="1200" cap="none" spc="0" normalizeH="0" baseline="0" noProof="0">
                          <a:ln>
                            <a:noFill/>
                          </a:ln>
                          <a:solidFill>
                            <a:prstClr val="black"/>
                          </a:solidFill>
                          <a:effectLst/>
                          <a:uLnTx/>
                          <a:uFillTx/>
                          <a:latin typeface="+mn-lt"/>
                          <a:ea typeface="+mn-ea"/>
                          <a:cs typeface="+mn-cs"/>
                        </a:rPr>
                        <a:t>
 Ganz lieben Gruß aus Essen, Monika Hawig!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75560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- 2021-11-03 06:07:17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Muttermilch in den Umschlag und ab geht die Post! Und zwar nach Mülheim zu Cristina Rynio, die daraus Ketten, Ohrringe und Armbänder 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45561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- 2021-11-03 06:04:44</a:t>
                      </a:r>
                      <a:r>
                        <a:rPr kumimoji="0" lang="de-DE" sz="1000" b="0" i="0" u="none" strike="noStrike" kern="1200" cap="none" spc="0" normalizeH="0" baseline="0" noProof="0">
                          <a:ln>
                            <a:noFill/>
                          </a:ln>
                          <a:solidFill>
                            <a:prstClr val="black"/>
                          </a:solidFill>
                          <a:effectLst/>
                          <a:uLnTx/>
                          <a:uFillTx/>
                          <a:latin typeface="+mn-lt"/>
                          <a:ea typeface="+mn-ea"/>
                          <a:cs typeface="+mn-cs"/>
                        </a:rPr>
                        <a:t>
 WDR Lokalzeit Ruhr so ist es! Gruß aus Gelsenkirchen-Buer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57812826"/>
                  </a:ext>
                </a:extLst>
              </a:tr>
            </a:tbl>
          </a:graphicData>
        </a:graphic>
      </p:graphicFrame>
      <p:sp>
        <p:nvSpPr>
          <p:cNvPr id="4" name="Text Placeholder 3">
            <a:extLst>
              <a:ext uri="{FF2B5EF4-FFF2-40B4-BE49-F238E27FC236}">
                <a16:creationId xmlns:a16="http://schemas.microsoft.com/office/drawing/2014/main" id="{3287CA3B-7321-4415-86E0-446E3B2E1B0B}"/>
              </a:ext>
            </a:extLst>
          </p:cNvPr>
          <p:cNvSpPr>
            <a:spLocks noGrp="1"/>
          </p:cNvSpPr>
          <p:nvPr>
            <p:ph type="body" sz="quarter" idx="14"/>
          </p:nvPr>
        </p:nvSpPr>
        <p:spPr/>
        <p:txBody>
          <a:bodyPr/>
          <a:lstStyle/>
          <a:p>
            <a:r>
              <a:rPr lang="en-US"/>
              <a:t>28/10/2021 - 03/11/2021</a:t>
            </a:r>
          </a:p>
        </p:txBody>
      </p:sp>
    </p:spTree>
    <p:extLst>
      <p:ext uri="{BB962C8B-B14F-4D97-AF65-F5344CB8AC3E}">
        <p14:creationId xmlns:p14="http://schemas.microsoft.com/office/powerpoint/2010/main" val="1171629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5666E-EB65-4AC3-9906-FDF3F8F594C7}"/>
              </a:ext>
            </a:extLst>
          </p:cNvPr>
          <p:cNvSpPr>
            <a:spLocks noGrp="1"/>
          </p:cNvSpPr>
          <p:nvPr>
            <p:ph type="title"/>
          </p:nvPr>
        </p:nvSpPr>
        <p:spPr/>
        <p:txBody>
          <a:bodyPr/>
          <a:lstStyle/>
          <a:p>
            <a:r>
              <a:rPr lang="en-US"/>
              <a:t>Facebook Comments Table | WDR Lokalzeit Ruhr - 6 of 7</a:t>
            </a:r>
          </a:p>
        </p:txBody>
      </p:sp>
      <p:graphicFrame>
        <p:nvGraphicFramePr>
          <p:cNvPr id="5" name="Table Placeholder 4">
            <a:extLst>
              <a:ext uri="{FF2B5EF4-FFF2-40B4-BE49-F238E27FC236}">
                <a16:creationId xmlns:a16="http://schemas.microsoft.com/office/drawing/2014/main" id="{80862A5C-7778-4BC6-9432-F0455BA0A9BB}"/>
              </a:ext>
            </a:extLst>
          </p:cNvPr>
          <p:cNvGraphicFramePr>
            <a:graphicFrameLocks noGrp="1"/>
          </p:cNvGraphicFramePr>
          <p:nvPr>
            <p:ph type="tbl" sz="quarter" idx="13"/>
            <p:extLst>
              <p:ext uri="{D42A27DB-BD31-4B8C-83A1-F6EECF244321}">
                <p14:modId xmlns:p14="http://schemas.microsoft.com/office/powerpoint/2010/main" val="2362124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71774055"/>
                    </a:ext>
                  </a:extLst>
                </a:gridCol>
                <a:gridCol w="4114800">
                  <a:extLst>
                    <a:ext uri="{9D8B030D-6E8A-4147-A177-3AD203B41FA5}">
                      <a16:colId xmlns:a16="http://schemas.microsoft.com/office/drawing/2014/main" val="2254176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399055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WDR Lokalzeit Ruhr - 2021-11-03 06:01:42</a:t>
                      </a:r>
                      <a:r>
                        <a:rPr kumimoji="0" lang="de-DE" sz="1000" b="0" i="0" u="none" strike="noStrike" kern="1200" cap="none" spc="0" normalizeH="0" baseline="0" noProof="0">
                          <a:ln>
                            <a:noFill/>
                          </a:ln>
                          <a:solidFill>
                            <a:prstClr val="black"/>
                          </a:solidFill>
                          <a:effectLst/>
                          <a:uLnTx/>
                          <a:uFillTx/>
                          <a:latin typeface="+mn-lt"/>
                          <a:ea typeface="+mn-ea"/>
                          <a:cs typeface="+mn-cs"/>
                        </a:rPr>
                        <a:t>
 Er lenkt in jedem Fall die Aufmerksamkeit auf wichtige Themen, oder Monika Hawig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4303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- 2021-11-03 05:53:19</a:t>
                      </a:r>
                      <a:r>
                        <a:rPr kumimoji="0" lang="en-US" sz="1000" b="0" i="0" u="none" strike="noStrike" kern="1200" cap="none" spc="0" normalizeH="0" baseline="0" noProof="0">
                          <a:ln>
                            <a:noFill/>
                          </a:ln>
                          <a:solidFill>
                            <a:prstClr val="black"/>
                          </a:solidFill>
                          <a:effectLst/>
                          <a:uLnTx/>
                          <a:uFillTx/>
                          <a:latin typeface="+mn-lt"/>
                          <a:ea typeface="+mn-ea"/>
                          <a:cs typeface="+mn-cs"/>
                        </a:rPr>
                        <a:t>
 Eine tolle und mutige Aktion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51358694"/>
                  </a:ext>
                </a:extLst>
              </a:tr>
            </a:tbl>
          </a:graphicData>
        </a:graphic>
      </p:graphicFrame>
      <p:sp>
        <p:nvSpPr>
          <p:cNvPr id="4" name="Text Placeholder 3">
            <a:extLst>
              <a:ext uri="{FF2B5EF4-FFF2-40B4-BE49-F238E27FC236}">
                <a16:creationId xmlns:a16="http://schemas.microsoft.com/office/drawing/2014/main" id="{9CD00C95-E1EA-43C1-A02F-17AA2AA6B168}"/>
              </a:ext>
            </a:extLst>
          </p:cNvPr>
          <p:cNvSpPr>
            <a:spLocks noGrp="1"/>
          </p:cNvSpPr>
          <p:nvPr>
            <p:ph type="body" sz="quarter" idx="14"/>
          </p:nvPr>
        </p:nvSpPr>
        <p:spPr/>
        <p:txBody>
          <a:bodyPr/>
          <a:lstStyle/>
          <a:p>
            <a:r>
              <a:rPr lang="en-US"/>
              <a:t>28/10/2021 - 03/11/2021</a:t>
            </a:r>
          </a:p>
        </p:txBody>
      </p:sp>
    </p:spTree>
    <p:extLst>
      <p:ext uri="{BB962C8B-B14F-4D97-AF65-F5344CB8AC3E}">
        <p14:creationId xmlns:p14="http://schemas.microsoft.com/office/powerpoint/2010/main" val="2380803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FF697-67CB-48C3-86C9-DB4E6B8C8D5F}"/>
              </a:ext>
            </a:extLst>
          </p:cNvPr>
          <p:cNvSpPr>
            <a:spLocks noGrp="1"/>
          </p:cNvSpPr>
          <p:nvPr>
            <p:ph type="title"/>
          </p:nvPr>
        </p:nvSpPr>
        <p:spPr/>
        <p:txBody>
          <a:bodyPr/>
          <a:lstStyle/>
          <a:p>
            <a:r>
              <a:rPr lang="en-US"/>
              <a:t>Facebook Comments Table | WDR Lokalzeit Ruhr - 7 of 7</a:t>
            </a:r>
          </a:p>
        </p:txBody>
      </p:sp>
      <p:graphicFrame>
        <p:nvGraphicFramePr>
          <p:cNvPr id="5" name="Table Placeholder 4">
            <a:extLst>
              <a:ext uri="{FF2B5EF4-FFF2-40B4-BE49-F238E27FC236}">
                <a16:creationId xmlns:a16="http://schemas.microsoft.com/office/drawing/2014/main" id="{8BECC295-0435-4F90-B3AA-5FCC967D6033}"/>
              </a:ext>
            </a:extLst>
          </p:cNvPr>
          <p:cNvGraphicFramePr>
            <a:graphicFrameLocks noGrp="1"/>
          </p:cNvGraphicFramePr>
          <p:nvPr>
            <p:ph type="tbl" sz="quarter" idx="13"/>
            <p:extLst>
              <p:ext uri="{D42A27DB-BD31-4B8C-83A1-F6EECF244321}">
                <p14:modId xmlns:p14="http://schemas.microsoft.com/office/powerpoint/2010/main" val="2556659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54545969"/>
                    </a:ext>
                  </a:extLst>
                </a:gridCol>
                <a:gridCol w="4114800">
                  <a:extLst>
                    <a:ext uri="{9D8B030D-6E8A-4147-A177-3AD203B41FA5}">
                      <a16:colId xmlns:a16="http://schemas.microsoft.com/office/drawing/2014/main" val="610342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8534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- 2021-11-03 05:52:35</a:t>
                      </a:r>
                      <a:r>
                        <a:rPr kumimoji="0" lang="de-DE" sz="1000" b="0" i="0" u="none" strike="noStrike" kern="1200" cap="none" spc="0" normalizeH="0" baseline="0" noProof="0">
                          <a:ln>
                            <a:noFill/>
                          </a:ln>
                          <a:solidFill>
                            <a:prstClr val="black"/>
                          </a:solidFill>
                          <a:effectLst/>
                          <a:uLnTx/>
                          <a:uFillTx/>
                          <a:latin typeface="+mn-lt"/>
                          <a:ea typeface="+mn-ea"/>
                          <a:cs typeface="+mn-cs"/>
                        </a:rPr>
                        <a:t>
 Bianca Thiele Solange der deutsche Staat gemeinsame Sache mit der Kirche macht und nicht eindeutig Kirche und Staat voneinander getrennt sind oder der hunderte Jahre alte Ablasshandel an die Kirche Millionen kostet , weil  fragwürdige Besitztümer  erstattet werden...ja solange sehe ich schwarz, dass hier irgendwann Kirche etwas mit Aufrichtigkeit zu tun hat. sie werden weiter schalten und walten. Den Bürgern bleibt nur Austritt und Abwendung.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Jesus verhüllt mit einem schwarzen Tuch. Mit dieser Aktion will die Urbanus Gemeinde in Gelsenkirchen Betroffenheit und Solidarität mit den Opfern von Missbrauch in der katholischen Kirche zum Ausdruck bringen.
Aktueller Anlass ist ein erschreckender Bericht einer französischen Untersuchungskommission. Seit 1950 gab es demnach 330.000 Kinder in Frankreich, die Opfer sexualisierter Gewalt in der katholischen Kirche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50052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WDR Lokalzeit Ruhr - 2021-11-03 05:43:06</a:t>
                      </a:r>
                      <a:r>
                        <a:rPr kumimoji="0" lang="en-US" sz="1000" b="0" i="0" u="none" strike="noStrike" kern="1200" cap="none" spc="0" normalizeH="0" baseline="0" noProof="0">
                          <a:ln>
                            <a:noFill/>
                          </a:ln>
                          <a:solidFill>
                            <a:prstClr val="black"/>
                          </a:solidFill>
                          <a:effectLst/>
                          <a:uLnTx/>
                          <a:uFillTx/>
                          <a:latin typeface="+mn-lt"/>
                          <a:ea typeface="+mn-ea"/>
                          <a:cs typeface="+mn-cs"/>
                        </a:rPr>
                        <a:t>
 Schrecklich sowas, Gaby Hermann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Dieses Duo ist ein besonders gruseliges! Flash und sein Herrchen Marco ziehen in Bochum um die Häuser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06008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- 2021-11-03 03:21:12</a:t>
                      </a:r>
                      <a:r>
                        <a:rPr kumimoji="0" lang="en-US" sz="1000" b="0" i="0" u="none" strike="noStrike" kern="1200" cap="none" spc="0" normalizeH="0" baseline="0" noProof="0">
                          <a:ln>
                            <a:noFill/>
                          </a:ln>
                          <a:solidFill>
                            <a:prstClr val="black"/>
                          </a:solidFill>
                          <a:effectLst/>
                          <a:uLnTx/>
                          <a:uFillTx/>
                          <a:latin typeface="+mn-lt"/>
                          <a:ea typeface="+mn-ea"/>
                          <a:cs typeface="+mn-cs"/>
                        </a:rPr>
                        <a:t>
 https://www-radioessen-de.cdn.ampproject.org/v/s/www.radioessen.de/artikel/sexuelle-belaestigung-in-essen-jugendliche-in-s-bahn-angegriffen-1119326-amp.html?amp_gsa=1&amp;amp_js_v=a6&amp;usqp=mq331AQKKAFQArABIIACAw%3D%3D#amp_tf=Von%20%251%24s&amp;aoh=16359059946891&amp;referrer=https%3A%2F%2Fwww.google.com&amp;ampshare=https%3A%2F%2Fwww.radioessen.de%2Fartikel%2Fsexuelle-belaestigung-in-essen-jugendliche-in-s-bahn-angegriffen-1119326.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Dieses Duo ist ein besonders gruseliges! Flash und sein Herrchen Marco ziehen in Bochum um die Häuser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66815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Ruhr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- 2021-11-02 23:46:34</a:t>
                      </a:r>
                      <a:r>
                        <a:rPr kumimoji="0" lang="en-US" sz="1000" b="0" i="0" u="none" strike="noStrike" kern="1200" cap="none" spc="0" normalizeH="0" baseline="0" noProof="0">
                          <a:ln>
                            <a:noFill/>
                          </a:ln>
                          <a:solidFill>
                            <a:prstClr val="black"/>
                          </a:solidFill>
                          <a:effectLst/>
                          <a:uLnTx/>
                          <a:uFillTx/>
                          <a:latin typeface="+mn-lt"/>
                          <a:ea typeface="+mn-ea"/>
                          <a:cs typeface="+mn-cs"/>
                        </a:rPr>
                        <a:t>
 Meier Paul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Dieses Duo ist ein besonders gruseliges! Flash und sein Herrchen Marco ziehen in Bochum um die Häuser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21339913"/>
                  </a:ext>
                </a:extLst>
              </a:tr>
            </a:tbl>
          </a:graphicData>
        </a:graphic>
      </p:graphicFrame>
      <p:sp>
        <p:nvSpPr>
          <p:cNvPr id="4" name="Text Placeholder 3">
            <a:extLst>
              <a:ext uri="{FF2B5EF4-FFF2-40B4-BE49-F238E27FC236}">
                <a16:creationId xmlns:a16="http://schemas.microsoft.com/office/drawing/2014/main" id="{D556A1B8-4BF4-4FA4-AB6C-D3D22BC0D1BE}"/>
              </a:ext>
            </a:extLst>
          </p:cNvPr>
          <p:cNvSpPr>
            <a:spLocks noGrp="1"/>
          </p:cNvSpPr>
          <p:nvPr>
            <p:ph type="body" sz="quarter" idx="14"/>
          </p:nvPr>
        </p:nvSpPr>
        <p:spPr/>
        <p:txBody>
          <a:bodyPr/>
          <a:lstStyle/>
          <a:p>
            <a:r>
              <a:rPr lang="en-US"/>
              <a:t>28/10/2021 - 03/11/2021</a:t>
            </a:r>
          </a:p>
        </p:txBody>
      </p:sp>
    </p:spTree>
    <p:extLst>
      <p:ext uri="{BB962C8B-B14F-4D97-AF65-F5344CB8AC3E}">
        <p14:creationId xmlns:p14="http://schemas.microsoft.com/office/powerpoint/2010/main" val="4217427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1112</Words>
  <Application>Microsoft Office PowerPoint</Application>
  <PresentationFormat>On-screen Show (4:3)</PresentationFormat>
  <Paragraphs>78</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Comments Table | WDR Lokalzeit Ruhr - 1 of 7</vt:lpstr>
      <vt:lpstr>Facebook Comments Table | WDR Lokalzeit Ruhr - 2 of 7</vt:lpstr>
      <vt:lpstr>Facebook Comments Table | WDR Lokalzeit Ruhr - 3 of 7</vt:lpstr>
      <vt:lpstr>Facebook Comments Table | WDR Lokalzeit Ruhr - 4 of 7</vt:lpstr>
      <vt:lpstr>Facebook Comments Table | WDR Lokalzeit Ruhr - 5 of 7</vt:lpstr>
      <vt:lpstr>Facebook Comments Table | WDR Lokalzeit Ruhr - 6 of 7</vt:lpstr>
      <vt:lpstr>Facebook Comments Table | WDR Lokalzeit Ruhr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Comments Table | WDR Lokalzeit Ruhr - 1 of 7</dc:title>
  <dc:creator>Frederik Peiniger</dc:creator>
  <cp:lastModifiedBy>Frederik Peiniger</cp:lastModifiedBy>
  <cp:revision>1</cp:revision>
  <dcterms:created xsi:type="dcterms:W3CDTF">2021-11-03T11:36:52Z</dcterms:created>
  <dcterms:modified xsi:type="dcterms:W3CDTF">2021-11-03T11:37:25Z</dcterms:modified>
</cp:coreProperties>
</file>