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2057A-E910-4094-B435-3F93200DCFB4}"/>
              </a:ext>
            </a:extLst>
          </p:cNvPr>
          <p:cNvSpPr>
            <a:spLocks noGrp="1"/>
          </p:cNvSpPr>
          <p:nvPr>
            <p:ph type="ctrTitle"/>
          </p:nvPr>
        </p:nvSpPr>
        <p:spPr/>
        <p:txBody>
          <a:bodyPr/>
          <a:lstStyle/>
          <a:p>
            <a:r>
              <a:rPr lang="en-US"/>
              <a:t>PB1_Kurzreport_gesamt - Copy</a:t>
            </a:r>
          </a:p>
        </p:txBody>
      </p:sp>
      <p:sp>
        <p:nvSpPr>
          <p:cNvPr id="3" name="Subtitle 2">
            <a:extLst>
              <a:ext uri="{FF2B5EF4-FFF2-40B4-BE49-F238E27FC236}">
                <a16:creationId xmlns:a16="http://schemas.microsoft.com/office/drawing/2014/main" id="{0E87B759-AF4A-4A3E-B807-F30B189DB8DD}"/>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3492180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A6F43-A89F-4E8C-A681-52025A931748}"/>
              </a:ext>
            </a:extLst>
          </p:cNvPr>
          <p:cNvSpPr>
            <a:spLocks noGrp="1"/>
          </p:cNvSpPr>
          <p:nvPr>
            <p:ph type="title"/>
          </p:nvPr>
        </p:nvSpPr>
        <p:spPr/>
        <p:txBody>
          <a:bodyPr/>
          <a:lstStyle/>
          <a:p>
            <a:r>
              <a:rPr lang="en-US"/>
              <a:t>Overall Top 10 nach gewonnenen Followern/Abonnenten | SoM_PB1 - 1 of 3</a:t>
            </a:r>
          </a:p>
        </p:txBody>
      </p:sp>
      <p:graphicFrame>
        <p:nvGraphicFramePr>
          <p:cNvPr id="5" name="Table Placeholder 4">
            <a:extLst>
              <a:ext uri="{FF2B5EF4-FFF2-40B4-BE49-F238E27FC236}">
                <a16:creationId xmlns:a16="http://schemas.microsoft.com/office/drawing/2014/main" id="{5CA24AC6-1858-4168-8F84-D9ED8BAA5BCB}"/>
              </a:ext>
            </a:extLst>
          </p:cNvPr>
          <p:cNvGraphicFramePr>
            <a:graphicFrameLocks noGrp="1"/>
          </p:cNvGraphicFramePr>
          <p:nvPr>
            <p:ph type="tbl" sz="quarter" idx="13"/>
            <p:extLst>
              <p:ext uri="{D42A27DB-BD31-4B8C-83A1-F6EECF244321}">
                <p14:modId xmlns:p14="http://schemas.microsoft.com/office/powerpoint/2010/main" val="3233507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69096674"/>
                    </a:ext>
                  </a:extLst>
                </a:gridCol>
                <a:gridCol w="1316736">
                  <a:extLst>
                    <a:ext uri="{9D8B030D-6E8A-4147-A177-3AD203B41FA5}">
                      <a16:colId xmlns:a16="http://schemas.microsoft.com/office/drawing/2014/main" val="4056018748"/>
                    </a:ext>
                  </a:extLst>
                </a:gridCol>
                <a:gridCol w="1316736">
                  <a:extLst>
                    <a:ext uri="{9D8B030D-6E8A-4147-A177-3AD203B41FA5}">
                      <a16:colId xmlns:a16="http://schemas.microsoft.com/office/drawing/2014/main" val="2624431179"/>
                    </a:ext>
                  </a:extLst>
                </a:gridCol>
                <a:gridCol w="1316736">
                  <a:extLst>
                    <a:ext uri="{9D8B030D-6E8A-4147-A177-3AD203B41FA5}">
                      <a16:colId xmlns:a16="http://schemas.microsoft.com/office/drawing/2014/main" val="249705661"/>
                    </a:ext>
                  </a:extLst>
                </a:gridCol>
                <a:gridCol w="1316736">
                  <a:extLst>
                    <a:ext uri="{9D8B030D-6E8A-4147-A177-3AD203B41FA5}">
                      <a16:colId xmlns:a16="http://schemas.microsoft.com/office/drawing/2014/main" val="989269533"/>
                    </a:ext>
                  </a:extLst>
                </a:gridCol>
                <a:gridCol w="1316736">
                  <a:extLst>
                    <a:ext uri="{9D8B030D-6E8A-4147-A177-3AD203B41FA5}">
                      <a16:colId xmlns:a16="http://schemas.microsoft.com/office/drawing/2014/main" val="2406046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358483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Doku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64691</a:t>
                      </a:r>
                    </a:p>
                  </a:txBody>
                  <a:tcPr/>
                </a:tc>
                <a:extLst>
                  <a:ext uri="{0D108BD9-81ED-4DB2-BD59-A6C34878D82A}">
                    <a16:rowId xmlns:a16="http://schemas.microsoft.com/office/drawing/2014/main" val="3106419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54382</a:t>
                      </a:r>
                    </a:p>
                  </a:txBody>
                  <a:tcPr/>
                </a:tc>
                <a:extLst>
                  <a:ext uri="{0D108BD9-81ED-4DB2-BD59-A6C34878D82A}">
                    <a16:rowId xmlns:a16="http://schemas.microsoft.com/office/drawing/2014/main" val="2448183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644515</a:t>
                      </a:r>
                    </a:p>
                  </a:txBody>
                  <a:tcPr/>
                </a:tc>
                <a:extLst>
                  <a:ext uri="{0D108BD9-81ED-4DB2-BD59-A6C34878D82A}">
                    <a16:rowId xmlns:a16="http://schemas.microsoft.com/office/drawing/2014/main" val="3997703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diemitdenpferden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65531</a:t>
                      </a:r>
                    </a:p>
                  </a:txBody>
                  <a:tcPr/>
                </a:tc>
                <a:extLst>
                  <a:ext uri="{0D108BD9-81ED-4DB2-BD59-A6C34878D82A}">
                    <a16:rowId xmlns:a16="http://schemas.microsoft.com/office/drawing/2014/main" val="110222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monitor.wdr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46599</a:t>
                      </a:r>
                    </a:p>
                  </a:txBody>
                  <a:tcPr/>
                </a:tc>
                <a:extLst>
                  <a:ext uri="{0D108BD9-81ED-4DB2-BD59-A6C34878D82A}">
                    <a16:rowId xmlns:a16="http://schemas.microsoft.com/office/drawing/2014/main" val="82694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66627</a:t>
                      </a:r>
                    </a:p>
                  </a:txBody>
                  <a:tcPr/>
                </a:tc>
                <a:extLst>
                  <a:ext uri="{0D108BD9-81ED-4DB2-BD59-A6C34878D82A}">
                    <a16:rowId xmlns:a16="http://schemas.microsoft.com/office/drawing/2014/main" val="428517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10437</a:t>
                      </a:r>
                    </a:p>
                  </a:txBody>
                  <a:tcPr/>
                </a:tc>
                <a:extLst>
                  <a:ext uri="{0D108BD9-81ED-4DB2-BD59-A6C34878D82A}">
                    <a16:rowId xmlns:a16="http://schemas.microsoft.com/office/drawing/2014/main" val="74424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WDRforyou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extLst>
                  <a:ext uri="{0D108BD9-81ED-4DB2-BD59-A6C34878D82A}">
                    <a16:rowId xmlns:a16="http://schemas.microsoft.com/office/drawing/2014/main" val="1918467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44561</a:t>
                      </a:r>
                    </a:p>
                  </a:txBody>
                  <a:tcPr/>
                </a:tc>
                <a:extLst>
                  <a:ext uri="{0D108BD9-81ED-4DB2-BD59-A6C34878D82A}">
                    <a16:rowId xmlns:a16="http://schemas.microsoft.com/office/drawing/2014/main" val="56304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ardmoma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22651</a:t>
                      </a:r>
                    </a:p>
                  </a:txBody>
                  <a:tcPr/>
                </a:tc>
                <a:extLst>
                  <a:ext uri="{0D108BD9-81ED-4DB2-BD59-A6C34878D82A}">
                    <a16:rowId xmlns:a16="http://schemas.microsoft.com/office/drawing/2014/main" val="2890258055"/>
                  </a:ext>
                </a:extLst>
              </a:tr>
            </a:tbl>
          </a:graphicData>
        </a:graphic>
      </p:graphicFrame>
      <p:sp>
        <p:nvSpPr>
          <p:cNvPr id="4" name="Text Placeholder 3">
            <a:extLst>
              <a:ext uri="{FF2B5EF4-FFF2-40B4-BE49-F238E27FC236}">
                <a16:creationId xmlns:a16="http://schemas.microsoft.com/office/drawing/2014/main" id="{79E35A67-E654-428F-8D17-1EFE67772A0B}"/>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776586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C4433-8353-41BE-BE85-6C4457E1A6F9}"/>
              </a:ext>
            </a:extLst>
          </p:cNvPr>
          <p:cNvSpPr>
            <a:spLocks noGrp="1"/>
          </p:cNvSpPr>
          <p:nvPr>
            <p:ph type="title"/>
          </p:nvPr>
        </p:nvSpPr>
        <p:spPr/>
        <p:txBody>
          <a:bodyPr/>
          <a:lstStyle/>
          <a:p>
            <a:r>
              <a:rPr lang="en-US"/>
              <a:t>Overall Top 10 nach gewonnenen Followern/Abonnenten | SoM_PB1 - 2 of 3</a:t>
            </a:r>
          </a:p>
        </p:txBody>
      </p:sp>
      <p:graphicFrame>
        <p:nvGraphicFramePr>
          <p:cNvPr id="5" name="Table Placeholder 4">
            <a:extLst>
              <a:ext uri="{FF2B5EF4-FFF2-40B4-BE49-F238E27FC236}">
                <a16:creationId xmlns:a16="http://schemas.microsoft.com/office/drawing/2014/main" id="{02E409BA-62A3-421F-AD05-FCA0C0E17D8E}"/>
              </a:ext>
            </a:extLst>
          </p:cNvPr>
          <p:cNvGraphicFramePr>
            <a:graphicFrameLocks noGrp="1"/>
          </p:cNvGraphicFramePr>
          <p:nvPr>
            <p:ph type="tbl" sz="quarter" idx="13"/>
            <p:extLst>
              <p:ext uri="{D42A27DB-BD31-4B8C-83A1-F6EECF244321}">
                <p14:modId xmlns:p14="http://schemas.microsoft.com/office/powerpoint/2010/main" val="2850586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7558541"/>
                    </a:ext>
                  </a:extLst>
                </a:gridCol>
                <a:gridCol w="1316736">
                  <a:extLst>
                    <a:ext uri="{9D8B030D-6E8A-4147-A177-3AD203B41FA5}">
                      <a16:colId xmlns:a16="http://schemas.microsoft.com/office/drawing/2014/main" val="3997044191"/>
                    </a:ext>
                  </a:extLst>
                </a:gridCol>
                <a:gridCol w="1316736">
                  <a:extLst>
                    <a:ext uri="{9D8B030D-6E8A-4147-A177-3AD203B41FA5}">
                      <a16:colId xmlns:a16="http://schemas.microsoft.com/office/drawing/2014/main" val="2379926107"/>
                    </a:ext>
                  </a:extLst>
                </a:gridCol>
                <a:gridCol w="1316736">
                  <a:extLst>
                    <a:ext uri="{9D8B030D-6E8A-4147-A177-3AD203B41FA5}">
                      <a16:colId xmlns:a16="http://schemas.microsoft.com/office/drawing/2014/main" val="1956158339"/>
                    </a:ext>
                  </a:extLst>
                </a:gridCol>
                <a:gridCol w="1316736">
                  <a:extLst>
                    <a:ext uri="{9D8B030D-6E8A-4147-A177-3AD203B41FA5}">
                      <a16:colId xmlns:a16="http://schemas.microsoft.com/office/drawing/2014/main" val="3776926452"/>
                    </a:ext>
                  </a:extLst>
                </a:gridCol>
                <a:gridCol w="1316736">
                  <a:extLst>
                    <a:ext uri="{9D8B030D-6E8A-4147-A177-3AD203B41FA5}">
                      <a16:colId xmlns:a16="http://schemas.microsoft.com/office/drawing/2014/main" val="2518611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2804037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WDRforyou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43123</a:t>
                      </a:r>
                    </a:p>
                  </a:txBody>
                  <a:tcPr/>
                </a:tc>
                <a:extLst>
                  <a:ext uri="{0D108BD9-81ED-4DB2-BD59-A6C34878D82A}">
                    <a16:rowId xmlns:a16="http://schemas.microsoft.com/office/drawing/2014/main" val="262584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Maischberger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extLst>
                  <a:ext uri="{0D108BD9-81ED-4DB2-BD59-A6C34878D82A}">
                    <a16:rowId xmlns:a16="http://schemas.microsoft.com/office/drawing/2014/main" val="35744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Heimatflimmern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27555</a:t>
                      </a:r>
                    </a:p>
                  </a:txBody>
                  <a:tcPr/>
                </a:tc>
                <a:extLst>
                  <a:ext uri="{0D108BD9-81ED-4DB2-BD59-A6C34878D82A}">
                    <a16:rowId xmlns:a16="http://schemas.microsoft.com/office/drawing/2014/main" val="4110647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Zeiglers wunderbare Welt des Fußballs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a:t>
                      </a:r>
                    </a:p>
                  </a:txBody>
                  <a:tcPr/>
                </a:tc>
                <a:extLst>
                  <a:ext uri="{0D108BD9-81ED-4DB2-BD59-A6C34878D82A}">
                    <a16:rowId xmlns:a16="http://schemas.microsoft.com/office/drawing/2014/main" val="1436605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nbaovertime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25274</a:t>
                      </a:r>
                    </a:p>
                  </a:txBody>
                  <a:tcPr/>
                </a:tc>
                <a:extLst>
                  <a:ext uri="{0D108BD9-81ED-4DB2-BD59-A6C34878D82A}">
                    <a16:rowId xmlns:a16="http://schemas.microsoft.com/office/drawing/2014/main" val="878500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14624</a:t>
                      </a:r>
                    </a:p>
                  </a:txBody>
                  <a:tcPr/>
                </a:tc>
                <a:extLst>
                  <a:ext uri="{0D108BD9-81ED-4DB2-BD59-A6C34878D82A}">
                    <a16:rowId xmlns:a16="http://schemas.microsoft.com/office/drawing/2014/main" val="83237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hart aber 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extLst>
                  <a:ext uri="{0D108BD9-81ED-4DB2-BD59-A6C34878D82A}">
                    <a16:rowId xmlns:a16="http://schemas.microsoft.com/office/drawing/2014/main" val="347088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wdrforyou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13611</a:t>
                      </a:r>
                    </a:p>
                  </a:txBody>
                  <a:tcPr/>
                </a:tc>
                <a:extLst>
                  <a:ext uri="{0D108BD9-81ED-4DB2-BD59-A6C34878D82A}">
                    <a16:rowId xmlns:a16="http://schemas.microsoft.com/office/drawing/2014/main" val="365857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zwwdf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10906</a:t>
                      </a:r>
                    </a:p>
                  </a:txBody>
                  <a:tcPr/>
                </a:tc>
                <a:extLst>
                  <a:ext uri="{0D108BD9-81ED-4DB2-BD59-A6C34878D82A}">
                    <a16:rowId xmlns:a16="http://schemas.microsoft.com/office/drawing/2014/main" val="4175722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Investigativ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extLst>
                  <a:ext uri="{0D108BD9-81ED-4DB2-BD59-A6C34878D82A}">
                    <a16:rowId xmlns:a16="http://schemas.microsoft.com/office/drawing/2014/main" val="2042276445"/>
                  </a:ext>
                </a:extLst>
              </a:tr>
            </a:tbl>
          </a:graphicData>
        </a:graphic>
      </p:graphicFrame>
      <p:sp>
        <p:nvSpPr>
          <p:cNvPr id="4" name="Text Placeholder 3">
            <a:extLst>
              <a:ext uri="{FF2B5EF4-FFF2-40B4-BE49-F238E27FC236}">
                <a16:creationId xmlns:a16="http://schemas.microsoft.com/office/drawing/2014/main" id="{725ADB96-6794-4191-AB67-D6425F04A88D}"/>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369040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5F8D4-C5A8-4855-8615-ACB1E152C566}"/>
              </a:ext>
            </a:extLst>
          </p:cNvPr>
          <p:cNvSpPr>
            <a:spLocks noGrp="1"/>
          </p:cNvSpPr>
          <p:nvPr>
            <p:ph type="title"/>
          </p:nvPr>
        </p:nvSpPr>
        <p:spPr/>
        <p:txBody>
          <a:bodyPr/>
          <a:lstStyle/>
          <a:p>
            <a:r>
              <a:rPr lang="en-US"/>
              <a:t>Overall Top 10 nach gewonnenen Followern/Abonnenten | SoM_PB1 - 3 of 3</a:t>
            </a:r>
          </a:p>
        </p:txBody>
      </p:sp>
      <p:graphicFrame>
        <p:nvGraphicFramePr>
          <p:cNvPr id="5" name="Table Placeholder 4">
            <a:extLst>
              <a:ext uri="{FF2B5EF4-FFF2-40B4-BE49-F238E27FC236}">
                <a16:creationId xmlns:a16="http://schemas.microsoft.com/office/drawing/2014/main" id="{4CE0DA8F-469E-4ABB-B885-030CEFF68826}"/>
              </a:ext>
            </a:extLst>
          </p:cNvPr>
          <p:cNvGraphicFramePr>
            <a:graphicFrameLocks noGrp="1"/>
          </p:cNvGraphicFramePr>
          <p:nvPr>
            <p:ph type="tbl" sz="quarter" idx="13"/>
            <p:extLst>
              <p:ext uri="{D42A27DB-BD31-4B8C-83A1-F6EECF244321}">
                <p14:modId xmlns:p14="http://schemas.microsoft.com/office/powerpoint/2010/main" val="2995823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36597178"/>
                    </a:ext>
                  </a:extLst>
                </a:gridCol>
                <a:gridCol w="1316736">
                  <a:extLst>
                    <a:ext uri="{9D8B030D-6E8A-4147-A177-3AD203B41FA5}">
                      <a16:colId xmlns:a16="http://schemas.microsoft.com/office/drawing/2014/main" val="550312716"/>
                    </a:ext>
                  </a:extLst>
                </a:gridCol>
                <a:gridCol w="1316736">
                  <a:extLst>
                    <a:ext uri="{9D8B030D-6E8A-4147-A177-3AD203B41FA5}">
                      <a16:colId xmlns:a16="http://schemas.microsoft.com/office/drawing/2014/main" val="1642509999"/>
                    </a:ext>
                  </a:extLst>
                </a:gridCol>
                <a:gridCol w="1316736">
                  <a:extLst>
                    <a:ext uri="{9D8B030D-6E8A-4147-A177-3AD203B41FA5}">
                      <a16:colId xmlns:a16="http://schemas.microsoft.com/office/drawing/2014/main" val="830347344"/>
                    </a:ext>
                  </a:extLst>
                </a:gridCol>
                <a:gridCol w="1316736">
                  <a:extLst>
                    <a:ext uri="{9D8B030D-6E8A-4147-A177-3AD203B41FA5}">
                      <a16:colId xmlns:a16="http://schemas.microsoft.com/office/drawing/2014/main" val="3290432078"/>
                    </a:ext>
                  </a:extLst>
                </a:gridCol>
                <a:gridCol w="1316736">
                  <a:extLst>
                    <a:ext uri="{9D8B030D-6E8A-4147-A177-3AD203B41FA5}">
                      <a16:colId xmlns:a16="http://schemas.microsoft.com/office/drawing/2014/main" val="163232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101312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Presseclub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2472</a:t>
                      </a:r>
                    </a:p>
                  </a:txBody>
                  <a:tcPr/>
                </a:tc>
                <a:extLst>
                  <a:ext uri="{0D108BD9-81ED-4DB2-BD59-A6C34878D82A}">
                    <a16:rowId xmlns:a16="http://schemas.microsoft.com/office/drawing/2014/main" val="183803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237067</a:t>
                      </a:r>
                    </a:p>
                  </a:txBody>
                  <a:tcPr/>
                </a:tc>
                <a:extLst>
                  <a:ext uri="{0D108BD9-81ED-4DB2-BD59-A6C34878D82A}">
                    <a16:rowId xmlns:a16="http://schemas.microsoft.com/office/drawing/2014/main" val="241192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maischberger. die woche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extLst>
                  <a:ext uri="{0D108BD9-81ED-4DB2-BD59-A6C34878D82A}">
                    <a16:rowId xmlns:a16="http://schemas.microsoft.com/office/drawing/2014/main" val="2579507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74711</a:t>
                      </a:r>
                    </a:p>
                  </a:txBody>
                  <a:tcPr/>
                </a:tc>
                <a:extLst>
                  <a:ext uri="{0D108BD9-81ED-4DB2-BD59-A6C34878D82A}">
                    <a16:rowId xmlns:a16="http://schemas.microsoft.com/office/drawing/2014/main" val="1045005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ARD Morgenmagazin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a:t>
                      </a:r>
                    </a:p>
                  </a:txBody>
                  <a:tcPr/>
                </a:tc>
                <a:extLst>
                  <a:ext uri="{0D108BD9-81ED-4DB2-BD59-A6C34878D82A}">
                    <a16:rowId xmlns:a16="http://schemas.microsoft.com/office/drawing/2014/main" val="3845334488"/>
                  </a:ext>
                </a:extLst>
              </a:tr>
            </a:tbl>
          </a:graphicData>
        </a:graphic>
      </p:graphicFrame>
      <p:sp>
        <p:nvSpPr>
          <p:cNvPr id="4" name="Text Placeholder 3">
            <a:extLst>
              <a:ext uri="{FF2B5EF4-FFF2-40B4-BE49-F238E27FC236}">
                <a16:creationId xmlns:a16="http://schemas.microsoft.com/office/drawing/2014/main" id="{665446AE-CFA8-4434-97B5-9538B230B03A}"/>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073964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41745-A7E4-456E-94AF-41D8E275B2FE}"/>
              </a:ext>
            </a:extLst>
          </p:cNvPr>
          <p:cNvSpPr>
            <a:spLocks noGrp="1"/>
          </p:cNvSpPr>
          <p:nvPr>
            <p:ph type="title"/>
          </p:nvPr>
        </p:nvSpPr>
        <p:spPr/>
        <p:txBody>
          <a:bodyPr/>
          <a:lstStyle/>
          <a:p>
            <a:r>
              <a:rPr lang="de-DE"/>
              <a:t>Instagram Posts auf Instagram nach Reichweite und Interaktionen | SoM_PB1 - 1 of 25</a:t>
            </a:r>
            <a:endParaRPr lang="en-US"/>
          </a:p>
        </p:txBody>
      </p:sp>
      <p:graphicFrame>
        <p:nvGraphicFramePr>
          <p:cNvPr id="5" name="Table Placeholder 4">
            <a:extLst>
              <a:ext uri="{FF2B5EF4-FFF2-40B4-BE49-F238E27FC236}">
                <a16:creationId xmlns:a16="http://schemas.microsoft.com/office/drawing/2014/main" id="{228ADC80-7FF2-46CD-BA7F-74AF03D00F86}"/>
              </a:ext>
            </a:extLst>
          </p:cNvPr>
          <p:cNvGraphicFramePr>
            <a:graphicFrameLocks noGrp="1"/>
          </p:cNvGraphicFramePr>
          <p:nvPr>
            <p:ph type="tbl" sz="quarter" idx="13"/>
            <p:extLst>
              <p:ext uri="{D42A27DB-BD31-4B8C-83A1-F6EECF244321}">
                <p14:modId xmlns:p14="http://schemas.microsoft.com/office/powerpoint/2010/main" val="3932662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9369441"/>
                    </a:ext>
                  </a:extLst>
                </a:gridCol>
                <a:gridCol w="1810512">
                  <a:extLst>
                    <a:ext uri="{9D8B030D-6E8A-4147-A177-3AD203B41FA5}">
                      <a16:colId xmlns:a16="http://schemas.microsoft.com/office/drawing/2014/main" val="2402729055"/>
                    </a:ext>
                  </a:extLst>
                </a:gridCol>
                <a:gridCol w="905256">
                  <a:extLst>
                    <a:ext uri="{9D8B030D-6E8A-4147-A177-3AD203B41FA5}">
                      <a16:colId xmlns:a16="http://schemas.microsoft.com/office/drawing/2014/main" val="1322310555"/>
                    </a:ext>
                  </a:extLst>
                </a:gridCol>
                <a:gridCol w="905256">
                  <a:extLst>
                    <a:ext uri="{9D8B030D-6E8A-4147-A177-3AD203B41FA5}">
                      <a16:colId xmlns:a16="http://schemas.microsoft.com/office/drawing/2014/main" val="1321636873"/>
                    </a:ext>
                  </a:extLst>
                </a:gridCol>
                <a:gridCol w="905256">
                  <a:extLst>
                    <a:ext uri="{9D8B030D-6E8A-4147-A177-3AD203B41FA5}">
                      <a16:colId xmlns:a16="http://schemas.microsoft.com/office/drawing/2014/main" val="3079731218"/>
                    </a:ext>
                  </a:extLst>
                </a:gridCol>
                <a:gridCol w="905256">
                  <a:extLst>
                    <a:ext uri="{9D8B030D-6E8A-4147-A177-3AD203B41FA5}">
                      <a16:colId xmlns:a16="http://schemas.microsoft.com/office/drawing/2014/main" val="1209708034"/>
                    </a:ext>
                  </a:extLst>
                </a:gridCol>
                <a:gridCol w="905256">
                  <a:extLst>
                    <a:ext uri="{9D8B030D-6E8A-4147-A177-3AD203B41FA5}">
                      <a16:colId xmlns:a16="http://schemas.microsoft.com/office/drawing/2014/main" val="1199659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5755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- 2021-04-02 20:05:05</a:t>
                      </a:r>
                      <a:r>
                        <a:rPr kumimoji="0" lang="de-DE" sz="1000" b="0" i="0" u="none" strike="noStrike" kern="1200" cap="none" spc="0" normalizeH="0" baseline="0" noProof="0">
                          <a:ln>
                            <a:noFill/>
                          </a:ln>
                          <a:solidFill>
                            <a:prstClr val="black"/>
                          </a:solidFill>
                          <a:effectLst/>
                          <a:uLnTx/>
                          <a:uFillTx/>
                          <a:latin typeface="+mn-lt"/>
                          <a:ea typeface="+mn-ea"/>
                          <a:cs typeface="+mn-cs"/>
                        </a:rPr>
                        <a:t>
 Im Fußball werden seit Jahren immer wieder Zeichen für Menschenrechte und gegen die Unterdrückung und Benachteiligung von Homosexuellen oder anderen Minderheiten gesetzt. Über reine Symbolik geht es allerdings selten hinaus, wird vielerorts bemängelt. 
#Sport #Humanrights #LGBT #LGBTQ #homosexuality #homosexualität #Sportinside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167878880_737182570290554_7204854418885165883_n.jpg?_nc_cat=106&amp;ccb=1-3&amp;_nc_sid=8ae9d6&amp;_nc_ohc=EzXvIkghz9QAX9Fw1E3&amp;_nc_ht=scontent-iad3-1.cdninstagram.com&amp;oh=e05048d1ec4dc8f1fdbcac7fb4ea8257&amp;oe=6095EC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918695</a:t>
                      </a:r>
                    </a:p>
                  </a:txBody>
                  <a:tcPr/>
                </a:tc>
                <a:extLst>
                  <a:ext uri="{0D108BD9-81ED-4DB2-BD59-A6C34878D82A}">
                    <a16:rowId xmlns:a16="http://schemas.microsoft.com/office/drawing/2014/main" val="1270896644"/>
                  </a:ext>
                </a:extLst>
              </a:tr>
            </a:tbl>
          </a:graphicData>
        </a:graphic>
      </p:graphicFrame>
      <p:sp>
        <p:nvSpPr>
          <p:cNvPr id="4" name="Text Placeholder 3">
            <a:extLst>
              <a:ext uri="{FF2B5EF4-FFF2-40B4-BE49-F238E27FC236}">
                <a16:creationId xmlns:a16="http://schemas.microsoft.com/office/drawing/2014/main" id="{62EBA6C1-4462-4F9F-8E78-7ED177FC02E4}"/>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593737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1AD4B-B6D6-4946-93D1-BFE0E2F9CAEE}"/>
              </a:ext>
            </a:extLst>
          </p:cNvPr>
          <p:cNvSpPr>
            <a:spLocks noGrp="1"/>
          </p:cNvSpPr>
          <p:nvPr>
            <p:ph type="title"/>
          </p:nvPr>
        </p:nvSpPr>
        <p:spPr/>
        <p:txBody>
          <a:bodyPr/>
          <a:lstStyle/>
          <a:p>
            <a:r>
              <a:rPr lang="de-DE"/>
              <a:t>Instagram Posts auf Instagram nach Reichweite und Interaktionen | SoM_PB1 - 2 of 25</a:t>
            </a:r>
            <a:endParaRPr lang="en-US"/>
          </a:p>
        </p:txBody>
      </p:sp>
      <p:graphicFrame>
        <p:nvGraphicFramePr>
          <p:cNvPr id="5" name="Table Placeholder 4">
            <a:extLst>
              <a:ext uri="{FF2B5EF4-FFF2-40B4-BE49-F238E27FC236}">
                <a16:creationId xmlns:a16="http://schemas.microsoft.com/office/drawing/2014/main" id="{EBB8BA3D-B29E-4C20-A65B-F4E2F4A153B1}"/>
              </a:ext>
            </a:extLst>
          </p:cNvPr>
          <p:cNvGraphicFramePr>
            <a:graphicFrameLocks noGrp="1"/>
          </p:cNvGraphicFramePr>
          <p:nvPr>
            <p:ph type="tbl" sz="quarter" idx="13"/>
            <p:extLst>
              <p:ext uri="{D42A27DB-BD31-4B8C-83A1-F6EECF244321}">
                <p14:modId xmlns:p14="http://schemas.microsoft.com/office/powerpoint/2010/main" val="2012544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14366453"/>
                    </a:ext>
                  </a:extLst>
                </a:gridCol>
                <a:gridCol w="1810512">
                  <a:extLst>
                    <a:ext uri="{9D8B030D-6E8A-4147-A177-3AD203B41FA5}">
                      <a16:colId xmlns:a16="http://schemas.microsoft.com/office/drawing/2014/main" val="2850111179"/>
                    </a:ext>
                  </a:extLst>
                </a:gridCol>
                <a:gridCol w="905256">
                  <a:extLst>
                    <a:ext uri="{9D8B030D-6E8A-4147-A177-3AD203B41FA5}">
                      <a16:colId xmlns:a16="http://schemas.microsoft.com/office/drawing/2014/main" val="2511064035"/>
                    </a:ext>
                  </a:extLst>
                </a:gridCol>
                <a:gridCol w="905256">
                  <a:extLst>
                    <a:ext uri="{9D8B030D-6E8A-4147-A177-3AD203B41FA5}">
                      <a16:colId xmlns:a16="http://schemas.microsoft.com/office/drawing/2014/main" val="591674514"/>
                    </a:ext>
                  </a:extLst>
                </a:gridCol>
                <a:gridCol w="905256">
                  <a:extLst>
                    <a:ext uri="{9D8B030D-6E8A-4147-A177-3AD203B41FA5}">
                      <a16:colId xmlns:a16="http://schemas.microsoft.com/office/drawing/2014/main" val="995159303"/>
                    </a:ext>
                  </a:extLst>
                </a:gridCol>
                <a:gridCol w="905256">
                  <a:extLst>
                    <a:ext uri="{9D8B030D-6E8A-4147-A177-3AD203B41FA5}">
                      <a16:colId xmlns:a16="http://schemas.microsoft.com/office/drawing/2014/main" val="3408917740"/>
                    </a:ext>
                  </a:extLst>
                </a:gridCol>
                <a:gridCol w="905256">
                  <a:extLst>
                    <a:ext uri="{9D8B030D-6E8A-4147-A177-3AD203B41FA5}">
                      <a16:colId xmlns:a16="http://schemas.microsoft.com/office/drawing/2014/main" val="4071767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3055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- 2021-03-24 21:18:28</a:t>
                      </a:r>
                      <a:r>
                        <a:rPr kumimoji="0" lang="de-DE" sz="1000" b="0" i="0" u="none" strike="noStrike" kern="1200" cap="none" spc="0" normalizeH="0" baseline="0" noProof="0">
                          <a:ln>
                            <a:noFill/>
                          </a:ln>
                          <a:solidFill>
                            <a:prstClr val="black"/>
                          </a:solidFill>
                          <a:effectLst/>
                          <a:uLnTx/>
                          <a:uFillTx/>
                          <a:latin typeface="+mn-lt"/>
                          <a:ea typeface="+mn-ea"/>
                          <a:cs typeface="+mn-cs"/>
                        </a:rPr>
                        <a:t>
 Menschenrechte auf und neben dem Platz - beim WM-Qualifikationsspiel in Gibraltar weist die norwegische Fußball-Nationalmannschaft auf die prekäre Menschenrechtslage in Katar hin. Seit gut einem Monat wird in Norwegen deshalb auch über einen Boykott der WM diskutiert.
#norway #gibnor #fussball #wmqualifikation #katar2022 #humanrights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164003833_622462155286386_486281762011256526_n.jpg?_nc_cat=107&amp;ccb=1-3&amp;_nc_sid=8ae9d6&amp;_nc_ohc=zIrAw5U8eR4AX-Z4kmq&amp;_nc_ht=scontent-iad3-1.cdninstagram.com&amp;oh=fd47232bf55fc59547ca8c7124ca0fd8&amp;oe=60950B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651755</a:t>
                      </a:r>
                    </a:p>
                  </a:txBody>
                  <a:tcPr/>
                </a:tc>
                <a:extLst>
                  <a:ext uri="{0D108BD9-81ED-4DB2-BD59-A6C34878D82A}">
                    <a16:rowId xmlns:a16="http://schemas.microsoft.com/office/drawing/2014/main" val="3615180020"/>
                  </a:ext>
                </a:extLst>
              </a:tr>
            </a:tbl>
          </a:graphicData>
        </a:graphic>
      </p:graphicFrame>
      <p:sp>
        <p:nvSpPr>
          <p:cNvPr id="4" name="Text Placeholder 3">
            <a:extLst>
              <a:ext uri="{FF2B5EF4-FFF2-40B4-BE49-F238E27FC236}">
                <a16:creationId xmlns:a16="http://schemas.microsoft.com/office/drawing/2014/main" id="{5CAD77B4-8B1A-4B16-912B-DA206A6D8841}"/>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815187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718F7-2D88-4904-AE5D-F9CE52443B5E}"/>
              </a:ext>
            </a:extLst>
          </p:cNvPr>
          <p:cNvSpPr>
            <a:spLocks noGrp="1"/>
          </p:cNvSpPr>
          <p:nvPr>
            <p:ph type="title"/>
          </p:nvPr>
        </p:nvSpPr>
        <p:spPr/>
        <p:txBody>
          <a:bodyPr/>
          <a:lstStyle/>
          <a:p>
            <a:r>
              <a:rPr lang="de-DE"/>
              <a:t>Instagram Posts auf Instagram nach Reichweite und Interaktionen | SoM_PB1 - 3 of 25</a:t>
            </a:r>
            <a:endParaRPr lang="en-US"/>
          </a:p>
        </p:txBody>
      </p:sp>
      <p:graphicFrame>
        <p:nvGraphicFramePr>
          <p:cNvPr id="5" name="Table Placeholder 4">
            <a:extLst>
              <a:ext uri="{FF2B5EF4-FFF2-40B4-BE49-F238E27FC236}">
                <a16:creationId xmlns:a16="http://schemas.microsoft.com/office/drawing/2014/main" id="{2C7B3994-177D-44D8-82BE-9B9A76ED88AE}"/>
              </a:ext>
            </a:extLst>
          </p:cNvPr>
          <p:cNvGraphicFramePr>
            <a:graphicFrameLocks noGrp="1"/>
          </p:cNvGraphicFramePr>
          <p:nvPr>
            <p:ph type="tbl" sz="quarter" idx="13"/>
            <p:extLst>
              <p:ext uri="{D42A27DB-BD31-4B8C-83A1-F6EECF244321}">
                <p14:modId xmlns:p14="http://schemas.microsoft.com/office/powerpoint/2010/main" val="1887785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79817721"/>
                    </a:ext>
                  </a:extLst>
                </a:gridCol>
                <a:gridCol w="1810512">
                  <a:extLst>
                    <a:ext uri="{9D8B030D-6E8A-4147-A177-3AD203B41FA5}">
                      <a16:colId xmlns:a16="http://schemas.microsoft.com/office/drawing/2014/main" val="3831425679"/>
                    </a:ext>
                  </a:extLst>
                </a:gridCol>
                <a:gridCol w="905256">
                  <a:extLst>
                    <a:ext uri="{9D8B030D-6E8A-4147-A177-3AD203B41FA5}">
                      <a16:colId xmlns:a16="http://schemas.microsoft.com/office/drawing/2014/main" val="521875626"/>
                    </a:ext>
                  </a:extLst>
                </a:gridCol>
                <a:gridCol w="905256">
                  <a:extLst>
                    <a:ext uri="{9D8B030D-6E8A-4147-A177-3AD203B41FA5}">
                      <a16:colId xmlns:a16="http://schemas.microsoft.com/office/drawing/2014/main" val="3601377879"/>
                    </a:ext>
                  </a:extLst>
                </a:gridCol>
                <a:gridCol w="905256">
                  <a:extLst>
                    <a:ext uri="{9D8B030D-6E8A-4147-A177-3AD203B41FA5}">
                      <a16:colId xmlns:a16="http://schemas.microsoft.com/office/drawing/2014/main" val="84536957"/>
                    </a:ext>
                  </a:extLst>
                </a:gridCol>
                <a:gridCol w="905256">
                  <a:extLst>
                    <a:ext uri="{9D8B030D-6E8A-4147-A177-3AD203B41FA5}">
                      <a16:colId xmlns:a16="http://schemas.microsoft.com/office/drawing/2014/main" val="3401995863"/>
                    </a:ext>
                  </a:extLst>
                </a:gridCol>
                <a:gridCol w="905256">
                  <a:extLst>
                    <a:ext uri="{9D8B030D-6E8A-4147-A177-3AD203B41FA5}">
                      <a16:colId xmlns:a16="http://schemas.microsoft.com/office/drawing/2014/main" val="1697794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155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monitor.wdr - 2021-04-01 14:45:13</a:t>
                      </a:r>
                      <a:r>
                        <a:rPr kumimoji="0" lang="de-DE" sz="1000" b="0" i="0" u="none" strike="noStrike" kern="1200" cap="none" spc="0" normalizeH="0" baseline="0" noProof="0">
                          <a:ln>
                            <a:noFill/>
                          </a:ln>
                          <a:solidFill>
                            <a:prstClr val="black"/>
                          </a:solidFill>
                          <a:effectLst/>
                          <a:uLnTx/>
                          <a:uFillTx/>
                          <a:latin typeface="+mn-lt"/>
                          <a:ea typeface="+mn-ea"/>
                          <a:cs typeface="+mn-cs"/>
                        </a:rPr>
                        <a:t>
 Dritte Welle? So mobil ist Deutschland.
 👉 Der erste Lockdown begann am 22. März 2020. Unsere Grafik bezieht sich auf folgende Zeiträume: Die Werte für den März 2020 wurden anhand des Zeitraums 23.03. bis 29.03. gemittelt – für den März 2021 anhand des Zeitraums 01.03. und 21.03.
#lockdown #ausgangssperre #ausgangsbeschränkung #corona #merkel #monitorard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168105213_755231611698122_5953309096414835566_n.jpg?_nc_cat=1&amp;ccb=1-3&amp;_nc_sid=8ae9d6&amp;_nc_ohc=VqIv8XZB0RMAX90BVpK&amp;_nc_oc=AQm2D87bsyqUoxwacK8QDQZG4opWepKqUM3Bs-zcsjqk0sBOzUpfjSY8Xvyd2PXoqaU&amp;_nc_ht=scontent-iad3-1.cdninstagram.com&amp;oh=6bc9134a503bd40d9fe3c063dd3a04c6&amp;oe=6093EF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489766</a:t>
                      </a:r>
                    </a:p>
                  </a:txBody>
                  <a:tcPr/>
                </a:tc>
                <a:extLst>
                  <a:ext uri="{0D108BD9-81ED-4DB2-BD59-A6C34878D82A}">
                    <a16:rowId xmlns:a16="http://schemas.microsoft.com/office/drawing/2014/main" val="2540667623"/>
                  </a:ext>
                </a:extLst>
              </a:tr>
            </a:tbl>
          </a:graphicData>
        </a:graphic>
      </p:graphicFrame>
      <p:sp>
        <p:nvSpPr>
          <p:cNvPr id="4" name="Text Placeholder 3">
            <a:extLst>
              <a:ext uri="{FF2B5EF4-FFF2-40B4-BE49-F238E27FC236}">
                <a16:creationId xmlns:a16="http://schemas.microsoft.com/office/drawing/2014/main" id="{199FF1FE-91F1-4810-A8FC-6C494BA4499A}"/>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126012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85500-9943-49B8-8511-739F5BECB0B3}"/>
              </a:ext>
            </a:extLst>
          </p:cNvPr>
          <p:cNvSpPr>
            <a:spLocks noGrp="1"/>
          </p:cNvSpPr>
          <p:nvPr>
            <p:ph type="title"/>
          </p:nvPr>
        </p:nvSpPr>
        <p:spPr/>
        <p:txBody>
          <a:bodyPr/>
          <a:lstStyle/>
          <a:p>
            <a:r>
              <a:rPr lang="de-DE"/>
              <a:t>Instagram Posts auf Instagram nach Reichweite und Interaktionen | SoM_PB1 - 4 of 25</a:t>
            </a:r>
            <a:endParaRPr lang="en-US"/>
          </a:p>
        </p:txBody>
      </p:sp>
      <p:graphicFrame>
        <p:nvGraphicFramePr>
          <p:cNvPr id="5" name="Table Placeholder 4">
            <a:extLst>
              <a:ext uri="{FF2B5EF4-FFF2-40B4-BE49-F238E27FC236}">
                <a16:creationId xmlns:a16="http://schemas.microsoft.com/office/drawing/2014/main" id="{18D11105-FA4E-48CD-83AD-D4FF2471787F}"/>
              </a:ext>
            </a:extLst>
          </p:cNvPr>
          <p:cNvGraphicFramePr>
            <a:graphicFrameLocks noGrp="1"/>
          </p:cNvGraphicFramePr>
          <p:nvPr>
            <p:ph type="tbl" sz="quarter" idx="13"/>
            <p:extLst>
              <p:ext uri="{D42A27DB-BD31-4B8C-83A1-F6EECF244321}">
                <p14:modId xmlns:p14="http://schemas.microsoft.com/office/powerpoint/2010/main" val="3117747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69087341"/>
                    </a:ext>
                  </a:extLst>
                </a:gridCol>
                <a:gridCol w="1810512">
                  <a:extLst>
                    <a:ext uri="{9D8B030D-6E8A-4147-A177-3AD203B41FA5}">
                      <a16:colId xmlns:a16="http://schemas.microsoft.com/office/drawing/2014/main" val="119251684"/>
                    </a:ext>
                  </a:extLst>
                </a:gridCol>
                <a:gridCol w="905256">
                  <a:extLst>
                    <a:ext uri="{9D8B030D-6E8A-4147-A177-3AD203B41FA5}">
                      <a16:colId xmlns:a16="http://schemas.microsoft.com/office/drawing/2014/main" val="1617498354"/>
                    </a:ext>
                  </a:extLst>
                </a:gridCol>
                <a:gridCol w="905256">
                  <a:extLst>
                    <a:ext uri="{9D8B030D-6E8A-4147-A177-3AD203B41FA5}">
                      <a16:colId xmlns:a16="http://schemas.microsoft.com/office/drawing/2014/main" val="3674687263"/>
                    </a:ext>
                  </a:extLst>
                </a:gridCol>
                <a:gridCol w="905256">
                  <a:extLst>
                    <a:ext uri="{9D8B030D-6E8A-4147-A177-3AD203B41FA5}">
                      <a16:colId xmlns:a16="http://schemas.microsoft.com/office/drawing/2014/main" val="393442928"/>
                    </a:ext>
                  </a:extLst>
                </a:gridCol>
                <a:gridCol w="905256">
                  <a:extLst>
                    <a:ext uri="{9D8B030D-6E8A-4147-A177-3AD203B41FA5}">
                      <a16:colId xmlns:a16="http://schemas.microsoft.com/office/drawing/2014/main" val="1833184724"/>
                    </a:ext>
                  </a:extLst>
                </a:gridCol>
                <a:gridCol w="905256">
                  <a:extLst>
                    <a:ext uri="{9D8B030D-6E8A-4147-A177-3AD203B41FA5}">
                      <a16:colId xmlns:a16="http://schemas.microsoft.com/office/drawing/2014/main" val="125308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8233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- 2021-04-01 19:44:59</a:t>
                      </a:r>
                      <a:r>
                        <a:rPr kumimoji="0" lang="en-US" sz="1000" b="0" i="0" u="none" strike="noStrike" kern="1200" cap="none" spc="0" normalizeH="0" baseline="0" noProof="0">
                          <a:ln>
                            <a:noFill/>
                          </a:ln>
                          <a:solidFill>
                            <a:prstClr val="black"/>
                          </a:solidFill>
                          <a:effectLst/>
                          <a:uLnTx/>
                          <a:uFillTx/>
                          <a:latin typeface="+mn-lt"/>
                          <a:ea typeface="+mn-ea"/>
                          <a:cs typeface="+mn-cs"/>
                        </a:rPr>
                        <a:t>
 Alpaslan Öztürk vom Klub Göztepe Izmir bekommt einen Anruf und erfährt, dass er für die türkische A-Nationalmannschaft nominiert wird. Zum Glück ist zufällig eine Kamera da, die seine Freude filmt. 👆
#Öztürk #AlpaslanÖztürk #Turkey #Türkei #Türkiye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167653147_444852739938265_4653986315026089684_n.jpg?tp=1&amp;_nc_ht=scontent.cdninstagram.com&amp;_nc_cat=101&amp;_nc_ohc=VCyGwZXYu84AX866dvI&amp;edm=AMO9-JQAAAAA&amp;ccb=7-4&amp;oh=d45775419d24c0d9312b8916906ebe50&amp;oe=60716EF1&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473451</a:t>
                      </a:r>
                    </a:p>
                  </a:txBody>
                  <a:tcPr/>
                </a:tc>
                <a:extLst>
                  <a:ext uri="{0D108BD9-81ED-4DB2-BD59-A6C34878D82A}">
                    <a16:rowId xmlns:a16="http://schemas.microsoft.com/office/drawing/2014/main" val="4209749121"/>
                  </a:ext>
                </a:extLst>
              </a:tr>
            </a:tbl>
          </a:graphicData>
        </a:graphic>
      </p:graphicFrame>
      <p:sp>
        <p:nvSpPr>
          <p:cNvPr id="4" name="Text Placeholder 3">
            <a:extLst>
              <a:ext uri="{FF2B5EF4-FFF2-40B4-BE49-F238E27FC236}">
                <a16:creationId xmlns:a16="http://schemas.microsoft.com/office/drawing/2014/main" id="{D994C520-6E7E-4743-9FDD-5ABEE80118A9}"/>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441237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96618-A3CC-41CD-B6A3-B53DB451356C}"/>
              </a:ext>
            </a:extLst>
          </p:cNvPr>
          <p:cNvSpPr>
            <a:spLocks noGrp="1"/>
          </p:cNvSpPr>
          <p:nvPr>
            <p:ph type="title"/>
          </p:nvPr>
        </p:nvSpPr>
        <p:spPr/>
        <p:txBody>
          <a:bodyPr/>
          <a:lstStyle/>
          <a:p>
            <a:r>
              <a:rPr lang="de-DE"/>
              <a:t>Instagram Posts auf Instagram nach Reichweite und Interaktionen | SoM_PB1 - 5 of 25</a:t>
            </a:r>
            <a:endParaRPr lang="en-US"/>
          </a:p>
        </p:txBody>
      </p:sp>
      <p:graphicFrame>
        <p:nvGraphicFramePr>
          <p:cNvPr id="5" name="Table Placeholder 4">
            <a:extLst>
              <a:ext uri="{FF2B5EF4-FFF2-40B4-BE49-F238E27FC236}">
                <a16:creationId xmlns:a16="http://schemas.microsoft.com/office/drawing/2014/main" id="{9361FDAB-5D71-4C34-9CF6-524D12D27B7A}"/>
              </a:ext>
            </a:extLst>
          </p:cNvPr>
          <p:cNvGraphicFramePr>
            <a:graphicFrameLocks noGrp="1"/>
          </p:cNvGraphicFramePr>
          <p:nvPr>
            <p:ph type="tbl" sz="quarter" idx="13"/>
            <p:extLst>
              <p:ext uri="{D42A27DB-BD31-4B8C-83A1-F6EECF244321}">
                <p14:modId xmlns:p14="http://schemas.microsoft.com/office/powerpoint/2010/main" val="1696297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74556343"/>
                    </a:ext>
                  </a:extLst>
                </a:gridCol>
                <a:gridCol w="1810512">
                  <a:extLst>
                    <a:ext uri="{9D8B030D-6E8A-4147-A177-3AD203B41FA5}">
                      <a16:colId xmlns:a16="http://schemas.microsoft.com/office/drawing/2014/main" val="1638286035"/>
                    </a:ext>
                  </a:extLst>
                </a:gridCol>
                <a:gridCol w="905256">
                  <a:extLst>
                    <a:ext uri="{9D8B030D-6E8A-4147-A177-3AD203B41FA5}">
                      <a16:colId xmlns:a16="http://schemas.microsoft.com/office/drawing/2014/main" val="2777615596"/>
                    </a:ext>
                  </a:extLst>
                </a:gridCol>
                <a:gridCol w="905256">
                  <a:extLst>
                    <a:ext uri="{9D8B030D-6E8A-4147-A177-3AD203B41FA5}">
                      <a16:colId xmlns:a16="http://schemas.microsoft.com/office/drawing/2014/main" val="538254580"/>
                    </a:ext>
                  </a:extLst>
                </a:gridCol>
                <a:gridCol w="905256">
                  <a:extLst>
                    <a:ext uri="{9D8B030D-6E8A-4147-A177-3AD203B41FA5}">
                      <a16:colId xmlns:a16="http://schemas.microsoft.com/office/drawing/2014/main" val="1476245800"/>
                    </a:ext>
                  </a:extLst>
                </a:gridCol>
                <a:gridCol w="905256">
                  <a:extLst>
                    <a:ext uri="{9D8B030D-6E8A-4147-A177-3AD203B41FA5}">
                      <a16:colId xmlns:a16="http://schemas.microsoft.com/office/drawing/2014/main" val="1154846334"/>
                    </a:ext>
                  </a:extLst>
                </a:gridCol>
                <a:gridCol w="905256">
                  <a:extLst>
                    <a:ext uri="{9D8B030D-6E8A-4147-A177-3AD203B41FA5}">
                      <a16:colId xmlns:a16="http://schemas.microsoft.com/office/drawing/2014/main" val="4064486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8267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- 2021-03-26 09:19:24</a:t>
                      </a:r>
                      <a:r>
                        <a:rPr kumimoji="0" lang="de-DE" sz="1000" b="0" i="0" u="none" strike="noStrike" kern="1200" cap="none" spc="0" normalizeH="0" baseline="0" noProof="0">
                          <a:ln>
                            <a:noFill/>
                          </a:ln>
                          <a:solidFill>
                            <a:prstClr val="black"/>
                          </a:solidFill>
                          <a:effectLst/>
                          <a:uLnTx/>
                          <a:uFillTx/>
                          <a:latin typeface="+mn-lt"/>
                          <a:ea typeface="+mn-ea"/>
                          <a:cs typeface="+mn-cs"/>
                        </a:rPr>
                        <a:t>
 Die Formel 1 startet in Bahrain in die neue Saison. Auf welches Team seid ihr besonders gespannt?
#Formel1 #Bahrain #Schumacher #Hamilton #Alonso #Verstappen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164197137_4104882819542624_4117032884505629763_n.jpg?_nc_cat=101&amp;ccb=1-3&amp;_nc_sid=8ae9d6&amp;_nc_ohc=ucSHCiSIdJ8AX80kt8I&amp;_nc_ht=scontent-iad3-1.cdninstagram.com&amp;oh=e0de6d8f62112ff1f4de85cc10e36b3d&amp;oe=609574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412367</a:t>
                      </a:r>
                    </a:p>
                  </a:txBody>
                  <a:tcPr/>
                </a:tc>
                <a:extLst>
                  <a:ext uri="{0D108BD9-81ED-4DB2-BD59-A6C34878D82A}">
                    <a16:rowId xmlns:a16="http://schemas.microsoft.com/office/drawing/2014/main" val="1478881123"/>
                  </a:ext>
                </a:extLst>
              </a:tr>
            </a:tbl>
          </a:graphicData>
        </a:graphic>
      </p:graphicFrame>
      <p:sp>
        <p:nvSpPr>
          <p:cNvPr id="4" name="Text Placeholder 3">
            <a:extLst>
              <a:ext uri="{FF2B5EF4-FFF2-40B4-BE49-F238E27FC236}">
                <a16:creationId xmlns:a16="http://schemas.microsoft.com/office/drawing/2014/main" id="{D28C67A7-4A47-4CBB-BF7D-7DD97FA891E0}"/>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31193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57240-9C74-49DC-A1EC-B104462CB085}"/>
              </a:ext>
            </a:extLst>
          </p:cNvPr>
          <p:cNvSpPr>
            <a:spLocks noGrp="1"/>
          </p:cNvSpPr>
          <p:nvPr>
            <p:ph type="title"/>
          </p:nvPr>
        </p:nvSpPr>
        <p:spPr/>
        <p:txBody>
          <a:bodyPr/>
          <a:lstStyle/>
          <a:p>
            <a:r>
              <a:rPr lang="de-DE"/>
              <a:t>Instagram Posts auf Instagram nach Reichweite und Interaktionen | SoM_PB1 - 6 of 25</a:t>
            </a:r>
            <a:endParaRPr lang="en-US"/>
          </a:p>
        </p:txBody>
      </p:sp>
      <p:graphicFrame>
        <p:nvGraphicFramePr>
          <p:cNvPr id="5" name="Table Placeholder 4">
            <a:extLst>
              <a:ext uri="{FF2B5EF4-FFF2-40B4-BE49-F238E27FC236}">
                <a16:creationId xmlns:a16="http://schemas.microsoft.com/office/drawing/2014/main" id="{D07768C4-B7D8-4693-B1D2-E914FA5FD137}"/>
              </a:ext>
            </a:extLst>
          </p:cNvPr>
          <p:cNvGraphicFramePr>
            <a:graphicFrameLocks noGrp="1"/>
          </p:cNvGraphicFramePr>
          <p:nvPr>
            <p:ph type="tbl" sz="quarter" idx="13"/>
            <p:extLst>
              <p:ext uri="{D42A27DB-BD31-4B8C-83A1-F6EECF244321}">
                <p14:modId xmlns:p14="http://schemas.microsoft.com/office/powerpoint/2010/main" val="3541784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26639646"/>
                    </a:ext>
                  </a:extLst>
                </a:gridCol>
                <a:gridCol w="1810512">
                  <a:extLst>
                    <a:ext uri="{9D8B030D-6E8A-4147-A177-3AD203B41FA5}">
                      <a16:colId xmlns:a16="http://schemas.microsoft.com/office/drawing/2014/main" val="3013849972"/>
                    </a:ext>
                  </a:extLst>
                </a:gridCol>
                <a:gridCol w="905256">
                  <a:extLst>
                    <a:ext uri="{9D8B030D-6E8A-4147-A177-3AD203B41FA5}">
                      <a16:colId xmlns:a16="http://schemas.microsoft.com/office/drawing/2014/main" val="3735205786"/>
                    </a:ext>
                  </a:extLst>
                </a:gridCol>
                <a:gridCol w="905256">
                  <a:extLst>
                    <a:ext uri="{9D8B030D-6E8A-4147-A177-3AD203B41FA5}">
                      <a16:colId xmlns:a16="http://schemas.microsoft.com/office/drawing/2014/main" val="4093389148"/>
                    </a:ext>
                  </a:extLst>
                </a:gridCol>
                <a:gridCol w="905256">
                  <a:extLst>
                    <a:ext uri="{9D8B030D-6E8A-4147-A177-3AD203B41FA5}">
                      <a16:colId xmlns:a16="http://schemas.microsoft.com/office/drawing/2014/main" val="683759244"/>
                    </a:ext>
                  </a:extLst>
                </a:gridCol>
                <a:gridCol w="905256">
                  <a:extLst>
                    <a:ext uri="{9D8B030D-6E8A-4147-A177-3AD203B41FA5}">
                      <a16:colId xmlns:a16="http://schemas.microsoft.com/office/drawing/2014/main" val="687501788"/>
                    </a:ext>
                  </a:extLst>
                </a:gridCol>
                <a:gridCol w="905256">
                  <a:extLst>
                    <a:ext uri="{9D8B030D-6E8A-4147-A177-3AD203B41FA5}">
                      <a16:colId xmlns:a16="http://schemas.microsoft.com/office/drawing/2014/main" val="4022034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06726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- 2021-04-05 11:34:14</a:t>
                      </a:r>
                      <a:r>
                        <a:rPr kumimoji="0" lang="de-DE" sz="1000" b="0" i="0" u="none" strike="noStrike" kern="1200" cap="none" spc="0" normalizeH="0" baseline="0" noProof="0">
                          <a:ln>
                            <a:noFill/>
                          </a:ln>
                          <a:solidFill>
                            <a:prstClr val="black"/>
                          </a:solidFill>
                          <a:effectLst/>
                          <a:uLnTx/>
                          <a:uFillTx/>
                          <a:latin typeface="+mn-lt"/>
                          <a:ea typeface="+mn-ea"/>
                          <a:cs typeface="+mn-cs"/>
                        </a:rPr>
                        <a:t>
 Ovidiu Huela, Präsident des rumänischen Drittligisten "CD Industria Galda de Jos", wollte sich einen Aprilscherz erlauben. Aber das ging nach hinten los: Der Trainer Stefan Fogorosi reichte selbst die Kündigung ein, nachdem er von dem Scherz erfuhr, und tauchte nicht mehr auf. Die Mannschaft verlor zwei Tage später das 12. von 14 Saisonspielen. 
#galdadejos #aprilapril #aprilfools #1april #fussball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168907436_2956910924629706_4512785170958813460_n.jpg?_nc_cat=102&amp;ccb=1-3&amp;_nc_sid=8ae9d6&amp;_nc_ohc=LRSFImjovzcAX-h2kPe&amp;_nc_ht=scontent-iad3-1.cdninstagram.com&amp;oh=6f8e00f0fe877bc5179d5924b3c57782&amp;oe=60940776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371499</a:t>
                      </a:r>
                    </a:p>
                  </a:txBody>
                  <a:tcPr/>
                </a:tc>
                <a:extLst>
                  <a:ext uri="{0D108BD9-81ED-4DB2-BD59-A6C34878D82A}">
                    <a16:rowId xmlns:a16="http://schemas.microsoft.com/office/drawing/2014/main" val="3935051960"/>
                  </a:ext>
                </a:extLst>
              </a:tr>
            </a:tbl>
          </a:graphicData>
        </a:graphic>
      </p:graphicFrame>
      <p:sp>
        <p:nvSpPr>
          <p:cNvPr id="4" name="Text Placeholder 3">
            <a:extLst>
              <a:ext uri="{FF2B5EF4-FFF2-40B4-BE49-F238E27FC236}">
                <a16:creationId xmlns:a16="http://schemas.microsoft.com/office/drawing/2014/main" id="{7A4AE142-C827-4EB8-B951-26AEE563A4E1}"/>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4077704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B5C9-F16C-4C13-8DE0-56A23A923C74}"/>
              </a:ext>
            </a:extLst>
          </p:cNvPr>
          <p:cNvSpPr>
            <a:spLocks noGrp="1"/>
          </p:cNvSpPr>
          <p:nvPr>
            <p:ph type="title"/>
          </p:nvPr>
        </p:nvSpPr>
        <p:spPr/>
        <p:txBody>
          <a:bodyPr/>
          <a:lstStyle/>
          <a:p>
            <a:r>
              <a:rPr lang="de-DE"/>
              <a:t>Instagram Posts auf Instagram nach Reichweite und Interaktionen | SoM_PB1 - 7 of 25</a:t>
            </a:r>
            <a:endParaRPr lang="en-US"/>
          </a:p>
        </p:txBody>
      </p:sp>
      <p:graphicFrame>
        <p:nvGraphicFramePr>
          <p:cNvPr id="5" name="Table Placeholder 4">
            <a:extLst>
              <a:ext uri="{FF2B5EF4-FFF2-40B4-BE49-F238E27FC236}">
                <a16:creationId xmlns:a16="http://schemas.microsoft.com/office/drawing/2014/main" id="{8D5C8E2B-9061-47EF-98FE-CE4FAD6BAAB6}"/>
              </a:ext>
            </a:extLst>
          </p:cNvPr>
          <p:cNvGraphicFramePr>
            <a:graphicFrameLocks noGrp="1"/>
          </p:cNvGraphicFramePr>
          <p:nvPr>
            <p:ph type="tbl" sz="quarter" idx="13"/>
            <p:extLst>
              <p:ext uri="{D42A27DB-BD31-4B8C-83A1-F6EECF244321}">
                <p14:modId xmlns:p14="http://schemas.microsoft.com/office/powerpoint/2010/main" val="187534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3397648"/>
                    </a:ext>
                  </a:extLst>
                </a:gridCol>
                <a:gridCol w="1810512">
                  <a:extLst>
                    <a:ext uri="{9D8B030D-6E8A-4147-A177-3AD203B41FA5}">
                      <a16:colId xmlns:a16="http://schemas.microsoft.com/office/drawing/2014/main" val="87723874"/>
                    </a:ext>
                  </a:extLst>
                </a:gridCol>
                <a:gridCol w="905256">
                  <a:extLst>
                    <a:ext uri="{9D8B030D-6E8A-4147-A177-3AD203B41FA5}">
                      <a16:colId xmlns:a16="http://schemas.microsoft.com/office/drawing/2014/main" val="1975779134"/>
                    </a:ext>
                  </a:extLst>
                </a:gridCol>
                <a:gridCol w="905256">
                  <a:extLst>
                    <a:ext uri="{9D8B030D-6E8A-4147-A177-3AD203B41FA5}">
                      <a16:colId xmlns:a16="http://schemas.microsoft.com/office/drawing/2014/main" val="2338543696"/>
                    </a:ext>
                  </a:extLst>
                </a:gridCol>
                <a:gridCol w="905256">
                  <a:extLst>
                    <a:ext uri="{9D8B030D-6E8A-4147-A177-3AD203B41FA5}">
                      <a16:colId xmlns:a16="http://schemas.microsoft.com/office/drawing/2014/main" val="452325349"/>
                    </a:ext>
                  </a:extLst>
                </a:gridCol>
                <a:gridCol w="905256">
                  <a:extLst>
                    <a:ext uri="{9D8B030D-6E8A-4147-A177-3AD203B41FA5}">
                      <a16:colId xmlns:a16="http://schemas.microsoft.com/office/drawing/2014/main" val="528611505"/>
                    </a:ext>
                  </a:extLst>
                </a:gridCol>
                <a:gridCol w="905256">
                  <a:extLst>
                    <a:ext uri="{9D8B030D-6E8A-4147-A177-3AD203B41FA5}">
                      <a16:colId xmlns:a16="http://schemas.microsoft.com/office/drawing/2014/main" val="2641685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19635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- 2021-03-24 12:59:35</a:t>
                      </a:r>
                      <a:r>
                        <a:rPr kumimoji="0" lang="de-DE" sz="1000" b="0" i="0" u="none" strike="noStrike" kern="1200" cap="none" spc="0" normalizeH="0" baseline="0" noProof="0">
                          <a:ln>
                            <a:noFill/>
                          </a:ln>
                          <a:solidFill>
                            <a:prstClr val="black"/>
                          </a:solidFill>
                          <a:effectLst/>
                          <a:uLnTx/>
                          <a:uFillTx/>
                          <a:latin typeface="+mn-lt"/>
                          <a:ea typeface="+mn-ea"/>
                          <a:cs typeface="+mn-cs"/>
                        </a:rPr>
                        <a:t>
 Als erster Fußballprofi ist Bayerns Alphonso Davies zum Sonderbotschafter des UNHCR, dem Flüchtlingshilfswerks der Vereinten Nationen, ernannt worden. "Flüchtlinge brauchen unsere Hilfe", so der 20-Jährige, der selbst in einem Flüchtlingscamp in Ghana zur Welt kam.
#sportschau #alphonsodavies #UN #unitednations #unhcr #refugees alphonsodavies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164145471_477663186692413_4717756456343035065_n.jpg?_nc_cat=111&amp;ccb=1-3&amp;_nc_sid=8ae9d6&amp;_nc_ohc=X7ZpZzZ5zUYAX_003eT&amp;_nc_ht=scontent-iad3-1.cdninstagram.com&amp;oh=93d0ba4521f5a7304e03ae36a5320ffe&amp;oe=60923E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345300</a:t>
                      </a:r>
                    </a:p>
                  </a:txBody>
                  <a:tcPr/>
                </a:tc>
                <a:extLst>
                  <a:ext uri="{0D108BD9-81ED-4DB2-BD59-A6C34878D82A}">
                    <a16:rowId xmlns:a16="http://schemas.microsoft.com/office/drawing/2014/main" val="2335218277"/>
                  </a:ext>
                </a:extLst>
              </a:tr>
            </a:tbl>
          </a:graphicData>
        </a:graphic>
      </p:graphicFrame>
      <p:sp>
        <p:nvSpPr>
          <p:cNvPr id="4" name="Text Placeholder 3">
            <a:extLst>
              <a:ext uri="{FF2B5EF4-FFF2-40B4-BE49-F238E27FC236}">
                <a16:creationId xmlns:a16="http://schemas.microsoft.com/office/drawing/2014/main" id="{AF36FF46-B51A-4AEC-B498-4DBD422565E2}"/>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01296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FF7C8-F9CD-4159-88D7-70BB9E5D2F33}"/>
              </a:ext>
            </a:extLst>
          </p:cNvPr>
          <p:cNvSpPr>
            <a:spLocks noGrp="1"/>
          </p:cNvSpPr>
          <p:nvPr>
            <p:ph type="title"/>
          </p:nvPr>
        </p:nvSpPr>
        <p:spPr/>
        <p:txBody>
          <a:bodyPr/>
          <a:lstStyle/>
          <a:p>
            <a:r>
              <a:rPr lang="de-DE"/>
              <a:t>Instagram Posts auf Instagram nach Reichweite und Interaktionen | SoM_PB1 - 8 of 25</a:t>
            </a:r>
            <a:endParaRPr lang="en-US"/>
          </a:p>
        </p:txBody>
      </p:sp>
      <p:graphicFrame>
        <p:nvGraphicFramePr>
          <p:cNvPr id="5" name="Table Placeholder 4">
            <a:extLst>
              <a:ext uri="{FF2B5EF4-FFF2-40B4-BE49-F238E27FC236}">
                <a16:creationId xmlns:a16="http://schemas.microsoft.com/office/drawing/2014/main" id="{62D9A626-01BB-4EFC-A772-776222E2761D}"/>
              </a:ext>
            </a:extLst>
          </p:cNvPr>
          <p:cNvGraphicFramePr>
            <a:graphicFrameLocks noGrp="1"/>
          </p:cNvGraphicFramePr>
          <p:nvPr>
            <p:ph type="tbl" sz="quarter" idx="13"/>
            <p:extLst>
              <p:ext uri="{D42A27DB-BD31-4B8C-83A1-F6EECF244321}">
                <p14:modId xmlns:p14="http://schemas.microsoft.com/office/powerpoint/2010/main" val="2049131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87153382"/>
                    </a:ext>
                  </a:extLst>
                </a:gridCol>
                <a:gridCol w="1810512">
                  <a:extLst>
                    <a:ext uri="{9D8B030D-6E8A-4147-A177-3AD203B41FA5}">
                      <a16:colId xmlns:a16="http://schemas.microsoft.com/office/drawing/2014/main" val="2942274952"/>
                    </a:ext>
                  </a:extLst>
                </a:gridCol>
                <a:gridCol w="905256">
                  <a:extLst>
                    <a:ext uri="{9D8B030D-6E8A-4147-A177-3AD203B41FA5}">
                      <a16:colId xmlns:a16="http://schemas.microsoft.com/office/drawing/2014/main" val="2525051604"/>
                    </a:ext>
                  </a:extLst>
                </a:gridCol>
                <a:gridCol w="905256">
                  <a:extLst>
                    <a:ext uri="{9D8B030D-6E8A-4147-A177-3AD203B41FA5}">
                      <a16:colId xmlns:a16="http://schemas.microsoft.com/office/drawing/2014/main" val="4156411085"/>
                    </a:ext>
                  </a:extLst>
                </a:gridCol>
                <a:gridCol w="905256">
                  <a:extLst>
                    <a:ext uri="{9D8B030D-6E8A-4147-A177-3AD203B41FA5}">
                      <a16:colId xmlns:a16="http://schemas.microsoft.com/office/drawing/2014/main" val="3903583861"/>
                    </a:ext>
                  </a:extLst>
                </a:gridCol>
                <a:gridCol w="905256">
                  <a:extLst>
                    <a:ext uri="{9D8B030D-6E8A-4147-A177-3AD203B41FA5}">
                      <a16:colId xmlns:a16="http://schemas.microsoft.com/office/drawing/2014/main" val="1659307880"/>
                    </a:ext>
                  </a:extLst>
                </a:gridCol>
                <a:gridCol w="905256">
                  <a:extLst>
                    <a:ext uri="{9D8B030D-6E8A-4147-A177-3AD203B41FA5}">
                      <a16:colId xmlns:a16="http://schemas.microsoft.com/office/drawing/2014/main" val="2387109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39822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- 2021-04-01 15:35:26</a:t>
                      </a:r>
                      <a:r>
                        <a:rPr kumimoji="0" lang="de-DE" sz="1000" b="0" i="0" u="none" strike="noStrike" kern="1200" cap="none" spc="0" normalizeH="0" baseline="0" noProof="0">
                          <a:ln>
                            <a:noFill/>
                          </a:ln>
                          <a:solidFill>
                            <a:prstClr val="black"/>
                          </a:solidFill>
                          <a:effectLst/>
                          <a:uLnTx/>
                          <a:uFillTx/>
                          <a:latin typeface="+mn-lt"/>
                          <a:ea typeface="+mn-ea"/>
                          <a:cs typeface="+mn-cs"/>
                        </a:rPr>
                        <a:t>
 2014er-Weltmeister Bastian Schweinsteiger steht der Nationalmannschaft und Bundestrainer Löw immer noch nah, doch nach der Pleite gegen Nordmazedonien kann auch er nur drastische Worte finden. 
#DFBTeam #GERMKD #Löw #WMQuali #WM2022 #WMQualifikation #ARD #Schweinsteiger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167060669_2920257278296904_2622493139077531426_n.jpg?_nc_cat=110&amp;ccb=1-3&amp;_nc_sid=8ae9d6&amp;_nc_ohc=NeeS1ruMMlkAX_mSSyR&amp;_nc_ht=scontent-iad3-1.cdninstagram.com&amp;oh=afa8ba9b5e184ae03d5986373c2ec4e4&amp;oe=6094DA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308120</a:t>
                      </a:r>
                    </a:p>
                  </a:txBody>
                  <a:tcPr/>
                </a:tc>
                <a:extLst>
                  <a:ext uri="{0D108BD9-81ED-4DB2-BD59-A6C34878D82A}">
                    <a16:rowId xmlns:a16="http://schemas.microsoft.com/office/drawing/2014/main" val="2246475337"/>
                  </a:ext>
                </a:extLst>
              </a:tr>
            </a:tbl>
          </a:graphicData>
        </a:graphic>
      </p:graphicFrame>
      <p:sp>
        <p:nvSpPr>
          <p:cNvPr id="4" name="Text Placeholder 3">
            <a:extLst>
              <a:ext uri="{FF2B5EF4-FFF2-40B4-BE49-F238E27FC236}">
                <a16:creationId xmlns:a16="http://schemas.microsoft.com/office/drawing/2014/main" id="{37825927-411D-4DB2-87F2-12CD23A03364}"/>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4094317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03366-23D5-470B-99AB-79AA9DC59CD7}"/>
              </a:ext>
            </a:extLst>
          </p:cNvPr>
          <p:cNvSpPr>
            <a:spLocks noGrp="1"/>
          </p:cNvSpPr>
          <p:nvPr>
            <p:ph type="title"/>
          </p:nvPr>
        </p:nvSpPr>
        <p:spPr/>
        <p:txBody>
          <a:bodyPr/>
          <a:lstStyle/>
          <a:p>
            <a:r>
              <a:rPr lang="de-DE"/>
              <a:t>Instagram Posts auf Instagram nach Reichweite und Interaktionen | SoM_PB1 - 9 of 25</a:t>
            </a:r>
            <a:endParaRPr lang="en-US"/>
          </a:p>
        </p:txBody>
      </p:sp>
      <p:graphicFrame>
        <p:nvGraphicFramePr>
          <p:cNvPr id="5" name="Table Placeholder 4">
            <a:extLst>
              <a:ext uri="{FF2B5EF4-FFF2-40B4-BE49-F238E27FC236}">
                <a16:creationId xmlns:a16="http://schemas.microsoft.com/office/drawing/2014/main" id="{08599908-DCA7-430A-923E-E78BAA9BFC4A}"/>
              </a:ext>
            </a:extLst>
          </p:cNvPr>
          <p:cNvGraphicFramePr>
            <a:graphicFrameLocks noGrp="1"/>
          </p:cNvGraphicFramePr>
          <p:nvPr>
            <p:ph type="tbl" sz="quarter" idx="13"/>
            <p:extLst>
              <p:ext uri="{D42A27DB-BD31-4B8C-83A1-F6EECF244321}">
                <p14:modId xmlns:p14="http://schemas.microsoft.com/office/powerpoint/2010/main" val="1984474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68353812"/>
                    </a:ext>
                  </a:extLst>
                </a:gridCol>
                <a:gridCol w="1810512">
                  <a:extLst>
                    <a:ext uri="{9D8B030D-6E8A-4147-A177-3AD203B41FA5}">
                      <a16:colId xmlns:a16="http://schemas.microsoft.com/office/drawing/2014/main" val="2603201318"/>
                    </a:ext>
                  </a:extLst>
                </a:gridCol>
                <a:gridCol w="905256">
                  <a:extLst>
                    <a:ext uri="{9D8B030D-6E8A-4147-A177-3AD203B41FA5}">
                      <a16:colId xmlns:a16="http://schemas.microsoft.com/office/drawing/2014/main" val="3686736061"/>
                    </a:ext>
                  </a:extLst>
                </a:gridCol>
                <a:gridCol w="905256">
                  <a:extLst>
                    <a:ext uri="{9D8B030D-6E8A-4147-A177-3AD203B41FA5}">
                      <a16:colId xmlns:a16="http://schemas.microsoft.com/office/drawing/2014/main" val="3280808098"/>
                    </a:ext>
                  </a:extLst>
                </a:gridCol>
                <a:gridCol w="905256">
                  <a:extLst>
                    <a:ext uri="{9D8B030D-6E8A-4147-A177-3AD203B41FA5}">
                      <a16:colId xmlns:a16="http://schemas.microsoft.com/office/drawing/2014/main" val="2839068972"/>
                    </a:ext>
                  </a:extLst>
                </a:gridCol>
                <a:gridCol w="905256">
                  <a:extLst>
                    <a:ext uri="{9D8B030D-6E8A-4147-A177-3AD203B41FA5}">
                      <a16:colId xmlns:a16="http://schemas.microsoft.com/office/drawing/2014/main" val="2883579699"/>
                    </a:ext>
                  </a:extLst>
                </a:gridCol>
                <a:gridCol w="905256">
                  <a:extLst>
                    <a:ext uri="{9D8B030D-6E8A-4147-A177-3AD203B41FA5}">
                      <a16:colId xmlns:a16="http://schemas.microsoft.com/office/drawing/2014/main" val="1411785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53896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- 2021-03-25 20:40:12</a:t>
                      </a:r>
                      <a:r>
                        <a:rPr kumimoji="0" lang="de-DE" sz="1000" b="0" i="0" u="none" strike="noStrike" kern="1200" cap="none" spc="0" normalizeH="0" baseline="0" noProof="0">
                          <a:ln>
                            <a:noFill/>
                          </a:ln>
                          <a:solidFill>
                            <a:prstClr val="black"/>
                          </a:solidFill>
                          <a:effectLst/>
                          <a:uLnTx/>
                          <a:uFillTx/>
                          <a:latin typeface="+mn-lt"/>
                          <a:ea typeface="+mn-ea"/>
                          <a:cs typeface="+mn-cs"/>
                        </a:rPr>
                        <a:t>
 Die deutsche Fußball-Nationalmannschaft hat eine klare Botschaft in Richtung WM-Gastgeber Katar gesendet. Wie gestern schon die norwegische Mannschaft, zeigte die DFB-Elf einen "Human Rights"-Schriftzug vor Beginn ihres WM-Qualifikationsspiels gegen Island.
#GERISL #dfbteam #diemannschaft #wmqualifikation #fussball #dfb #WM2022 #katar2022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164336611_180222293761813_7345456627456403220_n.jpg?_nc_cat=102&amp;ccb=1-3&amp;_nc_sid=8ae9d6&amp;_nc_ohc=0is1HfHNV_sAX_xdyW4&amp;_nc_ht=scontent-iad3-1.cdninstagram.com&amp;oh=e3ab4a52910641d3df43a547c4f5aa43&amp;oe=60939B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298564</a:t>
                      </a:r>
                    </a:p>
                  </a:txBody>
                  <a:tcPr/>
                </a:tc>
                <a:extLst>
                  <a:ext uri="{0D108BD9-81ED-4DB2-BD59-A6C34878D82A}">
                    <a16:rowId xmlns:a16="http://schemas.microsoft.com/office/drawing/2014/main" val="3250720443"/>
                  </a:ext>
                </a:extLst>
              </a:tr>
            </a:tbl>
          </a:graphicData>
        </a:graphic>
      </p:graphicFrame>
      <p:sp>
        <p:nvSpPr>
          <p:cNvPr id="4" name="Text Placeholder 3">
            <a:extLst>
              <a:ext uri="{FF2B5EF4-FFF2-40B4-BE49-F238E27FC236}">
                <a16:creationId xmlns:a16="http://schemas.microsoft.com/office/drawing/2014/main" id="{F8FB21B0-D610-4FCD-A8A8-71E89B56F775}"/>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540234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492F0-7E13-436B-871E-098D69700005}"/>
              </a:ext>
            </a:extLst>
          </p:cNvPr>
          <p:cNvSpPr>
            <a:spLocks noGrp="1"/>
          </p:cNvSpPr>
          <p:nvPr>
            <p:ph type="title"/>
          </p:nvPr>
        </p:nvSpPr>
        <p:spPr/>
        <p:txBody>
          <a:bodyPr/>
          <a:lstStyle/>
          <a:p>
            <a:r>
              <a:rPr lang="de-DE"/>
              <a:t>Instagram Posts auf Instagram nach Reichweite und Interaktionen | SoM_PB1 - 10 of 25</a:t>
            </a:r>
            <a:endParaRPr lang="en-US"/>
          </a:p>
        </p:txBody>
      </p:sp>
      <p:graphicFrame>
        <p:nvGraphicFramePr>
          <p:cNvPr id="5" name="Table Placeholder 4">
            <a:extLst>
              <a:ext uri="{FF2B5EF4-FFF2-40B4-BE49-F238E27FC236}">
                <a16:creationId xmlns:a16="http://schemas.microsoft.com/office/drawing/2014/main" id="{19C1FB98-B58B-42A3-BCA3-D25D641D0DC0}"/>
              </a:ext>
            </a:extLst>
          </p:cNvPr>
          <p:cNvGraphicFramePr>
            <a:graphicFrameLocks noGrp="1"/>
          </p:cNvGraphicFramePr>
          <p:nvPr>
            <p:ph type="tbl" sz="quarter" idx="13"/>
            <p:extLst>
              <p:ext uri="{D42A27DB-BD31-4B8C-83A1-F6EECF244321}">
                <p14:modId xmlns:p14="http://schemas.microsoft.com/office/powerpoint/2010/main" val="4181932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84115065"/>
                    </a:ext>
                  </a:extLst>
                </a:gridCol>
                <a:gridCol w="1810512">
                  <a:extLst>
                    <a:ext uri="{9D8B030D-6E8A-4147-A177-3AD203B41FA5}">
                      <a16:colId xmlns:a16="http://schemas.microsoft.com/office/drawing/2014/main" val="2862713222"/>
                    </a:ext>
                  </a:extLst>
                </a:gridCol>
                <a:gridCol w="905256">
                  <a:extLst>
                    <a:ext uri="{9D8B030D-6E8A-4147-A177-3AD203B41FA5}">
                      <a16:colId xmlns:a16="http://schemas.microsoft.com/office/drawing/2014/main" val="1033838492"/>
                    </a:ext>
                  </a:extLst>
                </a:gridCol>
                <a:gridCol w="905256">
                  <a:extLst>
                    <a:ext uri="{9D8B030D-6E8A-4147-A177-3AD203B41FA5}">
                      <a16:colId xmlns:a16="http://schemas.microsoft.com/office/drawing/2014/main" val="2258966893"/>
                    </a:ext>
                  </a:extLst>
                </a:gridCol>
                <a:gridCol w="905256">
                  <a:extLst>
                    <a:ext uri="{9D8B030D-6E8A-4147-A177-3AD203B41FA5}">
                      <a16:colId xmlns:a16="http://schemas.microsoft.com/office/drawing/2014/main" val="708643824"/>
                    </a:ext>
                  </a:extLst>
                </a:gridCol>
                <a:gridCol w="905256">
                  <a:extLst>
                    <a:ext uri="{9D8B030D-6E8A-4147-A177-3AD203B41FA5}">
                      <a16:colId xmlns:a16="http://schemas.microsoft.com/office/drawing/2014/main" val="1315261491"/>
                    </a:ext>
                  </a:extLst>
                </a:gridCol>
                <a:gridCol w="905256">
                  <a:extLst>
                    <a:ext uri="{9D8B030D-6E8A-4147-A177-3AD203B41FA5}">
                      <a16:colId xmlns:a16="http://schemas.microsoft.com/office/drawing/2014/main" val="934990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34151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- 2021-03-26 16:44:43</a:t>
                      </a:r>
                      <a:r>
                        <a:rPr kumimoji="0" lang="de-DE" sz="1000" b="0" i="0" u="none" strike="noStrike" kern="1200" cap="none" spc="0" normalizeH="0" baseline="0" noProof="0">
                          <a:ln>
                            <a:noFill/>
                          </a:ln>
                          <a:solidFill>
                            <a:prstClr val="black"/>
                          </a:solidFill>
                          <a:effectLst/>
                          <a:uLnTx/>
                          <a:uFillTx/>
                          <a:latin typeface="+mn-lt"/>
                          <a:ea typeface="+mn-ea"/>
                          <a:cs typeface="+mn-cs"/>
                        </a:rPr>
                        <a:t>
 Joshua Kimmich äußert sich kritisch im Hinblick auf die Fußball-Weltmeisterschaft 2022 in Katar. Einen Tag vorher hatte die deutsche Nationalelf mit einem "Human Rights"-Schriftzug vor Beginn des WM-Qualifikationsspiels gegen Island bereits ein Zeichen gesetzt.
#katar2022 #weltmeisterschaft #wm2022 #kimmich #fußball #nationalmannschaft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164417842_251998943299731_3022722546498136935_n.jpg?_nc_cat=102&amp;ccb=1-3&amp;_nc_sid=8ae9d6&amp;_nc_ohc=a_eom0BXnPIAX8xHYfE&amp;_nc_ht=scontent-iad3-1.cdninstagram.com&amp;oh=8cbe14f18d3cb0b7ba8d50642d82aabe&amp;oe=6093309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294278</a:t>
                      </a:r>
                    </a:p>
                  </a:txBody>
                  <a:tcPr/>
                </a:tc>
                <a:extLst>
                  <a:ext uri="{0D108BD9-81ED-4DB2-BD59-A6C34878D82A}">
                    <a16:rowId xmlns:a16="http://schemas.microsoft.com/office/drawing/2014/main" val="15525961"/>
                  </a:ext>
                </a:extLst>
              </a:tr>
            </a:tbl>
          </a:graphicData>
        </a:graphic>
      </p:graphicFrame>
      <p:sp>
        <p:nvSpPr>
          <p:cNvPr id="4" name="Text Placeholder 3">
            <a:extLst>
              <a:ext uri="{FF2B5EF4-FFF2-40B4-BE49-F238E27FC236}">
                <a16:creationId xmlns:a16="http://schemas.microsoft.com/office/drawing/2014/main" id="{80D1B107-A9FC-4BEA-865F-43A90FE84E77}"/>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914687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D348E-A426-4B55-9907-8272188EE8AA}"/>
              </a:ext>
            </a:extLst>
          </p:cNvPr>
          <p:cNvSpPr>
            <a:spLocks noGrp="1"/>
          </p:cNvSpPr>
          <p:nvPr>
            <p:ph type="title"/>
          </p:nvPr>
        </p:nvSpPr>
        <p:spPr/>
        <p:txBody>
          <a:bodyPr/>
          <a:lstStyle/>
          <a:p>
            <a:r>
              <a:rPr lang="de-DE"/>
              <a:t>Instagram Posts auf Instagram nach Reichweite und Interaktionen | SoM_PB1 - 11 of 25</a:t>
            </a:r>
            <a:endParaRPr lang="en-US"/>
          </a:p>
        </p:txBody>
      </p:sp>
      <p:graphicFrame>
        <p:nvGraphicFramePr>
          <p:cNvPr id="5" name="Table Placeholder 4">
            <a:extLst>
              <a:ext uri="{FF2B5EF4-FFF2-40B4-BE49-F238E27FC236}">
                <a16:creationId xmlns:a16="http://schemas.microsoft.com/office/drawing/2014/main" id="{D821CE99-FA8D-4D55-BE1F-CE043925EA2D}"/>
              </a:ext>
            </a:extLst>
          </p:cNvPr>
          <p:cNvGraphicFramePr>
            <a:graphicFrameLocks noGrp="1"/>
          </p:cNvGraphicFramePr>
          <p:nvPr>
            <p:ph type="tbl" sz="quarter" idx="13"/>
            <p:extLst>
              <p:ext uri="{D42A27DB-BD31-4B8C-83A1-F6EECF244321}">
                <p14:modId xmlns:p14="http://schemas.microsoft.com/office/powerpoint/2010/main" val="2980221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27686765"/>
                    </a:ext>
                  </a:extLst>
                </a:gridCol>
                <a:gridCol w="1810512">
                  <a:extLst>
                    <a:ext uri="{9D8B030D-6E8A-4147-A177-3AD203B41FA5}">
                      <a16:colId xmlns:a16="http://schemas.microsoft.com/office/drawing/2014/main" val="1844269299"/>
                    </a:ext>
                  </a:extLst>
                </a:gridCol>
                <a:gridCol w="905256">
                  <a:extLst>
                    <a:ext uri="{9D8B030D-6E8A-4147-A177-3AD203B41FA5}">
                      <a16:colId xmlns:a16="http://schemas.microsoft.com/office/drawing/2014/main" val="3632693364"/>
                    </a:ext>
                  </a:extLst>
                </a:gridCol>
                <a:gridCol w="905256">
                  <a:extLst>
                    <a:ext uri="{9D8B030D-6E8A-4147-A177-3AD203B41FA5}">
                      <a16:colId xmlns:a16="http://schemas.microsoft.com/office/drawing/2014/main" val="1564624865"/>
                    </a:ext>
                  </a:extLst>
                </a:gridCol>
                <a:gridCol w="905256">
                  <a:extLst>
                    <a:ext uri="{9D8B030D-6E8A-4147-A177-3AD203B41FA5}">
                      <a16:colId xmlns:a16="http://schemas.microsoft.com/office/drawing/2014/main" val="718643161"/>
                    </a:ext>
                  </a:extLst>
                </a:gridCol>
                <a:gridCol w="905256">
                  <a:extLst>
                    <a:ext uri="{9D8B030D-6E8A-4147-A177-3AD203B41FA5}">
                      <a16:colId xmlns:a16="http://schemas.microsoft.com/office/drawing/2014/main" val="959404719"/>
                    </a:ext>
                  </a:extLst>
                </a:gridCol>
                <a:gridCol w="905256">
                  <a:extLst>
                    <a:ext uri="{9D8B030D-6E8A-4147-A177-3AD203B41FA5}">
                      <a16:colId xmlns:a16="http://schemas.microsoft.com/office/drawing/2014/main" val="2847955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29184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- 2021-03-29 18:03:11</a:t>
                      </a:r>
                      <a:r>
                        <a:rPr kumimoji="0" lang="de-DE" sz="1000" b="0" i="0" u="none" strike="noStrike" kern="1200" cap="none" spc="0" normalizeH="0" baseline="0" noProof="0">
                          <a:ln>
                            <a:noFill/>
                          </a:ln>
                          <a:solidFill>
                            <a:prstClr val="black"/>
                          </a:solidFill>
                          <a:effectLst/>
                          <a:uLnTx/>
                          <a:uFillTx/>
                          <a:latin typeface="+mn-lt"/>
                          <a:ea typeface="+mn-ea"/>
                          <a:cs typeface="+mn-cs"/>
                        </a:rPr>
                        <a:t>
 Kann Emre Can dank seiner Vielseitigkeit ein Schlüsselspieler für die DFB-Elf werden? Und kann er aus Kaugummipapier und einer Sicherheitsnadel einen Schraubenzieher herstellen?
#EmreCan #Can #DFB #DFBTeam #MacGyver #Vielseitig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165597739_747384829470340_4211748780360302692_n.jpg?_nc_cat=103&amp;ccb=1-3&amp;_nc_sid=8ae9d6&amp;_nc_ohc=9npDkiRUaxIAX96yNhH&amp;_nc_ht=scontent-iad3-1.cdninstagram.com&amp;oh=7fd7eda5a484182e27e134ac4661769c&amp;oe=60940501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282913</a:t>
                      </a:r>
                    </a:p>
                  </a:txBody>
                  <a:tcPr/>
                </a:tc>
                <a:extLst>
                  <a:ext uri="{0D108BD9-81ED-4DB2-BD59-A6C34878D82A}">
                    <a16:rowId xmlns:a16="http://schemas.microsoft.com/office/drawing/2014/main" val="800513832"/>
                  </a:ext>
                </a:extLst>
              </a:tr>
            </a:tbl>
          </a:graphicData>
        </a:graphic>
      </p:graphicFrame>
      <p:sp>
        <p:nvSpPr>
          <p:cNvPr id="4" name="Text Placeholder 3">
            <a:extLst>
              <a:ext uri="{FF2B5EF4-FFF2-40B4-BE49-F238E27FC236}">
                <a16:creationId xmlns:a16="http://schemas.microsoft.com/office/drawing/2014/main" id="{49965461-8659-4D93-93B8-CE354D6FDDB7}"/>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289159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2AD89-91D7-437E-A7A0-EEB814A03270}"/>
              </a:ext>
            </a:extLst>
          </p:cNvPr>
          <p:cNvSpPr>
            <a:spLocks noGrp="1"/>
          </p:cNvSpPr>
          <p:nvPr>
            <p:ph type="title"/>
          </p:nvPr>
        </p:nvSpPr>
        <p:spPr/>
        <p:txBody>
          <a:bodyPr/>
          <a:lstStyle/>
          <a:p>
            <a:r>
              <a:rPr lang="de-DE"/>
              <a:t>Instagram Posts auf Instagram nach Reichweite und Interaktionen | SoM_PB1 - 12 of 25</a:t>
            </a:r>
            <a:endParaRPr lang="en-US"/>
          </a:p>
        </p:txBody>
      </p:sp>
      <p:graphicFrame>
        <p:nvGraphicFramePr>
          <p:cNvPr id="5" name="Table Placeholder 4">
            <a:extLst>
              <a:ext uri="{FF2B5EF4-FFF2-40B4-BE49-F238E27FC236}">
                <a16:creationId xmlns:a16="http://schemas.microsoft.com/office/drawing/2014/main" id="{C695D397-2E46-4743-A448-4A4D9ED5019B}"/>
              </a:ext>
            </a:extLst>
          </p:cNvPr>
          <p:cNvGraphicFramePr>
            <a:graphicFrameLocks noGrp="1"/>
          </p:cNvGraphicFramePr>
          <p:nvPr>
            <p:ph type="tbl" sz="quarter" idx="13"/>
            <p:extLst>
              <p:ext uri="{D42A27DB-BD31-4B8C-83A1-F6EECF244321}">
                <p14:modId xmlns:p14="http://schemas.microsoft.com/office/powerpoint/2010/main" val="2768614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00911295"/>
                    </a:ext>
                  </a:extLst>
                </a:gridCol>
                <a:gridCol w="1810512">
                  <a:extLst>
                    <a:ext uri="{9D8B030D-6E8A-4147-A177-3AD203B41FA5}">
                      <a16:colId xmlns:a16="http://schemas.microsoft.com/office/drawing/2014/main" val="2777495789"/>
                    </a:ext>
                  </a:extLst>
                </a:gridCol>
                <a:gridCol w="905256">
                  <a:extLst>
                    <a:ext uri="{9D8B030D-6E8A-4147-A177-3AD203B41FA5}">
                      <a16:colId xmlns:a16="http://schemas.microsoft.com/office/drawing/2014/main" val="1313018530"/>
                    </a:ext>
                  </a:extLst>
                </a:gridCol>
                <a:gridCol w="905256">
                  <a:extLst>
                    <a:ext uri="{9D8B030D-6E8A-4147-A177-3AD203B41FA5}">
                      <a16:colId xmlns:a16="http://schemas.microsoft.com/office/drawing/2014/main" val="2013728428"/>
                    </a:ext>
                  </a:extLst>
                </a:gridCol>
                <a:gridCol w="905256">
                  <a:extLst>
                    <a:ext uri="{9D8B030D-6E8A-4147-A177-3AD203B41FA5}">
                      <a16:colId xmlns:a16="http://schemas.microsoft.com/office/drawing/2014/main" val="2695364662"/>
                    </a:ext>
                  </a:extLst>
                </a:gridCol>
                <a:gridCol w="905256">
                  <a:extLst>
                    <a:ext uri="{9D8B030D-6E8A-4147-A177-3AD203B41FA5}">
                      <a16:colId xmlns:a16="http://schemas.microsoft.com/office/drawing/2014/main" val="863840451"/>
                    </a:ext>
                  </a:extLst>
                </a:gridCol>
                <a:gridCol w="905256">
                  <a:extLst>
                    <a:ext uri="{9D8B030D-6E8A-4147-A177-3AD203B41FA5}">
                      <a16:colId xmlns:a16="http://schemas.microsoft.com/office/drawing/2014/main" val="623919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9005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- 2021-04-05 15:09:16</a:t>
                      </a:r>
                      <a:r>
                        <a:rPr kumimoji="0" lang="de-DE" sz="1000" b="0" i="0" u="none" strike="noStrike" kern="1200" cap="none" spc="0" normalizeH="0" baseline="0" noProof="0">
                          <a:ln>
                            <a:noFill/>
                          </a:ln>
                          <a:solidFill>
                            <a:prstClr val="black"/>
                          </a:solidFill>
                          <a:effectLst/>
                          <a:uLnTx/>
                          <a:uFillTx/>
                          <a:latin typeface="+mn-lt"/>
                          <a:ea typeface="+mn-ea"/>
                          <a:cs typeface="+mn-cs"/>
                        </a:rPr>
                        <a:t>
 Die Aktion #Ihrkönntaufunszählen rückte Schwulenfeindlichkeit im Fußball wieder in den Fokus – und schon riet ein Ex-Nationalspieler vom Coming-Out ab. Dabei stehen schwule Profispieler nicht in einer Verantwortung, sagt Ronny Blaschke im "Sport inside"-Podcast.
#Fußball #Sportinside #Podcast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167551831_175201374420054_4907257476349953798_n.jpg?_nc_cat=106&amp;ccb=1-3&amp;_nc_sid=8ae9d6&amp;_nc_ohc=Fz5btSVkt8EAX9MyZ90&amp;_nc_ht=scontent-iad3-1.cdninstagram.com&amp;oh=f60bf6b2532e058f3817d20269c53299&amp;oe=6093EB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270071</a:t>
                      </a:r>
                    </a:p>
                  </a:txBody>
                  <a:tcPr/>
                </a:tc>
                <a:extLst>
                  <a:ext uri="{0D108BD9-81ED-4DB2-BD59-A6C34878D82A}">
                    <a16:rowId xmlns:a16="http://schemas.microsoft.com/office/drawing/2014/main" val="1715282938"/>
                  </a:ext>
                </a:extLst>
              </a:tr>
            </a:tbl>
          </a:graphicData>
        </a:graphic>
      </p:graphicFrame>
      <p:sp>
        <p:nvSpPr>
          <p:cNvPr id="4" name="Text Placeholder 3">
            <a:extLst>
              <a:ext uri="{FF2B5EF4-FFF2-40B4-BE49-F238E27FC236}">
                <a16:creationId xmlns:a16="http://schemas.microsoft.com/office/drawing/2014/main" id="{479628DC-60EB-4E60-955D-C6E7EF60115E}"/>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4291147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8E600-64DD-45B4-B198-C2BB7E9C30C5}"/>
              </a:ext>
            </a:extLst>
          </p:cNvPr>
          <p:cNvSpPr>
            <a:spLocks noGrp="1"/>
          </p:cNvSpPr>
          <p:nvPr>
            <p:ph type="title"/>
          </p:nvPr>
        </p:nvSpPr>
        <p:spPr/>
        <p:txBody>
          <a:bodyPr/>
          <a:lstStyle/>
          <a:p>
            <a:r>
              <a:rPr lang="de-DE"/>
              <a:t>Instagram Posts auf Instagram nach Reichweite und Interaktionen | SoM_PB1 - 13 of 25</a:t>
            </a:r>
            <a:endParaRPr lang="en-US"/>
          </a:p>
        </p:txBody>
      </p:sp>
      <p:graphicFrame>
        <p:nvGraphicFramePr>
          <p:cNvPr id="5" name="Table Placeholder 4">
            <a:extLst>
              <a:ext uri="{FF2B5EF4-FFF2-40B4-BE49-F238E27FC236}">
                <a16:creationId xmlns:a16="http://schemas.microsoft.com/office/drawing/2014/main" id="{6A1CF7D7-62E4-4243-8F20-CFFF47E02A90}"/>
              </a:ext>
            </a:extLst>
          </p:cNvPr>
          <p:cNvGraphicFramePr>
            <a:graphicFrameLocks noGrp="1"/>
          </p:cNvGraphicFramePr>
          <p:nvPr>
            <p:ph type="tbl" sz="quarter" idx="13"/>
            <p:extLst>
              <p:ext uri="{D42A27DB-BD31-4B8C-83A1-F6EECF244321}">
                <p14:modId xmlns:p14="http://schemas.microsoft.com/office/powerpoint/2010/main" val="3393420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24091396"/>
                    </a:ext>
                  </a:extLst>
                </a:gridCol>
                <a:gridCol w="1810512">
                  <a:extLst>
                    <a:ext uri="{9D8B030D-6E8A-4147-A177-3AD203B41FA5}">
                      <a16:colId xmlns:a16="http://schemas.microsoft.com/office/drawing/2014/main" val="28924743"/>
                    </a:ext>
                  </a:extLst>
                </a:gridCol>
                <a:gridCol w="905256">
                  <a:extLst>
                    <a:ext uri="{9D8B030D-6E8A-4147-A177-3AD203B41FA5}">
                      <a16:colId xmlns:a16="http://schemas.microsoft.com/office/drawing/2014/main" val="2585718338"/>
                    </a:ext>
                  </a:extLst>
                </a:gridCol>
                <a:gridCol w="905256">
                  <a:extLst>
                    <a:ext uri="{9D8B030D-6E8A-4147-A177-3AD203B41FA5}">
                      <a16:colId xmlns:a16="http://schemas.microsoft.com/office/drawing/2014/main" val="3090111054"/>
                    </a:ext>
                  </a:extLst>
                </a:gridCol>
                <a:gridCol w="905256">
                  <a:extLst>
                    <a:ext uri="{9D8B030D-6E8A-4147-A177-3AD203B41FA5}">
                      <a16:colId xmlns:a16="http://schemas.microsoft.com/office/drawing/2014/main" val="1088838499"/>
                    </a:ext>
                  </a:extLst>
                </a:gridCol>
                <a:gridCol w="905256">
                  <a:extLst>
                    <a:ext uri="{9D8B030D-6E8A-4147-A177-3AD203B41FA5}">
                      <a16:colId xmlns:a16="http://schemas.microsoft.com/office/drawing/2014/main" val="1945537093"/>
                    </a:ext>
                  </a:extLst>
                </a:gridCol>
                <a:gridCol w="905256">
                  <a:extLst>
                    <a:ext uri="{9D8B030D-6E8A-4147-A177-3AD203B41FA5}">
                      <a16:colId xmlns:a16="http://schemas.microsoft.com/office/drawing/2014/main" val="4049932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71062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- 2021-03-31 18:31:14</a:t>
                      </a:r>
                      <a:r>
                        <a:rPr kumimoji="0" lang="en-US" sz="1000" b="0" i="0" u="none" strike="noStrike" kern="1200" cap="none" spc="0" normalizeH="0" baseline="0" noProof="0">
                          <a:ln>
                            <a:noFill/>
                          </a:ln>
                          <a:solidFill>
                            <a:prstClr val="black"/>
                          </a:solidFill>
                          <a:effectLst/>
                          <a:uLnTx/>
                          <a:uFillTx/>
                          <a:latin typeface="+mn-lt"/>
                          <a:ea typeface="+mn-ea"/>
                          <a:cs typeface="+mn-cs"/>
                        </a:rPr>
                        <a:t>
 Goodbye, "Mr. Heidenheim": Nach fast 13 Jahren wird Marc Schnatterers Vertrag beim Zweitligisten nicht verlängert. 
#marcschnatterer #fcheidenheim #urgestein #zweiteliga #fussball #throwback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167486498_292750912207284_7581405083423662982_n.jpg?_nc_cat=100&amp;ccb=1-3&amp;_nc_sid=8ae9d6&amp;_nc_ohc=h468wlgvwW4AX8W3Ocu&amp;_nc_ht=scontent-iad3-1.cdninstagram.com&amp;oh=797f770e2d72d1bc9fdb9fadc5c73d4c&amp;oe=6093BE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258532</a:t>
                      </a:r>
                    </a:p>
                  </a:txBody>
                  <a:tcPr/>
                </a:tc>
                <a:extLst>
                  <a:ext uri="{0D108BD9-81ED-4DB2-BD59-A6C34878D82A}">
                    <a16:rowId xmlns:a16="http://schemas.microsoft.com/office/drawing/2014/main" val="2571298119"/>
                  </a:ext>
                </a:extLst>
              </a:tr>
            </a:tbl>
          </a:graphicData>
        </a:graphic>
      </p:graphicFrame>
      <p:sp>
        <p:nvSpPr>
          <p:cNvPr id="4" name="Text Placeholder 3">
            <a:extLst>
              <a:ext uri="{FF2B5EF4-FFF2-40B4-BE49-F238E27FC236}">
                <a16:creationId xmlns:a16="http://schemas.microsoft.com/office/drawing/2014/main" id="{BB7E5019-152E-4AB3-9043-A82AAAEABDBE}"/>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767750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DC6B3-A520-4E64-AAD9-F0D9B8E5139A}"/>
              </a:ext>
            </a:extLst>
          </p:cNvPr>
          <p:cNvSpPr>
            <a:spLocks noGrp="1"/>
          </p:cNvSpPr>
          <p:nvPr>
            <p:ph type="title"/>
          </p:nvPr>
        </p:nvSpPr>
        <p:spPr/>
        <p:txBody>
          <a:bodyPr/>
          <a:lstStyle/>
          <a:p>
            <a:r>
              <a:rPr lang="de-DE"/>
              <a:t>Instagram Posts auf Instagram nach Reichweite und Interaktionen | SoM_PB1 - 14 of 25</a:t>
            </a:r>
            <a:endParaRPr lang="en-US"/>
          </a:p>
        </p:txBody>
      </p:sp>
      <p:graphicFrame>
        <p:nvGraphicFramePr>
          <p:cNvPr id="5" name="Table Placeholder 4">
            <a:extLst>
              <a:ext uri="{FF2B5EF4-FFF2-40B4-BE49-F238E27FC236}">
                <a16:creationId xmlns:a16="http://schemas.microsoft.com/office/drawing/2014/main" id="{DC544F90-6A84-4875-B654-1EB74797C77D}"/>
              </a:ext>
            </a:extLst>
          </p:cNvPr>
          <p:cNvGraphicFramePr>
            <a:graphicFrameLocks noGrp="1"/>
          </p:cNvGraphicFramePr>
          <p:nvPr>
            <p:ph type="tbl" sz="quarter" idx="13"/>
            <p:extLst>
              <p:ext uri="{D42A27DB-BD31-4B8C-83A1-F6EECF244321}">
                <p14:modId xmlns:p14="http://schemas.microsoft.com/office/powerpoint/2010/main" val="1055287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45400358"/>
                    </a:ext>
                  </a:extLst>
                </a:gridCol>
                <a:gridCol w="1810512">
                  <a:extLst>
                    <a:ext uri="{9D8B030D-6E8A-4147-A177-3AD203B41FA5}">
                      <a16:colId xmlns:a16="http://schemas.microsoft.com/office/drawing/2014/main" val="2617654959"/>
                    </a:ext>
                  </a:extLst>
                </a:gridCol>
                <a:gridCol w="905256">
                  <a:extLst>
                    <a:ext uri="{9D8B030D-6E8A-4147-A177-3AD203B41FA5}">
                      <a16:colId xmlns:a16="http://schemas.microsoft.com/office/drawing/2014/main" val="3770768127"/>
                    </a:ext>
                  </a:extLst>
                </a:gridCol>
                <a:gridCol w="905256">
                  <a:extLst>
                    <a:ext uri="{9D8B030D-6E8A-4147-A177-3AD203B41FA5}">
                      <a16:colId xmlns:a16="http://schemas.microsoft.com/office/drawing/2014/main" val="752186932"/>
                    </a:ext>
                  </a:extLst>
                </a:gridCol>
                <a:gridCol w="905256">
                  <a:extLst>
                    <a:ext uri="{9D8B030D-6E8A-4147-A177-3AD203B41FA5}">
                      <a16:colId xmlns:a16="http://schemas.microsoft.com/office/drawing/2014/main" val="147347279"/>
                    </a:ext>
                  </a:extLst>
                </a:gridCol>
                <a:gridCol w="905256">
                  <a:extLst>
                    <a:ext uri="{9D8B030D-6E8A-4147-A177-3AD203B41FA5}">
                      <a16:colId xmlns:a16="http://schemas.microsoft.com/office/drawing/2014/main" val="57446861"/>
                    </a:ext>
                  </a:extLst>
                </a:gridCol>
                <a:gridCol w="905256">
                  <a:extLst>
                    <a:ext uri="{9D8B030D-6E8A-4147-A177-3AD203B41FA5}">
                      <a16:colId xmlns:a16="http://schemas.microsoft.com/office/drawing/2014/main" val="547490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25618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- 2021-03-27 07:33:38</a:t>
                      </a:r>
                      <a:r>
                        <a:rPr kumimoji="0" lang="de-DE" sz="1000" b="0" i="0" u="none" strike="noStrike" kern="1200" cap="none" spc="0" normalizeH="0" baseline="0" noProof="0">
                          <a:ln>
                            <a:noFill/>
                          </a:ln>
                          <a:solidFill>
                            <a:prstClr val="black"/>
                          </a:solidFill>
                          <a:effectLst/>
                          <a:uLnTx/>
                          <a:uFillTx/>
                          <a:latin typeface="+mn-lt"/>
                          <a:ea typeface="+mn-ea"/>
                          <a:cs typeface="+mn-cs"/>
                        </a:rPr>
                        <a:t>
 Sadiman lebt in Indonesien in einer Gegend, die noch vor wenigen Jahren unter arger Dürre gelitten hat. Aber der Öko-Bauer hatte da eine Idee. Am Anfang hielten ihn noch viele für verrückt, aber mittlerweile sieht man, was Sadiman da geschafft hat: 
.
.
#dürre #trockenheit #wald #aufforsten #mut #nevergiveup #regen #quelle #indonesien #banyan #ficus #wasser #ernte #rodung #forest #drought #reforest #weltspiegel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164858195_277309627168685_2054587467896818679_n.jpg?tp=1&amp;_nc_ht=scontent.cdninstagram.com&amp;_nc_cat=105&amp;_nc_ohc=jwdDwGz3SPMAX_fmAtc&amp;edm=AMO9-JQAAAAA&amp;ccb=7-4&amp;oh=8a191f02f78cb3021a12dbd97be8cd1b&amp;oe=60719380&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258000</a:t>
                      </a:r>
                    </a:p>
                  </a:txBody>
                  <a:tcPr/>
                </a:tc>
                <a:extLst>
                  <a:ext uri="{0D108BD9-81ED-4DB2-BD59-A6C34878D82A}">
                    <a16:rowId xmlns:a16="http://schemas.microsoft.com/office/drawing/2014/main" val="1719986886"/>
                  </a:ext>
                </a:extLst>
              </a:tr>
            </a:tbl>
          </a:graphicData>
        </a:graphic>
      </p:graphicFrame>
      <p:sp>
        <p:nvSpPr>
          <p:cNvPr id="4" name="Text Placeholder 3">
            <a:extLst>
              <a:ext uri="{FF2B5EF4-FFF2-40B4-BE49-F238E27FC236}">
                <a16:creationId xmlns:a16="http://schemas.microsoft.com/office/drawing/2014/main" id="{E6F50144-8C88-41C5-B8AA-704122D1FA94}"/>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298578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08FA-EE8E-4102-881D-AB1D265272B1}"/>
              </a:ext>
            </a:extLst>
          </p:cNvPr>
          <p:cNvSpPr>
            <a:spLocks noGrp="1"/>
          </p:cNvSpPr>
          <p:nvPr>
            <p:ph type="title"/>
          </p:nvPr>
        </p:nvSpPr>
        <p:spPr/>
        <p:txBody>
          <a:bodyPr/>
          <a:lstStyle/>
          <a:p>
            <a:r>
              <a:rPr lang="de-DE"/>
              <a:t>Instagram Posts auf Instagram nach Reichweite und Interaktionen | SoM_PB1 - 15 of 25</a:t>
            </a:r>
            <a:endParaRPr lang="en-US"/>
          </a:p>
        </p:txBody>
      </p:sp>
      <p:graphicFrame>
        <p:nvGraphicFramePr>
          <p:cNvPr id="5" name="Table Placeholder 4">
            <a:extLst>
              <a:ext uri="{FF2B5EF4-FFF2-40B4-BE49-F238E27FC236}">
                <a16:creationId xmlns:a16="http://schemas.microsoft.com/office/drawing/2014/main" id="{8EAA6181-83F4-472A-88A6-99A6A043C787}"/>
              </a:ext>
            </a:extLst>
          </p:cNvPr>
          <p:cNvGraphicFramePr>
            <a:graphicFrameLocks noGrp="1"/>
          </p:cNvGraphicFramePr>
          <p:nvPr>
            <p:ph type="tbl" sz="quarter" idx="13"/>
            <p:extLst>
              <p:ext uri="{D42A27DB-BD31-4B8C-83A1-F6EECF244321}">
                <p14:modId xmlns:p14="http://schemas.microsoft.com/office/powerpoint/2010/main" val="1549639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3900621"/>
                    </a:ext>
                  </a:extLst>
                </a:gridCol>
                <a:gridCol w="1810512">
                  <a:extLst>
                    <a:ext uri="{9D8B030D-6E8A-4147-A177-3AD203B41FA5}">
                      <a16:colId xmlns:a16="http://schemas.microsoft.com/office/drawing/2014/main" val="2873502058"/>
                    </a:ext>
                  </a:extLst>
                </a:gridCol>
                <a:gridCol w="905256">
                  <a:extLst>
                    <a:ext uri="{9D8B030D-6E8A-4147-A177-3AD203B41FA5}">
                      <a16:colId xmlns:a16="http://schemas.microsoft.com/office/drawing/2014/main" val="2623179146"/>
                    </a:ext>
                  </a:extLst>
                </a:gridCol>
                <a:gridCol w="905256">
                  <a:extLst>
                    <a:ext uri="{9D8B030D-6E8A-4147-A177-3AD203B41FA5}">
                      <a16:colId xmlns:a16="http://schemas.microsoft.com/office/drawing/2014/main" val="40475737"/>
                    </a:ext>
                  </a:extLst>
                </a:gridCol>
                <a:gridCol w="905256">
                  <a:extLst>
                    <a:ext uri="{9D8B030D-6E8A-4147-A177-3AD203B41FA5}">
                      <a16:colId xmlns:a16="http://schemas.microsoft.com/office/drawing/2014/main" val="461194161"/>
                    </a:ext>
                  </a:extLst>
                </a:gridCol>
                <a:gridCol w="905256">
                  <a:extLst>
                    <a:ext uri="{9D8B030D-6E8A-4147-A177-3AD203B41FA5}">
                      <a16:colId xmlns:a16="http://schemas.microsoft.com/office/drawing/2014/main" val="503990469"/>
                    </a:ext>
                  </a:extLst>
                </a:gridCol>
                <a:gridCol w="905256">
                  <a:extLst>
                    <a:ext uri="{9D8B030D-6E8A-4147-A177-3AD203B41FA5}">
                      <a16:colId xmlns:a16="http://schemas.microsoft.com/office/drawing/2014/main" val="776430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97370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monitor.wdr - 2021-03-27 15:00:15</a:t>
                      </a:r>
                      <a:r>
                        <a:rPr kumimoji="0" lang="de-DE" sz="1000" b="0" i="0" u="none" strike="noStrike" kern="1200" cap="none" spc="0" normalizeH="0" baseline="0" noProof="0">
                          <a:ln>
                            <a:noFill/>
                          </a:ln>
                          <a:solidFill>
                            <a:prstClr val="black"/>
                          </a:solidFill>
                          <a:effectLst/>
                          <a:uLnTx/>
                          <a:uFillTx/>
                          <a:latin typeface="+mn-lt"/>
                          <a:ea typeface="+mn-ea"/>
                          <a:cs typeface="+mn-cs"/>
                        </a:rPr>
                        <a:t>
 Weniger Rücklagen, geringere Chancen auf dem Arbeitsmarkt, Probleme beim Homeschooling: Sozial Benachteiligte leiden besonders unter den Folgen der Corona-Pandemie. Das zeigt ein Entwurf des aktuellen Armuts- und Reichtumsbericht der Bundesregierung. Und er zeigt auch, wie ungleich Vermögen verteilt ist.
Während große Unternehmen Milliarden an Corona-Hilfen erhalten, gehen die sozial Benachteiligten oft leer aus. Mehr dazu in unserem MONITOR-Film "Vergessen im Lockdown". Link in der Bio.
#corona #armut #arbeitsmarkt #homeschooling #vermögen #monitorard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165245487_193067648991748_3116748461407704864_n.jpg?_nc_cat=111&amp;ccb=1-3&amp;_nc_sid=8ae9d6&amp;_nc_ohc=RSqy1_bCFgcAX9EELGm&amp;_nc_ht=scontent-iad3-1.cdninstagram.com&amp;oh=aa9034bc068505245ca29e6364de898c&amp;oe=6095BE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235309</a:t>
                      </a:r>
                    </a:p>
                  </a:txBody>
                  <a:tcPr/>
                </a:tc>
                <a:extLst>
                  <a:ext uri="{0D108BD9-81ED-4DB2-BD59-A6C34878D82A}">
                    <a16:rowId xmlns:a16="http://schemas.microsoft.com/office/drawing/2014/main" val="3930603445"/>
                  </a:ext>
                </a:extLst>
              </a:tr>
            </a:tbl>
          </a:graphicData>
        </a:graphic>
      </p:graphicFrame>
      <p:sp>
        <p:nvSpPr>
          <p:cNvPr id="4" name="Text Placeholder 3">
            <a:extLst>
              <a:ext uri="{FF2B5EF4-FFF2-40B4-BE49-F238E27FC236}">
                <a16:creationId xmlns:a16="http://schemas.microsoft.com/office/drawing/2014/main" id="{A8568ECB-F7A6-4AE3-978A-228CB6E316A2}"/>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1343932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EA609-F0B7-4954-842E-78BFDF739A0E}"/>
              </a:ext>
            </a:extLst>
          </p:cNvPr>
          <p:cNvSpPr>
            <a:spLocks noGrp="1"/>
          </p:cNvSpPr>
          <p:nvPr>
            <p:ph type="title"/>
          </p:nvPr>
        </p:nvSpPr>
        <p:spPr/>
        <p:txBody>
          <a:bodyPr/>
          <a:lstStyle/>
          <a:p>
            <a:r>
              <a:rPr lang="de-DE"/>
              <a:t>Instagram Posts auf Instagram nach Reichweite und Interaktionen | SoM_PB1 - 16 of 25</a:t>
            </a:r>
            <a:endParaRPr lang="en-US"/>
          </a:p>
        </p:txBody>
      </p:sp>
      <p:graphicFrame>
        <p:nvGraphicFramePr>
          <p:cNvPr id="5" name="Table Placeholder 4">
            <a:extLst>
              <a:ext uri="{FF2B5EF4-FFF2-40B4-BE49-F238E27FC236}">
                <a16:creationId xmlns:a16="http://schemas.microsoft.com/office/drawing/2014/main" id="{AFDB88A0-FBF5-4FAE-988E-070F2AC88F0A}"/>
              </a:ext>
            </a:extLst>
          </p:cNvPr>
          <p:cNvGraphicFramePr>
            <a:graphicFrameLocks noGrp="1"/>
          </p:cNvGraphicFramePr>
          <p:nvPr>
            <p:ph type="tbl" sz="quarter" idx="13"/>
            <p:extLst>
              <p:ext uri="{D42A27DB-BD31-4B8C-83A1-F6EECF244321}">
                <p14:modId xmlns:p14="http://schemas.microsoft.com/office/powerpoint/2010/main" val="3962629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47681667"/>
                    </a:ext>
                  </a:extLst>
                </a:gridCol>
                <a:gridCol w="1810512">
                  <a:extLst>
                    <a:ext uri="{9D8B030D-6E8A-4147-A177-3AD203B41FA5}">
                      <a16:colId xmlns:a16="http://schemas.microsoft.com/office/drawing/2014/main" val="1910470993"/>
                    </a:ext>
                  </a:extLst>
                </a:gridCol>
                <a:gridCol w="905256">
                  <a:extLst>
                    <a:ext uri="{9D8B030D-6E8A-4147-A177-3AD203B41FA5}">
                      <a16:colId xmlns:a16="http://schemas.microsoft.com/office/drawing/2014/main" val="66503070"/>
                    </a:ext>
                  </a:extLst>
                </a:gridCol>
                <a:gridCol w="905256">
                  <a:extLst>
                    <a:ext uri="{9D8B030D-6E8A-4147-A177-3AD203B41FA5}">
                      <a16:colId xmlns:a16="http://schemas.microsoft.com/office/drawing/2014/main" val="1485193981"/>
                    </a:ext>
                  </a:extLst>
                </a:gridCol>
                <a:gridCol w="905256">
                  <a:extLst>
                    <a:ext uri="{9D8B030D-6E8A-4147-A177-3AD203B41FA5}">
                      <a16:colId xmlns:a16="http://schemas.microsoft.com/office/drawing/2014/main" val="1425890306"/>
                    </a:ext>
                  </a:extLst>
                </a:gridCol>
                <a:gridCol w="905256">
                  <a:extLst>
                    <a:ext uri="{9D8B030D-6E8A-4147-A177-3AD203B41FA5}">
                      <a16:colId xmlns:a16="http://schemas.microsoft.com/office/drawing/2014/main" val="577392570"/>
                    </a:ext>
                  </a:extLst>
                </a:gridCol>
                <a:gridCol w="905256">
                  <a:extLst>
                    <a:ext uri="{9D8B030D-6E8A-4147-A177-3AD203B41FA5}">
                      <a16:colId xmlns:a16="http://schemas.microsoft.com/office/drawing/2014/main" val="4276015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3161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ardmoma - 2021-04-01 05:41:46</a:t>
                      </a:r>
                      <a:r>
                        <a:rPr kumimoji="0" lang="de-DE" sz="1000" b="0" i="0" u="none" strike="noStrike" kern="1200" cap="none" spc="0" normalizeH="0" baseline="0" noProof="0">
                          <a:ln>
                            <a:noFill/>
                          </a:ln>
                          <a:solidFill>
                            <a:prstClr val="black"/>
                          </a:solidFill>
                          <a:effectLst/>
                          <a:uLnTx/>
                          <a:uFillTx/>
                          <a:latin typeface="+mn-lt"/>
                          <a:ea typeface="+mn-ea"/>
                          <a:cs typeface="+mn-cs"/>
                        </a:rPr>
                        <a:t>
 Kein AstraZeneca in Hausarztpraxen.
Niedergelassene Ärztinnen und Ärzte wollen den Corona-Impfstoff AstraZeneca generell nicht in ihren Praxen an unter 60-Jährige verimpfen. Das wäre trotz der nun geltenden Einschränkungen für das Vakzin unter bestimmten Bedingungen möglich. Die Aufklärung gerade jüngerer Patientinnen und Patienten und damit der Zeitaufwand für die Beratung stünden einer schnellen Impfkampagne entgegen, so die Kassenärztliche Bundesvereinigung. 
Sie empfiehlt daher, AstraZeneca nur Menschen über 60 Jahre zu impfen. Dennoch stehe es jedem Arzt und jeder Ärztin frei, den Impfstoff auch an Jüngere zu verimpfen. Das sei dann aber mit erhöhten Anforderungen verbunden.
Auch der Deutsche Hausärzteverband rät seinen Mitgliedern, bei Impfungen von unter 60-Jährigen mit AstraZeneca noch abzuwarten, bis der Sachverhalt klarer und detaillierter ist. 
#impfen #impfstoff #astrazeneca #corona #ardmoma #dasersteammorgen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167268610_757603798060894_3493515191413112195_n.jpg?_nc_cat=100&amp;ccb=1-3&amp;_nc_sid=8ae9d6&amp;_nc_ohc=osB6dfiViuMAX9HI4_H&amp;_nc_ht=scontent-iad3-1.cdninstagram.com&amp;oh=fe43976fc87c2017fa2709b39a8f4c3f&amp;oe=60966D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230851</a:t>
                      </a:r>
                    </a:p>
                  </a:txBody>
                  <a:tcPr/>
                </a:tc>
                <a:extLst>
                  <a:ext uri="{0D108BD9-81ED-4DB2-BD59-A6C34878D82A}">
                    <a16:rowId xmlns:a16="http://schemas.microsoft.com/office/drawing/2014/main" val="412958544"/>
                  </a:ext>
                </a:extLst>
              </a:tr>
            </a:tbl>
          </a:graphicData>
        </a:graphic>
      </p:graphicFrame>
      <p:sp>
        <p:nvSpPr>
          <p:cNvPr id="4" name="Text Placeholder 3">
            <a:extLst>
              <a:ext uri="{FF2B5EF4-FFF2-40B4-BE49-F238E27FC236}">
                <a16:creationId xmlns:a16="http://schemas.microsoft.com/office/drawing/2014/main" id="{C397C1D9-2EAD-457E-BDB0-D7F131130098}"/>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1675676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78374-5526-41BB-9E4F-A7369EFC12C4}"/>
              </a:ext>
            </a:extLst>
          </p:cNvPr>
          <p:cNvSpPr>
            <a:spLocks noGrp="1"/>
          </p:cNvSpPr>
          <p:nvPr>
            <p:ph type="title"/>
          </p:nvPr>
        </p:nvSpPr>
        <p:spPr/>
        <p:txBody>
          <a:bodyPr/>
          <a:lstStyle/>
          <a:p>
            <a:r>
              <a:rPr lang="de-DE"/>
              <a:t>Instagram Posts auf Instagram nach Reichweite und Interaktionen | SoM_PB1 - 17 of 25</a:t>
            </a:r>
            <a:endParaRPr lang="en-US"/>
          </a:p>
        </p:txBody>
      </p:sp>
      <p:graphicFrame>
        <p:nvGraphicFramePr>
          <p:cNvPr id="5" name="Table Placeholder 4">
            <a:extLst>
              <a:ext uri="{FF2B5EF4-FFF2-40B4-BE49-F238E27FC236}">
                <a16:creationId xmlns:a16="http://schemas.microsoft.com/office/drawing/2014/main" id="{6625DB7E-6487-41E4-B62C-3E023E069D39}"/>
              </a:ext>
            </a:extLst>
          </p:cNvPr>
          <p:cNvGraphicFramePr>
            <a:graphicFrameLocks noGrp="1"/>
          </p:cNvGraphicFramePr>
          <p:nvPr>
            <p:ph type="tbl" sz="quarter" idx="13"/>
            <p:extLst>
              <p:ext uri="{D42A27DB-BD31-4B8C-83A1-F6EECF244321}">
                <p14:modId xmlns:p14="http://schemas.microsoft.com/office/powerpoint/2010/main" val="1441584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05511554"/>
                    </a:ext>
                  </a:extLst>
                </a:gridCol>
                <a:gridCol w="1810512">
                  <a:extLst>
                    <a:ext uri="{9D8B030D-6E8A-4147-A177-3AD203B41FA5}">
                      <a16:colId xmlns:a16="http://schemas.microsoft.com/office/drawing/2014/main" val="1513375934"/>
                    </a:ext>
                  </a:extLst>
                </a:gridCol>
                <a:gridCol w="905256">
                  <a:extLst>
                    <a:ext uri="{9D8B030D-6E8A-4147-A177-3AD203B41FA5}">
                      <a16:colId xmlns:a16="http://schemas.microsoft.com/office/drawing/2014/main" val="2161762889"/>
                    </a:ext>
                  </a:extLst>
                </a:gridCol>
                <a:gridCol w="905256">
                  <a:extLst>
                    <a:ext uri="{9D8B030D-6E8A-4147-A177-3AD203B41FA5}">
                      <a16:colId xmlns:a16="http://schemas.microsoft.com/office/drawing/2014/main" val="1580947078"/>
                    </a:ext>
                  </a:extLst>
                </a:gridCol>
                <a:gridCol w="905256">
                  <a:extLst>
                    <a:ext uri="{9D8B030D-6E8A-4147-A177-3AD203B41FA5}">
                      <a16:colId xmlns:a16="http://schemas.microsoft.com/office/drawing/2014/main" val="213999718"/>
                    </a:ext>
                  </a:extLst>
                </a:gridCol>
                <a:gridCol w="905256">
                  <a:extLst>
                    <a:ext uri="{9D8B030D-6E8A-4147-A177-3AD203B41FA5}">
                      <a16:colId xmlns:a16="http://schemas.microsoft.com/office/drawing/2014/main" val="3213416123"/>
                    </a:ext>
                  </a:extLst>
                </a:gridCol>
                <a:gridCol w="905256">
                  <a:extLst>
                    <a:ext uri="{9D8B030D-6E8A-4147-A177-3AD203B41FA5}">
                      <a16:colId xmlns:a16="http://schemas.microsoft.com/office/drawing/2014/main" val="1052879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974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ardmoma - 2021-03-25 15:00:16</a:t>
                      </a:r>
                      <a:r>
                        <a:rPr kumimoji="0" lang="de-DE" sz="1000" b="0" i="0" u="none" strike="noStrike" kern="1200" cap="none" spc="0" normalizeH="0" baseline="0" noProof="0">
                          <a:ln>
                            <a:noFill/>
                          </a:ln>
                          <a:solidFill>
                            <a:prstClr val="black"/>
                          </a:solidFill>
                          <a:effectLst/>
                          <a:uLnTx/>
                          <a:uFillTx/>
                          <a:latin typeface="+mn-lt"/>
                          <a:ea typeface="+mn-ea"/>
                          <a:cs typeface="+mn-cs"/>
                        </a:rPr>
                        <a:t>
 Die "Sesamstraße" setzt in den USA ein Zeichen gegen Rassismus. 
Die beliebte Kindersendung führt jetzt zwei neue, schwarze Puppen ein: den fünfjährigen Wes und seinen Vater Elijah. 
Der "Sesamstraße"-Bewohner Elmo, ein kleines rotes Pelzmonster, trifft in einem neuen Spot den kleinen Wes und seinen Vater Elijah. "Warum ist die Haut von Wes dunkel?", fragt Elmo geradeheraus Vater und Sohn in einem Park voller bunter Blätter. "Ich weiß es, Elmo", antwortet Wes. "Meine Mami und und mein Papi haben es mir gesagt, das hat mit Melanin zu tun, nicht wahr, Papi?" Der Vater: "Das ist richtig. (...) Melanin hat jeder von uns im Körper. Es gibt unserem Körper außen seine Farbe. Es gibt auch unseren Augen und unserem Haar die Farbe." Die Farbe unserer Haut sei ein wichtiger Teil dessen, wer wir sind. Aber wir sollten alle wissen, dass es in Ordnung ist, dass wir alle auf so viele Arten unterschiedlich aussehen, erklärt Elijah. 
Die Absicht sei, durch notwendige Gespräche Kindern dabei zu helfe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163536914_492105585533117_1632827166658012727_n.jpg?_nc_cat=107&amp;ccb=1-3&amp;_nc_sid=8ae9d6&amp;_nc_ohc=_9qPsX7WdaIAX_nQtGb&amp;_nc_ht=scontent-iad3-1.cdninstagram.com&amp;oh=2ab409a91733e90dbbcd62ef95e0b75f&amp;oe=609428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230301</a:t>
                      </a:r>
                    </a:p>
                  </a:txBody>
                  <a:tcPr/>
                </a:tc>
                <a:extLst>
                  <a:ext uri="{0D108BD9-81ED-4DB2-BD59-A6C34878D82A}">
                    <a16:rowId xmlns:a16="http://schemas.microsoft.com/office/drawing/2014/main" val="2670137509"/>
                  </a:ext>
                </a:extLst>
              </a:tr>
            </a:tbl>
          </a:graphicData>
        </a:graphic>
      </p:graphicFrame>
      <p:sp>
        <p:nvSpPr>
          <p:cNvPr id="4" name="Text Placeholder 3">
            <a:extLst>
              <a:ext uri="{FF2B5EF4-FFF2-40B4-BE49-F238E27FC236}">
                <a16:creationId xmlns:a16="http://schemas.microsoft.com/office/drawing/2014/main" id="{F465A20C-E29E-444E-A677-AC572FA1A959}"/>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121184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E039F-E556-47C3-BF1F-DEC0BE8AFE13}"/>
              </a:ext>
            </a:extLst>
          </p:cNvPr>
          <p:cNvSpPr>
            <a:spLocks noGrp="1"/>
          </p:cNvSpPr>
          <p:nvPr>
            <p:ph type="title"/>
          </p:nvPr>
        </p:nvSpPr>
        <p:spPr/>
        <p:txBody>
          <a:bodyPr/>
          <a:lstStyle/>
          <a:p>
            <a:r>
              <a:rPr lang="de-DE"/>
              <a:t>Instagram Posts auf Instagram nach Reichweite und Interaktionen | SoM_PB1 - 18 of 25</a:t>
            </a:r>
            <a:endParaRPr lang="en-US"/>
          </a:p>
        </p:txBody>
      </p:sp>
      <p:graphicFrame>
        <p:nvGraphicFramePr>
          <p:cNvPr id="5" name="Table Placeholder 4">
            <a:extLst>
              <a:ext uri="{FF2B5EF4-FFF2-40B4-BE49-F238E27FC236}">
                <a16:creationId xmlns:a16="http://schemas.microsoft.com/office/drawing/2014/main" id="{E5E73CEE-F7C4-4924-BE77-8031619544A7}"/>
              </a:ext>
            </a:extLst>
          </p:cNvPr>
          <p:cNvGraphicFramePr>
            <a:graphicFrameLocks noGrp="1"/>
          </p:cNvGraphicFramePr>
          <p:nvPr>
            <p:ph type="tbl" sz="quarter" idx="13"/>
            <p:extLst>
              <p:ext uri="{D42A27DB-BD31-4B8C-83A1-F6EECF244321}">
                <p14:modId xmlns:p14="http://schemas.microsoft.com/office/powerpoint/2010/main" val="3350636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78984260"/>
                    </a:ext>
                  </a:extLst>
                </a:gridCol>
                <a:gridCol w="1810512">
                  <a:extLst>
                    <a:ext uri="{9D8B030D-6E8A-4147-A177-3AD203B41FA5}">
                      <a16:colId xmlns:a16="http://schemas.microsoft.com/office/drawing/2014/main" val="1732263023"/>
                    </a:ext>
                  </a:extLst>
                </a:gridCol>
                <a:gridCol w="905256">
                  <a:extLst>
                    <a:ext uri="{9D8B030D-6E8A-4147-A177-3AD203B41FA5}">
                      <a16:colId xmlns:a16="http://schemas.microsoft.com/office/drawing/2014/main" val="2070696199"/>
                    </a:ext>
                  </a:extLst>
                </a:gridCol>
                <a:gridCol w="905256">
                  <a:extLst>
                    <a:ext uri="{9D8B030D-6E8A-4147-A177-3AD203B41FA5}">
                      <a16:colId xmlns:a16="http://schemas.microsoft.com/office/drawing/2014/main" val="3948808609"/>
                    </a:ext>
                  </a:extLst>
                </a:gridCol>
                <a:gridCol w="905256">
                  <a:extLst>
                    <a:ext uri="{9D8B030D-6E8A-4147-A177-3AD203B41FA5}">
                      <a16:colId xmlns:a16="http://schemas.microsoft.com/office/drawing/2014/main" val="1561385512"/>
                    </a:ext>
                  </a:extLst>
                </a:gridCol>
                <a:gridCol w="905256">
                  <a:extLst>
                    <a:ext uri="{9D8B030D-6E8A-4147-A177-3AD203B41FA5}">
                      <a16:colId xmlns:a16="http://schemas.microsoft.com/office/drawing/2014/main" val="4176034491"/>
                    </a:ext>
                  </a:extLst>
                </a:gridCol>
                <a:gridCol w="905256">
                  <a:extLst>
                    <a:ext uri="{9D8B030D-6E8A-4147-A177-3AD203B41FA5}">
                      <a16:colId xmlns:a16="http://schemas.microsoft.com/office/drawing/2014/main" val="852189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0344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- 2021-03-31 11:30:12</a:t>
                      </a:r>
                      <a:r>
                        <a:rPr kumimoji="0" lang="en-US" sz="1000" b="0" i="0" u="none" strike="noStrike" kern="1200" cap="none" spc="0" normalizeH="0" baseline="0" noProof="0">
                          <a:ln>
                            <a:noFill/>
                          </a:ln>
                          <a:solidFill>
                            <a:prstClr val="black"/>
                          </a:solidFill>
                          <a:effectLst/>
                          <a:uLnTx/>
                          <a:uFillTx/>
                          <a:latin typeface="+mn-lt"/>
                          <a:ea typeface="+mn-ea"/>
                          <a:cs typeface="+mn-cs"/>
                        </a:rPr>
                        <a:t>
 Hatte der Bundestrainer etwa keine Brieftaube zur Hand? Robin Gosens spricht im NDR 2-Bundesligashow-Podcast unter anderem über seine Nominierung für die DFB-Elf.
#Gosens #RobinGosens #DFB #NDR2 #Löw #Nominierung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166782979_111350954283226_4187660608997172085_n.jpg?_nc_cat=101&amp;ccb=1-3&amp;_nc_sid=8ae9d6&amp;_nc_ohc=poq4ybqXUgMAX9wYRMM&amp;_nc_ht=scontent-iad3-1.cdninstagram.com&amp;oh=d4a0605ab9a9c242cccc524f278a0dbf&amp;oe=6094448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229640</a:t>
                      </a:r>
                    </a:p>
                  </a:txBody>
                  <a:tcPr/>
                </a:tc>
                <a:extLst>
                  <a:ext uri="{0D108BD9-81ED-4DB2-BD59-A6C34878D82A}">
                    <a16:rowId xmlns:a16="http://schemas.microsoft.com/office/drawing/2014/main" val="4224217950"/>
                  </a:ext>
                </a:extLst>
              </a:tr>
            </a:tbl>
          </a:graphicData>
        </a:graphic>
      </p:graphicFrame>
      <p:sp>
        <p:nvSpPr>
          <p:cNvPr id="4" name="Text Placeholder 3">
            <a:extLst>
              <a:ext uri="{FF2B5EF4-FFF2-40B4-BE49-F238E27FC236}">
                <a16:creationId xmlns:a16="http://schemas.microsoft.com/office/drawing/2014/main" id="{983CC621-F7BF-4E6A-BEF7-A00BF099CE18}"/>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699137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CFC66-F670-48FA-841E-91627AE8BFAE}"/>
              </a:ext>
            </a:extLst>
          </p:cNvPr>
          <p:cNvSpPr>
            <a:spLocks noGrp="1"/>
          </p:cNvSpPr>
          <p:nvPr>
            <p:ph type="title"/>
          </p:nvPr>
        </p:nvSpPr>
        <p:spPr/>
        <p:txBody>
          <a:bodyPr/>
          <a:lstStyle/>
          <a:p>
            <a:r>
              <a:rPr lang="de-DE"/>
              <a:t>Instagram Posts auf Instagram nach Reichweite und Interaktionen | SoM_PB1 - 19 of 25</a:t>
            </a:r>
            <a:endParaRPr lang="en-US"/>
          </a:p>
        </p:txBody>
      </p:sp>
      <p:graphicFrame>
        <p:nvGraphicFramePr>
          <p:cNvPr id="5" name="Table Placeholder 4">
            <a:extLst>
              <a:ext uri="{FF2B5EF4-FFF2-40B4-BE49-F238E27FC236}">
                <a16:creationId xmlns:a16="http://schemas.microsoft.com/office/drawing/2014/main" id="{2B1101B7-6269-4D0F-B188-4119C2202DDA}"/>
              </a:ext>
            </a:extLst>
          </p:cNvPr>
          <p:cNvGraphicFramePr>
            <a:graphicFrameLocks noGrp="1"/>
          </p:cNvGraphicFramePr>
          <p:nvPr>
            <p:ph type="tbl" sz="quarter" idx="13"/>
            <p:extLst>
              <p:ext uri="{D42A27DB-BD31-4B8C-83A1-F6EECF244321}">
                <p14:modId xmlns:p14="http://schemas.microsoft.com/office/powerpoint/2010/main" val="1323428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75841452"/>
                    </a:ext>
                  </a:extLst>
                </a:gridCol>
                <a:gridCol w="1810512">
                  <a:extLst>
                    <a:ext uri="{9D8B030D-6E8A-4147-A177-3AD203B41FA5}">
                      <a16:colId xmlns:a16="http://schemas.microsoft.com/office/drawing/2014/main" val="2652410989"/>
                    </a:ext>
                  </a:extLst>
                </a:gridCol>
                <a:gridCol w="905256">
                  <a:extLst>
                    <a:ext uri="{9D8B030D-6E8A-4147-A177-3AD203B41FA5}">
                      <a16:colId xmlns:a16="http://schemas.microsoft.com/office/drawing/2014/main" val="1174921529"/>
                    </a:ext>
                  </a:extLst>
                </a:gridCol>
                <a:gridCol w="905256">
                  <a:extLst>
                    <a:ext uri="{9D8B030D-6E8A-4147-A177-3AD203B41FA5}">
                      <a16:colId xmlns:a16="http://schemas.microsoft.com/office/drawing/2014/main" val="3896559491"/>
                    </a:ext>
                  </a:extLst>
                </a:gridCol>
                <a:gridCol w="905256">
                  <a:extLst>
                    <a:ext uri="{9D8B030D-6E8A-4147-A177-3AD203B41FA5}">
                      <a16:colId xmlns:a16="http://schemas.microsoft.com/office/drawing/2014/main" val="2391907456"/>
                    </a:ext>
                  </a:extLst>
                </a:gridCol>
                <a:gridCol w="905256">
                  <a:extLst>
                    <a:ext uri="{9D8B030D-6E8A-4147-A177-3AD203B41FA5}">
                      <a16:colId xmlns:a16="http://schemas.microsoft.com/office/drawing/2014/main" val="1391537841"/>
                    </a:ext>
                  </a:extLst>
                </a:gridCol>
                <a:gridCol w="905256">
                  <a:extLst>
                    <a:ext uri="{9D8B030D-6E8A-4147-A177-3AD203B41FA5}">
                      <a16:colId xmlns:a16="http://schemas.microsoft.com/office/drawing/2014/main" val="3029344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467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- 2021-03-28 14:00:27</a:t>
                      </a:r>
                      <a:r>
                        <a:rPr kumimoji="0" lang="en-US" sz="1000" b="0" i="0" u="none" strike="noStrike" kern="1200" cap="none" spc="0" normalizeH="0" baseline="0" noProof="0">
                          <a:ln>
                            <a:noFill/>
                          </a:ln>
                          <a:solidFill>
                            <a:prstClr val="black"/>
                          </a:solidFill>
                          <a:effectLst/>
                          <a:uLnTx/>
                          <a:uFillTx/>
                          <a:latin typeface="+mn-lt"/>
                          <a:ea typeface="+mn-ea"/>
                          <a:cs typeface="+mn-cs"/>
                        </a:rPr>
                        <a:t>
 Rabbi Matondo, aktuell vom FC Schalke 04 an Stoke City ausgeliehen, ist auf Instagram erneut rassistisch beleidigt worden. Der FC Schalke hat Matondo mit einem Statement bereits den Rücken gestärkt: "Nicht auf Social Media, nicht im Fußball, nicht in unserer Gesellschaft: Platz für Hass und Diskriminierung gibt es nirgendwo!"
#rabbimatondo #saynotoracism #instagram #s04 #schalke04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165555932_480869129916511_8813724438517643004_n.jpg?_nc_cat=100&amp;ccb=1-3&amp;_nc_sid=8ae9d6&amp;_nc_ohc=hTTCCZ6BO5QAX-0kxyH&amp;_nc_ht=scontent-iad3-1.cdninstagram.com&amp;oh=35cef958193c5669083f0c4ed5278080&amp;oe=6092FB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228881</a:t>
                      </a:r>
                    </a:p>
                  </a:txBody>
                  <a:tcPr/>
                </a:tc>
                <a:extLst>
                  <a:ext uri="{0D108BD9-81ED-4DB2-BD59-A6C34878D82A}">
                    <a16:rowId xmlns:a16="http://schemas.microsoft.com/office/drawing/2014/main" val="4263039680"/>
                  </a:ext>
                </a:extLst>
              </a:tr>
            </a:tbl>
          </a:graphicData>
        </a:graphic>
      </p:graphicFrame>
      <p:sp>
        <p:nvSpPr>
          <p:cNvPr id="4" name="Text Placeholder 3">
            <a:extLst>
              <a:ext uri="{FF2B5EF4-FFF2-40B4-BE49-F238E27FC236}">
                <a16:creationId xmlns:a16="http://schemas.microsoft.com/office/drawing/2014/main" id="{AC09263E-4414-4FF2-8503-52C47467068C}"/>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349733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9AD16-45F4-426E-9887-1C3707B67E03}"/>
              </a:ext>
            </a:extLst>
          </p:cNvPr>
          <p:cNvSpPr>
            <a:spLocks noGrp="1"/>
          </p:cNvSpPr>
          <p:nvPr>
            <p:ph type="title"/>
          </p:nvPr>
        </p:nvSpPr>
        <p:spPr/>
        <p:txBody>
          <a:bodyPr/>
          <a:lstStyle/>
          <a:p>
            <a:r>
              <a:rPr lang="de-DE"/>
              <a:t>Instagram Posts auf Instagram nach Reichweite und Interaktionen | SoM_PB1 - 20 of 25</a:t>
            </a:r>
            <a:endParaRPr lang="en-US"/>
          </a:p>
        </p:txBody>
      </p:sp>
      <p:graphicFrame>
        <p:nvGraphicFramePr>
          <p:cNvPr id="5" name="Table Placeholder 4">
            <a:extLst>
              <a:ext uri="{FF2B5EF4-FFF2-40B4-BE49-F238E27FC236}">
                <a16:creationId xmlns:a16="http://schemas.microsoft.com/office/drawing/2014/main" id="{897294B1-CA29-4350-9661-A6795AC4757F}"/>
              </a:ext>
            </a:extLst>
          </p:cNvPr>
          <p:cNvGraphicFramePr>
            <a:graphicFrameLocks noGrp="1"/>
          </p:cNvGraphicFramePr>
          <p:nvPr>
            <p:ph type="tbl" sz="quarter" idx="13"/>
            <p:extLst>
              <p:ext uri="{D42A27DB-BD31-4B8C-83A1-F6EECF244321}">
                <p14:modId xmlns:p14="http://schemas.microsoft.com/office/powerpoint/2010/main" val="2040177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43224428"/>
                    </a:ext>
                  </a:extLst>
                </a:gridCol>
                <a:gridCol w="1810512">
                  <a:extLst>
                    <a:ext uri="{9D8B030D-6E8A-4147-A177-3AD203B41FA5}">
                      <a16:colId xmlns:a16="http://schemas.microsoft.com/office/drawing/2014/main" val="776969669"/>
                    </a:ext>
                  </a:extLst>
                </a:gridCol>
                <a:gridCol w="905256">
                  <a:extLst>
                    <a:ext uri="{9D8B030D-6E8A-4147-A177-3AD203B41FA5}">
                      <a16:colId xmlns:a16="http://schemas.microsoft.com/office/drawing/2014/main" val="4291406748"/>
                    </a:ext>
                  </a:extLst>
                </a:gridCol>
                <a:gridCol w="905256">
                  <a:extLst>
                    <a:ext uri="{9D8B030D-6E8A-4147-A177-3AD203B41FA5}">
                      <a16:colId xmlns:a16="http://schemas.microsoft.com/office/drawing/2014/main" val="3790016329"/>
                    </a:ext>
                  </a:extLst>
                </a:gridCol>
                <a:gridCol w="905256">
                  <a:extLst>
                    <a:ext uri="{9D8B030D-6E8A-4147-A177-3AD203B41FA5}">
                      <a16:colId xmlns:a16="http://schemas.microsoft.com/office/drawing/2014/main" val="1961095095"/>
                    </a:ext>
                  </a:extLst>
                </a:gridCol>
                <a:gridCol w="905256">
                  <a:extLst>
                    <a:ext uri="{9D8B030D-6E8A-4147-A177-3AD203B41FA5}">
                      <a16:colId xmlns:a16="http://schemas.microsoft.com/office/drawing/2014/main" val="552896626"/>
                    </a:ext>
                  </a:extLst>
                </a:gridCol>
                <a:gridCol w="905256">
                  <a:extLst>
                    <a:ext uri="{9D8B030D-6E8A-4147-A177-3AD203B41FA5}">
                      <a16:colId xmlns:a16="http://schemas.microsoft.com/office/drawing/2014/main" val="2154404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22960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- 2021-04-07 09:11:04</a:t>
                      </a:r>
                      <a:r>
                        <a:rPr kumimoji="0" lang="de-DE" sz="1000" b="0" i="0" u="none" strike="noStrike" kern="1200" cap="none" spc="0" normalizeH="0" baseline="0" noProof="0">
                          <a:ln>
                            <a:noFill/>
                          </a:ln>
                          <a:solidFill>
                            <a:prstClr val="black"/>
                          </a:solidFill>
                          <a:effectLst/>
                          <a:uLnTx/>
                          <a:uFillTx/>
                          <a:latin typeface="+mn-lt"/>
                          <a:ea typeface="+mn-ea"/>
                          <a:cs typeface="+mn-cs"/>
                        </a:rPr>
                        <a:t>
 Mit 17 Jahren englischer Nationalspieler, Leistungsträger beim BVB und omnipräsent im Spiel der Schwarz-Gelben: Jude Bellingham könnte "das nächste ganz große Ding" werden.
#Bellingham #JudeBellingham #BVB #BorussiaDortmund #MCIBVB #UCL #Haaland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https://scontent-iad3-1.cdninstagram.com/v/t51.2885-15/169639709_496121948084987_3134957483106043008_n.jpg?_nc_cat=1&amp;ccb=1-3&amp;_nc_sid=8ae9d6&amp;_nc_ohc=UOlIl9L-Th4AX8JUqqT&amp;_nc_ht=scontent-iad3-1.cdninstagram.com&amp;oh=2d50bca6437c35433cf6287b64116bc4&amp;oe=6095537B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223538</a:t>
                      </a:r>
                    </a:p>
                  </a:txBody>
                  <a:tcPr/>
                </a:tc>
                <a:extLst>
                  <a:ext uri="{0D108BD9-81ED-4DB2-BD59-A6C34878D82A}">
                    <a16:rowId xmlns:a16="http://schemas.microsoft.com/office/drawing/2014/main" val="3160491655"/>
                  </a:ext>
                </a:extLst>
              </a:tr>
            </a:tbl>
          </a:graphicData>
        </a:graphic>
      </p:graphicFrame>
      <p:sp>
        <p:nvSpPr>
          <p:cNvPr id="4" name="Text Placeholder 3">
            <a:extLst>
              <a:ext uri="{FF2B5EF4-FFF2-40B4-BE49-F238E27FC236}">
                <a16:creationId xmlns:a16="http://schemas.microsoft.com/office/drawing/2014/main" id="{3A8BE8DA-7ADE-43E6-A1BD-3EADE9EFB71C}"/>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854106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F09D7-6181-4BBF-ACF6-0465F060903E}"/>
              </a:ext>
            </a:extLst>
          </p:cNvPr>
          <p:cNvSpPr>
            <a:spLocks noGrp="1"/>
          </p:cNvSpPr>
          <p:nvPr>
            <p:ph type="title"/>
          </p:nvPr>
        </p:nvSpPr>
        <p:spPr/>
        <p:txBody>
          <a:bodyPr/>
          <a:lstStyle/>
          <a:p>
            <a:r>
              <a:rPr lang="de-DE"/>
              <a:t>Instagram Posts auf Instagram nach Reichweite und Interaktionen | SoM_PB1 - 21 of 25</a:t>
            </a:r>
            <a:endParaRPr lang="en-US"/>
          </a:p>
        </p:txBody>
      </p:sp>
      <p:graphicFrame>
        <p:nvGraphicFramePr>
          <p:cNvPr id="5" name="Table Placeholder 4">
            <a:extLst>
              <a:ext uri="{FF2B5EF4-FFF2-40B4-BE49-F238E27FC236}">
                <a16:creationId xmlns:a16="http://schemas.microsoft.com/office/drawing/2014/main" id="{4487E057-710B-4BE3-ABD9-2F8885C49DCA}"/>
              </a:ext>
            </a:extLst>
          </p:cNvPr>
          <p:cNvGraphicFramePr>
            <a:graphicFrameLocks noGrp="1"/>
          </p:cNvGraphicFramePr>
          <p:nvPr>
            <p:ph type="tbl" sz="quarter" idx="13"/>
            <p:extLst>
              <p:ext uri="{D42A27DB-BD31-4B8C-83A1-F6EECF244321}">
                <p14:modId xmlns:p14="http://schemas.microsoft.com/office/powerpoint/2010/main" val="1700282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88291670"/>
                    </a:ext>
                  </a:extLst>
                </a:gridCol>
                <a:gridCol w="1810512">
                  <a:extLst>
                    <a:ext uri="{9D8B030D-6E8A-4147-A177-3AD203B41FA5}">
                      <a16:colId xmlns:a16="http://schemas.microsoft.com/office/drawing/2014/main" val="1799564452"/>
                    </a:ext>
                  </a:extLst>
                </a:gridCol>
                <a:gridCol w="905256">
                  <a:extLst>
                    <a:ext uri="{9D8B030D-6E8A-4147-A177-3AD203B41FA5}">
                      <a16:colId xmlns:a16="http://schemas.microsoft.com/office/drawing/2014/main" val="1441363107"/>
                    </a:ext>
                  </a:extLst>
                </a:gridCol>
                <a:gridCol w="905256">
                  <a:extLst>
                    <a:ext uri="{9D8B030D-6E8A-4147-A177-3AD203B41FA5}">
                      <a16:colId xmlns:a16="http://schemas.microsoft.com/office/drawing/2014/main" val="2750586743"/>
                    </a:ext>
                  </a:extLst>
                </a:gridCol>
                <a:gridCol w="905256">
                  <a:extLst>
                    <a:ext uri="{9D8B030D-6E8A-4147-A177-3AD203B41FA5}">
                      <a16:colId xmlns:a16="http://schemas.microsoft.com/office/drawing/2014/main" val="3954744692"/>
                    </a:ext>
                  </a:extLst>
                </a:gridCol>
                <a:gridCol w="905256">
                  <a:extLst>
                    <a:ext uri="{9D8B030D-6E8A-4147-A177-3AD203B41FA5}">
                      <a16:colId xmlns:a16="http://schemas.microsoft.com/office/drawing/2014/main" val="1053352496"/>
                    </a:ext>
                  </a:extLst>
                </a:gridCol>
                <a:gridCol w="905256">
                  <a:extLst>
                    <a:ext uri="{9D8B030D-6E8A-4147-A177-3AD203B41FA5}">
                      <a16:colId xmlns:a16="http://schemas.microsoft.com/office/drawing/2014/main" val="2222641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22272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- 2021-03-29 06:45:19</a:t>
                      </a:r>
                      <a:r>
                        <a:rPr kumimoji="0" lang="de-DE" sz="1000" b="0" i="0" u="none" strike="noStrike" kern="1200" cap="none" spc="0" normalizeH="0" baseline="0" noProof="0">
                          <a:ln>
                            <a:noFill/>
                          </a:ln>
                          <a:solidFill>
                            <a:prstClr val="black"/>
                          </a:solidFill>
                          <a:effectLst/>
                          <a:uLnTx/>
                          <a:uFillTx/>
                          <a:latin typeface="+mn-lt"/>
                          <a:ea typeface="+mn-ea"/>
                          <a:cs typeface="+mn-cs"/>
                        </a:rPr>
                        <a:t>
 Vor dem Länderspiel Schweiz - Litauen ließ das finnische Schiedsrichtergespann eines der Tore im Stadion von St. Gallen austauschen, da es die vorgeschriebene Höhe von 2,44 m überschritt. Da fühlt man sich doch direkt an Marcel Reifs "Ein Tor würde dem Spiel gut tun" beim legendären "Torfall von Madrid" erinnert. 
#Goal #StGallen #Nati #Schweiz #WMQuali #WMQualifikation #WM2022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165940427_874050906660127_2246004216081407621_n.jpg?_nc_cat=105&amp;ccb=1-3&amp;_nc_sid=8ae9d6&amp;_nc_ohc=NK04adxk1t0AX-IwOlo&amp;_nc_ht=scontent-iad3-1.cdninstagram.com&amp;oh=554c5f09faab21859e19ad0bc28cd0c1&amp;oe=60950435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209348</a:t>
                      </a:r>
                    </a:p>
                  </a:txBody>
                  <a:tcPr/>
                </a:tc>
                <a:extLst>
                  <a:ext uri="{0D108BD9-81ED-4DB2-BD59-A6C34878D82A}">
                    <a16:rowId xmlns:a16="http://schemas.microsoft.com/office/drawing/2014/main" val="727156157"/>
                  </a:ext>
                </a:extLst>
              </a:tr>
            </a:tbl>
          </a:graphicData>
        </a:graphic>
      </p:graphicFrame>
      <p:sp>
        <p:nvSpPr>
          <p:cNvPr id="4" name="Text Placeholder 3">
            <a:extLst>
              <a:ext uri="{FF2B5EF4-FFF2-40B4-BE49-F238E27FC236}">
                <a16:creationId xmlns:a16="http://schemas.microsoft.com/office/drawing/2014/main" id="{D0FE3D3C-BEF1-4AD9-B70E-8236BCD22225}"/>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2770172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85FCF-80FC-4715-9E79-73B6218741ED}"/>
              </a:ext>
            </a:extLst>
          </p:cNvPr>
          <p:cNvSpPr>
            <a:spLocks noGrp="1"/>
          </p:cNvSpPr>
          <p:nvPr>
            <p:ph type="title"/>
          </p:nvPr>
        </p:nvSpPr>
        <p:spPr/>
        <p:txBody>
          <a:bodyPr/>
          <a:lstStyle/>
          <a:p>
            <a:r>
              <a:rPr lang="de-DE"/>
              <a:t>Instagram Posts auf Instagram nach Reichweite und Interaktionen | SoM_PB1 - 22 of 25</a:t>
            </a:r>
            <a:endParaRPr lang="en-US"/>
          </a:p>
        </p:txBody>
      </p:sp>
      <p:graphicFrame>
        <p:nvGraphicFramePr>
          <p:cNvPr id="5" name="Table Placeholder 4">
            <a:extLst>
              <a:ext uri="{FF2B5EF4-FFF2-40B4-BE49-F238E27FC236}">
                <a16:creationId xmlns:a16="http://schemas.microsoft.com/office/drawing/2014/main" id="{9E49F313-FCD7-46B0-BDE1-1CB76BB4AF41}"/>
              </a:ext>
            </a:extLst>
          </p:cNvPr>
          <p:cNvGraphicFramePr>
            <a:graphicFrameLocks noGrp="1"/>
          </p:cNvGraphicFramePr>
          <p:nvPr>
            <p:ph type="tbl" sz="quarter" idx="13"/>
            <p:extLst>
              <p:ext uri="{D42A27DB-BD31-4B8C-83A1-F6EECF244321}">
                <p14:modId xmlns:p14="http://schemas.microsoft.com/office/powerpoint/2010/main" val="1173997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8720561"/>
                    </a:ext>
                  </a:extLst>
                </a:gridCol>
                <a:gridCol w="1810512">
                  <a:extLst>
                    <a:ext uri="{9D8B030D-6E8A-4147-A177-3AD203B41FA5}">
                      <a16:colId xmlns:a16="http://schemas.microsoft.com/office/drawing/2014/main" val="4150609516"/>
                    </a:ext>
                  </a:extLst>
                </a:gridCol>
                <a:gridCol w="905256">
                  <a:extLst>
                    <a:ext uri="{9D8B030D-6E8A-4147-A177-3AD203B41FA5}">
                      <a16:colId xmlns:a16="http://schemas.microsoft.com/office/drawing/2014/main" val="2585236670"/>
                    </a:ext>
                  </a:extLst>
                </a:gridCol>
                <a:gridCol w="905256">
                  <a:extLst>
                    <a:ext uri="{9D8B030D-6E8A-4147-A177-3AD203B41FA5}">
                      <a16:colId xmlns:a16="http://schemas.microsoft.com/office/drawing/2014/main" val="3081033748"/>
                    </a:ext>
                  </a:extLst>
                </a:gridCol>
                <a:gridCol w="905256">
                  <a:extLst>
                    <a:ext uri="{9D8B030D-6E8A-4147-A177-3AD203B41FA5}">
                      <a16:colId xmlns:a16="http://schemas.microsoft.com/office/drawing/2014/main" val="1124771695"/>
                    </a:ext>
                  </a:extLst>
                </a:gridCol>
                <a:gridCol w="905256">
                  <a:extLst>
                    <a:ext uri="{9D8B030D-6E8A-4147-A177-3AD203B41FA5}">
                      <a16:colId xmlns:a16="http://schemas.microsoft.com/office/drawing/2014/main" val="3779290587"/>
                    </a:ext>
                  </a:extLst>
                </a:gridCol>
                <a:gridCol w="905256">
                  <a:extLst>
                    <a:ext uri="{9D8B030D-6E8A-4147-A177-3AD203B41FA5}">
                      <a16:colId xmlns:a16="http://schemas.microsoft.com/office/drawing/2014/main" val="2911206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37163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- 2021-04-06 10:37:54</a:t>
                      </a:r>
                      <a:r>
                        <a:rPr kumimoji="0" lang="en-US" sz="1000" b="0" i="0" u="none" strike="noStrike" kern="1200" cap="none" spc="0" normalizeH="0" baseline="0" noProof="0">
                          <a:ln>
                            <a:noFill/>
                          </a:ln>
                          <a:solidFill>
                            <a:prstClr val="black"/>
                          </a:solidFill>
                          <a:effectLst/>
                          <a:uLnTx/>
                          <a:uFillTx/>
                          <a:latin typeface="+mn-lt"/>
                          <a:ea typeface="+mn-ea"/>
                          <a:cs typeface="+mn-cs"/>
                        </a:rPr>
                        <a:t>
 Para-Leichtathlet Mathias Mester geht voran und möchte anderen Sportler:innen ein Vorbild sein. 
🎧 Mehr zu Mester und den Paralympics hört ihr im neuen Sportschau-Olympia-Podcast (Link in Bio). 
#Paralympics #Podcast #Mester #Sport #Leichtathletik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168677938_3019774874921225_8352124047200662042_n.jpg?_nc_cat=101&amp;ccb=1-3&amp;_nc_sid=8ae9d6&amp;_nc_ohc=_J5xBMZD6coAX_6f5TC&amp;_nc_ht=scontent-iad3-1.cdninstagram.com&amp;oh=1ea443b3ab4253d9003e545141508085&amp;oe=609604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206474</a:t>
                      </a:r>
                    </a:p>
                  </a:txBody>
                  <a:tcPr/>
                </a:tc>
                <a:extLst>
                  <a:ext uri="{0D108BD9-81ED-4DB2-BD59-A6C34878D82A}">
                    <a16:rowId xmlns:a16="http://schemas.microsoft.com/office/drawing/2014/main" val="2529186431"/>
                  </a:ext>
                </a:extLst>
              </a:tr>
            </a:tbl>
          </a:graphicData>
        </a:graphic>
      </p:graphicFrame>
      <p:sp>
        <p:nvSpPr>
          <p:cNvPr id="4" name="Text Placeholder 3">
            <a:extLst>
              <a:ext uri="{FF2B5EF4-FFF2-40B4-BE49-F238E27FC236}">
                <a16:creationId xmlns:a16="http://schemas.microsoft.com/office/drawing/2014/main" id="{98AA2E56-1A70-4D40-8C3C-2E4681EC3E07}"/>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752304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91A93-BAFD-4765-B0D9-44FCDCED29DE}"/>
              </a:ext>
            </a:extLst>
          </p:cNvPr>
          <p:cNvSpPr>
            <a:spLocks noGrp="1"/>
          </p:cNvSpPr>
          <p:nvPr>
            <p:ph type="title"/>
          </p:nvPr>
        </p:nvSpPr>
        <p:spPr/>
        <p:txBody>
          <a:bodyPr/>
          <a:lstStyle/>
          <a:p>
            <a:r>
              <a:rPr lang="de-DE"/>
              <a:t>Instagram Posts auf Instagram nach Reichweite und Interaktionen | SoM_PB1 - 23 of 25</a:t>
            </a:r>
            <a:endParaRPr lang="en-US"/>
          </a:p>
        </p:txBody>
      </p:sp>
      <p:graphicFrame>
        <p:nvGraphicFramePr>
          <p:cNvPr id="5" name="Table Placeholder 4">
            <a:extLst>
              <a:ext uri="{FF2B5EF4-FFF2-40B4-BE49-F238E27FC236}">
                <a16:creationId xmlns:a16="http://schemas.microsoft.com/office/drawing/2014/main" id="{243296A4-276F-496D-BCBA-C3989142446E}"/>
              </a:ext>
            </a:extLst>
          </p:cNvPr>
          <p:cNvGraphicFramePr>
            <a:graphicFrameLocks noGrp="1"/>
          </p:cNvGraphicFramePr>
          <p:nvPr>
            <p:ph type="tbl" sz="quarter" idx="13"/>
            <p:extLst>
              <p:ext uri="{D42A27DB-BD31-4B8C-83A1-F6EECF244321}">
                <p14:modId xmlns:p14="http://schemas.microsoft.com/office/powerpoint/2010/main" val="2701855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86616607"/>
                    </a:ext>
                  </a:extLst>
                </a:gridCol>
                <a:gridCol w="1810512">
                  <a:extLst>
                    <a:ext uri="{9D8B030D-6E8A-4147-A177-3AD203B41FA5}">
                      <a16:colId xmlns:a16="http://schemas.microsoft.com/office/drawing/2014/main" val="3913683266"/>
                    </a:ext>
                  </a:extLst>
                </a:gridCol>
                <a:gridCol w="905256">
                  <a:extLst>
                    <a:ext uri="{9D8B030D-6E8A-4147-A177-3AD203B41FA5}">
                      <a16:colId xmlns:a16="http://schemas.microsoft.com/office/drawing/2014/main" val="599992375"/>
                    </a:ext>
                  </a:extLst>
                </a:gridCol>
                <a:gridCol w="905256">
                  <a:extLst>
                    <a:ext uri="{9D8B030D-6E8A-4147-A177-3AD203B41FA5}">
                      <a16:colId xmlns:a16="http://schemas.microsoft.com/office/drawing/2014/main" val="2753185978"/>
                    </a:ext>
                  </a:extLst>
                </a:gridCol>
                <a:gridCol w="905256">
                  <a:extLst>
                    <a:ext uri="{9D8B030D-6E8A-4147-A177-3AD203B41FA5}">
                      <a16:colId xmlns:a16="http://schemas.microsoft.com/office/drawing/2014/main" val="754284078"/>
                    </a:ext>
                  </a:extLst>
                </a:gridCol>
                <a:gridCol w="905256">
                  <a:extLst>
                    <a:ext uri="{9D8B030D-6E8A-4147-A177-3AD203B41FA5}">
                      <a16:colId xmlns:a16="http://schemas.microsoft.com/office/drawing/2014/main" val="61690492"/>
                    </a:ext>
                  </a:extLst>
                </a:gridCol>
                <a:gridCol w="905256">
                  <a:extLst>
                    <a:ext uri="{9D8B030D-6E8A-4147-A177-3AD203B41FA5}">
                      <a16:colId xmlns:a16="http://schemas.microsoft.com/office/drawing/2014/main" val="1917433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20818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- 2021-03-27 19:51:59</a:t>
                      </a:r>
                      <a:r>
                        <a:rPr kumimoji="0" lang="en-US" sz="1000" b="0" i="0" u="none" strike="noStrike" kern="1200" cap="none" spc="0" normalizeH="0" baseline="0" noProof="0">
                          <a:ln>
                            <a:noFill/>
                          </a:ln>
                          <a:solidFill>
                            <a:prstClr val="black"/>
                          </a:solidFill>
                          <a:effectLst/>
                          <a:uLnTx/>
                          <a:uFillTx/>
                          <a:latin typeface="+mn-lt"/>
                          <a:ea typeface="+mn-ea"/>
                          <a:cs typeface="+mn-cs"/>
                        </a:rPr>
                        <a:t>
 Sing when you're winning 🎤🎶
#dfb #joachimlöw #bundestrainer #pressekonferenz #dfbteam #nationalmannschaft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165269082_432759808019746_4208917196414767822_n.jpg?tp=1&amp;_nc_ht=scontent.cdninstagram.com&amp;_nc_cat=110&amp;_nc_ohc=Hf-KA3dkffIAX_xsXdf&amp;edm=AMO9-JQAAAAA&amp;ccb=7-4&amp;oh=887143bed883d5299fb7c83adf9d1abe&amp;oe=60717841&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206217</a:t>
                      </a:r>
                    </a:p>
                  </a:txBody>
                  <a:tcPr/>
                </a:tc>
                <a:extLst>
                  <a:ext uri="{0D108BD9-81ED-4DB2-BD59-A6C34878D82A}">
                    <a16:rowId xmlns:a16="http://schemas.microsoft.com/office/drawing/2014/main" val="3464076095"/>
                  </a:ext>
                </a:extLst>
              </a:tr>
            </a:tbl>
          </a:graphicData>
        </a:graphic>
      </p:graphicFrame>
      <p:sp>
        <p:nvSpPr>
          <p:cNvPr id="4" name="Text Placeholder 3">
            <a:extLst>
              <a:ext uri="{FF2B5EF4-FFF2-40B4-BE49-F238E27FC236}">
                <a16:creationId xmlns:a16="http://schemas.microsoft.com/office/drawing/2014/main" id="{65760619-C20C-4CF6-B6F7-0E24CEE31398}"/>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4060100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64CF6-C09E-4BC7-B6B4-A256AD428012}"/>
              </a:ext>
            </a:extLst>
          </p:cNvPr>
          <p:cNvSpPr>
            <a:spLocks noGrp="1"/>
          </p:cNvSpPr>
          <p:nvPr>
            <p:ph type="title"/>
          </p:nvPr>
        </p:nvSpPr>
        <p:spPr/>
        <p:txBody>
          <a:bodyPr/>
          <a:lstStyle/>
          <a:p>
            <a:r>
              <a:rPr lang="de-DE"/>
              <a:t>Instagram Posts auf Instagram nach Reichweite und Interaktionen | SoM_PB1 - 24 of 25</a:t>
            </a:r>
            <a:endParaRPr lang="en-US"/>
          </a:p>
        </p:txBody>
      </p:sp>
      <p:graphicFrame>
        <p:nvGraphicFramePr>
          <p:cNvPr id="5" name="Table Placeholder 4">
            <a:extLst>
              <a:ext uri="{FF2B5EF4-FFF2-40B4-BE49-F238E27FC236}">
                <a16:creationId xmlns:a16="http://schemas.microsoft.com/office/drawing/2014/main" id="{96611FBC-009D-4BB6-A094-416DE27A98A0}"/>
              </a:ext>
            </a:extLst>
          </p:cNvPr>
          <p:cNvGraphicFramePr>
            <a:graphicFrameLocks noGrp="1"/>
          </p:cNvGraphicFramePr>
          <p:nvPr>
            <p:ph type="tbl" sz="quarter" idx="13"/>
            <p:extLst>
              <p:ext uri="{D42A27DB-BD31-4B8C-83A1-F6EECF244321}">
                <p14:modId xmlns:p14="http://schemas.microsoft.com/office/powerpoint/2010/main" val="201082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91537083"/>
                    </a:ext>
                  </a:extLst>
                </a:gridCol>
                <a:gridCol w="1810512">
                  <a:extLst>
                    <a:ext uri="{9D8B030D-6E8A-4147-A177-3AD203B41FA5}">
                      <a16:colId xmlns:a16="http://schemas.microsoft.com/office/drawing/2014/main" val="934269756"/>
                    </a:ext>
                  </a:extLst>
                </a:gridCol>
                <a:gridCol w="905256">
                  <a:extLst>
                    <a:ext uri="{9D8B030D-6E8A-4147-A177-3AD203B41FA5}">
                      <a16:colId xmlns:a16="http://schemas.microsoft.com/office/drawing/2014/main" val="314172628"/>
                    </a:ext>
                  </a:extLst>
                </a:gridCol>
                <a:gridCol w="905256">
                  <a:extLst>
                    <a:ext uri="{9D8B030D-6E8A-4147-A177-3AD203B41FA5}">
                      <a16:colId xmlns:a16="http://schemas.microsoft.com/office/drawing/2014/main" val="2943531535"/>
                    </a:ext>
                  </a:extLst>
                </a:gridCol>
                <a:gridCol w="905256">
                  <a:extLst>
                    <a:ext uri="{9D8B030D-6E8A-4147-A177-3AD203B41FA5}">
                      <a16:colId xmlns:a16="http://schemas.microsoft.com/office/drawing/2014/main" val="2893456649"/>
                    </a:ext>
                  </a:extLst>
                </a:gridCol>
                <a:gridCol w="905256">
                  <a:extLst>
                    <a:ext uri="{9D8B030D-6E8A-4147-A177-3AD203B41FA5}">
                      <a16:colId xmlns:a16="http://schemas.microsoft.com/office/drawing/2014/main" val="339367105"/>
                    </a:ext>
                  </a:extLst>
                </a:gridCol>
                <a:gridCol w="905256">
                  <a:extLst>
                    <a:ext uri="{9D8B030D-6E8A-4147-A177-3AD203B41FA5}">
                      <a16:colId xmlns:a16="http://schemas.microsoft.com/office/drawing/2014/main" val="1209429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79692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- 2021-03-28 15:00:25</a:t>
                      </a:r>
                      <a:r>
                        <a:rPr kumimoji="0" lang="en-US" sz="1000" b="0" i="0" u="none" strike="noStrike" kern="1200" cap="none" spc="0" normalizeH="0" baseline="0" noProof="0">
                          <a:ln>
                            <a:noFill/>
                          </a:ln>
                          <a:solidFill>
                            <a:prstClr val="black"/>
                          </a:solidFill>
                          <a:effectLst/>
                          <a:uLnTx/>
                          <a:uFillTx/>
                          <a:latin typeface="+mn-lt"/>
                          <a:ea typeface="+mn-ea"/>
                          <a:cs typeface="+mn-cs"/>
                        </a:rPr>
                        <a:t>
 Die Skisprung-Familie hält zusammen - Mit einer Botschaft der Kollegen für den am Freitag schwer gestürzten Norweger Daniel-André Tande, der sogar im Koma lag, geht die Skisprung Saison 20/21 im slowenischen Planica zu Ende. 💪 
#getwellsoon #getwellsoonandretande #AndreTande #DanielAndreTande #Planica #Skijumping #Skifliegen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164953703_446696879775552_1784395007284949634_n.jpg?_nc_cat=105&amp;ccb=1-3&amp;_nc_sid=8ae9d6&amp;_nc_ohc=qOjQzQfC5ksAX-s-vfy&amp;_nc_ht=scontent-iad3-1.cdninstagram.com&amp;oh=ee961566d2aca26e66eb61ab262c1c22&amp;oe=609411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204421</a:t>
                      </a:r>
                    </a:p>
                  </a:txBody>
                  <a:tcPr/>
                </a:tc>
                <a:extLst>
                  <a:ext uri="{0D108BD9-81ED-4DB2-BD59-A6C34878D82A}">
                    <a16:rowId xmlns:a16="http://schemas.microsoft.com/office/drawing/2014/main" val="59379657"/>
                  </a:ext>
                </a:extLst>
              </a:tr>
            </a:tbl>
          </a:graphicData>
        </a:graphic>
      </p:graphicFrame>
      <p:sp>
        <p:nvSpPr>
          <p:cNvPr id="4" name="Text Placeholder 3">
            <a:extLst>
              <a:ext uri="{FF2B5EF4-FFF2-40B4-BE49-F238E27FC236}">
                <a16:creationId xmlns:a16="http://schemas.microsoft.com/office/drawing/2014/main" id="{CF121A45-06F2-4C06-86EA-AD9C213BDF95}"/>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9772328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EDCBF-A28C-4296-8012-BE8E331B0E87}"/>
              </a:ext>
            </a:extLst>
          </p:cNvPr>
          <p:cNvSpPr>
            <a:spLocks noGrp="1"/>
          </p:cNvSpPr>
          <p:nvPr>
            <p:ph type="title"/>
          </p:nvPr>
        </p:nvSpPr>
        <p:spPr/>
        <p:txBody>
          <a:bodyPr/>
          <a:lstStyle/>
          <a:p>
            <a:r>
              <a:rPr lang="de-DE"/>
              <a:t>Instagram Posts auf Instagram nach Reichweite und Interaktionen | SoM_PB1 - 25 of 25</a:t>
            </a:r>
            <a:endParaRPr lang="en-US"/>
          </a:p>
        </p:txBody>
      </p:sp>
      <p:graphicFrame>
        <p:nvGraphicFramePr>
          <p:cNvPr id="5" name="Table Placeholder 4">
            <a:extLst>
              <a:ext uri="{FF2B5EF4-FFF2-40B4-BE49-F238E27FC236}">
                <a16:creationId xmlns:a16="http://schemas.microsoft.com/office/drawing/2014/main" id="{E9914BF2-963F-41FA-89D6-880C2AEDAA49}"/>
              </a:ext>
            </a:extLst>
          </p:cNvPr>
          <p:cNvGraphicFramePr>
            <a:graphicFrameLocks noGrp="1"/>
          </p:cNvGraphicFramePr>
          <p:nvPr>
            <p:ph type="tbl" sz="quarter" idx="13"/>
            <p:extLst>
              <p:ext uri="{D42A27DB-BD31-4B8C-83A1-F6EECF244321}">
                <p14:modId xmlns:p14="http://schemas.microsoft.com/office/powerpoint/2010/main" val="4256167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03597378"/>
                    </a:ext>
                  </a:extLst>
                </a:gridCol>
                <a:gridCol w="1810512">
                  <a:extLst>
                    <a:ext uri="{9D8B030D-6E8A-4147-A177-3AD203B41FA5}">
                      <a16:colId xmlns:a16="http://schemas.microsoft.com/office/drawing/2014/main" val="3053326060"/>
                    </a:ext>
                  </a:extLst>
                </a:gridCol>
                <a:gridCol w="905256">
                  <a:extLst>
                    <a:ext uri="{9D8B030D-6E8A-4147-A177-3AD203B41FA5}">
                      <a16:colId xmlns:a16="http://schemas.microsoft.com/office/drawing/2014/main" val="3168568609"/>
                    </a:ext>
                  </a:extLst>
                </a:gridCol>
                <a:gridCol w="905256">
                  <a:extLst>
                    <a:ext uri="{9D8B030D-6E8A-4147-A177-3AD203B41FA5}">
                      <a16:colId xmlns:a16="http://schemas.microsoft.com/office/drawing/2014/main" val="679487480"/>
                    </a:ext>
                  </a:extLst>
                </a:gridCol>
                <a:gridCol w="905256">
                  <a:extLst>
                    <a:ext uri="{9D8B030D-6E8A-4147-A177-3AD203B41FA5}">
                      <a16:colId xmlns:a16="http://schemas.microsoft.com/office/drawing/2014/main" val="3818685276"/>
                    </a:ext>
                  </a:extLst>
                </a:gridCol>
                <a:gridCol w="905256">
                  <a:extLst>
                    <a:ext uri="{9D8B030D-6E8A-4147-A177-3AD203B41FA5}">
                      <a16:colId xmlns:a16="http://schemas.microsoft.com/office/drawing/2014/main" val="2566875712"/>
                    </a:ext>
                  </a:extLst>
                </a:gridCol>
                <a:gridCol w="905256">
                  <a:extLst>
                    <a:ext uri="{9D8B030D-6E8A-4147-A177-3AD203B41FA5}">
                      <a16:colId xmlns:a16="http://schemas.microsoft.com/office/drawing/2014/main" val="3959353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3165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monitor.wdr - 2021-03-29 16:15:20</a:t>
                      </a:r>
                      <a:r>
                        <a:rPr kumimoji="0" lang="de-DE" sz="1000" b="0" i="0" u="none" strike="noStrike" kern="1200" cap="none" spc="0" normalizeH="0" baseline="0" noProof="0">
                          <a:ln>
                            <a:noFill/>
                          </a:ln>
                          <a:solidFill>
                            <a:prstClr val="black"/>
                          </a:solidFill>
                          <a:effectLst/>
                          <a:uLnTx/>
                          <a:uFillTx/>
                          <a:latin typeface="+mn-lt"/>
                          <a:ea typeface="+mn-ea"/>
                          <a:cs typeface="+mn-cs"/>
                        </a:rPr>
                        <a:t>
 Mehr als die Hälfte der Covid-19 Patient:innen auf deutschen Intensivstationen werden invasiv beatmet. Und mehr als die Hälfte von ihnen stirbt. Ist wochenlange Intubation der richtige Weg? Immer mehr Expert:innen bezweifeln das. Weniger Intubierte, weniger Tote? Mehr dazu in unserem neuen Film drüben bei YouTube. Link in der Bio.
Was uns wichtig ist: Wir möchten mit diesem Thema nicht zu einer unnötigen Verunsicherung der Bevölkerung beitragen. Wir arbeiten mit größtmöglicher Sorgfalt und bilden bei medizinischen Themen berechtigte Kritik an Behandlungsmethoden ab. Das ist der Maßstab für unsere Berichterstattung. 
#corona #beatmung #intubation #monitorard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166453075_932116673992386_1293543087861419549_n.jpg?_nc_cat=107&amp;ccb=1-3&amp;_nc_sid=8ae9d6&amp;_nc_ohc=Mijomgm36MEAX_YjHPj&amp;_nc_oc=AQlBbwH5iRi6lPwoSgzzg35tYc7wnyKXoieQ6FH3J-_-SaNTegI3KRGBJV98G3-gH1E&amp;_nc_ht=scontent-iad3-1.cdninstagram.com&amp;oh=5691c8509a6467715d005bb23b7bb430&amp;oe=609377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202683</a:t>
                      </a:r>
                    </a:p>
                  </a:txBody>
                  <a:tcPr/>
                </a:tc>
                <a:extLst>
                  <a:ext uri="{0D108BD9-81ED-4DB2-BD59-A6C34878D82A}">
                    <a16:rowId xmlns:a16="http://schemas.microsoft.com/office/drawing/2014/main" val="4223725169"/>
                  </a:ext>
                </a:extLst>
              </a:tr>
            </a:tbl>
          </a:graphicData>
        </a:graphic>
      </p:graphicFrame>
      <p:sp>
        <p:nvSpPr>
          <p:cNvPr id="4" name="Text Placeholder 3">
            <a:extLst>
              <a:ext uri="{FF2B5EF4-FFF2-40B4-BE49-F238E27FC236}">
                <a16:creationId xmlns:a16="http://schemas.microsoft.com/office/drawing/2014/main" id="{255F907B-A161-4E36-B10E-4D6FC492BF77}"/>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634441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9E636-25C6-4167-96F9-44084DCF4C52}"/>
              </a:ext>
            </a:extLst>
          </p:cNvPr>
          <p:cNvSpPr>
            <a:spLocks noGrp="1"/>
          </p:cNvSpPr>
          <p:nvPr>
            <p:ph type="title"/>
          </p:nvPr>
        </p:nvSpPr>
        <p:spPr/>
        <p:txBody>
          <a:bodyPr/>
          <a:lstStyle/>
          <a:p>
            <a:r>
              <a:rPr lang="de-DE"/>
              <a:t>Facebook Facebook Posts nach Reichweite und Interaktionen | SoM_PB1 - 1 of 25</a:t>
            </a:r>
            <a:endParaRPr lang="en-US"/>
          </a:p>
        </p:txBody>
      </p:sp>
      <p:graphicFrame>
        <p:nvGraphicFramePr>
          <p:cNvPr id="5" name="Table Placeholder 4">
            <a:extLst>
              <a:ext uri="{FF2B5EF4-FFF2-40B4-BE49-F238E27FC236}">
                <a16:creationId xmlns:a16="http://schemas.microsoft.com/office/drawing/2014/main" id="{DDBAC737-EE8C-48A6-A217-EB2CB46098BF}"/>
              </a:ext>
            </a:extLst>
          </p:cNvPr>
          <p:cNvGraphicFramePr>
            <a:graphicFrameLocks noGrp="1"/>
          </p:cNvGraphicFramePr>
          <p:nvPr>
            <p:ph type="tbl" sz="quarter" idx="13"/>
            <p:extLst>
              <p:ext uri="{D42A27DB-BD31-4B8C-83A1-F6EECF244321}">
                <p14:modId xmlns:p14="http://schemas.microsoft.com/office/powerpoint/2010/main" val="2052900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06436640"/>
                    </a:ext>
                  </a:extLst>
                </a:gridCol>
                <a:gridCol w="1399032">
                  <a:extLst>
                    <a:ext uri="{9D8B030D-6E8A-4147-A177-3AD203B41FA5}">
                      <a16:colId xmlns:a16="http://schemas.microsoft.com/office/drawing/2014/main" val="2234739413"/>
                    </a:ext>
                  </a:extLst>
                </a:gridCol>
                <a:gridCol w="658368">
                  <a:extLst>
                    <a:ext uri="{9D8B030D-6E8A-4147-A177-3AD203B41FA5}">
                      <a16:colId xmlns:a16="http://schemas.microsoft.com/office/drawing/2014/main" val="2835352218"/>
                    </a:ext>
                  </a:extLst>
                </a:gridCol>
                <a:gridCol w="658368">
                  <a:extLst>
                    <a:ext uri="{9D8B030D-6E8A-4147-A177-3AD203B41FA5}">
                      <a16:colId xmlns:a16="http://schemas.microsoft.com/office/drawing/2014/main" val="406788522"/>
                    </a:ext>
                  </a:extLst>
                </a:gridCol>
                <a:gridCol w="658368">
                  <a:extLst>
                    <a:ext uri="{9D8B030D-6E8A-4147-A177-3AD203B41FA5}">
                      <a16:colId xmlns:a16="http://schemas.microsoft.com/office/drawing/2014/main" val="421528732"/>
                    </a:ext>
                  </a:extLst>
                </a:gridCol>
                <a:gridCol w="658368">
                  <a:extLst>
                    <a:ext uri="{9D8B030D-6E8A-4147-A177-3AD203B41FA5}">
                      <a16:colId xmlns:a16="http://schemas.microsoft.com/office/drawing/2014/main" val="2003086519"/>
                    </a:ext>
                  </a:extLst>
                </a:gridCol>
                <a:gridCol w="658368">
                  <a:extLst>
                    <a:ext uri="{9D8B030D-6E8A-4147-A177-3AD203B41FA5}">
                      <a16:colId xmlns:a16="http://schemas.microsoft.com/office/drawing/2014/main" val="2005459402"/>
                    </a:ext>
                  </a:extLst>
                </a:gridCol>
                <a:gridCol w="658368">
                  <a:extLst>
                    <a:ext uri="{9D8B030D-6E8A-4147-A177-3AD203B41FA5}">
                      <a16:colId xmlns:a16="http://schemas.microsoft.com/office/drawing/2014/main" val="1966033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7261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- 2021-03-26 19:30:00</a:t>
                      </a:r>
                      <a:r>
                        <a:rPr kumimoji="0" lang="de-DE" sz="1000" b="0" i="0" u="none" strike="noStrike" kern="1200" cap="none" spc="0" normalizeH="0" baseline="0" noProof="0">
                          <a:ln>
                            <a:noFill/>
                          </a:ln>
                          <a:solidFill>
                            <a:prstClr val="black"/>
                          </a:solidFill>
                          <a:effectLst/>
                          <a:uLnTx/>
                          <a:uFillTx/>
                          <a:latin typeface="+mn-lt"/>
                          <a:ea typeface="+mn-ea"/>
                          <a:cs typeface="+mn-cs"/>
                        </a:rPr>
                        <a:t>
 ⛸ Zurücklehnen und genießen – unser Kommentator nennt das Kurzprogramm von Yuzuru Hanyu "das beste in der Geschichte des Eiskunstlaufes."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152105987_1076184556209198_4195281328861084846_n.jpg?_nc_cat=106&amp;ccb=1-3&amp;_nc_sid=ad6a45&amp;_nc_ohc=CXpHAIWrkusAX_EeIfv&amp;_nc_ht=scontent-iad3-2.xx&amp;tp=7&amp;oh=a2ed27778df1ba511ddb28f834135f63&amp;oe=60965C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4.3963 %</a:t>
                      </a:r>
                    </a:p>
                  </a:txBody>
                  <a:tcPr/>
                </a:tc>
                <a:extLst>
                  <a:ext uri="{0D108BD9-81ED-4DB2-BD59-A6C34878D82A}">
                    <a16:rowId xmlns:a16="http://schemas.microsoft.com/office/drawing/2014/main" val="2797671977"/>
                  </a:ext>
                </a:extLst>
              </a:tr>
            </a:tbl>
          </a:graphicData>
        </a:graphic>
      </p:graphicFrame>
      <p:sp>
        <p:nvSpPr>
          <p:cNvPr id="4" name="Text Placeholder 3">
            <a:extLst>
              <a:ext uri="{FF2B5EF4-FFF2-40B4-BE49-F238E27FC236}">
                <a16:creationId xmlns:a16="http://schemas.microsoft.com/office/drawing/2014/main" id="{1BE88EAE-7CB9-402E-A009-8E3F6FDA9137}"/>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350242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99E16-674F-4716-8299-12A78847BA2C}"/>
              </a:ext>
            </a:extLst>
          </p:cNvPr>
          <p:cNvSpPr>
            <a:spLocks noGrp="1"/>
          </p:cNvSpPr>
          <p:nvPr>
            <p:ph type="title"/>
          </p:nvPr>
        </p:nvSpPr>
        <p:spPr/>
        <p:txBody>
          <a:bodyPr/>
          <a:lstStyle/>
          <a:p>
            <a:r>
              <a:rPr lang="de-DE"/>
              <a:t>Facebook Facebook Posts nach Reichweite und Interaktionen | SoM_PB1 - 2 of 25</a:t>
            </a:r>
            <a:endParaRPr lang="en-US"/>
          </a:p>
        </p:txBody>
      </p:sp>
      <p:graphicFrame>
        <p:nvGraphicFramePr>
          <p:cNvPr id="5" name="Table Placeholder 4">
            <a:extLst>
              <a:ext uri="{FF2B5EF4-FFF2-40B4-BE49-F238E27FC236}">
                <a16:creationId xmlns:a16="http://schemas.microsoft.com/office/drawing/2014/main" id="{A0E96F07-7D6E-4F46-A8C7-CA17AE6DE826}"/>
              </a:ext>
            </a:extLst>
          </p:cNvPr>
          <p:cNvGraphicFramePr>
            <a:graphicFrameLocks noGrp="1"/>
          </p:cNvGraphicFramePr>
          <p:nvPr>
            <p:ph type="tbl" sz="quarter" idx="13"/>
            <p:extLst>
              <p:ext uri="{D42A27DB-BD31-4B8C-83A1-F6EECF244321}">
                <p14:modId xmlns:p14="http://schemas.microsoft.com/office/powerpoint/2010/main" val="279014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60235498"/>
                    </a:ext>
                  </a:extLst>
                </a:gridCol>
                <a:gridCol w="1399032">
                  <a:extLst>
                    <a:ext uri="{9D8B030D-6E8A-4147-A177-3AD203B41FA5}">
                      <a16:colId xmlns:a16="http://schemas.microsoft.com/office/drawing/2014/main" val="3685253665"/>
                    </a:ext>
                  </a:extLst>
                </a:gridCol>
                <a:gridCol w="658368">
                  <a:extLst>
                    <a:ext uri="{9D8B030D-6E8A-4147-A177-3AD203B41FA5}">
                      <a16:colId xmlns:a16="http://schemas.microsoft.com/office/drawing/2014/main" val="2919355067"/>
                    </a:ext>
                  </a:extLst>
                </a:gridCol>
                <a:gridCol w="658368">
                  <a:extLst>
                    <a:ext uri="{9D8B030D-6E8A-4147-A177-3AD203B41FA5}">
                      <a16:colId xmlns:a16="http://schemas.microsoft.com/office/drawing/2014/main" val="2063861042"/>
                    </a:ext>
                  </a:extLst>
                </a:gridCol>
                <a:gridCol w="658368">
                  <a:extLst>
                    <a:ext uri="{9D8B030D-6E8A-4147-A177-3AD203B41FA5}">
                      <a16:colId xmlns:a16="http://schemas.microsoft.com/office/drawing/2014/main" val="2238129027"/>
                    </a:ext>
                  </a:extLst>
                </a:gridCol>
                <a:gridCol w="658368">
                  <a:extLst>
                    <a:ext uri="{9D8B030D-6E8A-4147-A177-3AD203B41FA5}">
                      <a16:colId xmlns:a16="http://schemas.microsoft.com/office/drawing/2014/main" val="3909276754"/>
                    </a:ext>
                  </a:extLst>
                </a:gridCol>
                <a:gridCol w="658368">
                  <a:extLst>
                    <a:ext uri="{9D8B030D-6E8A-4147-A177-3AD203B41FA5}">
                      <a16:colId xmlns:a16="http://schemas.microsoft.com/office/drawing/2014/main" val="534216685"/>
                    </a:ext>
                  </a:extLst>
                </a:gridCol>
                <a:gridCol w="658368">
                  <a:extLst>
                    <a:ext uri="{9D8B030D-6E8A-4147-A177-3AD203B41FA5}">
                      <a16:colId xmlns:a16="http://schemas.microsoft.com/office/drawing/2014/main" val="1086261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9253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- 2021-03-24 21:19:07</a:t>
                      </a:r>
                      <a:r>
                        <a:rPr kumimoji="0" lang="de-DE" sz="1000" b="0" i="0" u="none" strike="noStrike" kern="1200" cap="none" spc="0" normalizeH="0" baseline="0" noProof="0">
                          <a:ln>
                            <a:noFill/>
                          </a:ln>
                          <a:solidFill>
                            <a:prstClr val="black"/>
                          </a:solidFill>
                          <a:effectLst/>
                          <a:uLnTx/>
                          <a:uFillTx/>
                          <a:latin typeface="+mn-lt"/>
                          <a:ea typeface="+mn-ea"/>
                          <a:cs typeface="+mn-cs"/>
                        </a:rPr>
                        <a:t>
 Menschenrechte auf und neben dem Platz - beim WM-Qualifikationsspiel in Gibraltar weist die norwegische Fußball-Nationalmannschaft auf die prekäre Menschenrechtslage in Katar hin. Seit gut einem Monat wird in Norwegen deshalb auch über einen Boykott der WM diskutiert.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164498602_10160028299509369_1605379811050607381_n.jpg?_nc_cat=109&amp;ccb=1-3&amp;_nc_sid=8024bb&amp;_nc_ohc=m8040sS1iZQAX9l8lBt&amp;_nc_ht=scontent-iad3-2.xx&amp;tp=7&amp;reslog=d&amp;oh=5cb0621b09bf21b564ffb0016384f94e&amp;oe=60946A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3.0431 %</a:t>
                      </a:r>
                    </a:p>
                  </a:txBody>
                  <a:tcPr/>
                </a:tc>
                <a:extLst>
                  <a:ext uri="{0D108BD9-81ED-4DB2-BD59-A6C34878D82A}">
                    <a16:rowId xmlns:a16="http://schemas.microsoft.com/office/drawing/2014/main" val="1520002138"/>
                  </a:ext>
                </a:extLst>
              </a:tr>
            </a:tbl>
          </a:graphicData>
        </a:graphic>
      </p:graphicFrame>
      <p:sp>
        <p:nvSpPr>
          <p:cNvPr id="4" name="Text Placeholder 3">
            <a:extLst>
              <a:ext uri="{FF2B5EF4-FFF2-40B4-BE49-F238E27FC236}">
                <a16:creationId xmlns:a16="http://schemas.microsoft.com/office/drawing/2014/main" id="{F7C8E80F-73B3-4385-AA3C-58F26C60A228}"/>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821073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06ED5-4460-4C12-BEAC-077AF0EE8A77}"/>
              </a:ext>
            </a:extLst>
          </p:cNvPr>
          <p:cNvSpPr>
            <a:spLocks noGrp="1"/>
          </p:cNvSpPr>
          <p:nvPr>
            <p:ph type="title"/>
          </p:nvPr>
        </p:nvSpPr>
        <p:spPr/>
        <p:txBody>
          <a:bodyPr/>
          <a:lstStyle/>
          <a:p>
            <a:r>
              <a:rPr lang="de-DE"/>
              <a:t>Facebook Facebook Posts nach Reichweite und Interaktionen | SoM_PB1 - 3 of 25</a:t>
            </a:r>
            <a:endParaRPr lang="en-US"/>
          </a:p>
        </p:txBody>
      </p:sp>
      <p:graphicFrame>
        <p:nvGraphicFramePr>
          <p:cNvPr id="5" name="Table Placeholder 4">
            <a:extLst>
              <a:ext uri="{FF2B5EF4-FFF2-40B4-BE49-F238E27FC236}">
                <a16:creationId xmlns:a16="http://schemas.microsoft.com/office/drawing/2014/main" id="{E4984AF7-3B6B-493A-8BB5-7B7FE4D2E89A}"/>
              </a:ext>
            </a:extLst>
          </p:cNvPr>
          <p:cNvGraphicFramePr>
            <a:graphicFrameLocks noGrp="1"/>
          </p:cNvGraphicFramePr>
          <p:nvPr>
            <p:ph type="tbl" sz="quarter" idx="13"/>
            <p:extLst>
              <p:ext uri="{D42A27DB-BD31-4B8C-83A1-F6EECF244321}">
                <p14:modId xmlns:p14="http://schemas.microsoft.com/office/powerpoint/2010/main" val="1313020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67149563"/>
                    </a:ext>
                  </a:extLst>
                </a:gridCol>
                <a:gridCol w="1399032">
                  <a:extLst>
                    <a:ext uri="{9D8B030D-6E8A-4147-A177-3AD203B41FA5}">
                      <a16:colId xmlns:a16="http://schemas.microsoft.com/office/drawing/2014/main" val="2533085934"/>
                    </a:ext>
                  </a:extLst>
                </a:gridCol>
                <a:gridCol w="658368">
                  <a:extLst>
                    <a:ext uri="{9D8B030D-6E8A-4147-A177-3AD203B41FA5}">
                      <a16:colId xmlns:a16="http://schemas.microsoft.com/office/drawing/2014/main" val="2658766049"/>
                    </a:ext>
                  </a:extLst>
                </a:gridCol>
                <a:gridCol w="658368">
                  <a:extLst>
                    <a:ext uri="{9D8B030D-6E8A-4147-A177-3AD203B41FA5}">
                      <a16:colId xmlns:a16="http://schemas.microsoft.com/office/drawing/2014/main" val="302361686"/>
                    </a:ext>
                  </a:extLst>
                </a:gridCol>
                <a:gridCol w="658368">
                  <a:extLst>
                    <a:ext uri="{9D8B030D-6E8A-4147-A177-3AD203B41FA5}">
                      <a16:colId xmlns:a16="http://schemas.microsoft.com/office/drawing/2014/main" val="2117850292"/>
                    </a:ext>
                  </a:extLst>
                </a:gridCol>
                <a:gridCol w="658368">
                  <a:extLst>
                    <a:ext uri="{9D8B030D-6E8A-4147-A177-3AD203B41FA5}">
                      <a16:colId xmlns:a16="http://schemas.microsoft.com/office/drawing/2014/main" val="741826899"/>
                    </a:ext>
                  </a:extLst>
                </a:gridCol>
                <a:gridCol w="658368">
                  <a:extLst>
                    <a:ext uri="{9D8B030D-6E8A-4147-A177-3AD203B41FA5}">
                      <a16:colId xmlns:a16="http://schemas.microsoft.com/office/drawing/2014/main" val="2479291375"/>
                    </a:ext>
                  </a:extLst>
                </a:gridCol>
                <a:gridCol w="658368">
                  <a:extLst>
                    <a:ext uri="{9D8B030D-6E8A-4147-A177-3AD203B41FA5}">
                      <a16:colId xmlns:a16="http://schemas.microsoft.com/office/drawing/2014/main" val="343551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86931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Heimatflimmern - 2021-03-30 06:13:00</a:t>
                      </a:r>
                      <a:r>
                        <a:rPr kumimoji="0" lang="de-DE" sz="1000" b="0" i="0" u="none" strike="noStrike" kern="1200" cap="none" spc="0" normalizeH="0" baseline="0" noProof="0">
                          <a:ln>
                            <a:noFill/>
                          </a:ln>
                          <a:solidFill>
                            <a:prstClr val="black"/>
                          </a:solidFill>
                          <a:effectLst/>
                          <a:uLnTx/>
                          <a:uFillTx/>
                          <a:latin typeface="+mn-lt"/>
                          <a:ea typeface="+mn-ea"/>
                          <a:cs typeface="+mn-cs"/>
                        </a:rPr>
                        <a:t>
 "Tobias" letzte Schicht unter Tage! 1966 wurde das Ende der Grubenpferd-Ära gefeiert 🐴 Wir blicken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143351848_910399593057906_1909106268236505859_n.jpg?_nc_cat=104&amp;ccb=1-3&amp;_nc_sid=ad6a45&amp;_nc_ohc=v1jkHKhc5rkAX8pXIbe&amp;_nc_ht=scontent-iad3-1.xx&amp;tp=6&amp;oh=42c05a3347cc10d66938d99ba3133d90&amp;oe=60946B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44.2548 %</a:t>
                      </a:r>
                    </a:p>
                  </a:txBody>
                  <a:tcPr/>
                </a:tc>
                <a:extLst>
                  <a:ext uri="{0D108BD9-81ED-4DB2-BD59-A6C34878D82A}">
                    <a16:rowId xmlns:a16="http://schemas.microsoft.com/office/drawing/2014/main" val="1776003902"/>
                  </a:ext>
                </a:extLst>
              </a:tr>
            </a:tbl>
          </a:graphicData>
        </a:graphic>
      </p:graphicFrame>
      <p:sp>
        <p:nvSpPr>
          <p:cNvPr id="4" name="Text Placeholder 3">
            <a:extLst>
              <a:ext uri="{FF2B5EF4-FFF2-40B4-BE49-F238E27FC236}">
                <a16:creationId xmlns:a16="http://schemas.microsoft.com/office/drawing/2014/main" id="{A16809BF-2A20-45E4-9FEE-AF2EB2E7AC72}"/>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12240381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00BBF-B06B-450C-B7DA-4B69FA6CC186}"/>
              </a:ext>
            </a:extLst>
          </p:cNvPr>
          <p:cNvSpPr>
            <a:spLocks noGrp="1"/>
          </p:cNvSpPr>
          <p:nvPr>
            <p:ph type="title"/>
          </p:nvPr>
        </p:nvSpPr>
        <p:spPr/>
        <p:txBody>
          <a:bodyPr/>
          <a:lstStyle/>
          <a:p>
            <a:r>
              <a:rPr lang="de-DE"/>
              <a:t>Facebook Facebook Posts nach Reichweite und Interaktionen | SoM_PB1 - 4 of 25</a:t>
            </a:r>
            <a:endParaRPr lang="en-US"/>
          </a:p>
        </p:txBody>
      </p:sp>
      <p:graphicFrame>
        <p:nvGraphicFramePr>
          <p:cNvPr id="5" name="Table Placeholder 4">
            <a:extLst>
              <a:ext uri="{FF2B5EF4-FFF2-40B4-BE49-F238E27FC236}">
                <a16:creationId xmlns:a16="http://schemas.microsoft.com/office/drawing/2014/main" id="{6BEDFF4B-7E48-4EE1-9E2F-425166B97CCB}"/>
              </a:ext>
            </a:extLst>
          </p:cNvPr>
          <p:cNvGraphicFramePr>
            <a:graphicFrameLocks noGrp="1"/>
          </p:cNvGraphicFramePr>
          <p:nvPr>
            <p:ph type="tbl" sz="quarter" idx="13"/>
            <p:extLst>
              <p:ext uri="{D42A27DB-BD31-4B8C-83A1-F6EECF244321}">
                <p14:modId xmlns:p14="http://schemas.microsoft.com/office/powerpoint/2010/main" val="2984706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98461529"/>
                    </a:ext>
                  </a:extLst>
                </a:gridCol>
                <a:gridCol w="1399032">
                  <a:extLst>
                    <a:ext uri="{9D8B030D-6E8A-4147-A177-3AD203B41FA5}">
                      <a16:colId xmlns:a16="http://schemas.microsoft.com/office/drawing/2014/main" val="1266626294"/>
                    </a:ext>
                  </a:extLst>
                </a:gridCol>
                <a:gridCol w="658368">
                  <a:extLst>
                    <a:ext uri="{9D8B030D-6E8A-4147-A177-3AD203B41FA5}">
                      <a16:colId xmlns:a16="http://schemas.microsoft.com/office/drawing/2014/main" val="2588695675"/>
                    </a:ext>
                  </a:extLst>
                </a:gridCol>
                <a:gridCol w="658368">
                  <a:extLst>
                    <a:ext uri="{9D8B030D-6E8A-4147-A177-3AD203B41FA5}">
                      <a16:colId xmlns:a16="http://schemas.microsoft.com/office/drawing/2014/main" val="362516481"/>
                    </a:ext>
                  </a:extLst>
                </a:gridCol>
                <a:gridCol w="658368">
                  <a:extLst>
                    <a:ext uri="{9D8B030D-6E8A-4147-A177-3AD203B41FA5}">
                      <a16:colId xmlns:a16="http://schemas.microsoft.com/office/drawing/2014/main" val="2420725979"/>
                    </a:ext>
                  </a:extLst>
                </a:gridCol>
                <a:gridCol w="658368">
                  <a:extLst>
                    <a:ext uri="{9D8B030D-6E8A-4147-A177-3AD203B41FA5}">
                      <a16:colId xmlns:a16="http://schemas.microsoft.com/office/drawing/2014/main" val="2184561011"/>
                    </a:ext>
                  </a:extLst>
                </a:gridCol>
                <a:gridCol w="658368">
                  <a:extLst>
                    <a:ext uri="{9D8B030D-6E8A-4147-A177-3AD203B41FA5}">
                      <a16:colId xmlns:a16="http://schemas.microsoft.com/office/drawing/2014/main" val="1509762931"/>
                    </a:ext>
                  </a:extLst>
                </a:gridCol>
                <a:gridCol w="658368">
                  <a:extLst>
                    <a:ext uri="{9D8B030D-6E8A-4147-A177-3AD203B41FA5}">
                      <a16:colId xmlns:a16="http://schemas.microsoft.com/office/drawing/2014/main" val="3449866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2251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- 2021-03-27 18:23:23</a:t>
                      </a:r>
                      <a:r>
                        <a:rPr kumimoji="0" lang="de-DE" sz="1000" b="0" i="0" u="none" strike="noStrike" kern="1200" cap="none" spc="0" normalizeH="0" baseline="0" noProof="0">
                          <a:ln>
                            <a:noFill/>
                          </a:ln>
                          <a:solidFill>
                            <a:prstClr val="black"/>
                          </a:solidFill>
                          <a:effectLst/>
                          <a:uLnTx/>
                          <a:uFillTx/>
                          <a:latin typeface="+mn-lt"/>
                          <a:ea typeface="+mn-ea"/>
                          <a:cs typeface="+mn-cs"/>
                        </a:rPr>
                        <a:t>
 Sadiman lebt in Indonesien in einer Gegend, die noch vor wenigen Jahren unter arger Dürre gelitten hat. Deshalb hat Sadiman etwas unternommen: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162094213_514424963324570_8220955843791298452_n.jpg?_nc_cat=100&amp;ccb=1-3&amp;_nc_sid=ad6a45&amp;_nc_ohc=1uaaqdgrRuMAX9J1_7S&amp;_nc_ht=scontent-iad3-1.xx&amp;tp=6&amp;oh=7d6e4cde499f63a689470240e6ea9691&amp;oe=6095290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9.6091 %</a:t>
                      </a:r>
                    </a:p>
                  </a:txBody>
                  <a:tcPr/>
                </a:tc>
                <a:extLst>
                  <a:ext uri="{0D108BD9-81ED-4DB2-BD59-A6C34878D82A}">
                    <a16:rowId xmlns:a16="http://schemas.microsoft.com/office/drawing/2014/main" val="643349924"/>
                  </a:ext>
                </a:extLst>
              </a:tr>
            </a:tbl>
          </a:graphicData>
        </a:graphic>
      </p:graphicFrame>
      <p:sp>
        <p:nvSpPr>
          <p:cNvPr id="4" name="Text Placeholder 3">
            <a:extLst>
              <a:ext uri="{FF2B5EF4-FFF2-40B4-BE49-F238E27FC236}">
                <a16:creationId xmlns:a16="http://schemas.microsoft.com/office/drawing/2014/main" id="{4C81CAA6-8F49-44D7-B6D7-92C12CB13F2F}"/>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125420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65B71-CA1D-4CB4-9E5B-DB903BD7F9B4}"/>
              </a:ext>
            </a:extLst>
          </p:cNvPr>
          <p:cNvSpPr>
            <a:spLocks noGrp="1"/>
          </p:cNvSpPr>
          <p:nvPr>
            <p:ph type="title"/>
          </p:nvPr>
        </p:nvSpPr>
        <p:spPr/>
        <p:txBody>
          <a:bodyPr/>
          <a:lstStyle/>
          <a:p>
            <a:r>
              <a:rPr lang="de-DE"/>
              <a:t>Facebook Facebook Posts nach Reichweite und Interaktionen | SoM_PB1 - 5 of 25</a:t>
            </a:r>
            <a:endParaRPr lang="en-US"/>
          </a:p>
        </p:txBody>
      </p:sp>
      <p:graphicFrame>
        <p:nvGraphicFramePr>
          <p:cNvPr id="5" name="Table Placeholder 4">
            <a:extLst>
              <a:ext uri="{FF2B5EF4-FFF2-40B4-BE49-F238E27FC236}">
                <a16:creationId xmlns:a16="http://schemas.microsoft.com/office/drawing/2014/main" id="{058712B2-4709-4648-9992-3836CE63CA12}"/>
              </a:ext>
            </a:extLst>
          </p:cNvPr>
          <p:cNvGraphicFramePr>
            <a:graphicFrameLocks noGrp="1"/>
          </p:cNvGraphicFramePr>
          <p:nvPr>
            <p:ph type="tbl" sz="quarter" idx="13"/>
            <p:extLst>
              <p:ext uri="{D42A27DB-BD31-4B8C-83A1-F6EECF244321}">
                <p14:modId xmlns:p14="http://schemas.microsoft.com/office/powerpoint/2010/main" val="3401216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85211489"/>
                    </a:ext>
                  </a:extLst>
                </a:gridCol>
                <a:gridCol w="1399032">
                  <a:extLst>
                    <a:ext uri="{9D8B030D-6E8A-4147-A177-3AD203B41FA5}">
                      <a16:colId xmlns:a16="http://schemas.microsoft.com/office/drawing/2014/main" val="661298401"/>
                    </a:ext>
                  </a:extLst>
                </a:gridCol>
                <a:gridCol w="658368">
                  <a:extLst>
                    <a:ext uri="{9D8B030D-6E8A-4147-A177-3AD203B41FA5}">
                      <a16:colId xmlns:a16="http://schemas.microsoft.com/office/drawing/2014/main" val="3367677111"/>
                    </a:ext>
                  </a:extLst>
                </a:gridCol>
                <a:gridCol w="658368">
                  <a:extLst>
                    <a:ext uri="{9D8B030D-6E8A-4147-A177-3AD203B41FA5}">
                      <a16:colId xmlns:a16="http://schemas.microsoft.com/office/drawing/2014/main" val="1965922992"/>
                    </a:ext>
                  </a:extLst>
                </a:gridCol>
                <a:gridCol w="658368">
                  <a:extLst>
                    <a:ext uri="{9D8B030D-6E8A-4147-A177-3AD203B41FA5}">
                      <a16:colId xmlns:a16="http://schemas.microsoft.com/office/drawing/2014/main" val="2475476711"/>
                    </a:ext>
                  </a:extLst>
                </a:gridCol>
                <a:gridCol w="658368">
                  <a:extLst>
                    <a:ext uri="{9D8B030D-6E8A-4147-A177-3AD203B41FA5}">
                      <a16:colId xmlns:a16="http://schemas.microsoft.com/office/drawing/2014/main" val="2960876600"/>
                    </a:ext>
                  </a:extLst>
                </a:gridCol>
                <a:gridCol w="658368">
                  <a:extLst>
                    <a:ext uri="{9D8B030D-6E8A-4147-A177-3AD203B41FA5}">
                      <a16:colId xmlns:a16="http://schemas.microsoft.com/office/drawing/2014/main" val="1996871319"/>
                    </a:ext>
                  </a:extLst>
                </a:gridCol>
                <a:gridCol w="658368">
                  <a:extLst>
                    <a:ext uri="{9D8B030D-6E8A-4147-A177-3AD203B41FA5}">
                      <a16:colId xmlns:a16="http://schemas.microsoft.com/office/drawing/2014/main" val="3264313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5245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- 2021-04-01 19:01:26</a:t>
                      </a:r>
                      <a:r>
                        <a:rPr kumimoji="0" lang="de-DE" sz="1000" b="0" i="0" u="none" strike="noStrike" kern="1200" cap="none" spc="0" normalizeH="0" baseline="0" noProof="0">
                          <a:ln>
                            <a:noFill/>
                          </a:ln>
                          <a:solidFill>
                            <a:prstClr val="black"/>
                          </a:solidFill>
                          <a:effectLst/>
                          <a:uLnTx/>
                          <a:uFillTx/>
                          <a:latin typeface="+mn-lt"/>
                          <a:ea typeface="+mn-ea"/>
                          <a:cs typeface="+mn-cs"/>
                        </a:rPr>
                        <a:t>
 Alpaslan Öztürk vom Klub Göztepe Izmir bekommt einen Anruf und erfährt, dass er für die türkische A-Nationalmannschaft nominiert wird. Zum Glück ist zufällig eine Kamera da, die seine Freude filmt.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151801482_824537671477086_3503003905469254587_n.jpg?_nc_cat=105&amp;ccb=1-3&amp;_nc_sid=ad6a45&amp;_nc_ohc=9qCeRpzviNUAX-LDgQ9&amp;_nc_oc=AQnmNITzGPqDpTEYg7n1hZYcWYiO0wIZ8Wp7W0ppVIz8vUt6n9LhwwVqOs11lov3Cm8&amp;_nc_ht=scontent-iad3-2.xx&amp;tp=7&amp;oh=34dd1cef49484b2cffe979b86a05d8bb&amp;oe=6092B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1.4567 %</a:t>
                      </a:r>
                    </a:p>
                  </a:txBody>
                  <a:tcPr/>
                </a:tc>
                <a:extLst>
                  <a:ext uri="{0D108BD9-81ED-4DB2-BD59-A6C34878D82A}">
                    <a16:rowId xmlns:a16="http://schemas.microsoft.com/office/drawing/2014/main" val="1836286329"/>
                  </a:ext>
                </a:extLst>
              </a:tr>
            </a:tbl>
          </a:graphicData>
        </a:graphic>
      </p:graphicFrame>
      <p:sp>
        <p:nvSpPr>
          <p:cNvPr id="4" name="Text Placeholder 3">
            <a:extLst>
              <a:ext uri="{FF2B5EF4-FFF2-40B4-BE49-F238E27FC236}">
                <a16:creationId xmlns:a16="http://schemas.microsoft.com/office/drawing/2014/main" id="{022D5DB8-CFA8-4CD7-A4B5-AE44D6EE22B9}"/>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6418566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C7121-3A78-4AEF-AC99-0B635A98C77E}"/>
              </a:ext>
            </a:extLst>
          </p:cNvPr>
          <p:cNvSpPr>
            <a:spLocks noGrp="1"/>
          </p:cNvSpPr>
          <p:nvPr>
            <p:ph type="title"/>
          </p:nvPr>
        </p:nvSpPr>
        <p:spPr/>
        <p:txBody>
          <a:bodyPr/>
          <a:lstStyle/>
          <a:p>
            <a:r>
              <a:rPr lang="de-DE"/>
              <a:t>Facebook Facebook Posts nach Reichweite und Interaktionen | SoM_PB1 - 6 of 25</a:t>
            </a:r>
            <a:endParaRPr lang="en-US"/>
          </a:p>
        </p:txBody>
      </p:sp>
      <p:graphicFrame>
        <p:nvGraphicFramePr>
          <p:cNvPr id="5" name="Table Placeholder 4">
            <a:extLst>
              <a:ext uri="{FF2B5EF4-FFF2-40B4-BE49-F238E27FC236}">
                <a16:creationId xmlns:a16="http://schemas.microsoft.com/office/drawing/2014/main" id="{6654B794-22C2-44DE-A637-53C71E632FE2}"/>
              </a:ext>
            </a:extLst>
          </p:cNvPr>
          <p:cNvGraphicFramePr>
            <a:graphicFrameLocks noGrp="1"/>
          </p:cNvGraphicFramePr>
          <p:nvPr>
            <p:ph type="tbl" sz="quarter" idx="13"/>
            <p:extLst>
              <p:ext uri="{D42A27DB-BD31-4B8C-83A1-F6EECF244321}">
                <p14:modId xmlns:p14="http://schemas.microsoft.com/office/powerpoint/2010/main" val="368685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17157744"/>
                    </a:ext>
                  </a:extLst>
                </a:gridCol>
                <a:gridCol w="1399032">
                  <a:extLst>
                    <a:ext uri="{9D8B030D-6E8A-4147-A177-3AD203B41FA5}">
                      <a16:colId xmlns:a16="http://schemas.microsoft.com/office/drawing/2014/main" val="1087645745"/>
                    </a:ext>
                  </a:extLst>
                </a:gridCol>
                <a:gridCol w="658368">
                  <a:extLst>
                    <a:ext uri="{9D8B030D-6E8A-4147-A177-3AD203B41FA5}">
                      <a16:colId xmlns:a16="http://schemas.microsoft.com/office/drawing/2014/main" val="108772760"/>
                    </a:ext>
                  </a:extLst>
                </a:gridCol>
                <a:gridCol w="658368">
                  <a:extLst>
                    <a:ext uri="{9D8B030D-6E8A-4147-A177-3AD203B41FA5}">
                      <a16:colId xmlns:a16="http://schemas.microsoft.com/office/drawing/2014/main" val="3223710747"/>
                    </a:ext>
                  </a:extLst>
                </a:gridCol>
                <a:gridCol w="658368">
                  <a:extLst>
                    <a:ext uri="{9D8B030D-6E8A-4147-A177-3AD203B41FA5}">
                      <a16:colId xmlns:a16="http://schemas.microsoft.com/office/drawing/2014/main" val="3387671160"/>
                    </a:ext>
                  </a:extLst>
                </a:gridCol>
                <a:gridCol w="658368">
                  <a:extLst>
                    <a:ext uri="{9D8B030D-6E8A-4147-A177-3AD203B41FA5}">
                      <a16:colId xmlns:a16="http://schemas.microsoft.com/office/drawing/2014/main" val="3254709751"/>
                    </a:ext>
                  </a:extLst>
                </a:gridCol>
                <a:gridCol w="658368">
                  <a:extLst>
                    <a:ext uri="{9D8B030D-6E8A-4147-A177-3AD203B41FA5}">
                      <a16:colId xmlns:a16="http://schemas.microsoft.com/office/drawing/2014/main" val="93369021"/>
                    </a:ext>
                  </a:extLst>
                </a:gridCol>
                <a:gridCol w="658368">
                  <a:extLst>
                    <a:ext uri="{9D8B030D-6E8A-4147-A177-3AD203B41FA5}">
                      <a16:colId xmlns:a16="http://schemas.microsoft.com/office/drawing/2014/main" val="1500068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36064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- 2021-03-25 08:58:23</a:t>
                      </a:r>
                      <a:r>
                        <a:rPr kumimoji="0" lang="de-DE" sz="1000" b="0" i="0" u="none" strike="noStrike" kern="1200" cap="none" spc="0" normalizeH="0" baseline="0" noProof="0">
                          <a:ln>
                            <a:noFill/>
                          </a:ln>
                          <a:solidFill>
                            <a:prstClr val="black"/>
                          </a:solidFill>
                          <a:effectLst/>
                          <a:uLnTx/>
                          <a:uFillTx/>
                          <a:latin typeface="+mn-lt"/>
                          <a:ea typeface="+mn-ea"/>
                          <a:cs typeface="+mn-cs"/>
                        </a:rPr>
                        <a:t>
 Die ehemalige Fußballspielerin Bärbel Wohlleben glaubt nicht an eine Frau an der Spitze der deutschen Nationalmannschaft. DFB-Direktor Oliver Bierhoff hatte zuletzt auf die Frage, ob auch eine Frau den Posten an der Spitze der Nationalmannschaft übernehmen könne, geantwortet: "Ich würde nie etwas ausschließen."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165246417_10160029373084369_6807530845675401841_n.jpg?_nc_cat=109&amp;ccb=1-3&amp;_nc_sid=8024bb&amp;_nc_ohc=XxUn5RfUpWoAX8pWBSv&amp;_nc_ht=scontent-iad3-2.xx&amp;tp=7&amp;reslog=d&amp;oh=d525b487b8018ba5046e999ce213c305&amp;oe=609326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0.6712 %</a:t>
                      </a:r>
                    </a:p>
                  </a:txBody>
                  <a:tcPr/>
                </a:tc>
                <a:extLst>
                  <a:ext uri="{0D108BD9-81ED-4DB2-BD59-A6C34878D82A}">
                    <a16:rowId xmlns:a16="http://schemas.microsoft.com/office/drawing/2014/main" val="1184876496"/>
                  </a:ext>
                </a:extLst>
              </a:tr>
            </a:tbl>
          </a:graphicData>
        </a:graphic>
      </p:graphicFrame>
      <p:sp>
        <p:nvSpPr>
          <p:cNvPr id="4" name="Text Placeholder 3">
            <a:extLst>
              <a:ext uri="{FF2B5EF4-FFF2-40B4-BE49-F238E27FC236}">
                <a16:creationId xmlns:a16="http://schemas.microsoft.com/office/drawing/2014/main" id="{09500F11-DB37-406A-BA1A-293B279AC3F2}"/>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1167594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8938E-5AA9-443B-8A8E-11E28547082F}"/>
              </a:ext>
            </a:extLst>
          </p:cNvPr>
          <p:cNvSpPr>
            <a:spLocks noGrp="1"/>
          </p:cNvSpPr>
          <p:nvPr>
            <p:ph type="title"/>
          </p:nvPr>
        </p:nvSpPr>
        <p:spPr/>
        <p:txBody>
          <a:bodyPr/>
          <a:lstStyle/>
          <a:p>
            <a:r>
              <a:rPr lang="de-DE"/>
              <a:t>Facebook Facebook Posts nach Reichweite und Interaktionen | SoM_PB1 - 7 of 25</a:t>
            </a:r>
            <a:endParaRPr lang="en-US"/>
          </a:p>
        </p:txBody>
      </p:sp>
      <p:graphicFrame>
        <p:nvGraphicFramePr>
          <p:cNvPr id="5" name="Table Placeholder 4">
            <a:extLst>
              <a:ext uri="{FF2B5EF4-FFF2-40B4-BE49-F238E27FC236}">
                <a16:creationId xmlns:a16="http://schemas.microsoft.com/office/drawing/2014/main" id="{5669B314-8FD8-47BA-B00F-6F13B07DD299}"/>
              </a:ext>
            </a:extLst>
          </p:cNvPr>
          <p:cNvGraphicFramePr>
            <a:graphicFrameLocks noGrp="1"/>
          </p:cNvGraphicFramePr>
          <p:nvPr>
            <p:ph type="tbl" sz="quarter" idx="13"/>
            <p:extLst>
              <p:ext uri="{D42A27DB-BD31-4B8C-83A1-F6EECF244321}">
                <p14:modId xmlns:p14="http://schemas.microsoft.com/office/powerpoint/2010/main" val="3084369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4657624"/>
                    </a:ext>
                  </a:extLst>
                </a:gridCol>
                <a:gridCol w="1399032">
                  <a:extLst>
                    <a:ext uri="{9D8B030D-6E8A-4147-A177-3AD203B41FA5}">
                      <a16:colId xmlns:a16="http://schemas.microsoft.com/office/drawing/2014/main" val="3839253470"/>
                    </a:ext>
                  </a:extLst>
                </a:gridCol>
                <a:gridCol w="658368">
                  <a:extLst>
                    <a:ext uri="{9D8B030D-6E8A-4147-A177-3AD203B41FA5}">
                      <a16:colId xmlns:a16="http://schemas.microsoft.com/office/drawing/2014/main" val="743001461"/>
                    </a:ext>
                  </a:extLst>
                </a:gridCol>
                <a:gridCol w="658368">
                  <a:extLst>
                    <a:ext uri="{9D8B030D-6E8A-4147-A177-3AD203B41FA5}">
                      <a16:colId xmlns:a16="http://schemas.microsoft.com/office/drawing/2014/main" val="518100347"/>
                    </a:ext>
                  </a:extLst>
                </a:gridCol>
                <a:gridCol w="658368">
                  <a:extLst>
                    <a:ext uri="{9D8B030D-6E8A-4147-A177-3AD203B41FA5}">
                      <a16:colId xmlns:a16="http://schemas.microsoft.com/office/drawing/2014/main" val="16555284"/>
                    </a:ext>
                  </a:extLst>
                </a:gridCol>
                <a:gridCol w="658368">
                  <a:extLst>
                    <a:ext uri="{9D8B030D-6E8A-4147-A177-3AD203B41FA5}">
                      <a16:colId xmlns:a16="http://schemas.microsoft.com/office/drawing/2014/main" val="523288255"/>
                    </a:ext>
                  </a:extLst>
                </a:gridCol>
                <a:gridCol w="658368">
                  <a:extLst>
                    <a:ext uri="{9D8B030D-6E8A-4147-A177-3AD203B41FA5}">
                      <a16:colId xmlns:a16="http://schemas.microsoft.com/office/drawing/2014/main" val="1401235939"/>
                    </a:ext>
                  </a:extLst>
                </a:gridCol>
                <a:gridCol w="658368">
                  <a:extLst>
                    <a:ext uri="{9D8B030D-6E8A-4147-A177-3AD203B41FA5}">
                      <a16:colId xmlns:a16="http://schemas.microsoft.com/office/drawing/2014/main" val="3062984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69535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- 2021-03-31 20:42:47</a:t>
                      </a:r>
                      <a:r>
                        <a:rPr kumimoji="0" lang="de-DE" sz="1000" b="0" i="0" u="none" strike="noStrike" kern="1200" cap="none" spc="0" normalizeH="0" baseline="0" noProof="0">
                          <a:ln>
                            <a:noFill/>
                          </a:ln>
                          <a:solidFill>
                            <a:prstClr val="black"/>
                          </a:solidFill>
                          <a:effectLst/>
                          <a:uLnTx/>
                          <a:uFillTx/>
                          <a:latin typeface="+mn-lt"/>
                          <a:ea typeface="+mn-ea"/>
                          <a:cs typeface="+mn-cs"/>
                        </a:rPr>
                        <a:t>
 Sensation: Deutschland verliert gegen Nordmazedonien.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168377919_10160046925389369_6659852756318468319_n.jpg?_nc_cat=101&amp;ccb=1-3&amp;_nc_sid=8024bb&amp;_nc_ohc=hfrbP2SeLnQAX85l6Pk&amp;_nc_ht=scontent-iad3-2.xx&amp;tp=7&amp;oh=df5e2d43366ce9b0079ebc959ad9d3b8&amp;oe=6092EB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1.9747 %</a:t>
                      </a:r>
                    </a:p>
                  </a:txBody>
                  <a:tcPr/>
                </a:tc>
                <a:extLst>
                  <a:ext uri="{0D108BD9-81ED-4DB2-BD59-A6C34878D82A}">
                    <a16:rowId xmlns:a16="http://schemas.microsoft.com/office/drawing/2014/main" val="2954725960"/>
                  </a:ext>
                </a:extLst>
              </a:tr>
            </a:tbl>
          </a:graphicData>
        </a:graphic>
      </p:graphicFrame>
      <p:sp>
        <p:nvSpPr>
          <p:cNvPr id="4" name="Text Placeholder 3">
            <a:extLst>
              <a:ext uri="{FF2B5EF4-FFF2-40B4-BE49-F238E27FC236}">
                <a16:creationId xmlns:a16="http://schemas.microsoft.com/office/drawing/2014/main" id="{946B11C8-9D8F-4D21-A15B-938A671298C9}"/>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1513776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9E1F4-808A-417C-B48B-89AC9EB525B0}"/>
              </a:ext>
            </a:extLst>
          </p:cNvPr>
          <p:cNvSpPr>
            <a:spLocks noGrp="1"/>
          </p:cNvSpPr>
          <p:nvPr>
            <p:ph type="title"/>
          </p:nvPr>
        </p:nvSpPr>
        <p:spPr/>
        <p:txBody>
          <a:bodyPr/>
          <a:lstStyle/>
          <a:p>
            <a:r>
              <a:rPr lang="de-DE"/>
              <a:t>Facebook Facebook Posts nach Reichweite und Interaktionen | SoM_PB1 - 8 of 25</a:t>
            </a:r>
            <a:endParaRPr lang="en-US"/>
          </a:p>
        </p:txBody>
      </p:sp>
      <p:graphicFrame>
        <p:nvGraphicFramePr>
          <p:cNvPr id="5" name="Table Placeholder 4">
            <a:extLst>
              <a:ext uri="{FF2B5EF4-FFF2-40B4-BE49-F238E27FC236}">
                <a16:creationId xmlns:a16="http://schemas.microsoft.com/office/drawing/2014/main" id="{D44DAB60-26D1-4E10-BEF0-D312B3516D72}"/>
              </a:ext>
            </a:extLst>
          </p:cNvPr>
          <p:cNvGraphicFramePr>
            <a:graphicFrameLocks noGrp="1"/>
          </p:cNvGraphicFramePr>
          <p:nvPr>
            <p:ph type="tbl" sz="quarter" idx="13"/>
            <p:extLst>
              <p:ext uri="{D42A27DB-BD31-4B8C-83A1-F6EECF244321}">
                <p14:modId xmlns:p14="http://schemas.microsoft.com/office/powerpoint/2010/main" val="3207866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22971950"/>
                    </a:ext>
                  </a:extLst>
                </a:gridCol>
                <a:gridCol w="1399032">
                  <a:extLst>
                    <a:ext uri="{9D8B030D-6E8A-4147-A177-3AD203B41FA5}">
                      <a16:colId xmlns:a16="http://schemas.microsoft.com/office/drawing/2014/main" val="3413104682"/>
                    </a:ext>
                  </a:extLst>
                </a:gridCol>
                <a:gridCol w="658368">
                  <a:extLst>
                    <a:ext uri="{9D8B030D-6E8A-4147-A177-3AD203B41FA5}">
                      <a16:colId xmlns:a16="http://schemas.microsoft.com/office/drawing/2014/main" val="3646402802"/>
                    </a:ext>
                  </a:extLst>
                </a:gridCol>
                <a:gridCol w="658368">
                  <a:extLst>
                    <a:ext uri="{9D8B030D-6E8A-4147-A177-3AD203B41FA5}">
                      <a16:colId xmlns:a16="http://schemas.microsoft.com/office/drawing/2014/main" val="527638267"/>
                    </a:ext>
                  </a:extLst>
                </a:gridCol>
                <a:gridCol w="658368">
                  <a:extLst>
                    <a:ext uri="{9D8B030D-6E8A-4147-A177-3AD203B41FA5}">
                      <a16:colId xmlns:a16="http://schemas.microsoft.com/office/drawing/2014/main" val="1412549852"/>
                    </a:ext>
                  </a:extLst>
                </a:gridCol>
                <a:gridCol w="658368">
                  <a:extLst>
                    <a:ext uri="{9D8B030D-6E8A-4147-A177-3AD203B41FA5}">
                      <a16:colId xmlns:a16="http://schemas.microsoft.com/office/drawing/2014/main" val="3056091572"/>
                    </a:ext>
                  </a:extLst>
                </a:gridCol>
                <a:gridCol w="658368">
                  <a:extLst>
                    <a:ext uri="{9D8B030D-6E8A-4147-A177-3AD203B41FA5}">
                      <a16:colId xmlns:a16="http://schemas.microsoft.com/office/drawing/2014/main" val="2842209050"/>
                    </a:ext>
                  </a:extLst>
                </a:gridCol>
                <a:gridCol w="658368">
                  <a:extLst>
                    <a:ext uri="{9D8B030D-6E8A-4147-A177-3AD203B41FA5}">
                      <a16:colId xmlns:a16="http://schemas.microsoft.com/office/drawing/2014/main" val="2343923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7879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- 2021-03-26 13:06:01</a:t>
                      </a:r>
                      <a:r>
                        <a:rPr kumimoji="0" lang="de-DE" sz="1000" b="0" i="0" u="none" strike="noStrike" kern="1200" cap="none" spc="0" normalizeH="0" baseline="0" noProof="0">
                          <a:ln>
                            <a:noFill/>
                          </a:ln>
                          <a:solidFill>
                            <a:prstClr val="black"/>
                          </a:solidFill>
                          <a:effectLst/>
                          <a:uLnTx/>
                          <a:uFillTx/>
                          <a:latin typeface="+mn-lt"/>
                          <a:ea typeface="+mn-ea"/>
                          <a:cs typeface="+mn-cs"/>
                        </a:rPr>
                        <a:t>
 Das "Golden Goal" hatte viele Kritiker und hat sich letztendlich nicht durchgesetzt - obwohl das allererste ja durchaus Gänsehaut-Potenzial hatte. Oliver Bierhoff mit dem Tor des Jahres 1996.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158653975_1061782400900206_2392677479311312163_n.jpg?_nc_cat=100&amp;ccb=1-3&amp;_nc_sid=ad6a45&amp;_nc_ohc=nITjcCXtYwMAX9p7GrE&amp;_nc_ht=scontent-iad3-2.xx&amp;tp=7&amp;reslog=d&amp;oh=e7f25bb22f59de6d530e111f46360cbc&amp;oe=60960C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0.3547 %</a:t>
                      </a:r>
                    </a:p>
                  </a:txBody>
                  <a:tcPr/>
                </a:tc>
                <a:extLst>
                  <a:ext uri="{0D108BD9-81ED-4DB2-BD59-A6C34878D82A}">
                    <a16:rowId xmlns:a16="http://schemas.microsoft.com/office/drawing/2014/main" val="2647100033"/>
                  </a:ext>
                </a:extLst>
              </a:tr>
            </a:tbl>
          </a:graphicData>
        </a:graphic>
      </p:graphicFrame>
      <p:sp>
        <p:nvSpPr>
          <p:cNvPr id="4" name="Text Placeholder 3">
            <a:extLst>
              <a:ext uri="{FF2B5EF4-FFF2-40B4-BE49-F238E27FC236}">
                <a16:creationId xmlns:a16="http://schemas.microsoft.com/office/drawing/2014/main" id="{CD7C9431-3944-4CE0-9D3A-267C5CF0D205}"/>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1912485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550BE-A9D6-4DE4-9DD4-95EECB58CAB1}"/>
              </a:ext>
            </a:extLst>
          </p:cNvPr>
          <p:cNvSpPr>
            <a:spLocks noGrp="1"/>
          </p:cNvSpPr>
          <p:nvPr>
            <p:ph type="title"/>
          </p:nvPr>
        </p:nvSpPr>
        <p:spPr/>
        <p:txBody>
          <a:bodyPr/>
          <a:lstStyle/>
          <a:p>
            <a:r>
              <a:rPr lang="de-DE"/>
              <a:t>Facebook Facebook Posts nach Reichweite und Interaktionen | SoM_PB1 - 9 of 25</a:t>
            </a:r>
            <a:endParaRPr lang="en-US"/>
          </a:p>
        </p:txBody>
      </p:sp>
      <p:graphicFrame>
        <p:nvGraphicFramePr>
          <p:cNvPr id="5" name="Table Placeholder 4">
            <a:extLst>
              <a:ext uri="{FF2B5EF4-FFF2-40B4-BE49-F238E27FC236}">
                <a16:creationId xmlns:a16="http://schemas.microsoft.com/office/drawing/2014/main" id="{47CE8A77-CE37-4A43-B930-4102FA9CA744}"/>
              </a:ext>
            </a:extLst>
          </p:cNvPr>
          <p:cNvGraphicFramePr>
            <a:graphicFrameLocks noGrp="1"/>
          </p:cNvGraphicFramePr>
          <p:nvPr>
            <p:ph type="tbl" sz="quarter" idx="13"/>
            <p:extLst>
              <p:ext uri="{D42A27DB-BD31-4B8C-83A1-F6EECF244321}">
                <p14:modId xmlns:p14="http://schemas.microsoft.com/office/powerpoint/2010/main" val="3839911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83820897"/>
                    </a:ext>
                  </a:extLst>
                </a:gridCol>
                <a:gridCol w="1399032">
                  <a:extLst>
                    <a:ext uri="{9D8B030D-6E8A-4147-A177-3AD203B41FA5}">
                      <a16:colId xmlns:a16="http://schemas.microsoft.com/office/drawing/2014/main" val="1986925648"/>
                    </a:ext>
                  </a:extLst>
                </a:gridCol>
                <a:gridCol w="658368">
                  <a:extLst>
                    <a:ext uri="{9D8B030D-6E8A-4147-A177-3AD203B41FA5}">
                      <a16:colId xmlns:a16="http://schemas.microsoft.com/office/drawing/2014/main" val="3571742157"/>
                    </a:ext>
                  </a:extLst>
                </a:gridCol>
                <a:gridCol w="658368">
                  <a:extLst>
                    <a:ext uri="{9D8B030D-6E8A-4147-A177-3AD203B41FA5}">
                      <a16:colId xmlns:a16="http://schemas.microsoft.com/office/drawing/2014/main" val="676878117"/>
                    </a:ext>
                  </a:extLst>
                </a:gridCol>
                <a:gridCol w="658368">
                  <a:extLst>
                    <a:ext uri="{9D8B030D-6E8A-4147-A177-3AD203B41FA5}">
                      <a16:colId xmlns:a16="http://schemas.microsoft.com/office/drawing/2014/main" val="558664963"/>
                    </a:ext>
                  </a:extLst>
                </a:gridCol>
                <a:gridCol w="658368">
                  <a:extLst>
                    <a:ext uri="{9D8B030D-6E8A-4147-A177-3AD203B41FA5}">
                      <a16:colId xmlns:a16="http://schemas.microsoft.com/office/drawing/2014/main" val="3690519784"/>
                    </a:ext>
                  </a:extLst>
                </a:gridCol>
                <a:gridCol w="658368">
                  <a:extLst>
                    <a:ext uri="{9D8B030D-6E8A-4147-A177-3AD203B41FA5}">
                      <a16:colId xmlns:a16="http://schemas.microsoft.com/office/drawing/2014/main" val="3820945986"/>
                    </a:ext>
                  </a:extLst>
                </a:gridCol>
                <a:gridCol w="658368">
                  <a:extLst>
                    <a:ext uri="{9D8B030D-6E8A-4147-A177-3AD203B41FA5}">
                      <a16:colId xmlns:a16="http://schemas.microsoft.com/office/drawing/2014/main" val="1011468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85756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- 2021-03-26 16:43:16</a:t>
                      </a:r>
                      <a:r>
                        <a:rPr kumimoji="0" lang="de-DE" sz="1000" b="0" i="0" u="none" strike="noStrike" kern="1200" cap="none" spc="0" normalizeH="0" baseline="0" noProof="0">
                          <a:ln>
                            <a:noFill/>
                          </a:ln>
                          <a:solidFill>
                            <a:prstClr val="black"/>
                          </a:solidFill>
                          <a:effectLst/>
                          <a:uLnTx/>
                          <a:uFillTx/>
                          <a:latin typeface="+mn-lt"/>
                          <a:ea typeface="+mn-ea"/>
                          <a:cs typeface="+mn-cs"/>
                        </a:rPr>
                        <a:t>
 Joshua Kimmich äußert sich kritisch im Hinblick auf die Fußball-Weltmeisterschaft 2022 in Katar. Einen Tag vorher hatte die deutsche Nationalelf mit einem "Human Rights"-Schriftzug vor Beginn des WM-Qualifikationsspiels gegen Island bereits ein Zeichen gesetzt.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165463069_10160032870059369_5688748998901196974_n.jpg?_nc_cat=107&amp;ccb=1-3&amp;_nc_sid=8024bb&amp;_nc_ohc=suiOJgM5zYQAX9EFo4m&amp;_nc_ht=scontent-iad3-2.xx&amp;tp=7&amp;oh=0576ccbea77657bc1268a5dd670c1264&amp;oe=6095C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0.6947 %</a:t>
                      </a:r>
                    </a:p>
                  </a:txBody>
                  <a:tcPr/>
                </a:tc>
                <a:extLst>
                  <a:ext uri="{0D108BD9-81ED-4DB2-BD59-A6C34878D82A}">
                    <a16:rowId xmlns:a16="http://schemas.microsoft.com/office/drawing/2014/main" val="1458959059"/>
                  </a:ext>
                </a:extLst>
              </a:tr>
            </a:tbl>
          </a:graphicData>
        </a:graphic>
      </p:graphicFrame>
      <p:sp>
        <p:nvSpPr>
          <p:cNvPr id="4" name="Text Placeholder 3">
            <a:extLst>
              <a:ext uri="{FF2B5EF4-FFF2-40B4-BE49-F238E27FC236}">
                <a16:creationId xmlns:a16="http://schemas.microsoft.com/office/drawing/2014/main" id="{603EE580-D1A4-4614-ABCF-A4BE372FE23B}"/>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861230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32628-1600-4044-B4B3-5CA5BD005791}"/>
              </a:ext>
            </a:extLst>
          </p:cNvPr>
          <p:cNvSpPr>
            <a:spLocks noGrp="1"/>
          </p:cNvSpPr>
          <p:nvPr>
            <p:ph type="title"/>
          </p:nvPr>
        </p:nvSpPr>
        <p:spPr/>
        <p:txBody>
          <a:bodyPr/>
          <a:lstStyle/>
          <a:p>
            <a:r>
              <a:rPr lang="de-DE"/>
              <a:t>Facebook Facebook Posts nach Reichweite und Interaktionen | SoM_PB1 - 10 of 25</a:t>
            </a:r>
            <a:endParaRPr lang="en-US"/>
          </a:p>
        </p:txBody>
      </p:sp>
      <p:graphicFrame>
        <p:nvGraphicFramePr>
          <p:cNvPr id="5" name="Table Placeholder 4">
            <a:extLst>
              <a:ext uri="{FF2B5EF4-FFF2-40B4-BE49-F238E27FC236}">
                <a16:creationId xmlns:a16="http://schemas.microsoft.com/office/drawing/2014/main" id="{A3831B0F-BD69-4C62-A824-473BCEA362FE}"/>
              </a:ext>
            </a:extLst>
          </p:cNvPr>
          <p:cNvGraphicFramePr>
            <a:graphicFrameLocks noGrp="1"/>
          </p:cNvGraphicFramePr>
          <p:nvPr>
            <p:ph type="tbl" sz="quarter" idx="13"/>
            <p:extLst>
              <p:ext uri="{D42A27DB-BD31-4B8C-83A1-F6EECF244321}">
                <p14:modId xmlns:p14="http://schemas.microsoft.com/office/powerpoint/2010/main" val="4047318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42922801"/>
                    </a:ext>
                  </a:extLst>
                </a:gridCol>
                <a:gridCol w="1399032">
                  <a:extLst>
                    <a:ext uri="{9D8B030D-6E8A-4147-A177-3AD203B41FA5}">
                      <a16:colId xmlns:a16="http://schemas.microsoft.com/office/drawing/2014/main" val="32688502"/>
                    </a:ext>
                  </a:extLst>
                </a:gridCol>
                <a:gridCol w="658368">
                  <a:extLst>
                    <a:ext uri="{9D8B030D-6E8A-4147-A177-3AD203B41FA5}">
                      <a16:colId xmlns:a16="http://schemas.microsoft.com/office/drawing/2014/main" val="2870157802"/>
                    </a:ext>
                  </a:extLst>
                </a:gridCol>
                <a:gridCol w="658368">
                  <a:extLst>
                    <a:ext uri="{9D8B030D-6E8A-4147-A177-3AD203B41FA5}">
                      <a16:colId xmlns:a16="http://schemas.microsoft.com/office/drawing/2014/main" val="1351501119"/>
                    </a:ext>
                  </a:extLst>
                </a:gridCol>
                <a:gridCol w="658368">
                  <a:extLst>
                    <a:ext uri="{9D8B030D-6E8A-4147-A177-3AD203B41FA5}">
                      <a16:colId xmlns:a16="http://schemas.microsoft.com/office/drawing/2014/main" val="638454548"/>
                    </a:ext>
                  </a:extLst>
                </a:gridCol>
                <a:gridCol w="658368">
                  <a:extLst>
                    <a:ext uri="{9D8B030D-6E8A-4147-A177-3AD203B41FA5}">
                      <a16:colId xmlns:a16="http://schemas.microsoft.com/office/drawing/2014/main" val="2617596477"/>
                    </a:ext>
                  </a:extLst>
                </a:gridCol>
                <a:gridCol w="658368">
                  <a:extLst>
                    <a:ext uri="{9D8B030D-6E8A-4147-A177-3AD203B41FA5}">
                      <a16:colId xmlns:a16="http://schemas.microsoft.com/office/drawing/2014/main" val="4230117897"/>
                    </a:ext>
                  </a:extLst>
                </a:gridCol>
                <a:gridCol w="658368">
                  <a:extLst>
                    <a:ext uri="{9D8B030D-6E8A-4147-A177-3AD203B41FA5}">
                      <a16:colId xmlns:a16="http://schemas.microsoft.com/office/drawing/2014/main" val="871657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9197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Heimatflimmern - 2021-04-01 06:03:18</a:t>
                      </a:r>
                      <a:r>
                        <a:rPr kumimoji="0" lang="de-DE" sz="1000" b="0" i="0" u="none" strike="noStrike" kern="1200" cap="none" spc="0" normalizeH="0" baseline="0" noProof="0">
                          <a:ln>
                            <a:noFill/>
                          </a:ln>
                          <a:solidFill>
                            <a:prstClr val="black"/>
                          </a:solidFill>
                          <a:effectLst/>
                          <a:uLnTx/>
                          <a:uFillTx/>
                          <a:latin typeface="+mn-lt"/>
                          <a:ea typeface="+mn-ea"/>
                          <a:cs typeface="+mn-cs"/>
                        </a:rPr>
                        <a:t>
 Damals, 1980, als Krefeld für kurze Zeit das "Pisa von Deutschland" war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83907157_819517515222437_8034505010349867008_n.jpg?_nc_cat=103&amp;ccb=1-3&amp;_nc_sid=ad6a45&amp;_nc_ohc=dcZRSi255MIAX-FsTuj&amp;_nc_ht=scontent-iad3-1.xx&amp;tp=6&amp;oh=a23723e17cda12c3a771c3b9da31cc62&amp;oe=6094DB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3.4596 %</a:t>
                      </a:r>
                    </a:p>
                  </a:txBody>
                  <a:tcPr/>
                </a:tc>
                <a:extLst>
                  <a:ext uri="{0D108BD9-81ED-4DB2-BD59-A6C34878D82A}">
                    <a16:rowId xmlns:a16="http://schemas.microsoft.com/office/drawing/2014/main" val="3271955702"/>
                  </a:ext>
                </a:extLst>
              </a:tr>
            </a:tbl>
          </a:graphicData>
        </a:graphic>
      </p:graphicFrame>
      <p:sp>
        <p:nvSpPr>
          <p:cNvPr id="4" name="Text Placeholder 3">
            <a:extLst>
              <a:ext uri="{FF2B5EF4-FFF2-40B4-BE49-F238E27FC236}">
                <a16:creationId xmlns:a16="http://schemas.microsoft.com/office/drawing/2014/main" id="{EDEBD487-4CE5-4F65-A5F7-4F86F1D3EE81}"/>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0105428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B215B-2400-488A-9576-168BFCEE61E1}"/>
              </a:ext>
            </a:extLst>
          </p:cNvPr>
          <p:cNvSpPr>
            <a:spLocks noGrp="1"/>
          </p:cNvSpPr>
          <p:nvPr>
            <p:ph type="title"/>
          </p:nvPr>
        </p:nvSpPr>
        <p:spPr/>
        <p:txBody>
          <a:bodyPr/>
          <a:lstStyle/>
          <a:p>
            <a:r>
              <a:rPr lang="de-DE"/>
              <a:t>Facebook Facebook Posts nach Reichweite und Interaktionen | SoM_PB1 - 11 of 25</a:t>
            </a:r>
            <a:endParaRPr lang="en-US"/>
          </a:p>
        </p:txBody>
      </p:sp>
      <p:graphicFrame>
        <p:nvGraphicFramePr>
          <p:cNvPr id="5" name="Table Placeholder 4">
            <a:extLst>
              <a:ext uri="{FF2B5EF4-FFF2-40B4-BE49-F238E27FC236}">
                <a16:creationId xmlns:a16="http://schemas.microsoft.com/office/drawing/2014/main" id="{65035C25-8F63-4426-9A2B-157819197AB3}"/>
              </a:ext>
            </a:extLst>
          </p:cNvPr>
          <p:cNvGraphicFramePr>
            <a:graphicFrameLocks noGrp="1"/>
          </p:cNvGraphicFramePr>
          <p:nvPr>
            <p:ph type="tbl" sz="quarter" idx="13"/>
            <p:extLst>
              <p:ext uri="{D42A27DB-BD31-4B8C-83A1-F6EECF244321}">
                <p14:modId xmlns:p14="http://schemas.microsoft.com/office/powerpoint/2010/main" val="2557423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61500888"/>
                    </a:ext>
                  </a:extLst>
                </a:gridCol>
                <a:gridCol w="1399032">
                  <a:extLst>
                    <a:ext uri="{9D8B030D-6E8A-4147-A177-3AD203B41FA5}">
                      <a16:colId xmlns:a16="http://schemas.microsoft.com/office/drawing/2014/main" val="2373890539"/>
                    </a:ext>
                  </a:extLst>
                </a:gridCol>
                <a:gridCol w="658368">
                  <a:extLst>
                    <a:ext uri="{9D8B030D-6E8A-4147-A177-3AD203B41FA5}">
                      <a16:colId xmlns:a16="http://schemas.microsoft.com/office/drawing/2014/main" val="2566730143"/>
                    </a:ext>
                  </a:extLst>
                </a:gridCol>
                <a:gridCol w="658368">
                  <a:extLst>
                    <a:ext uri="{9D8B030D-6E8A-4147-A177-3AD203B41FA5}">
                      <a16:colId xmlns:a16="http://schemas.microsoft.com/office/drawing/2014/main" val="759854671"/>
                    </a:ext>
                  </a:extLst>
                </a:gridCol>
                <a:gridCol w="658368">
                  <a:extLst>
                    <a:ext uri="{9D8B030D-6E8A-4147-A177-3AD203B41FA5}">
                      <a16:colId xmlns:a16="http://schemas.microsoft.com/office/drawing/2014/main" val="2428615303"/>
                    </a:ext>
                  </a:extLst>
                </a:gridCol>
                <a:gridCol w="658368">
                  <a:extLst>
                    <a:ext uri="{9D8B030D-6E8A-4147-A177-3AD203B41FA5}">
                      <a16:colId xmlns:a16="http://schemas.microsoft.com/office/drawing/2014/main" val="2161630002"/>
                    </a:ext>
                  </a:extLst>
                </a:gridCol>
                <a:gridCol w="658368">
                  <a:extLst>
                    <a:ext uri="{9D8B030D-6E8A-4147-A177-3AD203B41FA5}">
                      <a16:colId xmlns:a16="http://schemas.microsoft.com/office/drawing/2014/main" val="3857929302"/>
                    </a:ext>
                  </a:extLst>
                </a:gridCol>
                <a:gridCol w="658368">
                  <a:extLst>
                    <a:ext uri="{9D8B030D-6E8A-4147-A177-3AD203B41FA5}">
                      <a16:colId xmlns:a16="http://schemas.microsoft.com/office/drawing/2014/main" val="564425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71106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- 2021-03-28 10:39:33</a:t>
                      </a:r>
                      <a:r>
                        <a:rPr kumimoji="0" lang="de-DE" sz="1000" b="0" i="0" u="none" strike="noStrike" kern="1200" cap="none" spc="0" normalizeH="0" baseline="0" noProof="0">
                          <a:ln>
                            <a:noFill/>
                          </a:ln>
                          <a:solidFill>
                            <a:prstClr val="black"/>
                          </a:solidFill>
                          <a:effectLst/>
                          <a:uLnTx/>
                          <a:uFillTx/>
                          <a:latin typeface="+mn-lt"/>
                          <a:ea typeface="+mn-ea"/>
                          <a:cs typeface="+mn-cs"/>
                        </a:rPr>
                        <a:t>
 Mit einer atemberaubenden Vorstellung verteidigt Nathan Chen seinen Titel bei der Eiskunstlauf-WM in Stockholm. Zuvor hatte der US-Amerikaner nach dem Kurzprogramm noch hinter dem Japaner Yuzuru Hanyu zurückgelegen, doch dann kam die Kür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146082633_475502266931740_3284422952805198956_n.jpg?_nc_cat=108&amp;ccb=1-3&amp;_nc_sid=ad6a45&amp;_nc_ohc=OQmWfobn16QAX-xN5ra&amp;_nc_ht=scontent-iad3-2.xx&amp;tp=7&amp;oh=99dbce7ff1e99e377e7c59f9fd68f50d&amp;oe=609374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0.9738 %</a:t>
                      </a:r>
                    </a:p>
                  </a:txBody>
                  <a:tcPr/>
                </a:tc>
                <a:extLst>
                  <a:ext uri="{0D108BD9-81ED-4DB2-BD59-A6C34878D82A}">
                    <a16:rowId xmlns:a16="http://schemas.microsoft.com/office/drawing/2014/main" val="4079620378"/>
                  </a:ext>
                </a:extLst>
              </a:tr>
            </a:tbl>
          </a:graphicData>
        </a:graphic>
      </p:graphicFrame>
      <p:sp>
        <p:nvSpPr>
          <p:cNvPr id="4" name="Text Placeholder 3">
            <a:extLst>
              <a:ext uri="{FF2B5EF4-FFF2-40B4-BE49-F238E27FC236}">
                <a16:creationId xmlns:a16="http://schemas.microsoft.com/office/drawing/2014/main" id="{C4551480-EC87-4778-B36B-21BCF68CE5B6}"/>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4106457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BBDDC-D231-4CE9-BF87-466940325F35}"/>
              </a:ext>
            </a:extLst>
          </p:cNvPr>
          <p:cNvSpPr>
            <a:spLocks noGrp="1"/>
          </p:cNvSpPr>
          <p:nvPr>
            <p:ph type="title"/>
          </p:nvPr>
        </p:nvSpPr>
        <p:spPr/>
        <p:txBody>
          <a:bodyPr/>
          <a:lstStyle/>
          <a:p>
            <a:r>
              <a:rPr lang="de-DE"/>
              <a:t>Facebook Facebook Posts nach Reichweite und Interaktionen | SoM_PB1 - 12 of 25</a:t>
            </a:r>
            <a:endParaRPr lang="en-US"/>
          </a:p>
        </p:txBody>
      </p:sp>
      <p:graphicFrame>
        <p:nvGraphicFramePr>
          <p:cNvPr id="5" name="Table Placeholder 4">
            <a:extLst>
              <a:ext uri="{FF2B5EF4-FFF2-40B4-BE49-F238E27FC236}">
                <a16:creationId xmlns:a16="http://schemas.microsoft.com/office/drawing/2014/main" id="{E8A610F7-5737-4A14-8B96-C31FAC835A25}"/>
              </a:ext>
            </a:extLst>
          </p:cNvPr>
          <p:cNvGraphicFramePr>
            <a:graphicFrameLocks noGrp="1"/>
          </p:cNvGraphicFramePr>
          <p:nvPr>
            <p:ph type="tbl" sz="quarter" idx="13"/>
            <p:extLst>
              <p:ext uri="{D42A27DB-BD31-4B8C-83A1-F6EECF244321}">
                <p14:modId xmlns:p14="http://schemas.microsoft.com/office/powerpoint/2010/main" val="2773299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62712346"/>
                    </a:ext>
                  </a:extLst>
                </a:gridCol>
                <a:gridCol w="1399032">
                  <a:extLst>
                    <a:ext uri="{9D8B030D-6E8A-4147-A177-3AD203B41FA5}">
                      <a16:colId xmlns:a16="http://schemas.microsoft.com/office/drawing/2014/main" val="3212383192"/>
                    </a:ext>
                  </a:extLst>
                </a:gridCol>
                <a:gridCol w="658368">
                  <a:extLst>
                    <a:ext uri="{9D8B030D-6E8A-4147-A177-3AD203B41FA5}">
                      <a16:colId xmlns:a16="http://schemas.microsoft.com/office/drawing/2014/main" val="1500169480"/>
                    </a:ext>
                  </a:extLst>
                </a:gridCol>
                <a:gridCol w="658368">
                  <a:extLst>
                    <a:ext uri="{9D8B030D-6E8A-4147-A177-3AD203B41FA5}">
                      <a16:colId xmlns:a16="http://schemas.microsoft.com/office/drawing/2014/main" val="947105490"/>
                    </a:ext>
                  </a:extLst>
                </a:gridCol>
                <a:gridCol w="658368">
                  <a:extLst>
                    <a:ext uri="{9D8B030D-6E8A-4147-A177-3AD203B41FA5}">
                      <a16:colId xmlns:a16="http://schemas.microsoft.com/office/drawing/2014/main" val="4147174456"/>
                    </a:ext>
                  </a:extLst>
                </a:gridCol>
                <a:gridCol w="658368">
                  <a:extLst>
                    <a:ext uri="{9D8B030D-6E8A-4147-A177-3AD203B41FA5}">
                      <a16:colId xmlns:a16="http://schemas.microsoft.com/office/drawing/2014/main" val="1012436878"/>
                    </a:ext>
                  </a:extLst>
                </a:gridCol>
                <a:gridCol w="658368">
                  <a:extLst>
                    <a:ext uri="{9D8B030D-6E8A-4147-A177-3AD203B41FA5}">
                      <a16:colId xmlns:a16="http://schemas.microsoft.com/office/drawing/2014/main" val="3115652937"/>
                    </a:ext>
                  </a:extLst>
                </a:gridCol>
                <a:gridCol w="658368">
                  <a:extLst>
                    <a:ext uri="{9D8B030D-6E8A-4147-A177-3AD203B41FA5}">
                      <a16:colId xmlns:a16="http://schemas.microsoft.com/office/drawing/2014/main" val="4249958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4437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- 2021-03-28 15:00:01</a:t>
                      </a:r>
                      <a:r>
                        <a:rPr kumimoji="0" lang="de-DE" sz="1000" b="0" i="0" u="none" strike="noStrike" kern="1200" cap="none" spc="0" normalizeH="0" baseline="0" noProof="0">
                          <a:ln>
                            <a:noFill/>
                          </a:ln>
                          <a:solidFill>
                            <a:prstClr val="black"/>
                          </a:solidFill>
                          <a:effectLst/>
                          <a:uLnTx/>
                          <a:uFillTx/>
                          <a:latin typeface="+mn-lt"/>
                          <a:ea typeface="+mn-ea"/>
                          <a:cs typeface="+mn-cs"/>
                        </a:rPr>
                        <a:t>
 Die Skisprung-Familie hält zusammen - Mit einer Botschaft der Kollegen für den am Freitag schwer gestürzten Norweger Daniel Andre Tande, der sogar im Koma lag, geht die Skisprung Saison 20/21 im slowenischen Planica zu 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165932364_10160038180054369_4505954087071344263_n.jpg?_nc_cat=103&amp;ccb=1-3&amp;_nc_sid=8024bb&amp;_nc_ohc=iz23X0HanOQAX_qvyXi&amp;_nc_ht=scontent-iad3-2.xx&amp;tp=7&amp;oh=478dba17d476d8783c2d025fa333e096&amp;oe=609491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1.1576 %</a:t>
                      </a:r>
                    </a:p>
                  </a:txBody>
                  <a:tcPr/>
                </a:tc>
                <a:extLst>
                  <a:ext uri="{0D108BD9-81ED-4DB2-BD59-A6C34878D82A}">
                    <a16:rowId xmlns:a16="http://schemas.microsoft.com/office/drawing/2014/main" val="3969730220"/>
                  </a:ext>
                </a:extLst>
              </a:tr>
            </a:tbl>
          </a:graphicData>
        </a:graphic>
      </p:graphicFrame>
      <p:sp>
        <p:nvSpPr>
          <p:cNvPr id="4" name="Text Placeholder 3">
            <a:extLst>
              <a:ext uri="{FF2B5EF4-FFF2-40B4-BE49-F238E27FC236}">
                <a16:creationId xmlns:a16="http://schemas.microsoft.com/office/drawing/2014/main" id="{02227335-FA9C-49C5-BE0E-18FBF3066A61}"/>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7827986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E59E0-C689-4D04-A7E1-191A57269037}"/>
              </a:ext>
            </a:extLst>
          </p:cNvPr>
          <p:cNvSpPr>
            <a:spLocks noGrp="1"/>
          </p:cNvSpPr>
          <p:nvPr>
            <p:ph type="title"/>
          </p:nvPr>
        </p:nvSpPr>
        <p:spPr/>
        <p:txBody>
          <a:bodyPr/>
          <a:lstStyle/>
          <a:p>
            <a:r>
              <a:rPr lang="de-DE"/>
              <a:t>Facebook Facebook Posts nach Reichweite und Interaktionen | SoM_PB1 - 13 of 25</a:t>
            </a:r>
            <a:endParaRPr lang="en-US"/>
          </a:p>
        </p:txBody>
      </p:sp>
      <p:graphicFrame>
        <p:nvGraphicFramePr>
          <p:cNvPr id="5" name="Table Placeholder 4">
            <a:extLst>
              <a:ext uri="{FF2B5EF4-FFF2-40B4-BE49-F238E27FC236}">
                <a16:creationId xmlns:a16="http://schemas.microsoft.com/office/drawing/2014/main" id="{ED16AD05-7934-48CB-970B-9ED17E1F62D9}"/>
              </a:ext>
            </a:extLst>
          </p:cNvPr>
          <p:cNvGraphicFramePr>
            <a:graphicFrameLocks noGrp="1"/>
          </p:cNvGraphicFramePr>
          <p:nvPr>
            <p:ph type="tbl" sz="quarter" idx="13"/>
            <p:extLst>
              <p:ext uri="{D42A27DB-BD31-4B8C-83A1-F6EECF244321}">
                <p14:modId xmlns:p14="http://schemas.microsoft.com/office/powerpoint/2010/main" val="2035143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31771019"/>
                    </a:ext>
                  </a:extLst>
                </a:gridCol>
                <a:gridCol w="1399032">
                  <a:extLst>
                    <a:ext uri="{9D8B030D-6E8A-4147-A177-3AD203B41FA5}">
                      <a16:colId xmlns:a16="http://schemas.microsoft.com/office/drawing/2014/main" val="2022826995"/>
                    </a:ext>
                  </a:extLst>
                </a:gridCol>
                <a:gridCol w="658368">
                  <a:extLst>
                    <a:ext uri="{9D8B030D-6E8A-4147-A177-3AD203B41FA5}">
                      <a16:colId xmlns:a16="http://schemas.microsoft.com/office/drawing/2014/main" val="2681808369"/>
                    </a:ext>
                  </a:extLst>
                </a:gridCol>
                <a:gridCol w="658368">
                  <a:extLst>
                    <a:ext uri="{9D8B030D-6E8A-4147-A177-3AD203B41FA5}">
                      <a16:colId xmlns:a16="http://schemas.microsoft.com/office/drawing/2014/main" val="3590103777"/>
                    </a:ext>
                  </a:extLst>
                </a:gridCol>
                <a:gridCol w="658368">
                  <a:extLst>
                    <a:ext uri="{9D8B030D-6E8A-4147-A177-3AD203B41FA5}">
                      <a16:colId xmlns:a16="http://schemas.microsoft.com/office/drawing/2014/main" val="2872981446"/>
                    </a:ext>
                  </a:extLst>
                </a:gridCol>
                <a:gridCol w="658368">
                  <a:extLst>
                    <a:ext uri="{9D8B030D-6E8A-4147-A177-3AD203B41FA5}">
                      <a16:colId xmlns:a16="http://schemas.microsoft.com/office/drawing/2014/main" val="2167479266"/>
                    </a:ext>
                  </a:extLst>
                </a:gridCol>
                <a:gridCol w="658368">
                  <a:extLst>
                    <a:ext uri="{9D8B030D-6E8A-4147-A177-3AD203B41FA5}">
                      <a16:colId xmlns:a16="http://schemas.microsoft.com/office/drawing/2014/main" val="1581585377"/>
                    </a:ext>
                  </a:extLst>
                </a:gridCol>
                <a:gridCol w="658368">
                  <a:extLst>
                    <a:ext uri="{9D8B030D-6E8A-4147-A177-3AD203B41FA5}">
                      <a16:colId xmlns:a16="http://schemas.microsoft.com/office/drawing/2014/main" val="4021720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3026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- 2021-03-27 20:47:00</a:t>
                      </a:r>
                      <a:r>
                        <a:rPr kumimoji="0" lang="de-DE" sz="1000" b="0" i="0" u="none" strike="noStrike" kern="1200" cap="none" spc="0" normalizeH="0" baseline="0" noProof="0">
                          <a:ln>
                            <a:noFill/>
                          </a:ln>
                          <a:solidFill>
                            <a:prstClr val="black"/>
                          </a:solidFill>
                          <a:effectLst/>
                          <a:uLnTx/>
                          <a:uFillTx/>
                          <a:latin typeface="+mn-lt"/>
                          <a:ea typeface="+mn-ea"/>
                          <a:cs typeface="+mn-cs"/>
                        </a:rPr>
                        <a:t>
 Die französische Fußball-Schiedsrichterin Stéphanie Frappart hat Geschichte geschrieben: Sie leitete die Partie Niederlande gegen Lettland (2:0) und damit als erste Frau ein WM-Qualifikationsspiel der Herren.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166233691_10160036220504369_7584601631256746757_n.jpg?_nc_cat=110&amp;ccb=1-3&amp;_nc_sid=8024bb&amp;_nc_ohc=VLI7SUIQN5QAX_5mJzU&amp;_nc_ht=scontent-iad3-2.xx&amp;tp=7&amp;oh=de4823f14461136a3826c1eda405fc7d&amp;oe=60941C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0.8139 %</a:t>
                      </a:r>
                    </a:p>
                  </a:txBody>
                  <a:tcPr/>
                </a:tc>
                <a:extLst>
                  <a:ext uri="{0D108BD9-81ED-4DB2-BD59-A6C34878D82A}">
                    <a16:rowId xmlns:a16="http://schemas.microsoft.com/office/drawing/2014/main" val="3227269339"/>
                  </a:ext>
                </a:extLst>
              </a:tr>
            </a:tbl>
          </a:graphicData>
        </a:graphic>
      </p:graphicFrame>
      <p:sp>
        <p:nvSpPr>
          <p:cNvPr id="4" name="Text Placeholder 3">
            <a:extLst>
              <a:ext uri="{FF2B5EF4-FFF2-40B4-BE49-F238E27FC236}">
                <a16:creationId xmlns:a16="http://schemas.microsoft.com/office/drawing/2014/main" id="{EF45EFB6-7099-4AD8-A57D-481C325AE43F}"/>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6315989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1923E-1AF9-4D16-837A-BB813548B5B8}"/>
              </a:ext>
            </a:extLst>
          </p:cNvPr>
          <p:cNvSpPr>
            <a:spLocks noGrp="1"/>
          </p:cNvSpPr>
          <p:nvPr>
            <p:ph type="title"/>
          </p:nvPr>
        </p:nvSpPr>
        <p:spPr/>
        <p:txBody>
          <a:bodyPr/>
          <a:lstStyle/>
          <a:p>
            <a:r>
              <a:rPr lang="de-DE"/>
              <a:t>Facebook Facebook Posts nach Reichweite und Interaktionen | SoM_PB1 - 14 of 25</a:t>
            </a:r>
            <a:endParaRPr lang="en-US"/>
          </a:p>
        </p:txBody>
      </p:sp>
      <p:graphicFrame>
        <p:nvGraphicFramePr>
          <p:cNvPr id="5" name="Table Placeholder 4">
            <a:extLst>
              <a:ext uri="{FF2B5EF4-FFF2-40B4-BE49-F238E27FC236}">
                <a16:creationId xmlns:a16="http://schemas.microsoft.com/office/drawing/2014/main" id="{E0B430C2-A257-4029-B5E8-DF45FF58B9E3}"/>
              </a:ext>
            </a:extLst>
          </p:cNvPr>
          <p:cNvGraphicFramePr>
            <a:graphicFrameLocks noGrp="1"/>
          </p:cNvGraphicFramePr>
          <p:nvPr>
            <p:ph type="tbl" sz="quarter" idx="13"/>
            <p:extLst>
              <p:ext uri="{D42A27DB-BD31-4B8C-83A1-F6EECF244321}">
                <p14:modId xmlns:p14="http://schemas.microsoft.com/office/powerpoint/2010/main" val="1299133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45920730"/>
                    </a:ext>
                  </a:extLst>
                </a:gridCol>
                <a:gridCol w="1399032">
                  <a:extLst>
                    <a:ext uri="{9D8B030D-6E8A-4147-A177-3AD203B41FA5}">
                      <a16:colId xmlns:a16="http://schemas.microsoft.com/office/drawing/2014/main" val="489158264"/>
                    </a:ext>
                  </a:extLst>
                </a:gridCol>
                <a:gridCol w="658368">
                  <a:extLst>
                    <a:ext uri="{9D8B030D-6E8A-4147-A177-3AD203B41FA5}">
                      <a16:colId xmlns:a16="http://schemas.microsoft.com/office/drawing/2014/main" val="278683028"/>
                    </a:ext>
                  </a:extLst>
                </a:gridCol>
                <a:gridCol w="658368">
                  <a:extLst>
                    <a:ext uri="{9D8B030D-6E8A-4147-A177-3AD203B41FA5}">
                      <a16:colId xmlns:a16="http://schemas.microsoft.com/office/drawing/2014/main" val="3505085994"/>
                    </a:ext>
                  </a:extLst>
                </a:gridCol>
                <a:gridCol w="658368">
                  <a:extLst>
                    <a:ext uri="{9D8B030D-6E8A-4147-A177-3AD203B41FA5}">
                      <a16:colId xmlns:a16="http://schemas.microsoft.com/office/drawing/2014/main" val="2023021547"/>
                    </a:ext>
                  </a:extLst>
                </a:gridCol>
                <a:gridCol w="658368">
                  <a:extLst>
                    <a:ext uri="{9D8B030D-6E8A-4147-A177-3AD203B41FA5}">
                      <a16:colId xmlns:a16="http://schemas.microsoft.com/office/drawing/2014/main" val="3042463794"/>
                    </a:ext>
                  </a:extLst>
                </a:gridCol>
                <a:gridCol w="658368">
                  <a:extLst>
                    <a:ext uri="{9D8B030D-6E8A-4147-A177-3AD203B41FA5}">
                      <a16:colId xmlns:a16="http://schemas.microsoft.com/office/drawing/2014/main" val="1415434417"/>
                    </a:ext>
                  </a:extLst>
                </a:gridCol>
                <a:gridCol w="658368">
                  <a:extLst>
                    <a:ext uri="{9D8B030D-6E8A-4147-A177-3AD203B41FA5}">
                      <a16:colId xmlns:a16="http://schemas.microsoft.com/office/drawing/2014/main" val="1727193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0037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- 2021-03-25 20:37:52</a:t>
                      </a:r>
                      <a:r>
                        <a:rPr kumimoji="0" lang="de-DE" sz="1000" b="0" i="0" u="none" strike="noStrike" kern="1200" cap="none" spc="0" normalizeH="0" baseline="0" noProof="0">
                          <a:ln>
                            <a:noFill/>
                          </a:ln>
                          <a:solidFill>
                            <a:prstClr val="black"/>
                          </a:solidFill>
                          <a:effectLst/>
                          <a:uLnTx/>
                          <a:uFillTx/>
                          <a:latin typeface="+mn-lt"/>
                          <a:ea typeface="+mn-ea"/>
                          <a:cs typeface="+mn-cs"/>
                        </a:rPr>
                        <a:t>
 Die deutsche Fußball-Nationalmannschaft hat eine klare Botschaft in Richtung WM-Gastgeber Katar gesendet. Wie gestern schon die norwegische Mannschaft, zeigte die DFB-Elf einen "Human Rights"-Schriftzug vor Beginn ihres WM-Qualifikationsspiels gegen Island.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165008871_10160030818099369_2276147882330282807_n.jpg?_nc_cat=102&amp;ccb=1-3&amp;_nc_sid=8024bb&amp;_nc_ohc=_pA3IzlF7_sAX-y53iM&amp;_nc_ht=scontent-iad3-2.xx&amp;tp=7&amp;reslog=d&amp;oh=4df5a945d462375b25a6a803fda7049d&amp;oe=60965265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1.3122 %</a:t>
                      </a:r>
                    </a:p>
                  </a:txBody>
                  <a:tcPr/>
                </a:tc>
                <a:extLst>
                  <a:ext uri="{0D108BD9-81ED-4DB2-BD59-A6C34878D82A}">
                    <a16:rowId xmlns:a16="http://schemas.microsoft.com/office/drawing/2014/main" val="3532019635"/>
                  </a:ext>
                </a:extLst>
              </a:tr>
            </a:tbl>
          </a:graphicData>
        </a:graphic>
      </p:graphicFrame>
      <p:sp>
        <p:nvSpPr>
          <p:cNvPr id="4" name="Text Placeholder 3">
            <a:extLst>
              <a:ext uri="{FF2B5EF4-FFF2-40B4-BE49-F238E27FC236}">
                <a16:creationId xmlns:a16="http://schemas.microsoft.com/office/drawing/2014/main" id="{23309E9E-4A32-489C-9EBA-AD497B0ACE53}"/>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930183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9F6CA-156D-4BC4-800B-B2FAFEE096AD}"/>
              </a:ext>
            </a:extLst>
          </p:cNvPr>
          <p:cNvSpPr>
            <a:spLocks noGrp="1"/>
          </p:cNvSpPr>
          <p:nvPr>
            <p:ph type="title"/>
          </p:nvPr>
        </p:nvSpPr>
        <p:spPr/>
        <p:txBody>
          <a:bodyPr/>
          <a:lstStyle/>
          <a:p>
            <a:r>
              <a:rPr lang="de-DE"/>
              <a:t>Facebook Facebook Posts nach Reichweite und Interaktionen | SoM_PB1 - 15 of 25</a:t>
            </a:r>
            <a:endParaRPr lang="en-US"/>
          </a:p>
        </p:txBody>
      </p:sp>
      <p:graphicFrame>
        <p:nvGraphicFramePr>
          <p:cNvPr id="5" name="Table Placeholder 4">
            <a:extLst>
              <a:ext uri="{FF2B5EF4-FFF2-40B4-BE49-F238E27FC236}">
                <a16:creationId xmlns:a16="http://schemas.microsoft.com/office/drawing/2014/main" id="{4CB67D20-5F96-468C-BCB9-75C3A910B0EA}"/>
              </a:ext>
            </a:extLst>
          </p:cNvPr>
          <p:cNvGraphicFramePr>
            <a:graphicFrameLocks noGrp="1"/>
          </p:cNvGraphicFramePr>
          <p:nvPr>
            <p:ph type="tbl" sz="quarter" idx="13"/>
            <p:extLst>
              <p:ext uri="{D42A27DB-BD31-4B8C-83A1-F6EECF244321}">
                <p14:modId xmlns:p14="http://schemas.microsoft.com/office/powerpoint/2010/main" val="4212512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64520044"/>
                    </a:ext>
                  </a:extLst>
                </a:gridCol>
                <a:gridCol w="1399032">
                  <a:extLst>
                    <a:ext uri="{9D8B030D-6E8A-4147-A177-3AD203B41FA5}">
                      <a16:colId xmlns:a16="http://schemas.microsoft.com/office/drawing/2014/main" val="1505730993"/>
                    </a:ext>
                  </a:extLst>
                </a:gridCol>
                <a:gridCol w="658368">
                  <a:extLst>
                    <a:ext uri="{9D8B030D-6E8A-4147-A177-3AD203B41FA5}">
                      <a16:colId xmlns:a16="http://schemas.microsoft.com/office/drawing/2014/main" val="2739323268"/>
                    </a:ext>
                  </a:extLst>
                </a:gridCol>
                <a:gridCol w="658368">
                  <a:extLst>
                    <a:ext uri="{9D8B030D-6E8A-4147-A177-3AD203B41FA5}">
                      <a16:colId xmlns:a16="http://schemas.microsoft.com/office/drawing/2014/main" val="2418862942"/>
                    </a:ext>
                  </a:extLst>
                </a:gridCol>
                <a:gridCol w="658368">
                  <a:extLst>
                    <a:ext uri="{9D8B030D-6E8A-4147-A177-3AD203B41FA5}">
                      <a16:colId xmlns:a16="http://schemas.microsoft.com/office/drawing/2014/main" val="3145494836"/>
                    </a:ext>
                  </a:extLst>
                </a:gridCol>
                <a:gridCol w="658368">
                  <a:extLst>
                    <a:ext uri="{9D8B030D-6E8A-4147-A177-3AD203B41FA5}">
                      <a16:colId xmlns:a16="http://schemas.microsoft.com/office/drawing/2014/main" val="3482920773"/>
                    </a:ext>
                  </a:extLst>
                </a:gridCol>
                <a:gridCol w="658368">
                  <a:extLst>
                    <a:ext uri="{9D8B030D-6E8A-4147-A177-3AD203B41FA5}">
                      <a16:colId xmlns:a16="http://schemas.microsoft.com/office/drawing/2014/main" val="3811230318"/>
                    </a:ext>
                  </a:extLst>
                </a:gridCol>
                <a:gridCol w="658368">
                  <a:extLst>
                    <a:ext uri="{9D8B030D-6E8A-4147-A177-3AD203B41FA5}">
                      <a16:colId xmlns:a16="http://schemas.microsoft.com/office/drawing/2014/main" val="3126044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3554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- 2021-04-05 13:28:36</a:t>
                      </a:r>
                      <a:r>
                        <a:rPr kumimoji="0" lang="de-DE" sz="1000" b="0" i="0" u="none" strike="noStrike" kern="1200" cap="none" spc="0" normalizeH="0" baseline="0" noProof="0">
                          <a:ln>
                            <a:noFill/>
                          </a:ln>
                          <a:solidFill>
                            <a:prstClr val="black"/>
                          </a:solidFill>
                          <a:effectLst/>
                          <a:uLnTx/>
                          <a:uFillTx/>
                          <a:latin typeface="+mn-lt"/>
                          <a:ea typeface="+mn-ea"/>
                          <a:cs typeface="+mn-cs"/>
                        </a:rPr>
                        <a:t>
 Neuer Weltrekord im Halbmarathon: Die Kenianerin Ruth Chepngetich verbesserte in Istanbul den bisherigen Rekord der Frauen um 29 Sekunden.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169135562_10160060525444369_1228441891594253106_n.jpg?_nc_cat=104&amp;ccb=1-3&amp;_nc_sid=8024bb&amp;_nc_ohc=KTyOQ8sWGycAX_NZr6k&amp;_nc_ht=scontent-iad3-2.xx&amp;tp=7&amp;oh=aa18a448d56f34e8396895a7de3d5209&amp;oe=60933935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0.4099 %</a:t>
                      </a:r>
                    </a:p>
                  </a:txBody>
                  <a:tcPr/>
                </a:tc>
                <a:extLst>
                  <a:ext uri="{0D108BD9-81ED-4DB2-BD59-A6C34878D82A}">
                    <a16:rowId xmlns:a16="http://schemas.microsoft.com/office/drawing/2014/main" val="3982812242"/>
                  </a:ext>
                </a:extLst>
              </a:tr>
            </a:tbl>
          </a:graphicData>
        </a:graphic>
      </p:graphicFrame>
      <p:sp>
        <p:nvSpPr>
          <p:cNvPr id="4" name="Text Placeholder 3">
            <a:extLst>
              <a:ext uri="{FF2B5EF4-FFF2-40B4-BE49-F238E27FC236}">
                <a16:creationId xmlns:a16="http://schemas.microsoft.com/office/drawing/2014/main" id="{C1AD2ACA-D399-4AEB-A45E-7CC650435C93}"/>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6150855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4D762-ED8E-4643-AB75-3E27FC55A6B1}"/>
              </a:ext>
            </a:extLst>
          </p:cNvPr>
          <p:cNvSpPr>
            <a:spLocks noGrp="1"/>
          </p:cNvSpPr>
          <p:nvPr>
            <p:ph type="title"/>
          </p:nvPr>
        </p:nvSpPr>
        <p:spPr/>
        <p:txBody>
          <a:bodyPr/>
          <a:lstStyle/>
          <a:p>
            <a:r>
              <a:rPr lang="de-DE"/>
              <a:t>Facebook Facebook Posts nach Reichweite und Interaktionen | SoM_PB1 - 16 of 25</a:t>
            </a:r>
            <a:endParaRPr lang="en-US"/>
          </a:p>
        </p:txBody>
      </p:sp>
      <p:graphicFrame>
        <p:nvGraphicFramePr>
          <p:cNvPr id="5" name="Table Placeholder 4">
            <a:extLst>
              <a:ext uri="{FF2B5EF4-FFF2-40B4-BE49-F238E27FC236}">
                <a16:creationId xmlns:a16="http://schemas.microsoft.com/office/drawing/2014/main" id="{F65AD3F4-7836-437C-9118-BC0F6D707D00}"/>
              </a:ext>
            </a:extLst>
          </p:cNvPr>
          <p:cNvGraphicFramePr>
            <a:graphicFrameLocks noGrp="1"/>
          </p:cNvGraphicFramePr>
          <p:nvPr>
            <p:ph type="tbl" sz="quarter" idx="13"/>
            <p:extLst>
              <p:ext uri="{D42A27DB-BD31-4B8C-83A1-F6EECF244321}">
                <p14:modId xmlns:p14="http://schemas.microsoft.com/office/powerpoint/2010/main" val="2305580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58874370"/>
                    </a:ext>
                  </a:extLst>
                </a:gridCol>
                <a:gridCol w="1399032">
                  <a:extLst>
                    <a:ext uri="{9D8B030D-6E8A-4147-A177-3AD203B41FA5}">
                      <a16:colId xmlns:a16="http://schemas.microsoft.com/office/drawing/2014/main" val="1197704491"/>
                    </a:ext>
                  </a:extLst>
                </a:gridCol>
                <a:gridCol w="658368">
                  <a:extLst>
                    <a:ext uri="{9D8B030D-6E8A-4147-A177-3AD203B41FA5}">
                      <a16:colId xmlns:a16="http://schemas.microsoft.com/office/drawing/2014/main" val="3742126165"/>
                    </a:ext>
                  </a:extLst>
                </a:gridCol>
                <a:gridCol w="658368">
                  <a:extLst>
                    <a:ext uri="{9D8B030D-6E8A-4147-A177-3AD203B41FA5}">
                      <a16:colId xmlns:a16="http://schemas.microsoft.com/office/drawing/2014/main" val="2601298481"/>
                    </a:ext>
                  </a:extLst>
                </a:gridCol>
                <a:gridCol w="658368">
                  <a:extLst>
                    <a:ext uri="{9D8B030D-6E8A-4147-A177-3AD203B41FA5}">
                      <a16:colId xmlns:a16="http://schemas.microsoft.com/office/drawing/2014/main" val="3808638095"/>
                    </a:ext>
                  </a:extLst>
                </a:gridCol>
                <a:gridCol w="658368">
                  <a:extLst>
                    <a:ext uri="{9D8B030D-6E8A-4147-A177-3AD203B41FA5}">
                      <a16:colId xmlns:a16="http://schemas.microsoft.com/office/drawing/2014/main" val="12353097"/>
                    </a:ext>
                  </a:extLst>
                </a:gridCol>
                <a:gridCol w="658368">
                  <a:extLst>
                    <a:ext uri="{9D8B030D-6E8A-4147-A177-3AD203B41FA5}">
                      <a16:colId xmlns:a16="http://schemas.microsoft.com/office/drawing/2014/main" val="2648889954"/>
                    </a:ext>
                  </a:extLst>
                </a:gridCol>
                <a:gridCol w="658368">
                  <a:extLst>
                    <a:ext uri="{9D8B030D-6E8A-4147-A177-3AD203B41FA5}">
                      <a16:colId xmlns:a16="http://schemas.microsoft.com/office/drawing/2014/main" val="1176254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5453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- 2021-03-24 07:15:00</a:t>
                      </a:r>
                      <a:r>
                        <a:rPr kumimoji="0" lang="de-DE" sz="1000" b="0" i="0" u="none" strike="noStrike" kern="1200" cap="none" spc="0" normalizeH="0" baseline="0" noProof="0">
                          <a:ln>
                            <a:noFill/>
                          </a:ln>
                          <a:solidFill>
                            <a:prstClr val="black"/>
                          </a:solidFill>
                          <a:effectLst/>
                          <a:uLnTx/>
                          <a:uFillTx/>
                          <a:latin typeface="+mn-lt"/>
                          <a:ea typeface="+mn-ea"/>
                          <a:cs typeface="+mn-cs"/>
                        </a:rPr>
                        <a:t>
 Die südkoreanischen Inseln Bakji und Banwol setzen voll auf eine Farbe. Kaum zu glauben, was hier alles lilafarben ist - aber warum gerade Lila?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159682680_193416992251043_277487279169773481_n.jpg?_nc_cat=109&amp;ccb=1-3&amp;_nc_sid=ad6a45&amp;_nc_ohc=rC6vSeuNgXkAX9VbsVC&amp;_nc_ht=scontent-iad3-1.xx&amp;tp=6&amp;oh=20710cbd68b63b5a1faf70a0cc98fa92&amp;oe=60940E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1.4216 %</a:t>
                      </a:r>
                    </a:p>
                  </a:txBody>
                  <a:tcPr/>
                </a:tc>
                <a:extLst>
                  <a:ext uri="{0D108BD9-81ED-4DB2-BD59-A6C34878D82A}">
                    <a16:rowId xmlns:a16="http://schemas.microsoft.com/office/drawing/2014/main" val="3627388944"/>
                  </a:ext>
                </a:extLst>
              </a:tr>
            </a:tbl>
          </a:graphicData>
        </a:graphic>
      </p:graphicFrame>
      <p:sp>
        <p:nvSpPr>
          <p:cNvPr id="4" name="Text Placeholder 3">
            <a:extLst>
              <a:ext uri="{FF2B5EF4-FFF2-40B4-BE49-F238E27FC236}">
                <a16:creationId xmlns:a16="http://schemas.microsoft.com/office/drawing/2014/main" id="{0D75D51F-C520-490A-AD4C-DDA9C772CCC8}"/>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41445570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2DB05-6376-43D9-B998-42CB96CE0B0D}"/>
              </a:ext>
            </a:extLst>
          </p:cNvPr>
          <p:cNvSpPr>
            <a:spLocks noGrp="1"/>
          </p:cNvSpPr>
          <p:nvPr>
            <p:ph type="title"/>
          </p:nvPr>
        </p:nvSpPr>
        <p:spPr/>
        <p:txBody>
          <a:bodyPr/>
          <a:lstStyle/>
          <a:p>
            <a:r>
              <a:rPr lang="de-DE"/>
              <a:t>Facebook Facebook Posts nach Reichweite und Interaktionen | SoM_PB1 - 17 of 25</a:t>
            </a:r>
            <a:endParaRPr lang="en-US"/>
          </a:p>
        </p:txBody>
      </p:sp>
      <p:graphicFrame>
        <p:nvGraphicFramePr>
          <p:cNvPr id="5" name="Table Placeholder 4">
            <a:extLst>
              <a:ext uri="{FF2B5EF4-FFF2-40B4-BE49-F238E27FC236}">
                <a16:creationId xmlns:a16="http://schemas.microsoft.com/office/drawing/2014/main" id="{4DB667F5-3976-40BC-BB17-DDA5D00A037A}"/>
              </a:ext>
            </a:extLst>
          </p:cNvPr>
          <p:cNvGraphicFramePr>
            <a:graphicFrameLocks noGrp="1"/>
          </p:cNvGraphicFramePr>
          <p:nvPr>
            <p:ph type="tbl" sz="quarter" idx="13"/>
            <p:extLst>
              <p:ext uri="{D42A27DB-BD31-4B8C-83A1-F6EECF244321}">
                <p14:modId xmlns:p14="http://schemas.microsoft.com/office/powerpoint/2010/main" val="1492658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58612284"/>
                    </a:ext>
                  </a:extLst>
                </a:gridCol>
                <a:gridCol w="1399032">
                  <a:extLst>
                    <a:ext uri="{9D8B030D-6E8A-4147-A177-3AD203B41FA5}">
                      <a16:colId xmlns:a16="http://schemas.microsoft.com/office/drawing/2014/main" val="2690639754"/>
                    </a:ext>
                  </a:extLst>
                </a:gridCol>
                <a:gridCol w="658368">
                  <a:extLst>
                    <a:ext uri="{9D8B030D-6E8A-4147-A177-3AD203B41FA5}">
                      <a16:colId xmlns:a16="http://schemas.microsoft.com/office/drawing/2014/main" val="88391276"/>
                    </a:ext>
                  </a:extLst>
                </a:gridCol>
                <a:gridCol w="658368">
                  <a:extLst>
                    <a:ext uri="{9D8B030D-6E8A-4147-A177-3AD203B41FA5}">
                      <a16:colId xmlns:a16="http://schemas.microsoft.com/office/drawing/2014/main" val="3442064932"/>
                    </a:ext>
                  </a:extLst>
                </a:gridCol>
                <a:gridCol w="658368">
                  <a:extLst>
                    <a:ext uri="{9D8B030D-6E8A-4147-A177-3AD203B41FA5}">
                      <a16:colId xmlns:a16="http://schemas.microsoft.com/office/drawing/2014/main" val="871099606"/>
                    </a:ext>
                  </a:extLst>
                </a:gridCol>
                <a:gridCol w="658368">
                  <a:extLst>
                    <a:ext uri="{9D8B030D-6E8A-4147-A177-3AD203B41FA5}">
                      <a16:colId xmlns:a16="http://schemas.microsoft.com/office/drawing/2014/main" val="2200599924"/>
                    </a:ext>
                  </a:extLst>
                </a:gridCol>
                <a:gridCol w="658368">
                  <a:extLst>
                    <a:ext uri="{9D8B030D-6E8A-4147-A177-3AD203B41FA5}">
                      <a16:colId xmlns:a16="http://schemas.microsoft.com/office/drawing/2014/main" val="2922053269"/>
                    </a:ext>
                  </a:extLst>
                </a:gridCol>
                <a:gridCol w="658368">
                  <a:extLst>
                    <a:ext uri="{9D8B030D-6E8A-4147-A177-3AD203B41FA5}">
                      <a16:colId xmlns:a16="http://schemas.microsoft.com/office/drawing/2014/main" val="1360793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1918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- 2021-03-31 21:25:53</a:t>
                      </a:r>
                      <a:r>
                        <a:rPr kumimoji="0" lang="de-DE" sz="1000" b="0" i="0" u="none" strike="noStrike" kern="1200" cap="none" spc="0" normalizeH="0" baseline="0" noProof="0">
                          <a:ln>
                            <a:noFill/>
                          </a:ln>
                          <a:solidFill>
                            <a:prstClr val="black"/>
                          </a:solidFill>
                          <a:effectLst/>
                          <a:uLnTx/>
                          <a:uFillTx/>
                          <a:latin typeface="+mn-lt"/>
                          <a:ea typeface="+mn-ea"/>
                          <a:cs typeface="+mn-cs"/>
                        </a:rPr>
                        <a:t>
 Nach zuvor 29 Siegen und drei Unentschieden gibt es gegen Nordmazedonien im 33. und letzten WM-Qualifikationsspiel unter Bundestrainer Jogi Löw die erste Niederlage für den DFB.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167115734_10160047181749369_209303881182288580_n.jpg?_nc_cat=106&amp;ccb=1-3&amp;_nc_sid=8024bb&amp;_nc_ohc=b0Dm9nV2-K0AX9RdAOQ&amp;_nc_ht=scontent-iad3-2.xx&amp;tp=7&amp;oh=e6be4a3f36acc58f882a2fd4d9bef266&amp;oe=6092AB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0.3604 %</a:t>
                      </a:r>
                    </a:p>
                  </a:txBody>
                  <a:tcPr/>
                </a:tc>
                <a:extLst>
                  <a:ext uri="{0D108BD9-81ED-4DB2-BD59-A6C34878D82A}">
                    <a16:rowId xmlns:a16="http://schemas.microsoft.com/office/drawing/2014/main" val="2567507580"/>
                  </a:ext>
                </a:extLst>
              </a:tr>
            </a:tbl>
          </a:graphicData>
        </a:graphic>
      </p:graphicFrame>
      <p:sp>
        <p:nvSpPr>
          <p:cNvPr id="4" name="Text Placeholder 3">
            <a:extLst>
              <a:ext uri="{FF2B5EF4-FFF2-40B4-BE49-F238E27FC236}">
                <a16:creationId xmlns:a16="http://schemas.microsoft.com/office/drawing/2014/main" id="{2455E7AE-91C9-44D9-B5F9-A57939FC2632}"/>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15897789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B1A05-AEC7-4E1D-BCE3-C578BCF1AA12}"/>
              </a:ext>
            </a:extLst>
          </p:cNvPr>
          <p:cNvSpPr>
            <a:spLocks noGrp="1"/>
          </p:cNvSpPr>
          <p:nvPr>
            <p:ph type="title"/>
          </p:nvPr>
        </p:nvSpPr>
        <p:spPr/>
        <p:txBody>
          <a:bodyPr/>
          <a:lstStyle/>
          <a:p>
            <a:r>
              <a:rPr lang="de-DE"/>
              <a:t>Facebook Facebook Posts nach Reichweite und Interaktionen | SoM_PB1 - 18 of 25</a:t>
            </a:r>
            <a:endParaRPr lang="en-US"/>
          </a:p>
        </p:txBody>
      </p:sp>
      <p:graphicFrame>
        <p:nvGraphicFramePr>
          <p:cNvPr id="5" name="Table Placeholder 4">
            <a:extLst>
              <a:ext uri="{FF2B5EF4-FFF2-40B4-BE49-F238E27FC236}">
                <a16:creationId xmlns:a16="http://schemas.microsoft.com/office/drawing/2014/main" id="{1DC469A3-E3C0-439E-A558-9672ABAAB55B}"/>
              </a:ext>
            </a:extLst>
          </p:cNvPr>
          <p:cNvGraphicFramePr>
            <a:graphicFrameLocks noGrp="1"/>
          </p:cNvGraphicFramePr>
          <p:nvPr>
            <p:ph type="tbl" sz="quarter" idx="13"/>
            <p:extLst>
              <p:ext uri="{D42A27DB-BD31-4B8C-83A1-F6EECF244321}">
                <p14:modId xmlns:p14="http://schemas.microsoft.com/office/powerpoint/2010/main" val="1251590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82629756"/>
                    </a:ext>
                  </a:extLst>
                </a:gridCol>
                <a:gridCol w="1399032">
                  <a:extLst>
                    <a:ext uri="{9D8B030D-6E8A-4147-A177-3AD203B41FA5}">
                      <a16:colId xmlns:a16="http://schemas.microsoft.com/office/drawing/2014/main" val="3818973998"/>
                    </a:ext>
                  </a:extLst>
                </a:gridCol>
                <a:gridCol w="658368">
                  <a:extLst>
                    <a:ext uri="{9D8B030D-6E8A-4147-A177-3AD203B41FA5}">
                      <a16:colId xmlns:a16="http://schemas.microsoft.com/office/drawing/2014/main" val="2743705211"/>
                    </a:ext>
                  </a:extLst>
                </a:gridCol>
                <a:gridCol w="658368">
                  <a:extLst>
                    <a:ext uri="{9D8B030D-6E8A-4147-A177-3AD203B41FA5}">
                      <a16:colId xmlns:a16="http://schemas.microsoft.com/office/drawing/2014/main" val="781483432"/>
                    </a:ext>
                  </a:extLst>
                </a:gridCol>
                <a:gridCol w="658368">
                  <a:extLst>
                    <a:ext uri="{9D8B030D-6E8A-4147-A177-3AD203B41FA5}">
                      <a16:colId xmlns:a16="http://schemas.microsoft.com/office/drawing/2014/main" val="3980410564"/>
                    </a:ext>
                  </a:extLst>
                </a:gridCol>
                <a:gridCol w="658368">
                  <a:extLst>
                    <a:ext uri="{9D8B030D-6E8A-4147-A177-3AD203B41FA5}">
                      <a16:colId xmlns:a16="http://schemas.microsoft.com/office/drawing/2014/main" val="3966183327"/>
                    </a:ext>
                  </a:extLst>
                </a:gridCol>
                <a:gridCol w="658368">
                  <a:extLst>
                    <a:ext uri="{9D8B030D-6E8A-4147-A177-3AD203B41FA5}">
                      <a16:colId xmlns:a16="http://schemas.microsoft.com/office/drawing/2014/main" val="2631296704"/>
                    </a:ext>
                  </a:extLst>
                </a:gridCol>
                <a:gridCol w="658368">
                  <a:extLst>
                    <a:ext uri="{9D8B030D-6E8A-4147-A177-3AD203B41FA5}">
                      <a16:colId xmlns:a16="http://schemas.microsoft.com/office/drawing/2014/main" val="862219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36350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- 2021-03-31 11:30:00</a:t>
                      </a:r>
                      <a:r>
                        <a:rPr kumimoji="0" lang="de-DE" sz="1000" b="0" i="0" u="none" strike="noStrike" kern="1200" cap="none" spc="0" normalizeH="0" baseline="0" noProof="0">
                          <a:ln>
                            <a:noFill/>
                          </a:ln>
                          <a:solidFill>
                            <a:prstClr val="black"/>
                          </a:solidFill>
                          <a:effectLst/>
                          <a:uLnTx/>
                          <a:uFillTx/>
                          <a:latin typeface="+mn-lt"/>
                          <a:ea typeface="+mn-ea"/>
                          <a:cs typeface="+mn-cs"/>
                        </a:rPr>
                        <a:t>
 Hatte der Bundestrainer etwa keine Brieftaube zur Hand? Robin Gosens spricht im NDR 2-Bundesligashow-Podcast unter anderem über seine Nominierung für die DFB-Elf.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167467799_10160045779959369_7040202172889715004_n.jpg?_nc_cat=106&amp;ccb=1-3&amp;_nc_sid=8024bb&amp;_nc_ohc=54GBEN_UOe0AX_mCwi9&amp;_nc_ht=scontent-iad3-2.xx&amp;tp=7&amp;oh=25ea9a63c41784c5bdda476b1b6b7285&amp;oe=609489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0.2747 %</a:t>
                      </a:r>
                    </a:p>
                  </a:txBody>
                  <a:tcPr/>
                </a:tc>
                <a:extLst>
                  <a:ext uri="{0D108BD9-81ED-4DB2-BD59-A6C34878D82A}">
                    <a16:rowId xmlns:a16="http://schemas.microsoft.com/office/drawing/2014/main" val="31319787"/>
                  </a:ext>
                </a:extLst>
              </a:tr>
            </a:tbl>
          </a:graphicData>
        </a:graphic>
      </p:graphicFrame>
      <p:sp>
        <p:nvSpPr>
          <p:cNvPr id="4" name="Text Placeholder 3">
            <a:extLst>
              <a:ext uri="{FF2B5EF4-FFF2-40B4-BE49-F238E27FC236}">
                <a16:creationId xmlns:a16="http://schemas.microsoft.com/office/drawing/2014/main" id="{C81F3875-5A2B-4C9B-A3EE-9ED02485E67C}"/>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1850747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6847A-E9D3-4E38-8C6C-A4812E41CA30}"/>
              </a:ext>
            </a:extLst>
          </p:cNvPr>
          <p:cNvSpPr>
            <a:spLocks noGrp="1"/>
          </p:cNvSpPr>
          <p:nvPr>
            <p:ph type="title"/>
          </p:nvPr>
        </p:nvSpPr>
        <p:spPr/>
        <p:txBody>
          <a:bodyPr/>
          <a:lstStyle/>
          <a:p>
            <a:r>
              <a:rPr lang="de-DE"/>
              <a:t>Facebook Facebook Posts nach Reichweite und Interaktionen | SoM_PB1 - 19 of 25</a:t>
            </a:r>
            <a:endParaRPr lang="en-US"/>
          </a:p>
        </p:txBody>
      </p:sp>
      <p:graphicFrame>
        <p:nvGraphicFramePr>
          <p:cNvPr id="5" name="Table Placeholder 4">
            <a:extLst>
              <a:ext uri="{FF2B5EF4-FFF2-40B4-BE49-F238E27FC236}">
                <a16:creationId xmlns:a16="http://schemas.microsoft.com/office/drawing/2014/main" id="{9B43C211-C22B-4831-A9C4-64FA7AB43292}"/>
              </a:ext>
            </a:extLst>
          </p:cNvPr>
          <p:cNvGraphicFramePr>
            <a:graphicFrameLocks noGrp="1"/>
          </p:cNvGraphicFramePr>
          <p:nvPr>
            <p:ph type="tbl" sz="quarter" idx="13"/>
            <p:extLst>
              <p:ext uri="{D42A27DB-BD31-4B8C-83A1-F6EECF244321}">
                <p14:modId xmlns:p14="http://schemas.microsoft.com/office/powerpoint/2010/main" val="1964766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43417618"/>
                    </a:ext>
                  </a:extLst>
                </a:gridCol>
                <a:gridCol w="1399032">
                  <a:extLst>
                    <a:ext uri="{9D8B030D-6E8A-4147-A177-3AD203B41FA5}">
                      <a16:colId xmlns:a16="http://schemas.microsoft.com/office/drawing/2014/main" val="715228042"/>
                    </a:ext>
                  </a:extLst>
                </a:gridCol>
                <a:gridCol w="658368">
                  <a:extLst>
                    <a:ext uri="{9D8B030D-6E8A-4147-A177-3AD203B41FA5}">
                      <a16:colId xmlns:a16="http://schemas.microsoft.com/office/drawing/2014/main" val="1038925695"/>
                    </a:ext>
                  </a:extLst>
                </a:gridCol>
                <a:gridCol w="658368">
                  <a:extLst>
                    <a:ext uri="{9D8B030D-6E8A-4147-A177-3AD203B41FA5}">
                      <a16:colId xmlns:a16="http://schemas.microsoft.com/office/drawing/2014/main" val="3781480830"/>
                    </a:ext>
                  </a:extLst>
                </a:gridCol>
                <a:gridCol w="658368">
                  <a:extLst>
                    <a:ext uri="{9D8B030D-6E8A-4147-A177-3AD203B41FA5}">
                      <a16:colId xmlns:a16="http://schemas.microsoft.com/office/drawing/2014/main" val="2890975551"/>
                    </a:ext>
                  </a:extLst>
                </a:gridCol>
                <a:gridCol w="658368">
                  <a:extLst>
                    <a:ext uri="{9D8B030D-6E8A-4147-A177-3AD203B41FA5}">
                      <a16:colId xmlns:a16="http://schemas.microsoft.com/office/drawing/2014/main" val="1022232377"/>
                    </a:ext>
                  </a:extLst>
                </a:gridCol>
                <a:gridCol w="658368">
                  <a:extLst>
                    <a:ext uri="{9D8B030D-6E8A-4147-A177-3AD203B41FA5}">
                      <a16:colId xmlns:a16="http://schemas.microsoft.com/office/drawing/2014/main" val="1385017865"/>
                    </a:ext>
                  </a:extLst>
                </a:gridCol>
                <a:gridCol w="658368">
                  <a:extLst>
                    <a:ext uri="{9D8B030D-6E8A-4147-A177-3AD203B41FA5}">
                      <a16:colId xmlns:a16="http://schemas.microsoft.com/office/drawing/2014/main" val="3662718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2847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Zeiglers wunderbare Welt des Fußballs - 2021-04-05 11:54:46</a:t>
                      </a:r>
                      <a:r>
                        <a:rPr kumimoji="0" lang="de-DE" sz="1000" b="0" i="0" u="none" strike="noStrike" kern="1200" cap="none" spc="0" normalizeH="0" baseline="0" noProof="0">
                          <a:ln>
                            <a:noFill/>
                          </a:ln>
                          <a:solidFill>
                            <a:prstClr val="black"/>
                          </a:solidFill>
                          <a:effectLst/>
                          <a:uLnTx/>
                          <a:uFillTx/>
                          <a:latin typeface="+mn-lt"/>
                          <a:ea typeface="+mn-ea"/>
                          <a:cs typeface="+mn-cs"/>
                        </a:rPr>
                        <a:t>
 Allein die Entstehung dieses Kacktors ist ein Gedicht! Slapstick pur 💩⚽️
________________
🎥 via NDR 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720x720/165668585_787526258869344_688634715436141389_n.jpg?_nc_cat=106&amp;ccb=1-3&amp;_nc_sid=ad6a45&amp;_nc_ohc=tl-9TgSg9HAAX-H1ygT&amp;_nc_ht=scontent-iad3-2.xx&amp;tp=6&amp;oh=547baf92d5192e42bb7622eb85748a29&amp;oe=609673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1.9280 %</a:t>
                      </a:r>
                    </a:p>
                  </a:txBody>
                  <a:tcPr/>
                </a:tc>
                <a:extLst>
                  <a:ext uri="{0D108BD9-81ED-4DB2-BD59-A6C34878D82A}">
                    <a16:rowId xmlns:a16="http://schemas.microsoft.com/office/drawing/2014/main" val="2297897477"/>
                  </a:ext>
                </a:extLst>
              </a:tr>
            </a:tbl>
          </a:graphicData>
        </a:graphic>
      </p:graphicFrame>
      <p:sp>
        <p:nvSpPr>
          <p:cNvPr id="4" name="Text Placeholder 3">
            <a:extLst>
              <a:ext uri="{FF2B5EF4-FFF2-40B4-BE49-F238E27FC236}">
                <a16:creationId xmlns:a16="http://schemas.microsoft.com/office/drawing/2014/main" id="{4F7E8C9F-21E5-458F-AF56-CDD6E5BEA2BD}"/>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4977832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A0DBA-E066-4AC3-B5B5-714C26B0EBF7}"/>
              </a:ext>
            </a:extLst>
          </p:cNvPr>
          <p:cNvSpPr>
            <a:spLocks noGrp="1"/>
          </p:cNvSpPr>
          <p:nvPr>
            <p:ph type="title"/>
          </p:nvPr>
        </p:nvSpPr>
        <p:spPr/>
        <p:txBody>
          <a:bodyPr/>
          <a:lstStyle/>
          <a:p>
            <a:r>
              <a:rPr lang="de-DE"/>
              <a:t>Facebook Facebook Posts nach Reichweite und Interaktionen | SoM_PB1 - 20 of 25</a:t>
            </a:r>
            <a:endParaRPr lang="en-US"/>
          </a:p>
        </p:txBody>
      </p:sp>
      <p:graphicFrame>
        <p:nvGraphicFramePr>
          <p:cNvPr id="5" name="Table Placeholder 4">
            <a:extLst>
              <a:ext uri="{FF2B5EF4-FFF2-40B4-BE49-F238E27FC236}">
                <a16:creationId xmlns:a16="http://schemas.microsoft.com/office/drawing/2014/main" id="{13B20C79-C4B7-4C22-916B-CEE53D0F4725}"/>
              </a:ext>
            </a:extLst>
          </p:cNvPr>
          <p:cNvGraphicFramePr>
            <a:graphicFrameLocks noGrp="1"/>
          </p:cNvGraphicFramePr>
          <p:nvPr>
            <p:ph type="tbl" sz="quarter" idx="13"/>
            <p:extLst>
              <p:ext uri="{D42A27DB-BD31-4B8C-83A1-F6EECF244321}">
                <p14:modId xmlns:p14="http://schemas.microsoft.com/office/powerpoint/2010/main" val="2303984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1341416"/>
                    </a:ext>
                  </a:extLst>
                </a:gridCol>
                <a:gridCol w="1399032">
                  <a:extLst>
                    <a:ext uri="{9D8B030D-6E8A-4147-A177-3AD203B41FA5}">
                      <a16:colId xmlns:a16="http://schemas.microsoft.com/office/drawing/2014/main" val="1249636907"/>
                    </a:ext>
                  </a:extLst>
                </a:gridCol>
                <a:gridCol w="658368">
                  <a:extLst>
                    <a:ext uri="{9D8B030D-6E8A-4147-A177-3AD203B41FA5}">
                      <a16:colId xmlns:a16="http://schemas.microsoft.com/office/drawing/2014/main" val="4155125043"/>
                    </a:ext>
                  </a:extLst>
                </a:gridCol>
                <a:gridCol w="658368">
                  <a:extLst>
                    <a:ext uri="{9D8B030D-6E8A-4147-A177-3AD203B41FA5}">
                      <a16:colId xmlns:a16="http://schemas.microsoft.com/office/drawing/2014/main" val="2548886897"/>
                    </a:ext>
                  </a:extLst>
                </a:gridCol>
                <a:gridCol w="658368">
                  <a:extLst>
                    <a:ext uri="{9D8B030D-6E8A-4147-A177-3AD203B41FA5}">
                      <a16:colId xmlns:a16="http://schemas.microsoft.com/office/drawing/2014/main" val="1757315325"/>
                    </a:ext>
                  </a:extLst>
                </a:gridCol>
                <a:gridCol w="658368">
                  <a:extLst>
                    <a:ext uri="{9D8B030D-6E8A-4147-A177-3AD203B41FA5}">
                      <a16:colId xmlns:a16="http://schemas.microsoft.com/office/drawing/2014/main" val="3982539235"/>
                    </a:ext>
                  </a:extLst>
                </a:gridCol>
                <a:gridCol w="658368">
                  <a:extLst>
                    <a:ext uri="{9D8B030D-6E8A-4147-A177-3AD203B41FA5}">
                      <a16:colId xmlns:a16="http://schemas.microsoft.com/office/drawing/2014/main" val="504158953"/>
                    </a:ext>
                  </a:extLst>
                </a:gridCol>
                <a:gridCol w="658368">
                  <a:extLst>
                    <a:ext uri="{9D8B030D-6E8A-4147-A177-3AD203B41FA5}">
                      <a16:colId xmlns:a16="http://schemas.microsoft.com/office/drawing/2014/main" val="3728948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4296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- 2021-04-04 16:46:17</a:t>
                      </a:r>
                      <a:r>
                        <a:rPr kumimoji="0" lang="en-US" sz="1000" b="0" i="0" u="none" strike="noStrike" kern="1200" cap="none" spc="0" normalizeH="0" baseline="0" noProof="0">
                          <a:ln>
                            <a:noFill/>
                          </a:ln>
                          <a:solidFill>
                            <a:prstClr val="black"/>
                          </a:solidFill>
                          <a:effectLst/>
                          <a:uLnTx/>
                          <a:uFillTx/>
                          <a:latin typeface="+mn-lt"/>
                          <a:ea typeface="+mn-ea"/>
                          <a:cs typeface="+mn-cs"/>
                        </a:rPr>
                        <a:t>
 Vor 34 Jahren gewann Real Sociedad den letzten Titel. Imanol Alguacil war damals 15 Jahre alt. 🤷🏼
✅ Fan von Real Sociedad
✅ Jugendspieler bei Sociedad
✅ Profispieler bei Sociedad
✅ Pokalsieger als Trainer mit Sociedad
✅ Fan von Real Sociedad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158032174_911817466236701_5243413833651995775_n.jpg?_nc_cat=105&amp;ccb=1-3&amp;_nc_sid=ad6a45&amp;_nc_ohc=GBuBksMNED0AX_VB4vL&amp;_nc_oc=AQk_hUH7IBaYnkYC_vdmE0pWqngJ9qEVTzhk5bTVc6ji3r68DjCcMTRXgvaju09h6X8&amp;_nc_ht=scontent-iad3-2.xx&amp;tp=7&amp;oh=e89b385b79ea434776f16328a8f38f9f&amp;oe=60935144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0.6733 %</a:t>
                      </a:r>
                    </a:p>
                  </a:txBody>
                  <a:tcPr/>
                </a:tc>
                <a:extLst>
                  <a:ext uri="{0D108BD9-81ED-4DB2-BD59-A6C34878D82A}">
                    <a16:rowId xmlns:a16="http://schemas.microsoft.com/office/drawing/2014/main" val="1924585061"/>
                  </a:ext>
                </a:extLst>
              </a:tr>
            </a:tbl>
          </a:graphicData>
        </a:graphic>
      </p:graphicFrame>
      <p:sp>
        <p:nvSpPr>
          <p:cNvPr id="4" name="Text Placeholder 3">
            <a:extLst>
              <a:ext uri="{FF2B5EF4-FFF2-40B4-BE49-F238E27FC236}">
                <a16:creationId xmlns:a16="http://schemas.microsoft.com/office/drawing/2014/main" id="{3E06D87C-896F-4FEA-A47C-EB6DEE651C27}"/>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106986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34E6C-CB5B-40F2-A224-FDE2A3991C3A}"/>
              </a:ext>
            </a:extLst>
          </p:cNvPr>
          <p:cNvSpPr>
            <a:spLocks noGrp="1"/>
          </p:cNvSpPr>
          <p:nvPr>
            <p:ph type="title"/>
          </p:nvPr>
        </p:nvSpPr>
        <p:spPr/>
        <p:txBody>
          <a:bodyPr/>
          <a:lstStyle/>
          <a:p>
            <a:r>
              <a:rPr lang="de-DE"/>
              <a:t>Facebook Facebook Posts nach Reichweite und Interaktionen | SoM_PB1 - 21 of 25</a:t>
            </a:r>
            <a:endParaRPr lang="en-US"/>
          </a:p>
        </p:txBody>
      </p:sp>
      <p:graphicFrame>
        <p:nvGraphicFramePr>
          <p:cNvPr id="5" name="Table Placeholder 4">
            <a:extLst>
              <a:ext uri="{FF2B5EF4-FFF2-40B4-BE49-F238E27FC236}">
                <a16:creationId xmlns:a16="http://schemas.microsoft.com/office/drawing/2014/main" id="{AA27C4C6-01AC-44A0-8044-075D539D17CD}"/>
              </a:ext>
            </a:extLst>
          </p:cNvPr>
          <p:cNvGraphicFramePr>
            <a:graphicFrameLocks noGrp="1"/>
          </p:cNvGraphicFramePr>
          <p:nvPr>
            <p:ph type="tbl" sz="quarter" idx="13"/>
            <p:extLst>
              <p:ext uri="{D42A27DB-BD31-4B8C-83A1-F6EECF244321}">
                <p14:modId xmlns:p14="http://schemas.microsoft.com/office/powerpoint/2010/main" val="1778444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46285660"/>
                    </a:ext>
                  </a:extLst>
                </a:gridCol>
                <a:gridCol w="1399032">
                  <a:extLst>
                    <a:ext uri="{9D8B030D-6E8A-4147-A177-3AD203B41FA5}">
                      <a16:colId xmlns:a16="http://schemas.microsoft.com/office/drawing/2014/main" val="2286572236"/>
                    </a:ext>
                  </a:extLst>
                </a:gridCol>
                <a:gridCol w="658368">
                  <a:extLst>
                    <a:ext uri="{9D8B030D-6E8A-4147-A177-3AD203B41FA5}">
                      <a16:colId xmlns:a16="http://schemas.microsoft.com/office/drawing/2014/main" val="3977136673"/>
                    </a:ext>
                  </a:extLst>
                </a:gridCol>
                <a:gridCol w="658368">
                  <a:extLst>
                    <a:ext uri="{9D8B030D-6E8A-4147-A177-3AD203B41FA5}">
                      <a16:colId xmlns:a16="http://schemas.microsoft.com/office/drawing/2014/main" val="3274889316"/>
                    </a:ext>
                  </a:extLst>
                </a:gridCol>
                <a:gridCol w="658368">
                  <a:extLst>
                    <a:ext uri="{9D8B030D-6E8A-4147-A177-3AD203B41FA5}">
                      <a16:colId xmlns:a16="http://schemas.microsoft.com/office/drawing/2014/main" val="2000461975"/>
                    </a:ext>
                  </a:extLst>
                </a:gridCol>
                <a:gridCol w="658368">
                  <a:extLst>
                    <a:ext uri="{9D8B030D-6E8A-4147-A177-3AD203B41FA5}">
                      <a16:colId xmlns:a16="http://schemas.microsoft.com/office/drawing/2014/main" val="1718823311"/>
                    </a:ext>
                  </a:extLst>
                </a:gridCol>
                <a:gridCol w="658368">
                  <a:extLst>
                    <a:ext uri="{9D8B030D-6E8A-4147-A177-3AD203B41FA5}">
                      <a16:colId xmlns:a16="http://schemas.microsoft.com/office/drawing/2014/main" val="3931089108"/>
                    </a:ext>
                  </a:extLst>
                </a:gridCol>
                <a:gridCol w="658368">
                  <a:extLst>
                    <a:ext uri="{9D8B030D-6E8A-4147-A177-3AD203B41FA5}">
                      <a16:colId xmlns:a16="http://schemas.microsoft.com/office/drawing/2014/main" val="580681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02373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- 2021-04-02 08:00:01</a:t>
                      </a:r>
                      <a:r>
                        <a:rPr kumimoji="0" lang="de-DE" sz="1000" b="0" i="0" u="none" strike="noStrike" kern="1200" cap="none" spc="0" normalizeH="0" baseline="0" noProof="0">
                          <a:ln>
                            <a:noFill/>
                          </a:ln>
                          <a:solidFill>
                            <a:prstClr val="black"/>
                          </a:solidFill>
                          <a:effectLst/>
                          <a:uLnTx/>
                          <a:uFillTx/>
                          <a:latin typeface="+mn-lt"/>
                          <a:ea typeface="+mn-ea"/>
                          <a:cs typeface="+mn-cs"/>
                        </a:rPr>
                        <a:t>
 In Los Angeles können Obdachlose neuerdings vorübergehend in einem Tiny House wohnen.
Die Wohnfläche misst nur sechs Quadratmeter, aber es ist ein Zuhause. 
Das Chandler Boulevard Dorf mit seinen 39 bunten Hütten ist die erste Siedlung dieser Art in der Stadt. Mehr und größere sollen folgen. Einer Erhebung zufolge waren 2020 im Bezirk Los Angeles 66.400 Menschen ohne festes Dach über dem Kopf. Corona verschärft diese Krise noch.
📷 @rvansleve
#coronavirus #losangeles #tinyhouse #tinyhouseliving #homeless #Amerika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167119713_10158927479988886_6024205706112990523_n.jpg?_nc_cat=104&amp;ccb=1-3&amp;_nc_sid=8024bb&amp;_nc_ohc=pRD9m64xaGQAX-5AN57&amp;_nc_ht=scontent-iad3-1.xx&amp;tp=7&amp;oh=3149c2fbad97ee31e126e547f82711d0&amp;oe=60955D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3.9699 %</a:t>
                      </a:r>
                    </a:p>
                  </a:txBody>
                  <a:tcPr/>
                </a:tc>
                <a:extLst>
                  <a:ext uri="{0D108BD9-81ED-4DB2-BD59-A6C34878D82A}">
                    <a16:rowId xmlns:a16="http://schemas.microsoft.com/office/drawing/2014/main" val="538908317"/>
                  </a:ext>
                </a:extLst>
              </a:tr>
            </a:tbl>
          </a:graphicData>
        </a:graphic>
      </p:graphicFrame>
      <p:sp>
        <p:nvSpPr>
          <p:cNvPr id="4" name="Text Placeholder 3">
            <a:extLst>
              <a:ext uri="{FF2B5EF4-FFF2-40B4-BE49-F238E27FC236}">
                <a16:creationId xmlns:a16="http://schemas.microsoft.com/office/drawing/2014/main" id="{7C85B9DD-D6B8-4E5F-8E4E-A804357993CA}"/>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13306410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A4005-B89D-4EC5-AFCE-EDA00C30DCE4}"/>
              </a:ext>
            </a:extLst>
          </p:cNvPr>
          <p:cNvSpPr>
            <a:spLocks noGrp="1"/>
          </p:cNvSpPr>
          <p:nvPr>
            <p:ph type="title"/>
          </p:nvPr>
        </p:nvSpPr>
        <p:spPr/>
        <p:txBody>
          <a:bodyPr/>
          <a:lstStyle/>
          <a:p>
            <a:r>
              <a:rPr lang="de-DE"/>
              <a:t>Facebook Facebook Posts nach Reichweite und Interaktionen | SoM_PB1 - 22 of 25</a:t>
            </a:r>
            <a:endParaRPr lang="en-US"/>
          </a:p>
        </p:txBody>
      </p:sp>
      <p:graphicFrame>
        <p:nvGraphicFramePr>
          <p:cNvPr id="5" name="Table Placeholder 4">
            <a:extLst>
              <a:ext uri="{FF2B5EF4-FFF2-40B4-BE49-F238E27FC236}">
                <a16:creationId xmlns:a16="http://schemas.microsoft.com/office/drawing/2014/main" id="{661ACB46-FFED-451C-AAE0-FFC981A47651}"/>
              </a:ext>
            </a:extLst>
          </p:cNvPr>
          <p:cNvGraphicFramePr>
            <a:graphicFrameLocks noGrp="1"/>
          </p:cNvGraphicFramePr>
          <p:nvPr>
            <p:ph type="tbl" sz="quarter" idx="13"/>
            <p:extLst>
              <p:ext uri="{D42A27DB-BD31-4B8C-83A1-F6EECF244321}">
                <p14:modId xmlns:p14="http://schemas.microsoft.com/office/powerpoint/2010/main" val="4006834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49392206"/>
                    </a:ext>
                  </a:extLst>
                </a:gridCol>
                <a:gridCol w="1399032">
                  <a:extLst>
                    <a:ext uri="{9D8B030D-6E8A-4147-A177-3AD203B41FA5}">
                      <a16:colId xmlns:a16="http://schemas.microsoft.com/office/drawing/2014/main" val="1662786567"/>
                    </a:ext>
                  </a:extLst>
                </a:gridCol>
                <a:gridCol w="658368">
                  <a:extLst>
                    <a:ext uri="{9D8B030D-6E8A-4147-A177-3AD203B41FA5}">
                      <a16:colId xmlns:a16="http://schemas.microsoft.com/office/drawing/2014/main" val="4075121344"/>
                    </a:ext>
                  </a:extLst>
                </a:gridCol>
                <a:gridCol w="658368">
                  <a:extLst>
                    <a:ext uri="{9D8B030D-6E8A-4147-A177-3AD203B41FA5}">
                      <a16:colId xmlns:a16="http://schemas.microsoft.com/office/drawing/2014/main" val="3774062818"/>
                    </a:ext>
                  </a:extLst>
                </a:gridCol>
                <a:gridCol w="658368">
                  <a:extLst>
                    <a:ext uri="{9D8B030D-6E8A-4147-A177-3AD203B41FA5}">
                      <a16:colId xmlns:a16="http://schemas.microsoft.com/office/drawing/2014/main" val="2845417770"/>
                    </a:ext>
                  </a:extLst>
                </a:gridCol>
                <a:gridCol w="658368">
                  <a:extLst>
                    <a:ext uri="{9D8B030D-6E8A-4147-A177-3AD203B41FA5}">
                      <a16:colId xmlns:a16="http://schemas.microsoft.com/office/drawing/2014/main" val="3504093660"/>
                    </a:ext>
                  </a:extLst>
                </a:gridCol>
                <a:gridCol w="658368">
                  <a:extLst>
                    <a:ext uri="{9D8B030D-6E8A-4147-A177-3AD203B41FA5}">
                      <a16:colId xmlns:a16="http://schemas.microsoft.com/office/drawing/2014/main" val="1103477374"/>
                    </a:ext>
                  </a:extLst>
                </a:gridCol>
                <a:gridCol w="658368">
                  <a:extLst>
                    <a:ext uri="{9D8B030D-6E8A-4147-A177-3AD203B41FA5}">
                      <a16:colId xmlns:a16="http://schemas.microsoft.com/office/drawing/2014/main" val="1026127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44653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Zeiglers wunderbare Welt des Fußballs - 2021-03-30 17:27:27</a:t>
                      </a:r>
                      <a:r>
                        <a:rPr kumimoji="0" lang="de-DE" sz="1000" b="0" i="0" u="none" strike="noStrike" kern="1200" cap="none" spc="0" normalizeH="0" baseline="0" noProof="0">
                          <a:ln>
                            <a:noFill/>
                          </a:ln>
                          <a:solidFill>
                            <a:prstClr val="black"/>
                          </a:solidFill>
                          <a:effectLst/>
                          <a:uLnTx/>
                          <a:uFillTx/>
                          <a:latin typeface="+mn-lt"/>
                          <a:ea typeface="+mn-ea"/>
                          <a:cs typeface="+mn-cs"/>
                        </a:rPr>
                        <a:t>
 Manfred "Manni" Burgsmüller - ein Schlitzohr, Filou und Ruhrpott-Original: Mit 35 Jahren kommt er von RWO zu Werder. 115 Spiele macht er für die Bremer und 34 Tore - darunter zwei ziemlich kesse "Tore des Monats".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160218200_1122701238202248_2367115466518595869_n.jpg?_nc_cat=103&amp;ccb=1-3&amp;_nc_sid=ad6a45&amp;_nc_ohc=L8-NLvEkrMoAX_LpNC7&amp;_nc_ht=scontent-iad3-2.xx&amp;tp=7&amp;oh=55f829289d13a3f9b187b72b96383ea7&amp;oe=6094BA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0.7949 %</a:t>
                      </a:r>
                    </a:p>
                  </a:txBody>
                  <a:tcPr/>
                </a:tc>
                <a:extLst>
                  <a:ext uri="{0D108BD9-81ED-4DB2-BD59-A6C34878D82A}">
                    <a16:rowId xmlns:a16="http://schemas.microsoft.com/office/drawing/2014/main" val="1870293945"/>
                  </a:ext>
                </a:extLst>
              </a:tr>
            </a:tbl>
          </a:graphicData>
        </a:graphic>
      </p:graphicFrame>
      <p:sp>
        <p:nvSpPr>
          <p:cNvPr id="4" name="Text Placeholder 3">
            <a:extLst>
              <a:ext uri="{FF2B5EF4-FFF2-40B4-BE49-F238E27FC236}">
                <a16:creationId xmlns:a16="http://schemas.microsoft.com/office/drawing/2014/main" id="{89BE18ED-7FF2-44CE-8DFB-2E51AF250147}"/>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34387285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65A6F-1070-4A6D-B511-15FE987C84CB}"/>
              </a:ext>
            </a:extLst>
          </p:cNvPr>
          <p:cNvSpPr>
            <a:spLocks noGrp="1"/>
          </p:cNvSpPr>
          <p:nvPr>
            <p:ph type="title"/>
          </p:nvPr>
        </p:nvSpPr>
        <p:spPr/>
        <p:txBody>
          <a:bodyPr/>
          <a:lstStyle/>
          <a:p>
            <a:r>
              <a:rPr lang="de-DE"/>
              <a:t>Facebook Facebook Posts nach Reichweite und Interaktionen | SoM_PB1 - 23 of 25</a:t>
            </a:r>
            <a:endParaRPr lang="en-US"/>
          </a:p>
        </p:txBody>
      </p:sp>
      <p:graphicFrame>
        <p:nvGraphicFramePr>
          <p:cNvPr id="5" name="Table Placeholder 4">
            <a:extLst>
              <a:ext uri="{FF2B5EF4-FFF2-40B4-BE49-F238E27FC236}">
                <a16:creationId xmlns:a16="http://schemas.microsoft.com/office/drawing/2014/main" id="{50FC9FFD-19E5-4F2C-AFD3-29EE3C2156B0}"/>
              </a:ext>
            </a:extLst>
          </p:cNvPr>
          <p:cNvGraphicFramePr>
            <a:graphicFrameLocks noGrp="1"/>
          </p:cNvGraphicFramePr>
          <p:nvPr>
            <p:ph type="tbl" sz="quarter" idx="13"/>
            <p:extLst>
              <p:ext uri="{D42A27DB-BD31-4B8C-83A1-F6EECF244321}">
                <p14:modId xmlns:p14="http://schemas.microsoft.com/office/powerpoint/2010/main" val="457323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07077194"/>
                    </a:ext>
                  </a:extLst>
                </a:gridCol>
                <a:gridCol w="1399032">
                  <a:extLst>
                    <a:ext uri="{9D8B030D-6E8A-4147-A177-3AD203B41FA5}">
                      <a16:colId xmlns:a16="http://schemas.microsoft.com/office/drawing/2014/main" val="327011750"/>
                    </a:ext>
                  </a:extLst>
                </a:gridCol>
                <a:gridCol w="658368">
                  <a:extLst>
                    <a:ext uri="{9D8B030D-6E8A-4147-A177-3AD203B41FA5}">
                      <a16:colId xmlns:a16="http://schemas.microsoft.com/office/drawing/2014/main" val="1828288291"/>
                    </a:ext>
                  </a:extLst>
                </a:gridCol>
                <a:gridCol w="658368">
                  <a:extLst>
                    <a:ext uri="{9D8B030D-6E8A-4147-A177-3AD203B41FA5}">
                      <a16:colId xmlns:a16="http://schemas.microsoft.com/office/drawing/2014/main" val="3829789793"/>
                    </a:ext>
                  </a:extLst>
                </a:gridCol>
                <a:gridCol w="658368">
                  <a:extLst>
                    <a:ext uri="{9D8B030D-6E8A-4147-A177-3AD203B41FA5}">
                      <a16:colId xmlns:a16="http://schemas.microsoft.com/office/drawing/2014/main" val="421624056"/>
                    </a:ext>
                  </a:extLst>
                </a:gridCol>
                <a:gridCol w="658368">
                  <a:extLst>
                    <a:ext uri="{9D8B030D-6E8A-4147-A177-3AD203B41FA5}">
                      <a16:colId xmlns:a16="http://schemas.microsoft.com/office/drawing/2014/main" val="1565734668"/>
                    </a:ext>
                  </a:extLst>
                </a:gridCol>
                <a:gridCol w="658368">
                  <a:extLst>
                    <a:ext uri="{9D8B030D-6E8A-4147-A177-3AD203B41FA5}">
                      <a16:colId xmlns:a16="http://schemas.microsoft.com/office/drawing/2014/main" val="1034767001"/>
                    </a:ext>
                  </a:extLst>
                </a:gridCol>
                <a:gridCol w="658368">
                  <a:extLst>
                    <a:ext uri="{9D8B030D-6E8A-4147-A177-3AD203B41FA5}">
                      <a16:colId xmlns:a16="http://schemas.microsoft.com/office/drawing/2014/main" val="4000543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9181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- 2021-04-03 15:26:40</a:t>
                      </a:r>
                      <a:r>
                        <a:rPr kumimoji="0" lang="de-DE" sz="1000" b="0" i="0" u="none" strike="noStrike" kern="1200" cap="none" spc="0" normalizeH="0" baseline="0" noProof="0">
                          <a:ln>
                            <a:noFill/>
                          </a:ln>
                          <a:solidFill>
                            <a:prstClr val="black"/>
                          </a:solidFill>
                          <a:effectLst/>
                          <a:uLnTx/>
                          <a:uFillTx/>
                          <a:latin typeface="+mn-lt"/>
                          <a:ea typeface="+mn-ea"/>
                          <a:cs typeface="+mn-cs"/>
                        </a:rPr>
                        <a:t>
 Eintracht Frankfurt siegt in Dortmund und macht einen großen Sprung in Richtung Königsklasse. Für Borussia Dortmund rückt die Champions-League-Teilnahme in weite Ferne.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168488002_10160055482164369_3521025073306823409_n.jpg?_nc_cat=107&amp;ccb=1-3&amp;_nc_sid=8024bb&amp;_nc_ohc=X4okO-AiBekAX-yXu_O&amp;_nc_ht=scontent-iad3-2.xx&amp;tp=7&amp;oh=8e1e752707ac5f9692c22b1347704add&amp;oe=6092A1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0.5339 %</a:t>
                      </a:r>
                    </a:p>
                  </a:txBody>
                  <a:tcPr/>
                </a:tc>
                <a:extLst>
                  <a:ext uri="{0D108BD9-81ED-4DB2-BD59-A6C34878D82A}">
                    <a16:rowId xmlns:a16="http://schemas.microsoft.com/office/drawing/2014/main" val="4062600448"/>
                  </a:ext>
                </a:extLst>
              </a:tr>
            </a:tbl>
          </a:graphicData>
        </a:graphic>
      </p:graphicFrame>
      <p:sp>
        <p:nvSpPr>
          <p:cNvPr id="4" name="Text Placeholder 3">
            <a:extLst>
              <a:ext uri="{FF2B5EF4-FFF2-40B4-BE49-F238E27FC236}">
                <a16:creationId xmlns:a16="http://schemas.microsoft.com/office/drawing/2014/main" id="{41C10019-E55F-422E-A6D6-20E843A2DA02}"/>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3425453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CF7F7-4E96-4613-8D7A-80E6A6A709A3}"/>
              </a:ext>
            </a:extLst>
          </p:cNvPr>
          <p:cNvSpPr>
            <a:spLocks noGrp="1"/>
          </p:cNvSpPr>
          <p:nvPr>
            <p:ph type="title"/>
          </p:nvPr>
        </p:nvSpPr>
        <p:spPr/>
        <p:txBody>
          <a:bodyPr/>
          <a:lstStyle/>
          <a:p>
            <a:r>
              <a:rPr lang="de-DE"/>
              <a:t>Facebook Facebook Posts nach Reichweite und Interaktionen | SoM_PB1 - 24 of 25</a:t>
            </a:r>
            <a:endParaRPr lang="en-US"/>
          </a:p>
        </p:txBody>
      </p:sp>
      <p:graphicFrame>
        <p:nvGraphicFramePr>
          <p:cNvPr id="5" name="Table Placeholder 4">
            <a:extLst>
              <a:ext uri="{FF2B5EF4-FFF2-40B4-BE49-F238E27FC236}">
                <a16:creationId xmlns:a16="http://schemas.microsoft.com/office/drawing/2014/main" id="{FC848C81-05CF-4EBC-8C05-A40F51C1B845}"/>
              </a:ext>
            </a:extLst>
          </p:cNvPr>
          <p:cNvGraphicFramePr>
            <a:graphicFrameLocks noGrp="1"/>
          </p:cNvGraphicFramePr>
          <p:nvPr>
            <p:ph type="tbl" sz="quarter" idx="13"/>
            <p:extLst>
              <p:ext uri="{D42A27DB-BD31-4B8C-83A1-F6EECF244321}">
                <p14:modId xmlns:p14="http://schemas.microsoft.com/office/powerpoint/2010/main" val="2721331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45184413"/>
                    </a:ext>
                  </a:extLst>
                </a:gridCol>
                <a:gridCol w="1399032">
                  <a:extLst>
                    <a:ext uri="{9D8B030D-6E8A-4147-A177-3AD203B41FA5}">
                      <a16:colId xmlns:a16="http://schemas.microsoft.com/office/drawing/2014/main" val="121506863"/>
                    </a:ext>
                  </a:extLst>
                </a:gridCol>
                <a:gridCol w="658368">
                  <a:extLst>
                    <a:ext uri="{9D8B030D-6E8A-4147-A177-3AD203B41FA5}">
                      <a16:colId xmlns:a16="http://schemas.microsoft.com/office/drawing/2014/main" val="241521228"/>
                    </a:ext>
                  </a:extLst>
                </a:gridCol>
                <a:gridCol w="658368">
                  <a:extLst>
                    <a:ext uri="{9D8B030D-6E8A-4147-A177-3AD203B41FA5}">
                      <a16:colId xmlns:a16="http://schemas.microsoft.com/office/drawing/2014/main" val="4046140007"/>
                    </a:ext>
                  </a:extLst>
                </a:gridCol>
                <a:gridCol w="658368">
                  <a:extLst>
                    <a:ext uri="{9D8B030D-6E8A-4147-A177-3AD203B41FA5}">
                      <a16:colId xmlns:a16="http://schemas.microsoft.com/office/drawing/2014/main" val="2605177710"/>
                    </a:ext>
                  </a:extLst>
                </a:gridCol>
                <a:gridCol w="658368">
                  <a:extLst>
                    <a:ext uri="{9D8B030D-6E8A-4147-A177-3AD203B41FA5}">
                      <a16:colId xmlns:a16="http://schemas.microsoft.com/office/drawing/2014/main" val="2464077073"/>
                    </a:ext>
                  </a:extLst>
                </a:gridCol>
                <a:gridCol w="658368">
                  <a:extLst>
                    <a:ext uri="{9D8B030D-6E8A-4147-A177-3AD203B41FA5}">
                      <a16:colId xmlns:a16="http://schemas.microsoft.com/office/drawing/2014/main" val="1469650736"/>
                    </a:ext>
                  </a:extLst>
                </a:gridCol>
                <a:gridCol w="658368">
                  <a:extLst>
                    <a:ext uri="{9D8B030D-6E8A-4147-A177-3AD203B41FA5}">
                      <a16:colId xmlns:a16="http://schemas.microsoft.com/office/drawing/2014/main" val="2929591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1142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WDRforyou - 2021-04-03 17:24:00</a:t>
                      </a:r>
                      <a:r>
                        <a:rPr kumimoji="0" lang="en-US" sz="1000" b="0" i="0" u="none" strike="noStrike" kern="1200" cap="none" spc="0" normalizeH="0" baseline="0" noProof="0">
                          <a:ln>
                            <a:noFill/>
                          </a:ln>
                          <a:solidFill>
                            <a:prstClr val="black"/>
                          </a:solidFill>
                          <a:effectLst/>
                          <a:uLnTx/>
                          <a:uFillTx/>
                          <a:latin typeface="+mn-lt"/>
                          <a:ea typeface="+mn-ea"/>
                          <a:cs typeface="+mn-cs"/>
                        </a:rPr>
                        <a:t>
 Die Geschichte von Mehdi Maturi
</a:t>
                      </a:r>
                      <a:r>
                        <a:rPr kumimoji="0" lang="ar-AE" sz="1000" b="0" i="0" u="none" strike="noStrike" kern="1200" cap="none" spc="0" normalizeH="0" baseline="0" noProof="0">
                          <a:ln>
                            <a:noFill/>
                          </a:ln>
                          <a:solidFill>
                            <a:prstClr val="black"/>
                          </a:solidFill>
                          <a:effectLst/>
                          <a:uLnTx/>
                          <a:uFillTx/>
                          <a:latin typeface="+mn-lt"/>
                          <a:ea typeface="+mn-ea"/>
                          <a:cs typeface="+mn-cs"/>
                        </a:rPr>
                        <a:t>داستان زندگی مهدی متوری
</a:t>
                      </a:r>
                      <a:r>
                        <a:rPr kumimoji="0" lang="en-US" sz="1000" b="0" i="0" u="none" strike="noStrike" kern="1200" cap="none" spc="0" normalizeH="0" baseline="0" noProof="0">
                          <a:ln>
                            <a:noFill/>
                          </a:ln>
                          <a:solidFill>
                            <a:prstClr val="black"/>
                          </a:solidFill>
                          <a:effectLst/>
                          <a:uLnTx/>
                          <a:uFillTx/>
                          <a:latin typeface="+mn-lt"/>
                          <a:ea typeface="+mn-ea"/>
                          <a:cs typeface="+mn-cs"/>
                        </a:rPr>
                        <a:t>Mehdi Maturi hat bis er 23 Jahre alt war gedacht, dass seine Mutter tot ist. Doch eine Facebook Nachricht hat plötzlich sein Leben komplett verändert. Er ist zu Fuß und illegal in den Iran gereist, um seine Mutter zu sehen. Uns hat er seine Geschichte erzählt.
</a:t>
                      </a:r>
                      <a:r>
                        <a:rPr kumimoji="0" lang="ar-AE" sz="1000" b="0" i="0" u="none" strike="noStrike" kern="1200" cap="none" spc="0" normalizeH="0" baseline="0" noProof="0">
                          <a:ln>
                            <a:noFill/>
                          </a:ln>
                          <a:solidFill>
                            <a:prstClr val="black"/>
                          </a:solidFill>
                          <a:effectLst/>
                          <a:uLnTx/>
                          <a:uFillTx/>
                          <a:latin typeface="+mn-lt"/>
                          <a:ea typeface="+mn-ea"/>
                          <a:cs typeface="+mn-cs"/>
                        </a:rPr>
                        <a:t>مهدی متوری تا 23 سالگی فکر می‌کرد که مادرش درگذشته است. تا این که یک پیام در فیسبوک زندگی او را زیر و رو کرد و او برای پیدا کردن مادرش پیاده و غیر قانونی به ایران رفت. او در این گزارش داستانش را برای شما تعریف می کند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https://scontent-iad3-1.xx.fbcdn.net/v/t15.5256-10/157919404_740099693316332_2778684489823262988_n.jpg?_nc_cat=107&amp;ccb=1-3&amp;_nc_sid=ad6a45&amp;_nc_ohc=yWk7P-S18YAAX-ZDVx_&amp;_nc_ht=scontent-iad3-1.xx&amp;oh=79326f33df4a964c2d0bd98ae57f2afe&amp;oe=6093BE8C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0.7121 %</a:t>
                      </a:r>
                    </a:p>
                  </a:txBody>
                  <a:tcPr/>
                </a:tc>
                <a:extLst>
                  <a:ext uri="{0D108BD9-81ED-4DB2-BD59-A6C34878D82A}">
                    <a16:rowId xmlns:a16="http://schemas.microsoft.com/office/drawing/2014/main" val="2623614465"/>
                  </a:ext>
                </a:extLst>
              </a:tr>
            </a:tbl>
          </a:graphicData>
        </a:graphic>
      </p:graphicFrame>
      <p:sp>
        <p:nvSpPr>
          <p:cNvPr id="4" name="Text Placeholder 3">
            <a:extLst>
              <a:ext uri="{FF2B5EF4-FFF2-40B4-BE49-F238E27FC236}">
                <a16:creationId xmlns:a16="http://schemas.microsoft.com/office/drawing/2014/main" id="{52AED8E2-6D40-49EE-901C-BA5CE2E83012}"/>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6682044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F87DC-5D68-45E6-B7DE-D6C9408034C6}"/>
              </a:ext>
            </a:extLst>
          </p:cNvPr>
          <p:cNvSpPr>
            <a:spLocks noGrp="1"/>
          </p:cNvSpPr>
          <p:nvPr>
            <p:ph type="title"/>
          </p:nvPr>
        </p:nvSpPr>
        <p:spPr/>
        <p:txBody>
          <a:bodyPr/>
          <a:lstStyle/>
          <a:p>
            <a:r>
              <a:rPr lang="de-DE"/>
              <a:t>Facebook Facebook Posts nach Reichweite und Interaktionen | SoM_PB1 - 25 of 25</a:t>
            </a:r>
            <a:endParaRPr lang="en-US"/>
          </a:p>
        </p:txBody>
      </p:sp>
      <p:graphicFrame>
        <p:nvGraphicFramePr>
          <p:cNvPr id="5" name="Table Placeholder 4">
            <a:extLst>
              <a:ext uri="{FF2B5EF4-FFF2-40B4-BE49-F238E27FC236}">
                <a16:creationId xmlns:a16="http://schemas.microsoft.com/office/drawing/2014/main" id="{1CB201EF-1713-4E41-958A-8D8B4F37C968}"/>
              </a:ext>
            </a:extLst>
          </p:cNvPr>
          <p:cNvGraphicFramePr>
            <a:graphicFrameLocks noGrp="1"/>
          </p:cNvGraphicFramePr>
          <p:nvPr>
            <p:ph type="tbl" sz="quarter" idx="13"/>
            <p:extLst>
              <p:ext uri="{D42A27DB-BD31-4B8C-83A1-F6EECF244321}">
                <p14:modId xmlns:p14="http://schemas.microsoft.com/office/powerpoint/2010/main" val="2975763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61516709"/>
                    </a:ext>
                  </a:extLst>
                </a:gridCol>
                <a:gridCol w="1399032">
                  <a:extLst>
                    <a:ext uri="{9D8B030D-6E8A-4147-A177-3AD203B41FA5}">
                      <a16:colId xmlns:a16="http://schemas.microsoft.com/office/drawing/2014/main" val="1948637401"/>
                    </a:ext>
                  </a:extLst>
                </a:gridCol>
                <a:gridCol w="658368">
                  <a:extLst>
                    <a:ext uri="{9D8B030D-6E8A-4147-A177-3AD203B41FA5}">
                      <a16:colId xmlns:a16="http://schemas.microsoft.com/office/drawing/2014/main" val="3364907825"/>
                    </a:ext>
                  </a:extLst>
                </a:gridCol>
                <a:gridCol w="658368">
                  <a:extLst>
                    <a:ext uri="{9D8B030D-6E8A-4147-A177-3AD203B41FA5}">
                      <a16:colId xmlns:a16="http://schemas.microsoft.com/office/drawing/2014/main" val="441810030"/>
                    </a:ext>
                  </a:extLst>
                </a:gridCol>
                <a:gridCol w="658368">
                  <a:extLst>
                    <a:ext uri="{9D8B030D-6E8A-4147-A177-3AD203B41FA5}">
                      <a16:colId xmlns:a16="http://schemas.microsoft.com/office/drawing/2014/main" val="1360747300"/>
                    </a:ext>
                  </a:extLst>
                </a:gridCol>
                <a:gridCol w="658368">
                  <a:extLst>
                    <a:ext uri="{9D8B030D-6E8A-4147-A177-3AD203B41FA5}">
                      <a16:colId xmlns:a16="http://schemas.microsoft.com/office/drawing/2014/main" val="1800534835"/>
                    </a:ext>
                  </a:extLst>
                </a:gridCol>
                <a:gridCol w="658368">
                  <a:extLst>
                    <a:ext uri="{9D8B030D-6E8A-4147-A177-3AD203B41FA5}">
                      <a16:colId xmlns:a16="http://schemas.microsoft.com/office/drawing/2014/main" val="647641052"/>
                    </a:ext>
                  </a:extLst>
                </a:gridCol>
                <a:gridCol w="658368">
                  <a:extLst>
                    <a:ext uri="{9D8B030D-6E8A-4147-A177-3AD203B41FA5}">
                      <a16:colId xmlns:a16="http://schemas.microsoft.com/office/drawing/2014/main" val="3896656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1868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Heimatflimmern - 2021-03-24 07:16:00</a:t>
                      </a:r>
                      <a:r>
                        <a:rPr kumimoji="0" lang="de-DE" sz="1000" b="0" i="0" u="none" strike="noStrike" kern="1200" cap="none" spc="0" normalizeH="0" baseline="0" noProof="0">
                          <a:ln>
                            <a:noFill/>
                          </a:ln>
                          <a:solidFill>
                            <a:prstClr val="black"/>
                          </a:solidFill>
                          <a:effectLst/>
                          <a:uLnTx/>
                          <a:uFillTx/>
                          <a:latin typeface="+mn-lt"/>
                          <a:ea typeface="+mn-ea"/>
                          <a:cs typeface="+mn-cs"/>
                        </a:rPr>
                        <a:t>
 Über Tage ist das Netzwerk aus Straßen und Kammern nicht sichtbar 🧨🧂 So sieht es im Salzbergwerk Borth unter Tage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156907371_750194632555654_8516903809193421178_n.jpg?_nc_cat=100&amp;ccb=1-3&amp;_nc_sid=ad6a45&amp;_nc_ohc=kbmjaVR5HMUAX_h5y-L&amp;_nc_ht=scontent-iad3-1.xx&amp;tp=6&amp;reslog=d&amp;oh=eb251271f55edc816ba1d3ba136c64cd&amp;oe=6095F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4.2643 %</a:t>
                      </a:r>
                    </a:p>
                  </a:txBody>
                  <a:tcPr/>
                </a:tc>
                <a:extLst>
                  <a:ext uri="{0D108BD9-81ED-4DB2-BD59-A6C34878D82A}">
                    <a16:rowId xmlns:a16="http://schemas.microsoft.com/office/drawing/2014/main" val="3884436516"/>
                  </a:ext>
                </a:extLst>
              </a:tr>
            </a:tbl>
          </a:graphicData>
        </a:graphic>
      </p:graphicFrame>
      <p:sp>
        <p:nvSpPr>
          <p:cNvPr id="4" name="Text Placeholder 3">
            <a:extLst>
              <a:ext uri="{FF2B5EF4-FFF2-40B4-BE49-F238E27FC236}">
                <a16:creationId xmlns:a16="http://schemas.microsoft.com/office/drawing/2014/main" id="{51457772-7830-49D9-BDDA-E546F7BC4DDE}"/>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22074822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39B73-33D5-479D-BEE1-11C8106D20A9}"/>
              </a:ext>
            </a:extLst>
          </p:cNvPr>
          <p:cNvSpPr>
            <a:spLocks noGrp="1"/>
          </p:cNvSpPr>
          <p:nvPr>
            <p:ph type="title"/>
          </p:nvPr>
        </p:nvSpPr>
        <p:spPr/>
        <p:txBody>
          <a:bodyPr/>
          <a:lstStyle/>
          <a:p>
            <a:r>
              <a:rPr lang="en-US"/>
              <a:t>Youtube Übersicht Youtube | SoM_PB1</a:t>
            </a:r>
          </a:p>
        </p:txBody>
      </p:sp>
      <p:graphicFrame>
        <p:nvGraphicFramePr>
          <p:cNvPr id="5" name="Table Placeholder 4">
            <a:extLst>
              <a:ext uri="{FF2B5EF4-FFF2-40B4-BE49-F238E27FC236}">
                <a16:creationId xmlns:a16="http://schemas.microsoft.com/office/drawing/2014/main" id="{9EEED74F-0B58-4D8A-BBA1-A8F013707E56}"/>
              </a:ext>
            </a:extLst>
          </p:cNvPr>
          <p:cNvGraphicFramePr>
            <a:graphicFrameLocks noGrp="1"/>
          </p:cNvGraphicFramePr>
          <p:nvPr>
            <p:ph type="tbl" sz="quarter" idx="13"/>
            <p:extLst>
              <p:ext uri="{D42A27DB-BD31-4B8C-83A1-F6EECF244321}">
                <p14:modId xmlns:p14="http://schemas.microsoft.com/office/powerpoint/2010/main" val="3682881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7683156"/>
                    </a:ext>
                  </a:extLst>
                </a:gridCol>
                <a:gridCol w="905256">
                  <a:extLst>
                    <a:ext uri="{9D8B030D-6E8A-4147-A177-3AD203B41FA5}">
                      <a16:colId xmlns:a16="http://schemas.microsoft.com/office/drawing/2014/main" val="4136603045"/>
                    </a:ext>
                  </a:extLst>
                </a:gridCol>
                <a:gridCol w="905256">
                  <a:extLst>
                    <a:ext uri="{9D8B030D-6E8A-4147-A177-3AD203B41FA5}">
                      <a16:colId xmlns:a16="http://schemas.microsoft.com/office/drawing/2014/main" val="2781031327"/>
                    </a:ext>
                  </a:extLst>
                </a:gridCol>
                <a:gridCol w="905256">
                  <a:extLst>
                    <a:ext uri="{9D8B030D-6E8A-4147-A177-3AD203B41FA5}">
                      <a16:colId xmlns:a16="http://schemas.microsoft.com/office/drawing/2014/main" val="2948735740"/>
                    </a:ext>
                  </a:extLst>
                </a:gridCol>
                <a:gridCol w="905256">
                  <a:extLst>
                    <a:ext uri="{9D8B030D-6E8A-4147-A177-3AD203B41FA5}">
                      <a16:colId xmlns:a16="http://schemas.microsoft.com/office/drawing/2014/main" val="4092631607"/>
                    </a:ext>
                  </a:extLst>
                </a:gridCol>
                <a:gridCol w="905256">
                  <a:extLst>
                    <a:ext uri="{9D8B030D-6E8A-4147-A177-3AD203B41FA5}">
                      <a16:colId xmlns:a16="http://schemas.microsoft.com/office/drawing/2014/main" val="4000981235"/>
                    </a:ext>
                  </a:extLst>
                </a:gridCol>
                <a:gridCol w="905256">
                  <a:extLst>
                    <a:ext uri="{9D8B030D-6E8A-4147-A177-3AD203B41FA5}">
                      <a16:colId xmlns:a16="http://schemas.microsoft.com/office/drawing/2014/main" val="3035850651"/>
                    </a:ext>
                  </a:extLst>
                </a:gridCol>
                <a:gridCol w="905256">
                  <a:extLst>
                    <a:ext uri="{9D8B030D-6E8A-4147-A177-3AD203B41FA5}">
                      <a16:colId xmlns:a16="http://schemas.microsoft.com/office/drawing/2014/main" val="3261639686"/>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50598787"/>
                  </a:ext>
                </a:extLst>
              </a:tr>
              <a:tr h="370840">
                <a:tc>
                  <a:txBody>
                    <a:bodyPr/>
                    <a:lstStyle/>
                    <a:p>
                      <a:r>
                        <a:rPr lang="en-US" sz="1000"/>
                        <a:t>WDR Doku</a:t>
                      </a:r>
                    </a:p>
                  </a:txBody>
                  <a:tcPr/>
                </a:tc>
                <a:tc>
                  <a:txBody>
                    <a:bodyPr/>
                    <a:lstStyle/>
                    <a:p>
                      <a:r>
                        <a:rPr lang="en-US" sz="1000"/>
                        <a:t>586000</a:t>
                      </a:r>
                    </a:p>
                  </a:txBody>
                  <a:tcPr/>
                </a:tc>
                <a:tc>
                  <a:txBody>
                    <a:bodyPr/>
                    <a:lstStyle/>
                    <a:p>
                      <a:r>
                        <a:rPr lang="en-US" sz="1000"/>
                        <a:t>6000</a:t>
                      </a:r>
                    </a:p>
                  </a:txBody>
                  <a:tcPr/>
                </a:tc>
                <a:tc>
                  <a:txBody>
                    <a:bodyPr/>
                    <a:lstStyle/>
                    <a:p>
                      <a:r>
                        <a:rPr lang="en-US" sz="1000"/>
                        <a:t>4619836</a:t>
                      </a:r>
                    </a:p>
                  </a:txBody>
                  <a:tcPr/>
                </a:tc>
                <a:tc>
                  <a:txBody>
                    <a:bodyPr/>
                    <a:lstStyle/>
                    <a:p>
                      <a:r>
                        <a:rPr lang="en-US" sz="1000"/>
                        <a:t>51941</a:t>
                      </a:r>
                    </a:p>
                  </a:txBody>
                  <a:tcPr/>
                </a:tc>
                <a:tc>
                  <a:txBody>
                    <a:bodyPr/>
                    <a:lstStyle/>
                    <a:p>
                      <a:r>
                        <a:rPr lang="en-US" sz="1000"/>
                        <a:t>3889</a:t>
                      </a:r>
                    </a:p>
                  </a:txBody>
                  <a:tcPr/>
                </a:tc>
                <a:tc>
                  <a:txBody>
                    <a:bodyPr/>
                    <a:lstStyle/>
                    <a:p>
                      <a:r>
                        <a:rPr lang="en-US" sz="1000"/>
                        <a:t>8861</a:t>
                      </a:r>
                    </a:p>
                  </a:txBody>
                  <a:tcPr/>
                </a:tc>
                <a:tc>
                  <a:txBody>
                    <a:bodyPr/>
                    <a:lstStyle/>
                    <a:p>
                      <a:r>
                        <a:rPr lang="en-US" sz="1000"/>
                        <a:t>11.0962 %</a:t>
                      </a:r>
                    </a:p>
                  </a:txBody>
                  <a:tcPr/>
                </a:tc>
                <a:extLst>
                  <a:ext uri="{0D108BD9-81ED-4DB2-BD59-A6C34878D82A}">
                    <a16:rowId xmlns:a16="http://schemas.microsoft.com/office/drawing/2014/main" val="497744668"/>
                  </a:ext>
                </a:extLst>
              </a:tr>
              <a:tr h="370840">
                <a:tc>
                  <a:txBody>
                    <a:bodyPr/>
                    <a:lstStyle/>
                    <a:p>
                      <a:r>
                        <a:rPr lang="en-US" sz="1000"/>
                        <a:t>Sportschau</a:t>
                      </a:r>
                    </a:p>
                  </a:txBody>
                  <a:tcPr/>
                </a:tc>
                <a:tc>
                  <a:txBody>
                    <a:bodyPr/>
                    <a:lstStyle/>
                    <a:p>
                      <a:r>
                        <a:rPr lang="en-US" sz="1000"/>
                        <a:t>413000</a:t>
                      </a:r>
                    </a:p>
                  </a:txBody>
                  <a:tcPr/>
                </a:tc>
                <a:tc>
                  <a:txBody>
                    <a:bodyPr/>
                    <a:lstStyle/>
                    <a:p>
                      <a:r>
                        <a:rPr lang="en-US" sz="1000"/>
                        <a:t>2000</a:t>
                      </a:r>
                    </a:p>
                  </a:txBody>
                  <a:tcPr/>
                </a:tc>
                <a:tc>
                  <a:txBody>
                    <a:bodyPr/>
                    <a:lstStyle/>
                    <a:p>
                      <a:r>
                        <a:rPr lang="en-US" sz="1000"/>
                        <a:t>3229412</a:t>
                      </a:r>
                    </a:p>
                  </a:txBody>
                  <a:tcPr/>
                </a:tc>
                <a:tc>
                  <a:txBody>
                    <a:bodyPr/>
                    <a:lstStyle/>
                    <a:p>
                      <a:r>
                        <a:rPr lang="en-US" sz="1000"/>
                        <a:t>46956</a:t>
                      </a:r>
                    </a:p>
                  </a:txBody>
                  <a:tcPr/>
                </a:tc>
                <a:tc>
                  <a:txBody>
                    <a:bodyPr/>
                    <a:lstStyle/>
                    <a:p>
                      <a:r>
                        <a:rPr lang="en-US" sz="1000"/>
                        <a:t>2267</a:t>
                      </a:r>
                    </a:p>
                  </a:txBody>
                  <a:tcPr/>
                </a:tc>
                <a:tc>
                  <a:txBody>
                    <a:bodyPr/>
                    <a:lstStyle/>
                    <a:p>
                      <a:r>
                        <a:rPr lang="en-US" sz="1000"/>
                        <a:t>5159</a:t>
                      </a:r>
                    </a:p>
                  </a:txBody>
                  <a:tcPr/>
                </a:tc>
                <a:tc>
                  <a:txBody>
                    <a:bodyPr/>
                    <a:lstStyle/>
                    <a:p>
                      <a:r>
                        <a:rPr lang="en-US" sz="1000"/>
                        <a:t>13.1995 %</a:t>
                      </a:r>
                    </a:p>
                  </a:txBody>
                  <a:tcPr/>
                </a:tc>
                <a:extLst>
                  <a:ext uri="{0D108BD9-81ED-4DB2-BD59-A6C34878D82A}">
                    <a16:rowId xmlns:a16="http://schemas.microsoft.com/office/drawing/2014/main" val="2544620821"/>
                  </a:ext>
                </a:extLst>
              </a:tr>
              <a:tr h="370840">
                <a:tc>
                  <a:txBody>
                    <a:bodyPr/>
                    <a:lstStyle/>
                    <a:p>
                      <a:r>
                        <a:rPr lang="en-US" sz="1000"/>
                        <a:t>WDRforyou</a:t>
                      </a:r>
                    </a:p>
                  </a:txBody>
                  <a:tcPr/>
                </a:tc>
                <a:tc>
                  <a:txBody>
                    <a:bodyPr/>
                    <a:lstStyle/>
                    <a:p>
                      <a:r>
                        <a:rPr lang="en-US" sz="1000"/>
                        <a:t>123000</a:t>
                      </a:r>
                    </a:p>
                  </a:txBody>
                  <a:tcPr/>
                </a:tc>
                <a:tc>
                  <a:txBody>
                    <a:bodyPr/>
                    <a:lstStyle/>
                    <a:p>
                      <a:r>
                        <a:rPr lang="en-US" sz="1000"/>
                        <a:t>1000</a:t>
                      </a:r>
                    </a:p>
                  </a:txBody>
                  <a:tcPr/>
                </a:tc>
                <a:tc>
                  <a:txBody>
                    <a:bodyPr/>
                    <a:lstStyle/>
                    <a:p>
                      <a:r>
                        <a:rPr lang="en-US" sz="1000"/>
                        <a:t>123421</a:t>
                      </a:r>
                    </a:p>
                  </a:txBody>
                  <a:tcPr/>
                </a:tc>
                <a:tc>
                  <a:txBody>
                    <a:bodyPr/>
                    <a:lstStyle/>
                    <a:p>
                      <a:r>
                        <a:rPr lang="en-US" sz="1000"/>
                        <a:t>2333</a:t>
                      </a:r>
                    </a:p>
                  </a:txBody>
                  <a:tcPr/>
                </a:tc>
                <a:tc>
                  <a:txBody>
                    <a:bodyPr/>
                    <a:lstStyle/>
                    <a:p>
                      <a:r>
                        <a:rPr lang="en-US" sz="1000"/>
                        <a:t>265</a:t>
                      </a:r>
                    </a:p>
                  </a:txBody>
                  <a:tcPr/>
                </a:tc>
                <a:tc>
                  <a:txBody>
                    <a:bodyPr/>
                    <a:lstStyle/>
                    <a:p>
                      <a:r>
                        <a:rPr lang="en-US" sz="1000"/>
                        <a:t>233</a:t>
                      </a:r>
                    </a:p>
                  </a:txBody>
                  <a:tcPr/>
                </a:tc>
                <a:tc>
                  <a:txBody>
                    <a:bodyPr/>
                    <a:lstStyle/>
                    <a:p>
                      <a:r>
                        <a:rPr lang="en-US" sz="1000"/>
                        <a:t>2.3110 %</a:t>
                      </a:r>
                    </a:p>
                  </a:txBody>
                  <a:tcPr/>
                </a:tc>
                <a:extLst>
                  <a:ext uri="{0D108BD9-81ED-4DB2-BD59-A6C34878D82A}">
                    <a16:rowId xmlns:a16="http://schemas.microsoft.com/office/drawing/2014/main" val="468149279"/>
                  </a:ext>
                </a:extLst>
              </a:tr>
              <a:tr h="370840">
                <a:tc>
                  <a:txBody>
                    <a:bodyPr/>
                    <a:lstStyle/>
                    <a:p>
                      <a:r>
                        <a:rPr lang="de-DE" sz="1000"/>
                        <a:t>Zeiglers wunderbare Welt des Fußballs</a:t>
                      </a:r>
                      <a:endParaRPr lang="en-US" sz="1000"/>
                    </a:p>
                  </a:txBody>
                  <a:tcPr/>
                </a:tc>
                <a:tc>
                  <a:txBody>
                    <a:bodyPr/>
                    <a:lstStyle/>
                    <a:p>
                      <a:r>
                        <a:rPr lang="en-US" sz="1000"/>
                        <a:t>70600</a:t>
                      </a:r>
                    </a:p>
                  </a:txBody>
                  <a:tcPr/>
                </a:tc>
                <a:tc>
                  <a:txBody>
                    <a:bodyPr/>
                    <a:lstStyle/>
                    <a:p>
                      <a:r>
                        <a:rPr lang="en-US" sz="1000"/>
                        <a:t>700</a:t>
                      </a:r>
                    </a:p>
                  </a:txBody>
                  <a:tcPr/>
                </a:tc>
                <a:tc>
                  <a:txBody>
                    <a:bodyPr/>
                    <a:lstStyle/>
                    <a:p>
                      <a:r>
                        <a:rPr lang="en-US" sz="1000"/>
                        <a:t>495507</a:t>
                      </a:r>
                    </a:p>
                  </a:txBody>
                  <a:tcPr/>
                </a:tc>
                <a:tc>
                  <a:txBody>
                    <a:bodyPr/>
                    <a:lstStyle/>
                    <a:p>
                      <a:r>
                        <a:rPr lang="en-US" sz="1000"/>
                        <a:t>4836</a:t>
                      </a:r>
                    </a:p>
                  </a:txBody>
                  <a:tcPr/>
                </a:tc>
                <a:tc>
                  <a:txBody>
                    <a:bodyPr/>
                    <a:lstStyle/>
                    <a:p>
                      <a:r>
                        <a:rPr lang="en-US" sz="1000"/>
                        <a:t>128</a:t>
                      </a:r>
                    </a:p>
                  </a:txBody>
                  <a:tcPr/>
                </a:tc>
                <a:tc>
                  <a:txBody>
                    <a:bodyPr/>
                    <a:lstStyle/>
                    <a:p>
                      <a:r>
                        <a:rPr lang="en-US" sz="1000"/>
                        <a:t>558</a:t>
                      </a:r>
                    </a:p>
                  </a:txBody>
                  <a:tcPr/>
                </a:tc>
                <a:tc>
                  <a:txBody>
                    <a:bodyPr/>
                    <a:lstStyle/>
                    <a:p>
                      <a:r>
                        <a:rPr lang="en-US" sz="1000"/>
                        <a:t>7.8605 %</a:t>
                      </a:r>
                    </a:p>
                  </a:txBody>
                  <a:tcPr/>
                </a:tc>
                <a:extLst>
                  <a:ext uri="{0D108BD9-81ED-4DB2-BD59-A6C34878D82A}">
                    <a16:rowId xmlns:a16="http://schemas.microsoft.com/office/drawing/2014/main" val="3666393956"/>
                  </a:ext>
                </a:extLst>
              </a:tr>
              <a:tr h="370840">
                <a:tc>
                  <a:txBody>
                    <a:bodyPr/>
                    <a:lstStyle/>
                    <a:p>
                      <a:r>
                        <a:rPr lang="en-US" sz="1000"/>
                        <a:t>Monitor</a:t>
                      </a:r>
                    </a:p>
                  </a:txBody>
                  <a:tcPr/>
                </a:tc>
                <a:tc>
                  <a:txBody>
                    <a:bodyPr/>
                    <a:lstStyle/>
                    <a:p>
                      <a:r>
                        <a:rPr lang="en-US" sz="1000"/>
                        <a:t>47900</a:t>
                      </a:r>
                    </a:p>
                  </a:txBody>
                  <a:tcPr/>
                </a:tc>
                <a:tc>
                  <a:txBody>
                    <a:bodyPr/>
                    <a:lstStyle/>
                    <a:p>
                      <a:r>
                        <a:rPr lang="en-US" sz="1000"/>
                        <a:t>1300</a:t>
                      </a:r>
                    </a:p>
                  </a:txBody>
                  <a:tcPr/>
                </a:tc>
                <a:tc>
                  <a:txBody>
                    <a:bodyPr/>
                    <a:lstStyle/>
                    <a:p>
                      <a:r>
                        <a:rPr lang="en-US" sz="1000"/>
                        <a:t>305908</a:t>
                      </a:r>
                    </a:p>
                  </a:txBody>
                  <a:tcPr/>
                </a:tc>
                <a:tc>
                  <a:txBody>
                    <a:bodyPr/>
                    <a:lstStyle/>
                    <a:p>
                      <a:r>
                        <a:rPr lang="en-US" sz="1000"/>
                        <a:t>6975</a:t>
                      </a:r>
                    </a:p>
                  </a:txBody>
                  <a:tcPr/>
                </a:tc>
                <a:tc>
                  <a:txBody>
                    <a:bodyPr/>
                    <a:lstStyle/>
                    <a:p>
                      <a:r>
                        <a:rPr lang="en-US" sz="1000"/>
                        <a:t>918</a:t>
                      </a:r>
                    </a:p>
                  </a:txBody>
                  <a:tcPr/>
                </a:tc>
                <a:tc>
                  <a:txBody>
                    <a:bodyPr/>
                    <a:lstStyle/>
                    <a:p>
                      <a:r>
                        <a:rPr lang="en-US" sz="1000"/>
                        <a:t>2544</a:t>
                      </a:r>
                    </a:p>
                  </a:txBody>
                  <a:tcPr/>
                </a:tc>
                <a:tc>
                  <a:txBody>
                    <a:bodyPr/>
                    <a:lstStyle/>
                    <a:p>
                      <a:r>
                        <a:rPr lang="en-US" sz="1000"/>
                        <a:t>22.0889 %</a:t>
                      </a:r>
                    </a:p>
                  </a:txBody>
                  <a:tcPr/>
                </a:tc>
                <a:extLst>
                  <a:ext uri="{0D108BD9-81ED-4DB2-BD59-A6C34878D82A}">
                    <a16:rowId xmlns:a16="http://schemas.microsoft.com/office/drawing/2014/main" val="2513736971"/>
                  </a:ext>
                </a:extLst>
              </a:tr>
              <a:tr h="370840">
                <a:tc>
                  <a:txBody>
                    <a:bodyPr/>
                    <a:lstStyle/>
                    <a:p>
                      <a:r>
                        <a:rPr lang="en-US" sz="1000"/>
                        <a:t>maischberger. die woche</a:t>
                      </a:r>
                    </a:p>
                  </a:txBody>
                  <a:tcPr/>
                </a:tc>
                <a:tc>
                  <a:txBody>
                    <a:bodyPr/>
                    <a:lstStyle/>
                    <a:p>
                      <a:r>
                        <a:rPr lang="en-US" sz="1000"/>
                        <a:t>15100</a:t>
                      </a:r>
                    </a:p>
                  </a:txBody>
                  <a:tcPr/>
                </a:tc>
                <a:tc>
                  <a:txBody>
                    <a:bodyPr/>
                    <a:lstStyle/>
                    <a:p>
                      <a:r>
                        <a:rPr lang="en-US" sz="1000"/>
                        <a:t>300</a:t>
                      </a:r>
                    </a:p>
                  </a:txBody>
                  <a:tcPr/>
                </a:tc>
                <a:tc>
                  <a:txBody>
                    <a:bodyPr/>
                    <a:lstStyle/>
                    <a:p>
                      <a:r>
                        <a:rPr lang="en-US" sz="1000"/>
                        <a:t>174589</a:t>
                      </a:r>
                    </a:p>
                  </a:txBody>
                  <a:tcPr/>
                </a:tc>
                <a:tc>
                  <a:txBody>
                    <a:bodyPr/>
                    <a:lstStyle/>
                    <a:p>
                      <a:r>
                        <a:rPr lang="en-US" sz="1000"/>
                        <a:t>1098</a:t>
                      </a:r>
                    </a:p>
                  </a:txBody>
                  <a:tcPr/>
                </a:tc>
                <a:tc>
                  <a:txBody>
                    <a:bodyPr/>
                    <a:lstStyle/>
                    <a:p>
                      <a:r>
                        <a:rPr lang="en-US" sz="1000"/>
                        <a:t>617</a:t>
                      </a:r>
                    </a:p>
                  </a:txBody>
                  <a:tcPr/>
                </a:tc>
                <a:tc>
                  <a:txBody>
                    <a:bodyPr/>
                    <a:lstStyle/>
                    <a:p>
                      <a:r>
                        <a:rPr lang="en-US" sz="1000"/>
                        <a:t>560</a:t>
                      </a:r>
                    </a:p>
                  </a:txBody>
                  <a:tcPr/>
                </a:tc>
                <a:tc>
                  <a:txBody>
                    <a:bodyPr/>
                    <a:lstStyle/>
                    <a:p>
                      <a:r>
                        <a:rPr lang="en-US" sz="1000"/>
                        <a:t>15.2174 %</a:t>
                      </a:r>
                    </a:p>
                  </a:txBody>
                  <a:tcPr/>
                </a:tc>
                <a:extLst>
                  <a:ext uri="{0D108BD9-81ED-4DB2-BD59-A6C34878D82A}">
                    <a16:rowId xmlns:a16="http://schemas.microsoft.com/office/drawing/2014/main" val="856485436"/>
                  </a:ext>
                </a:extLst>
              </a:tr>
            </a:tbl>
          </a:graphicData>
        </a:graphic>
      </p:graphicFrame>
      <p:sp>
        <p:nvSpPr>
          <p:cNvPr id="4" name="Text Placeholder 3">
            <a:extLst>
              <a:ext uri="{FF2B5EF4-FFF2-40B4-BE49-F238E27FC236}">
                <a16:creationId xmlns:a16="http://schemas.microsoft.com/office/drawing/2014/main" id="{86BC97E7-6BD5-4125-A740-0E149F0F71A4}"/>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13679816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45A9E-18A9-4755-A18B-CFDA1E8FFFD8}"/>
              </a:ext>
            </a:extLst>
          </p:cNvPr>
          <p:cNvSpPr>
            <a:spLocks noGrp="1"/>
          </p:cNvSpPr>
          <p:nvPr>
            <p:ph type="title"/>
          </p:nvPr>
        </p:nvSpPr>
        <p:spPr/>
        <p:txBody>
          <a:bodyPr/>
          <a:lstStyle/>
          <a:p>
            <a:r>
              <a:rPr lang="en-US"/>
              <a:t>Youtube Top 3 Youtube Videos nach Views | SoM_PB1</a:t>
            </a:r>
          </a:p>
        </p:txBody>
      </p:sp>
      <p:graphicFrame>
        <p:nvGraphicFramePr>
          <p:cNvPr id="5" name="Table Placeholder 4">
            <a:extLst>
              <a:ext uri="{FF2B5EF4-FFF2-40B4-BE49-F238E27FC236}">
                <a16:creationId xmlns:a16="http://schemas.microsoft.com/office/drawing/2014/main" id="{39438D22-3D19-43DB-9AAC-1768B12E09F4}"/>
              </a:ext>
            </a:extLst>
          </p:cNvPr>
          <p:cNvGraphicFramePr>
            <a:graphicFrameLocks noGrp="1"/>
          </p:cNvGraphicFramePr>
          <p:nvPr>
            <p:ph type="tbl" sz="quarter" idx="13"/>
            <p:extLst>
              <p:ext uri="{D42A27DB-BD31-4B8C-83A1-F6EECF244321}">
                <p14:modId xmlns:p14="http://schemas.microsoft.com/office/powerpoint/2010/main" val="3576470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21588960"/>
                    </a:ext>
                  </a:extLst>
                </a:gridCol>
                <a:gridCol w="905256">
                  <a:extLst>
                    <a:ext uri="{9D8B030D-6E8A-4147-A177-3AD203B41FA5}">
                      <a16:colId xmlns:a16="http://schemas.microsoft.com/office/drawing/2014/main" val="3886923818"/>
                    </a:ext>
                  </a:extLst>
                </a:gridCol>
                <a:gridCol w="905256">
                  <a:extLst>
                    <a:ext uri="{9D8B030D-6E8A-4147-A177-3AD203B41FA5}">
                      <a16:colId xmlns:a16="http://schemas.microsoft.com/office/drawing/2014/main" val="2031755010"/>
                    </a:ext>
                  </a:extLst>
                </a:gridCol>
                <a:gridCol w="905256">
                  <a:extLst>
                    <a:ext uri="{9D8B030D-6E8A-4147-A177-3AD203B41FA5}">
                      <a16:colId xmlns:a16="http://schemas.microsoft.com/office/drawing/2014/main" val="834401138"/>
                    </a:ext>
                  </a:extLst>
                </a:gridCol>
                <a:gridCol w="905256">
                  <a:extLst>
                    <a:ext uri="{9D8B030D-6E8A-4147-A177-3AD203B41FA5}">
                      <a16:colId xmlns:a16="http://schemas.microsoft.com/office/drawing/2014/main" val="3067988696"/>
                    </a:ext>
                  </a:extLst>
                </a:gridCol>
                <a:gridCol w="905256">
                  <a:extLst>
                    <a:ext uri="{9D8B030D-6E8A-4147-A177-3AD203B41FA5}">
                      <a16:colId xmlns:a16="http://schemas.microsoft.com/office/drawing/2014/main" val="3356812741"/>
                    </a:ext>
                  </a:extLst>
                </a:gridCol>
              </a:tblGrid>
              <a:tr h="370840">
                <a:tc>
                  <a:txBody>
                    <a:bodyPr/>
                    <a:lstStyle/>
                    <a:p>
                      <a:r>
                        <a:rPr lang="en-US" sz="1000"/>
                        <a:t>Video</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3581598269"/>
                  </a:ext>
                </a:extLst>
              </a:tr>
              <a:tr h="370840">
                <a:tc>
                  <a:txBody>
                    <a:bodyPr/>
                    <a:lstStyle/>
                    <a:p>
                      <a:r>
                        <a:rPr lang="de-DE" sz="1000" b="1"/>
                        <a:t>Sportschau - 2021-03-27 17:00:07</a:t>
                      </a:r>
                      <a:r>
                        <a:rPr lang="de-DE" sz="1000"/>
                        <a:t>
 50 Jahre "Tor des Monats": Die Doku | Sportschau</a:t>
                      </a:r>
                      <a:endParaRPr lang="en-US" sz="1000"/>
                    </a:p>
                  </a:txBody>
                  <a:tcPr/>
                </a:tc>
                <a:tc>
                  <a:txBody>
                    <a:bodyPr/>
                    <a:lstStyle/>
                    <a:p>
                      <a:r>
                        <a:rPr lang="en-US" sz="1000"/>
                        <a:t>49:16</a:t>
                      </a:r>
                    </a:p>
                  </a:txBody>
                  <a:tcPr/>
                </a:tc>
                <a:tc>
                  <a:txBody>
                    <a:bodyPr/>
                    <a:lstStyle/>
                    <a:p>
                      <a:r>
                        <a:rPr lang="en-US" sz="1000"/>
                        <a:t>424921</a:t>
                      </a:r>
                    </a:p>
                  </a:txBody>
                  <a:tcPr/>
                </a:tc>
                <a:tc>
                  <a:txBody>
                    <a:bodyPr/>
                    <a:lstStyle/>
                    <a:p>
                      <a:r>
                        <a:rPr lang="en-US" sz="1000"/>
                        <a:t>6039</a:t>
                      </a:r>
                    </a:p>
                  </a:txBody>
                  <a:tcPr/>
                </a:tc>
                <a:tc>
                  <a:txBody>
                    <a:bodyPr/>
                    <a:lstStyle/>
                    <a:p>
                      <a:r>
                        <a:rPr lang="en-US" sz="1000"/>
                        <a:t>123</a:t>
                      </a:r>
                    </a:p>
                  </a:txBody>
                  <a:tcPr/>
                </a:tc>
                <a:tc>
                  <a:txBody>
                    <a:bodyPr/>
                    <a:lstStyle/>
                    <a:p>
                      <a:r>
                        <a:rPr lang="en-US" sz="1000"/>
                        <a:t>363</a:t>
                      </a:r>
                    </a:p>
                  </a:txBody>
                  <a:tcPr/>
                </a:tc>
                <a:extLst>
                  <a:ext uri="{0D108BD9-81ED-4DB2-BD59-A6C34878D82A}">
                    <a16:rowId xmlns:a16="http://schemas.microsoft.com/office/drawing/2014/main" val="3133180995"/>
                  </a:ext>
                </a:extLst>
              </a:tr>
              <a:tr h="370840">
                <a:tc>
                  <a:txBody>
                    <a:bodyPr/>
                    <a:lstStyle/>
                    <a:p>
                      <a:r>
                        <a:rPr lang="de-DE" sz="1000" b="1"/>
                        <a:t>Sportschau - 2021-03-24 13:57:03</a:t>
                      </a:r>
                      <a:r>
                        <a:rPr lang="de-DE" sz="1000"/>
                        <a:t>
 RWE und der Ärger im Aufstiegsrennen | Sportschau</a:t>
                      </a:r>
                      <a:endParaRPr lang="en-US" sz="1000"/>
                    </a:p>
                  </a:txBody>
                  <a:tcPr/>
                </a:tc>
                <a:tc>
                  <a:txBody>
                    <a:bodyPr/>
                    <a:lstStyle/>
                    <a:p>
                      <a:r>
                        <a:rPr lang="en-US" sz="1000"/>
                        <a:t>08:31</a:t>
                      </a:r>
                    </a:p>
                  </a:txBody>
                  <a:tcPr/>
                </a:tc>
                <a:tc>
                  <a:txBody>
                    <a:bodyPr/>
                    <a:lstStyle/>
                    <a:p>
                      <a:r>
                        <a:rPr lang="en-US" sz="1000"/>
                        <a:t>287626</a:t>
                      </a:r>
                    </a:p>
                  </a:txBody>
                  <a:tcPr/>
                </a:tc>
                <a:tc>
                  <a:txBody>
                    <a:bodyPr/>
                    <a:lstStyle/>
                    <a:p>
                      <a:r>
                        <a:rPr lang="en-US" sz="1000"/>
                        <a:t>4677</a:t>
                      </a:r>
                    </a:p>
                  </a:txBody>
                  <a:tcPr/>
                </a:tc>
                <a:tc>
                  <a:txBody>
                    <a:bodyPr/>
                    <a:lstStyle/>
                    <a:p>
                      <a:r>
                        <a:rPr lang="en-US" sz="1000"/>
                        <a:t>129</a:t>
                      </a:r>
                    </a:p>
                  </a:txBody>
                  <a:tcPr/>
                </a:tc>
                <a:tc>
                  <a:txBody>
                    <a:bodyPr/>
                    <a:lstStyle/>
                    <a:p>
                      <a:r>
                        <a:rPr lang="en-US" sz="1000"/>
                        <a:t>613</a:t>
                      </a:r>
                    </a:p>
                  </a:txBody>
                  <a:tcPr/>
                </a:tc>
                <a:extLst>
                  <a:ext uri="{0D108BD9-81ED-4DB2-BD59-A6C34878D82A}">
                    <a16:rowId xmlns:a16="http://schemas.microsoft.com/office/drawing/2014/main" val="1983286164"/>
                  </a:ext>
                </a:extLst>
              </a:tr>
              <a:tr h="370840">
                <a:tc>
                  <a:txBody>
                    <a:bodyPr/>
                    <a:lstStyle/>
                    <a:p>
                      <a:r>
                        <a:rPr lang="de-DE" sz="1000" b="1"/>
                        <a:t>Sportschau - 2021-03-30 08:35:08</a:t>
                      </a:r>
                      <a:r>
                        <a:rPr lang="de-DE" sz="1000"/>
                        <a:t>
 Eiskunstläufer Yuzuru Hanyu mit dem Auftritt seines Lebens | Sportschau</a:t>
                      </a:r>
                      <a:endParaRPr lang="en-US" sz="1000"/>
                    </a:p>
                  </a:txBody>
                  <a:tcPr/>
                </a:tc>
                <a:tc>
                  <a:txBody>
                    <a:bodyPr/>
                    <a:lstStyle/>
                    <a:p>
                      <a:r>
                        <a:rPr lang="en-US" sz="1000"/>
                        <a:t>05:15</a:t>
                      </a:r>
                    </a:p>
                  </a:txBody>
                  <a:tcPr/>
                </a:tc>
                <a:tc>
                  <a:txBody>
                    <a:bodyPr/>
                    <a:lstStyle/>
                    <a:p>
                      <a:r>
                        <a:rPr lang="en-US" sz="1000"/>
                        <a:t>199678</a:t>
                      </a:r>
                    </a:p>
                  </a:txBody>
                  <a:tcPr/>
                </a:tc>
                <a:tc>
                  <a:txBody>
                    <a:bodyPr/>
                    <a:lstStyle/>
                    <a:p>
                      <a:r>
                        <a:rPr lang="en-US" sz="1000"/>
                        <a:t>4352</a:t>
                      </a:r>
                    </a:p>
                  </a:txBody>
                  <a:tcPr/>
                </a:tc>
                <a:tc>
                  <a:txBody>
                    <a:bodyPr/>
                    <a:lstStyle/>
                    <a:p>
                      <a:r>
                        <a:rPr lang="en-US" sz="1000"/>
                        <a:t>52</a:t>
                      </a:r>
                    </a:p>
                  </a:txBody>
                  <a:tcPr/>
                </a:tc>
                <a:tc>
                  <a:txBody>
                    <a:bodyPr/>
                    <a:lstStyle/>
                    <a:p>
                      <a:r>
                        <a:rPr lang="en-US" sz="1000"/>
                        <a:t>279</a:t>
                      </a:r>
                    </a:p>
                  </a:txBody>
                  <a:tcPr/>
                </a:tc>
                <a:extLst>
                  <a:ext uri="{0D108BD9-81ED-4DB2-BD59-A6C34878D82A}">
                    <a16:rowId xmlns:a16="http://schemas.microsoft.com/office/drawing/2014/main" val="58993249"/>
                  </a:ext>
                </a:extLst>
              </a:tr>
            </a:tbl>
          </a:graphicData>
        </a:graphic>
      </p:graphicFrame>
      <p:sp>
        <p:nvSpPr>
          <p:cNvPr id="4" name="Text Placeholder 3">
            <a:extLst>
              <a:ext uri="{FF2B5EF4-FFF2-40B4-BE49-F238E27FC236}">
                <a16:creationId xmlns:a16="http://schemas.microsoft.com/office/drawing/2014/main" id="{FDB031FE-86DB-410B-8E3A-07FBCAEB836F}"/>
              </a:ext>
            </a:extLst>
          </p:cNvPr>
          <p:cNvSpPr>
            <a:spLocks noGrp="1"/>
          </p:cNvSpPr>
          <p:nvPr>
            <p:ph type="body" sz="quarter" idx="14"/>
          </p:nvPr>
        </p:nvSpPr>
        <p:spPr/>
        <p:txBody>
          <a:bodyPr/>
          <a:lstStyle/>
          <a:p>
            <a:r>
              <a:rPr lang="en-US"/>
              <a:t>03/24/2021 - 04/07/2021</a:t>
            </a:r>
          </a:p>
        </p:txBody>
      </p:sp>
    </p:spTree>
    <p:extLst>
      <p:ext uri="{BB962C8B-B14F-4D97-AF65-F5344CB8AC3E}">
        <p14:creationId xmlns:p14="http://schemas.microsoft.com/office/powerpoint/2010/main" val="9172306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5286</Words>
  <Application>Microsoft Office PowerPoint</Application>
  <PresentationFormat>On-screen Show (4:3)</PresentationFormat>
  <Paragraphs>1110</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quintly_template</vt:lpstr>
      <vt:lpstr>PB1_Kurzreport_gesamt - Copy</vt:lpstr>
      <vt:lpstr>Overall Top 10 nach gewonnenen Followern/Abonnenten | SoM_PB1 - 1 of 3</vt:lpstr>
      <vt:lpstr>Overall Top 10 nach gewonnenen Followern/Abonnenten | SoM_PB1 - 2 of 3</vt:lpstr>
      <vt:lpstr>Overall Top 10 nach gewonnenen Followern/Abonnenten | SoM_PB1 - 3 of 3</vt:lpstr>
      <vt:lpstr>Instagram Posts auf Instagram nach Reichweite und Interaktionen | SoM_PB1 - 1 of 25</vt:lpstr>
      <vt:lpstr>Instagram Posts auf Instagram nach Reichweite und Interaktionen | SoM_PB1 - 2 of 25</vt:lpstr>
      <vt:lpstr>Instagram Posts auf Instagram nach Reichweite und Interaktionen | SoM_PB1 - 3 of 25</vt:lpstr>
      <vt:lpstr>Instagram Posts auf Instagram nach Reichweite und Interaktionen | SoM_PB1 - 4 of 25</vt:lpstr>
      <vt:lpstr>Instagram Posts auf Instagram nach Reichweite und Interaktionen | SoM_PB1 - 5 of 25</vt:lpstr>
      <vt:lpstr>Instagram Posts auf Instagram nach Reichweite und Interaktionen | SoM_PB1 - 6 of 25</vt:lpstr>
      <vt:lpstr>Instagram Posts auf Instagram nach Reichweite und Interaktionen | SoM_PB1 - 7 of 25</vt:lpstr>
      <vt:lpstr>Instagram Posts auf Instagram nach Reichweite und Interaktionen | SoM_PB1 - 8 of 25</vt:lpstr>
      <vt:lpstr>Instagram Posts auf Instagram nach Reichweite und Interaktionen | SoM_PB1 - 9 of 25</vt:lpstr>
      <vt:lpstr>Instagram Posts auf Instagram nach Reichweite und Interaktionen | SoM_PB1 - 10 of 25</vt:lpstr>
      <vt:lpstr>Instagram Posts auf Instagram nach Reichweite und Interaktionen | SoM_PB1 - 11 of 25</vt:lpstr>
      <vt:lpstr>Instagram Posts auf Instagram nach Reichweite und Interaktionen | SoM_PB1 - 12 of 25</vt:lpstr>
      <vt:lpstr>Instagram Posts auf Instagram nach Reichweite und Interaktionen | SoM_PB1 - 13 of 25</vt:lpstr>
      <vt:lpstr>Instagram Posts auf Instagram nach Reichweite und Interaktionen | SoM_PB1 - 14 of 25</vt:lpstr>
      <vt:lpstr>Instagram Posts auf Instagram nach Reichweite und Interaktionen | SoM_PB1 - 15 of 25</vt:lpstr>
      <vt:lpstr>Instagram Posts auf Instagram nach Reichweite und Interaktionen | SoM_PB1 - 16 of 25</vt:lpstr>
      <vt:lpstr>Instagram Posts auf Instagram nach Reichweite und Interaktionen | SoM_PB1 - 17 of 25</vt:lpstr>
      <vt:lpstr>Instagram Posts auf Instagram nach Reichweite und Interaktionen | SoM_PB1 - 18 of 25</vt:lpstr>
      <vt:lpstr>Instagram Posts auf Instagram nach Reichweite und Interaktionen | SoM_PB1 - 19 of 25</vt:lpstr>
      <vt:lpstr>Instagram Posts auf Instagram nach Reichweite und Interaktionen | SoM_PB1 - 20 of 25</vt:lpstr>
      <vt:lpstr>Instagram Posts auf Instagram nach Reichweite und Interaktionen | SoM_PB1 - 21 of 25</vt:lpstr>
      <vt:lpstr>Instagram Posts auf Instagram nach Reichweite und Interaktionen | SoM_PB1 - 22 of 25</vt:lpstr>
      <vt:lpstr>Instagram Posts auf Instagram nach Reichweite und Interaktionen | SoM_PB1 - 23 of 25</vt:lpstr>
      <vt:lpstr>Instagram Posts auf Instagram nach Reichweite und Interaktionen | SoM_PB1 - 24 of 25</vt:lpstr>
      <vt:lpstr>Instagram Posts auf Instagram nach Reichweite und Interaktionen | SoM_PB1 - 25 of 25</vt:lpstr>
      <vt:lpstr>Facebook Facebook Posts nach Reichweite und Interaktionen | SoM_PB1 - 1 of 25</vt:lpstr>
      <vt:lpstr>Facebook Facebook Posts nach Reichweite und Interaktionen | SoM_PB1 - 2 of 25</vt:lpstr>
      <vt:lpstr>Facebook Facebook Posts nach Reichweite und Interaktionen | SoM_PB1 - 3 of 25</vt:lpstr>
      <vt:lpstr>Facebook Facebook Posts nach Reichweite und Interaktionen | SoM_PB1 - 4 of 25</vt:lpstr>
      <vt:lpstr>Facebook Facebook Posts nach Reichweite und Interaktionen | SoM_PB1 - 5 of 25</vt:lpstr>
      <vt:lpstr>Facebook Facebook Posts nach Reichweite und Interaktionen | SoM_PB1 - 6 of 25</vt:lpstr>
      <vt:lpstr>Facebook Facebook Posts nach Reichweite und Interaktionen | SoM_PB1 - 7 of 25</vt:lpstr>
      <vt:lpstr>Facebook Facebook Posts nach Reichweite und Interaktionen | SoM_PB1 - 8 of 25</vt:lpstr>
      <vt:lpstr>Facebook Facebook Posts nach Reichweite und Interaktionen | SoM_PB1 - 9 of 25</vt:lpstr>
      <vt:lpstr>Facebook Facebook Posts nach Reichweite und Interaktionen | SoM_PB1 - 10 of 25</vt:lpstr>
      <vt:lpstr>Facebook Facebook Posts nach Reichweite und Interaktionen | SoM_PB1 - 11 of 25</vt:lpstr>
      <vt:lpstr>Facebook Facebook Posts nach Reichweite und Interaktionen | SoM_PB1 - 12 of 25</vt:lpstr>
      <vt:lpstr>Facebook Facebook Posts nach Reichweite und Interaktionen | SoM_PB1 - 13 of 25</vt:lpstr>
      <vt:lpstr>Facebook Facebook Posts nach Reichweite und Interaktionen | SoM_PB1 - 14 of 25</vt:lpstr>
      <vt:lpstr>Facebook Facebook Posts nach Reichweite und Interaktionen | SoM_PB1 - 15 of 25</vt:lpstr>
      <vt:lpstr>Facebook Facebook Posts nach Reichweite und Interaktionen | SoM_PB1 - 16 of 25</vt:lpstr>
      <vt:lpstr>Facebook Facebook Posts nach Reichweite und Interaktionen | SoM_PB1 - 17 of 25</vt:lpstr>
      <vt:lpstr>Facebook Facebook Posts nach Reichweite und Interaktionen | SoM_PB1 - 18 of 25</vt:lpstr>
      <vt:lpstr>Facebook Facebook Posts nach Reichweite und Interaktionen | SoM_PB1 - 19 of 25</vt:lpstr>
      <vt:lpstr>Facebook Facebook Posts nach Reichweite und Interaktionen | SoM_PB1 - 20 of 25</vt:lpstr>
      <vt:lpstr>Facebook Facebook Posts nach Reichweite und Interaktionen | SoM_PB1 - 21 of 25</vt:lpstr>
      <vt:lpstr>Facebook Facebook Posts nach Reichweite und Interaktionen | SoM_PB1 - 22 of 25</vt:lpstr>
      <vt:lpstr>Facebook Facebook Posts nach Reichweite und Interaktionen | SoM_PB1 - 23 of 25</vt:lpstr>
      <vt:lpstr>Facebook Facebook Posts nach Reichweite und Interaktionen | SoM_PB1 - 24 of 25</vt:lpstr>
      <vt:lpstr>Facebook Facebook Posts nach Reichweite und Interaktionen | SoM_PB1 - 25 of 25</vt:lpstr>
      <vt:lpstr>Youtube Übersicht Youtube | SoM_PB1</vt:lpstr>
      <vt:lpstr>Youtube Top 3 Youtube Videos nach Views | SoM_PB1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PB1_Kurzreport_gesamt - Copy</dc:title>
  <dc:creator>Frederik Peiniger</dc:creator>
  <cp:lastModifiedBy>Frederik Peiniger</cp:lastModifiedBy>
  <cp:revision>1</cp:revision>
  <dcterms:created xsi:type="dcterms:W3CDTF">2021-04-08T11:12:22Z</dcterms:created>
  <dcterms:modified xsi:type="dcterms:W3CDTF">2021-04-08T11:15:12Z</dcterms:modified>
</cp:coreProperties>
</file>