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9B8F5-57E2-48C3-BFFB-24D724FDC695}"/>
              </a:ext>
            </a:extLst>
          </p:cNvPr>
          <p:cNvSpPr>
            <a:spLocks noGrp="1"/>
          </p:cNvSpPr>
          <p:nvPr>
            <p:ph type="title"/>
          </p:nvPr>
        </p:nvSpPr>
        <p:spPr/>
        <p:txBody>
          <a:bodyPr/>
          <a:lstStyle/>
          <a:p>
            <a:r>
              <a:rPr lang="en-US"/>
              <a:t>Facebook Top-FB-Postings (nach Reichweite) | 09.Phoenix - 1 of 10</a:t>
            </a:r>
          </a:p>
        </p:txBody>
      </p:sp>
      <p:graphicFrame>
        <p:nvGraphicFramePr>
          <p:cNvPr id="5" name="Table Placeholder 4">
            <a:extLst>
              <a:ext uri="{FF2B5EF4-FFF2-40B4-BE49-F238E27FC236}">
                <a16:creationId xmlns:a16="http://schemas.microsoft.com/office/drawing/2014/main" id="{710086C8-86D5-4FD4-9F8E-DE0CD18D9594}"/>
              </a:ext>
            </a:extLst>
          </p:cNvPr>
          <p:cNvGraphicFramePr>
            <a:graphicFrameLocks noGrp="1"/>
          </p:cNvGraphicFramePr>
          <p:nvPr>
            <p:ph type="tbl" sz="quarter" idx="13"/>
            <p:extLst>
              <p:ext uri="{D42A27DB-BD31-4B8C-83A1-F6EECF244321}">
                <p14:modId xmlns:p14="http://schemas.microsoft.com/office/powerpoint/2010/main" val="2256685821"/>
              </p:ext>
            </p:extLst>
          </p:nvPr>
        </p:nvGraphicFramePr>
        <p:xfrm>
          <a:off x="457200" y="1731963"/>
          <a:ext cx="7900416" cy="277368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98198168"/>
                    </a:ext>
                  </a:extLst>
                </a:gridCol>
                <a:gridCol w="1399032">
                  <a:extLst>
                    <a:ext uri="{9D8B030D-6E8A-4147-A177-3AD203B41FA5}">
                      <a16:colId xmlns:a16="http://schemas.microsoft.com/office/drawing/2014/main" val="1026512297"/>
                    </a:ext>
                  </a:extLst>
                </a:gridCol>
                <a:gridCol w="658368">
                  <a:extLst>
                    <a:ext uri="{9D8B030D-6E8A-4147-A177-3AD203B41FA5}">
                      <a16:colId xmlns:a16="http://schemas.microsoft.com/office/drawing/2014/main" val="3758061581"/>
                    </a:ext>
                  </a:extLst>
                </a:gridCol>
                <a:gridCol w="658368">
                  <a:extLst>
                    <a:ext uri="{9D8B030D-6E8A-4147-A177-3AD203B41FA5}">
                      <a16:colId xmlns:a16="http://schemas.microsoft.com/office/drawing/2014/main" val="1435906904"/>
                    </a:ext>
                  </a:extLst>
                </a:gridCol>
                <a:gridCol w="658368">
                  <a:extLst>
                    <a:ext uri="{9D8B030D-6E8A-4147-A177-3AD203B41FA5}">
                      <a16:colId xmlns:a16="http://schemas.microsoft.com/office/drawing/2014/main" val="2413876248"/>
                    </a:ext>
                  </a:extLst>
                </a:gridCol>
                <a:gridCol w="658368">
                  <a:extLst>
                    <a:ext uri="{9D8B030D-6E8A-4147-A177-3AD203B41FA5}">
                      <a16:colId xmlns:a16="http://schemas.microsoft.com/office/drawing/2014/main" val="567206148"/>
                    </a:ext>
                  </a:extLst>
                </a:gridCol>
                <a:gridCol w="658368">
                  <a:extLst>
                    <a:ext uri="{9D8B030D-6E8A-4147-A177-3AD203B41FA5}">
                      <a16:colId xmlns:a16="http://schemas.microsoft.com/office/drawing/2014/main" val="939727198"/>
                    </a:ext>
                  </a:extLst>
                </a:gridCol>
                <a:gridCol w="658368">
                  <a:extLst>
                    <a:ext uri="{9D8B030D-6E8A-4147-A177-3AD203B41FA5}">
                      <a16:colId xmlns:a16="http://schemas.microsoft.com/office/drawing/2014/main" val="1794924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284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PHOENIX - 2021-01-16 17:30:39</a:t>
                      </a:r>
                      <a:r>
                        <a:rPr kumimoji="0" lang="en-US" sz="1000" b="0" i="0" u="none" strike="noStrike" kern="1200" cap="none" spc="0" normalizeH="0" baseline="0" noProof="0">
                          <a:ln>
                            <a:noFill/>
                          </a:ln>
                          <a:solidFill>
                            <a:prstClr val="black"/>
                          </a:solidFill>
                          <a:effectLst/>
                          <a:uLnTx/>
                          <a:uFillTx/>
                          <a:latin typeface="+mn-lt"/>
                          <a:ea typeface="+mn-ea"/>
                          <a:cs typeface="+mn-cs"/>
                        </a:rPr>
                        <a:t>
 Viren mutieren andauernd, so Hendrik Streeck. Bei den Fällen in Großbritannien und Südafrika sei das Virus aber soweit verändert, dass man von einer neuen Corona-Variante sprechen könne.
"phoenix persönlich" - Wie gefährlich sind die Mutationen? 📲 youtu.be/jg9GYRNTGKw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https://scontent-iad3-1.xx.fbcdn.net/v/t15.5256-10/s720x720/134440015_4020450914632329_1906698118514281297_n.jpg?_nc_cat=102&amp;ccb=3&amp;_nc_sid=ad6a45&amp;_nc_ohc=L7rYAKMDNr0AX8tts6-&amp;_nc_ht=scontent-iad3-1.xx&amp;oh=16697b78092f2fe1c0a2dfeaba267d42&amp;oe=6048F59B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05192742"/>
                  </a:ext>
                </a:extLst>
              </a:tr>
            </a:tbl>
          </a:graphicData>
        </a:graphic>
      </p:graphicFrame>
      <p:sp>
        <p:nvSpPr>
          <p:cNvPr id="4" name="Text Placeholder 3">
            <a:extLst>
              <a:ext uri="{FF2B5EF4-FFF2-40B4-BE49-F238E27FC236}">
                <a16:creationId xmlns:a16="http://schemas.microsoft.com/office/drawing/2014/main" id="{0F13F133-2200-443D-9B7A-C4E4502313D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037526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7762E-328D-488B-AC2B-455CC7613A23}"/>
              </a:ext>
            </a:extLst>
          </p:cNvPr>
          <p:cNvSpPr>
            <a:spLocks noGrp="1"/>
          </p:cNvSpPr>
          <p:nvPr>
            <p:ph type="title"/>
          </p:nvPr>
        </p:nvSpPr>
        <p:spPr/>
        <p:txBody>
          <a:bodyPr/>
          <a:lstStyle/>
          <a:p>
            <a:r>
              <a:rPr lang="en-US"/>
              <a:t>Facebook Top-FB-Postings (nach Reichweite) | 09.Phoenix - 2 of 10</a:t>
            </a:r>
          </a:p>
        </p:txBody>
      </p:sp>
      <p:graphicFrame>
        <p:nvGraphicFramePr>
          <p:cNvPr id="5" name="Table Placeholder 4">
            <a:extLst>
              <a:ext uri="{FF2B5EF4-FFF2-40B4-BE49-F238E27FC236}">
                <a16:creationId xmlns:a16="http://schemas.microsoft.com/office/drawing/2014/main" id="{D529382B-A039-4EA3-B55E-76091CAF33BA}"/>
              </a:ext>
            </a:extLst>
          </p:cNvPr>
          <p:cNvGraphicFramePr>
            <a:graphicFrameLocks noGrp="1"/>
          </p:cNvGraphicFramePr>
          <p:nvPr>
            <p:ph type="tbl" sz="quarter" idx="13"/>
            <p:extLst>
              <p:ext uri="{D42A27DB-BD31-4B8C-83A1-F6EECF244321}">
                <p14:modId xmlns:p14="http://schemas.microsoft.com/office/powerpoint/2010/main" val="1188559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50695624"/>
                    </a:ext>
                  </a:extLst>
                </a:gridCol>
                <a:gridCol w="1399032">
                  <a:extLst>
                    <a:ext uri="{9D8B030D-6E8A-4147-A177-3AD203B41FA5}">
                      <a16:colId xmlns:a16="http://schemas.microsoft.com/office/drawing/2014/main" val="1233502374"/>
                    </a:ext>
                  </a:extLst>
                </a:gridCol>
                <a:gridCol w="658368">
                  <a:extLst>
                    <a:ext uri="{9D8B030D-6E8A-4147-A177-3AD203B41FA5}">
                      <a16:colId xmlns:a16="http://schemas.microsoft.com/office/drawing/2014/main" val="106512341"/>
                    </a:ext>
                  </a:extLst>
                </a:gridCol>
                <a:gridCol w="658368">
                  <a:extLst>
                    <a:ext uri="{9D8B030D-6E8A-4147-A177-3AD203B41FA5}">
                      <a16:colId xmlns:a16="http://schemas.microsoft.com/office/drawing/2014/main" val="2035575092"/>
                    </a:ext>
                  </a:extLst>
                </a:gridCol>
                <a:gridCol w="658368">
                  <a:extLst>
                    <a:ext uri="{9D8B030D-6E8A-4147-A177-3AD203B41FA5}">
                      <a16:colId xmlns:a16="http://schemas.microsoft.com/office/drawing/2014/main" val="2583996933"/>
                    </a:ext>
                  </a:extLst>
                </a:gridCol>
                <a:gridCol w="658368">
                  <a:extLst>
                    <a:ext uri="{9D8B030D-6E8A-4147-A177-3AD203B41FA5}">
                      <a16:colId xmlns:a16="http://schemas.microsoft.com/office/drawing/2014/main" val="1881930128"/>
                    </a:ext>
                  </a:extLst>
                </a:gridCol>
                <a:gridCol w="658368">
                  <a:extLst>
                    <a:ext uri="{9D8B030D-6E8A-4147-A177-3AD203B41FA5}">
                      <a16:colId xmlns:a16="http://schemas.microsoft.com/office/drawing/2014/main" val="2735300622"/>
                    </a:ext>
                  </a:extLst>
                </a:gridCol>
                <a:gridCol w="658368">
                  <a:extLst>
                    <a:ext uri="{9D8B030D-6E8A-4147-A177-3AD203B41FA5}">
                      <a16:colId xmlns:a16="http://schemas.microsoft.com/office/drawing/2014/main" val="3716024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176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- 2021-01-08 15:36:02</a:t>
                      </a:r>
                      <a:r>
                        <a:rPr kumimoji="0" lang="de-DE" sz="1000" b="0" i="0" u="none" strike="noStrike" kern="1200" cap="none" spc="0" normalizeH="0" baseline="0" noProof="0">
                          <a:ln>
                            <a:noFill/>
                          </a:ln>
                          <a:solidFill>
                            <a:prstClr val="black"/>
                          </a:solidFill>
                          <a:effectLst/>
                          <a:uLnTx/>
                          <a:uFillTx/>
                          <a:latin typeface="+mn-lt"/>
                          <a:ea typeface="+mn-ea"/>
                          <a:cs typeface="+mn-cs"/>
                        </a:rPr>
                        <a:t>
 Karl Lauterbach fordert einen unbefristeten Lockdown bis die Inzidenz von 25 erreicht ist. „Ich glaube nicht, dass wir bis Ende Januar die Inzidenz von 50 erreicht haben. Und die ist aus meiner Sicht auch noch zu hoch.“ „Wir machen oft den Fehler…, dass wir zu früh aus dem Lockdown herausgegangen sind.“
#coronanachgehakt, die ganze Sendung 📲 youtu.be/Acza6fgEom0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https://scontent-atl3-1.xx.fbcdn.net/v/t15.5256-10/s720x720/121895513_259519605508400_7278534593893524294_n.jpg?_nc_cat=103&amp;ccb=2&amp;_nc_sid=ad6a45&amp;_nc_ohc=Q1kIg2JkHbMAX9gqyuh&amp;_nc_ht=scontent-atl3-1.xx&amp;oh=1d47c58f5b4f76d57e6753433b25a5ce&amp;oe=6047138B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82237898"/>
                  </a:ext>
                </a:extLst>
              </a:tr>
            </a:tbl>
          </a:graphicData>
        </a:graphic>
      </p:graphicFrame>
      <p:sp>
        <p:nvSpPr>
          <p:cNvPr id="4" name="Text Placeholder 3">
            <a:extLst>
              <a:ext uri="{FF2B5EF4-FFF2-40B4-BE49-F238E27FC236}">
                <a16:creationId xmlns:a16="http://schemas.microsoft.com/office/drawing/2014/main" id="{B0A5E458-3625-40C8-942D-EE1BEDDDAF57}"/>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399850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DBBB9-64D4-48E0-A8D3-9271639BB508}"/>
              </a:ext>
            </a:extLst>
          </p:cNvPr>
          <p:cNvSpPr>
            <a:spLocks noGrp="1"/>
          </p:cNvSpPr>
          <p:nvPr>
            <p:ph type="title"/>
          </p:nvPr>
        </p:nvSpPr>
        <p:spPr/>
        <p:txBody>
          <a:bodyPr/>
          <a:lstStyle/>
          <a:p>
            <a:r>
              <a:rPr lang="en-US"/>
              <a:t>Facebook Top-FB-Postings (nach Reichweite) | 09.Phoenix - 3 of 10</a:t>
            </a:r>
          </a:p>
        </p:txBody>
      </p:sp>
      <p:graphicFrame>
        <p:nvGraphicFramePr>
          <p:cNvPr id="5" name="Table Placeholder 4">
            <a:extLst>
              <a:ext uri="{FF2B5EF4-FFF2-40B4-BE49-F238E27FC236}">
                <a16:creationId xmlns:a16="http://schemas.microsoft.com/office/drawing/2014/main" id="{6A4D4305-A84E-4434-A0D2-9899500A450F}"/>
              </a:ext>
            </a:extLst>
          </p:cNvPr>
          <p:cNvGraphicFramePr>
            <a:graphicFrameLocks noGrp="1"/>
          </p:cNvGraphicFramePr>
          <p:nvPr>
            <p:ph type="tbl" sz="quarter" idx="13"/>
            <p:extLst>
              <p:ext uri="{D42A27DB-BD31-4B8C-83A1-F6EECF244321}">
                <p14:modId xmlns:p14="http://schemas.microsoft.com/office/powerpoint/2010/main" val="2602873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27206416"/>
                    </a:ext>
                  </a:extLst>
                </a:gridCol>
                <a:gridCol w="1399032">
                  <a:extLst>
                    <a:ext uri="{9D8B030D-6E8A-4147-A177-3AD203B41FA5}">
                      <a16:colId xmlns:a16="http://schemas.microsoft.com/office/drawing/2014/main" val="3526581521"/>
                    </a:ext>
                  </a:extLst>
                </a:gridCol>
                <a:gridCol w="658368">
                  <a:extLst>
                    <a:ext uri="{9D8B030D-6E8A-4147-A177-3AD203B41FA5}">
                      <a16:colId xmlns:a16="http://schemas.microsoft.com/office/drawing/2014/main" val="1578009439"/>
                    </a:ext>
                  </a:extLst>
                </a:gridCol>
                <a:gridCol w="658368">
                  <a:extLst>
                    <a:ext uri="{9D8B030D-6E8A-4147-A177-3AD203B41FA5}">
                      <a16:colId xmlns:a16="http://schemas.microsoft.com/office/drawing/2014/main" val="1828315761"/>
                    </a:ext>
                  </a:extLst>
                </a:gridCol>
                <a:gridCol w="658368">
                  <a:extLst>
                    <a:ext uri="{9D8B030D-6E8A-4147-A177-3AD203B41FA5}">
                      <a16:colId xmlns:a16="http://schemas.microsoft.com/office/drawing/2014/main" val="735361888"/>
                    </a:ext>
                  </a:extLst>
                </a:gridCol>
                <a:gridCol w="658368">
                  <a:extLst>
                    <a:ext uri="{9D8B030D-6E8A-4147-A177-3AD203B41FA5}">
                      <a16:colId xmlns:a16="http://schemas.microsoft.com/office/drawing/2014/main" val="4123863351"/>
                    </a:ext>
                  </a:extLst>
                </a:gridCol>
                <a:gridCol w="658368">
                  <a:extLst>
                    <a:ext uri="{9D8B030D-6E8A-4147-A177-3AD203B41FA5}">
                      <a16:colId xmlns:a16="http://schemas.microsoft.com/office/drawing/2014/main" val="1168586186"/>
                    </a:ext>
                  </a:extLst>
                </a:gridCol>
                <a:gridCol w="658368">
                  <a:extLst>
                    <a:ext uri="{9D8B030D-6E8A-4147-A177-3AD203B41FA5}">
                      <a16:colId xmlns:a16="http://schemas.microsoft.com/office/drawing/2014/main" val="129776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096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- 2021-01-03 12:00:43</a:t>
                      </a:r>
                      <a:r>
                        <a:rPr kumimoji="0" lang="de-DE" sz="1000" b="0" i="0" u="none" strike="noStrike" kern="1200" cap="none" spc="0" normalizeH="0" baseline="0" noProof="0">
                          <a:ln>
                            <a:noFill/>
                          </a:ln>
                          <a:solidFill>
                            <a:prstClr val="black"/>
                          </a:solidFill>
                          <a:effectLst/>
                          <a:uLnTx/>
                          <a:uFillTx/>
                          <a:latin typeface="+mn-lt"/>
                          <a:ea typeface="+mn-ea"/>
                          <a:cs typeface="+mn-cs"/>
                        </a:rPr>
                        <a:t>
 "Ich warne davor zu sagen, man muss der AfD gar nicht mehr zuhören, weil es die AfD ist", Bundestagsvizepräsident Wolfgang Kubicki über den richtigen Umgang mit der AfD.
die diskussion: "Polarisiert und unversöhnt: Wie gespalten ist unsere Gesellschaft?" jetzt im TV oder online schauen 📲 youtu.be/AESODYihHLc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https://scontent-dfw5-2.xx.fbcdn.net/v/t15.5256-10/s720x720/128442490_226453028980126_7747500540419604403_n.jpg?_nc_cat=102&amp;ccb=2&amp;_nc_sid=ad6a45&amp;_nc_ohc=5n72eoLYb0wAX81BvVX&amp;_nc_ht=scontent-dfw5-2.xx&amp;oh=c8a8787a8d98bf3b375ef36e0280c4c7&amp;oe=604314A0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37010814"/>
                  </a:ext>
                </a:extLst>
              </a:tr>
            </a:tbl>
          </a:graphicData>
        </a:graphic>
      </p:graphicFrame>
      <p:sp>
        <p:nvSpPr>
          <p:cNvPr id="4" name="Text Placeholder 3">
            <a:extLst>
              <a:ext uri="{FF2B5EF4-FFF2-40B4-BE49-F238E27FC236}">
                <a16:creationId xmlns:a16="http://schemas.microsoft.com/office/drawing/2014/main" id="{3981D280-5688-4189-AF9E-BB80D41A2C1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080527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63C99-6FFB-4184-95B6-B94DAE6BA115}"/>
              </a:ext>
            </a:extLst>
          </p:cNvPr>
          <p:cNvSpPr>
            <a:spLocks noGrp="1"/>
          </p:cNvSpPr>
          <p:nvPr>
            <p:ph type="title"/>
          </p:nvPr>
        </p:nvSpPr>
        <p:spPr/>
        <p:txBody>
          <a:bodyPr/>
          <a:lstStyle/>
          <a:p>
            <a:r>
              <a:rPr lang="en-US"/>
              <a:t>Facebook Top-FB-Postings (nach Reichweite) | 09.Phoenix - 4 of 10</a:t>
            </a:r>
          </a:p>
        </p:txBody>
      </p:sp>
      <p:graphicFrame>
        <p:nvGraphicFramePr>
          <p:cNvPr id="5" name="Table Placeholder 4">
            <a:extLst>
              <a:ext uri="{FF2B5EF4-FFF2-40B4-BE49-F238E27FC236}">
                <a16:creationId xmlns:a16="http://schemas.microsoft.com/office/drawing/2014/main" id="{ACD48FF3-220D-4CC0-A3E4-AF18A8F54349}"/>
              </a:ext>
            </a:extLst>
          </p:cNvPr>
          <p:cNvGraphicFramePr>
            <a:graphicFrameLocks noGrp="1"/>
          </p:cNvGraphicFramePr>
          <p:nvPr>
            <p:ph type="tbl" sz="quarter" idx="13"/>
            <p:extLst>
              <p:ext uri="{D42A27DB-BD31-4B8C-83A1-F6EECF244321}">
                <p14:modId xmlns:p14="http://schemas.microsoft.com/office/powerpoint/2010/main" val="2635945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25325980"/>
                    </a:ext>
                  </a:extLst>
                </a:gridCol>
                <a:gridCol w="1399032">
                  <a:extLst>
                    <a:ext uri="{9D8B030D-6E8A-4147-A177-3AD203B41FA5}">
                      <a16:colId xmlns:a16="http://schemas.microsoft.com/office/drawing/2014/main" val="345916742"/>
                    </a:ext>
                  </a:extLst>
                </a:gridCol>
                <a:gridCol w="658368">
                  <a:extLst>
                    <a:ext uri="{9D8B030D-6E8A-4147-A177-3AD203B41FA5}">
                      <a16:colId xmlns:a16="http://schemas.microsoft.com/office/drawing/2014/main" val="559414800"/>
                    </a:ext>
                  </a:extLst>
                </a:gridCol>
                <a:gridCol w="658368">
                  <a:extLst>
                    <a:ext uri="{9D8B030D-6E8A-4147-A177-3AD203B41FA5}">
                      <a16:colId xmlns:a16="http://schemas.microsoft.com/office/drawing/2014/main" val="1256323607"/>
                    </a:ext>
                  </a:extLst>
                </a:gridCol>
                <a:gridCol w="658368">
                  <a:extLst>
                    <a:ext uri="{9D8B030D-6E8A-4147-A177-3AD203B41FA5}">
                      <a16:colId xmlns:a16="http://schemas.microsoft.com/office/drawing/2014/main" val="3004558191"/>
                    </a:ext>
                  </a:extLst>
                </a:gridCol>
                <a:gridCol w="658368">
                  <a:extLst>
                    <a:ext uri="{9D8B030D-6E8A-4147-A177-3AD203B41FA5}">
                      <a16:colId xmlns:a16="http://schemas.microsoft.com/office/drawing/2014/main" val="507453134"/>
                    </a:ext>
                  </a:extLst>
                </a:gridCol>
                <a:gridCol w="658368">
                  <a:extLst>
                    <a:ext uri="{9D8B030D-6E8A-4147-A177-3AD203B41FA5}">
                      <a16:colId xmlns:a16="http://schemas.microsoft.com/office/drawing/2014/main" val="2923546982"/>
                    </a:ext>
                  </a:extLst>
                </a:gridCol>
                <a:gridCol w="658368">
                  <a:extLst>
                    <a:ext uri="{9D8B030D-6E8A-4147-A177-3AD203B41FA5}">
                      <a16:colId xmlns:a16="http://schemas.microsoft.com/office/drawing/2014/main" val="1000394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324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- 2021-01-01 16:30:44</a:t>
                      </a:r>
                      <a:r>
                        <a:rPr kumimoji="0" lang="de-DE" sz="1000" b="0" i="0" u="none" strike="noStrike" kern="1200" cap="none" spc="0" normalizeH="0" baseline="0" noProof="0">
                          <a:ln>
                            <a:noFill/>
                          </a:ln>
                          <a:solidFill>
                            <a:prstClr val="black"/>
                          </a:solidFill>
                          <a:effectLst/>
                          <a:uLnTx/>
                          <a:uFillTx/>
                          <a:latin typeface="+mn-lt"/>
                          <a:ea typeface="+mn-ea"/>
                          <a:cs typeface="+mn-cs"/>
                        </a:rPr>
                        <a:t>
 Wir blicken zurück auf 2020: "phoenix persönlich" mit Dieter Nuhr hat Sie, unsere Zuschauer, vergangenes Jahr am meisten beschäftigt - der Kabarettist sprach bei Alfred Schier u.a. über das Thema Meinungsfreiheit.
Die ganze Sendung zum Nachschauen gibt es hier 📲 youtu.be/HxqIHhYPAoo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https://scontent-dfw5-2.xx.fbcdn.net/v/t15.5256-10/s720x720/131055240_439813860546734_4264477320441660676_n.jpg?_nc_cat=108&amp;ccb=2&amp;_nc_sid=ad6a45&amp;_nc_ohc=1oEWyCwW0D0AX9U8Nbm&amp;_nc_ht=scontent-dfw5-2.xx&amp;oh=3afa3ed276225d006805d3b35ebaf2fa&amp;oe=6041DCA3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2621358"/>
                  </a:ext>
                </a:extLst>
              </a:tr>
            </a:tbl>
          </a:graphicData>
        </a:graphic>
      </p:graphicFrame>
      <p:sp>
        <p:nvSpPr>
          <p:cNvPr id="4" name="Text Placeholder 3">
            <a:extLst>
              <a:ext uri="{FF2B5EF4-FFF2-40B4-BE49-F238E27FC236}">
                <a16:creationId xmlns:a16="http://schemas.microsoft.com/office/drawing/2014/main" id="{7AEEA3DE-7DCA-450D-93E8-7140B78F1EB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024546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0891C-FFA3-4B44-9D67-652AF4897E74}"/>
              </a:ext>
            </a:extLst>
          </p:cNvPr>
          <p:cNvSpPr>
            <a:spLocks noGrp="1"/>
          </p:cNvSpPr>
          <p:nvPr>
            <p:ph type="title"/>
          </p:nvPr>
        </p:nvSpPr>
        <p:spPr/>
        <p:txBody>
          <a:bodyPr/>
          <a:lstStyle/>
          <a:p>
            <a:r>
              <a:rPr lang="en-US"/>
              <a:t>Facebook Top-FB-Postings (nach Reichweite) | 09.Phoenix - 5 of 10</a:t>
            </a:r>
          </a:p>
        </p:txBody>
      </p:sp>
      <p:graphicFrame>
        <p:nvGraphicFramePr>
          <p:cNvPr id="5" name="Table Placeholder 4">
            <a:extLst>
              <a:ext uri="{FF2B5EF4-FFF2-40B4-BE49-F238E27FC236}">
                <a16:creationId xmlns:a16="http://schemas.microsoft.com/office/drawing/2014/main" id="{EEFA5E6B-C46C-4432-8A04-A103BF1118F7}"/>
              </a:ext>
            </a:extLst>
          </p:cNvPr>
          <p:cNvGraphicFramePr>
            <a:graphicFrameLocks noGrp="1"/>
          </p:cNvGraphicFramePr>
          <p:nvPr>
            <p:ph type="tbl" sz="quarter" idx="13"/>
            <p:extLst>
              <p:ext uri="{D42A27DB-BD31-4B8C-83A1-F6EECF244321}">
                <p14:modId xmlns:p14="http://schemas.microsoft.com/office/powerpoint/2010/main" val="882750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55028256"/>
                    </a:ext>
                  </a:extLst>
                </a:gridCol>
                <a:gridCol w="1399032">
                  <a:extLst>
                    <a:ext uri="{9D8B030D-6E8A-4147-A177-3AD203B41FA5}">
                      <a16:colId xmlns:a16="http://schemas.microsoft.com/office/drawing/2014/main" val="1548493444"/>
                    </a:ext>
                  </a:extLst>
                </a:gridCol>
                <a:gridCol w="658368">
                  <a:extLst>
                    <a:ext uri="{9D8B030D-6E8A-4147-A177-3AD203B41FA5}">
                      <a16:colId xmlns:a16="http://schemas.microsoft.com/office/drawing/2014/main" val="2619267360"/>
                    </a:ext>
                  </a:extLst>
                </a:gridCol>
                <a:gridCol w="658368">
                  <a:extLst>
                    <a:ext uri="{9D8B030D-6E8A-4147-A177-3AD203B41FA5}">
                      <a16:colId xmlns:a16="http://schemas.microsoft.com/office/drawing/2014/main" val="1463812266"/>
                    </a:ext>
                  </a:extLst>
                </a:gridCol>
                <a:gridCol w="658368">
                  <a:extLst>
                    <a:ext uri="{9D8B030D-6E8A-4147-A177-3AD203B41FA5}">
                      <a16:colId xmlns:a16="http://schemas.microsoft.com/office/drawing/2014/main" val="2714652588"/>
                    </a:ext>
                  </a:extLst>
                </a:gridCol>
                <a:gridCol w="658368">
                  <a:extLst>
                    <a:ext uri="{9D8B030D-6E8A-4147-A177-3AD203B41FA5}">
                      <a16:colId xmlns:a16="http://schemas.microsoft.com/office/drawing/2014/main" val="399830095"/>
                    </a:ext>
                  </a:extLst>
                </a:gridCol>
                <a:gridCol w="658368">
                  <a:extLst>
                    <a:ext uri="{9D8B030D-6E8A-4147-A177-3AD203B41FA5}">
                      <a16:colId xmlns:a16="http://schemas.microsoft.com/office/drawing/2014/main" val="1434961225"/>
                    </a:ext>
                  </a:extLst>
                </a:gridCol>
                <a:gridCol w="658368">
                  <a:extLst>
                    <a:ext uri="{9D8B030D-6E8A-4147-A177-3AD203B41FA5}">
                      <a16:colId xmlns:a16="http://schemas.microsoft.com/office/drawing/2014/main" val="365904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88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- 2021-01-10 12:00:42</a:t>
                      </a:r>
                      <a:r>
                        <a:rPr kumimoji="0" lang="de-DE" sz="1000" b="0" i="0" u="none" strike="noStrike" kern="1200" cap="none" spc="0" normalizeH="0" baseline="0" noProof="0">
                          <a:ln>
                            <a:noFill/>
                          </a:ln>
                          <a:solidFill>
                            <a:prstClr val="black"/>
                          </a:solidFill>
                          <a:effectLst/>
                          <a:uLnTx/>
                          <a:uFillTx/>
                          <a:latin typeface="+mn-lt"/>
                          <a:ea typeface="+mn-ea"/>
                          <a:cs typeface="+mn-cs"/>
                        </a:rPr>
                        <a:t>
 Karl Lauterbach wirft der EU eine falsche Strategie bei der Impfstoff-Beschaffung vor: Die USA hatten eine „überlegene Strategie“. In Europa hat „man erst mal abgewartet“. Deshalb wurde in Europa zu wenig Produktionskapazität aufgebaut.
#coronanachgehakt: "Deutschland im Lockdown" 📲 https://phoenix.de/s/Ip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https://scontent-iad3-1.xx.fbcdn.net/v/t15.5256-10/s720x720/134013657_492094051763800_3562411731965213542_n.jpg?_nc_cat=105&amp;ccb=2&amp;_nc_sid=ad6a45&amp;_nc_ohc=mkjalvGrx8UAX9EVKDB&amp;_nc_ht=scontent-iad3-1.xx&amp;oh=160d9371c156548f7e8b920b75d94e4f&amp;oe=6049A44F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0998359"/>
                  </a:ext>
                </a:extLst>
              </a:tr>
            </a:tbl>
          </a:graphicData>
        </a:graphic>
      </p:graphicFrame>
      <p:sp>
        <p:nvSpPr>
          <p:cNvPr id="4" name="Text Placeholder 3">
            <a:extLst>
              <a:ext uri="{FF2B5EF4-FFF2-40B4-BE49-F238E27FC236}">
                <a16:creationId xmlns:a16="http://schemas.microsoft.com/office/drawing/2014/main" id="{25AC7727-DF27-433D-AC0A-FB3522BC928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146168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780B5-D161-4CA6-ACCC-D13E60C64B1F}"/>
              </a:ext>
            </a:extLst>
          </p:cNvPr>
          <p:cNvSpPr>
            <a:spLocks noGrp="1"/>
          </p:cNvSpPr>
          <p:nvPr>
            <p:ph type="title"/>
          </p:nvPr>
        </p:nvSpPr>
        <p:spPr/>
        <p:txBody>
          <a:bodyPr/>
          <a:lstStyle/>
          <a:p>
            <a:r>
              <a:rPr lang="en-US"/>
              <a:t>Facebook Top-FB-Postings (nach Reichweite) | 09.Phoenix - 6 of 10</a:t>
            </a:r>
          </a:p>
        </p:txBody>
      </p:sp>
      <p:graphicFrame>
        <p:nvGraphicFramePr>
          <p:cNvPr id="5" name="Table Placeholder 4">
            <a:extLst>
              <a:ext uri="{FF2B5EF4-FFF2-40B4-BE49-F238E27FC236}">
                <a16:creationId xmlns:a16="http://schemas.microsoft.com/office/drawing/2014/main" id="{00F7767A-09CD-4E72-AC67-C8D9076CE952}"/>
              </a:ext>
            </a:extLst>
          </p:cNvPr>
          <p:cNvGraphicFramePr>
            <a:graphicFrameLocks noGrp="1"/>
          </p:cNvGraphicFramePr>
          <p:nvPr>
            <p:ph type="tbl" sz="quarter" idx="13"/>
            <p:extLst>
              <p:ext uri="{D42A27DB-BD31-4B8C-83A1-F6EECF244321}">
                <p14:modId xmlns:p14="http://schemas.microsoft.com/office/powerpoint/2010/main" val="546965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50743761"/>
                    </a:ext>
                  </a:extLst>
                </a:gridCol>
                <a:gridCol w="1399032">
                  <a:extLst>
                    <a:ext uri="{9D8B030D-6E8A-4147-A177-3AD203B41FA5}">
                      <a16:colId xmlns:a16="http://schemas.microsoft.com/office/drawing/2014/main" val="2887429208"/>
                    </a:ext>
                  </a:extLst>
                </a:gridCol>
                <a:gridCol w="658368">
                  <a:extLst>
                    <a:ext uri="{9D8B030D-6E8A-4147-A177-3AD203B41FA5}">
                      <a16:colId xmlns:a16="http://schemas.microsoft.com/office/drawing/2014/main" val="651104437"/>
                    </a:ext>
                  </a:extLst>
                </a:gridCol>
                <a:gridCol w="658368">
                  <a:extLst>
                    <a:ext uri="{9D8B030D-6E8A-4147-A177-3AD203B41FA5}">
                      <a16:colId xmlns:a16="http://schemas.microsoft.com/office/drawing/2014/main" val="3809033086"/>
                    </a:ext>
                  </a:extLst>
                </a:gridCol>
                <a:gridCol w="658368">
                  <a:extLst>
                    <a:ext uri="{9D8B030D-6E8A-4147-A177-3AD203B41FA5}">
                      <a16:colId xmlns:a16="http://schemas.microsoft.com/office/drawing/2014/main" val="1697723051"/>
                    </a:ext>
                  </a:extLst>
                </a:gridCol>
                <a:gridCol w="658368">
                  <a:extLst>
                    <a:ext uri="{9D8B030D-6E8A-4147-A177-3AD203B41FA5}">
                      <a16:colId xmlns:a16="http://schemas.microsoft.com/office/drawing/2014/main" val="1086661842"/>
                    </a:ext>
                  </a:extLst>
                </a:gridCol>
                <a:gridCol w="658368">
                  <a:extLst>
                    <a:ext uri="{9D8B030D-6E8A-4147-A177-3AD203B41FA5}">
                      <a16:colId xmlns:a16="http://schemas.microsoft.com/office/drawing/2014/main" val="701134946"/>
                    </a:ext>
                  </a:extLst>
                </a:gridCol>
                <a:gridCol w="658368">
                  <a:extLst>
                    <a:ext uri="{9D8B030D-6E8A-4147-A177-3AD203B41FA5}">
                      <a16:colId xmlns:a16="http://schemas.microsoft.com/office/drawing/2014/main" val="1876328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0802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PHOENIX - 2021-01-02 11:15:45</a:t>
                      </a:r>
                      <a:r>
                        <a:rPr kumimoji="0" lang="en-US" sz="1000" b="0" i="0" u="none" strike="noStrike" kern="1200" cap="none" spc="0" normalizeH="0" baseline="0" noProof="0">
                          <a:ln>
                            <a:noFill/>
                          </a:ln>
                          <a:solidFill>
                            <a:prstClr val="black"/>
                          </a:solidFill>
                          <a:effectLst/>
                          <a:uLnTx/>
                          <a:uFillTx/>
                          <a:latin typeface="+mn-lt"/>
                          <a:ea typeface="+mn-ea"/>
                          <a:cs typeface="+mn-cs"/>
                        </a:rPr>
                        <a:t>
 Stigmatisierungen als "demokratieverachtend, verfassungsfeindlich, rechts, Nazi" haben zum Ziel, abseits des kulturellen &amp; medialen Mainstreams Denkende vom Diskurs auszuschließen, so Jan Fleischhauer.
"die diskussion" morgen 13 Uhr im TV &amp; jetzt online 📲 youtu.be/AESODYihHLc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https://scontent-dfw5-2.xx.fbcdn.net/v/t15.5256-10/s720x720/121878315_3716616285071206_5660915784305099159_n.jpg?_nc_cat=102&amp;ccb=2&amp;_nc_sid=ad6a45&amp;_nc_ohc=4Qsc37RB-gUAX8uBP94&amp;_nc_ht=scontent-dfw5-2.xx&amp;oh=c6e08dd9dc2adc0dd0d5d281c171f221&amp;oe=604173A0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95943054"/>
                  </a:ext>
                </a:extLst>
              </a:tr>
            </a:tbl>
          </a:graphicData>
        </a:graphic>
      </p:graphicFrame>
      <p:sp>
        <p:nvSpPr>
          <p:cNvPr id="4" name="Text Placeholder 3">
            <a:extLst>
              <a:ext uri="{FF2B5EF4-FFF2-40B4-BE49-F238E27FC236}">
                <a16:creationId xmlns:a16="http://schemas.microsoft.com/office/drawing/2014/main" id="{D8B02D28-F91C-4F25-8FDF-3E0CB53A4B2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811516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14ADB-99C1-4FB6-BD0B-4242F4993101}"/>
              </a:ext>
            </a:extLst>
          </p:cNvPr>
          <p:cNvSpPr>
            <a:spLocks noGrp="1"/>
          </p:cNvSpPr>
          <p:nvPr>
            <p:ph type="title"/>
          </p:nvPr>
        </p:nvSpPr>
        <p:spPr/>
        <p:txBody>
          <a:bodyPr/>
          <a:lstStyle/>
          <a:p>
            <a:r>
              <a:rPr lang="en-US"/>
              <a:t>Facebook Top-FB-Postings (nach Reichweite) | 09.Phoenix - 7 of 10</a:t>
            </a:r>
          </a:p>
        </p:txBody>
      </p:sp>
      <p:graphicFrame>
        <p:nvGraphicFramePr>
          <p:cNvPr id="5" name="Table Placeholder 4">
            <a:extLst>
              <a:ext uri="{FF2B5EF4-FFF2-40B4-BE49-F238E27FC236}">
                <a16:creationId xmlns:a16="http://schemas.microsoft.com/office/drawing/2014/main" id="{DC208B2C-1593-46BB-86A7-38067CBF521C}"/>
              </a:ext>
            </a:extLst>
          </p:cNvPr>
          <p:cNvGraphicFramePr>
            <a:graphicFrameLocks noGrp="1"/>
          </p:cNvGraphicFramePr>
          <p:nvPr>
            <p:ph type="tbl" sz="quarter" idx="13"/>
            <p:extLst>
              <p:ext uri="{D42A27DB-BD31-4B8C-83A1-F6EECF244321}">
                <p14:modId xmlns:p14="http://schemas.microsoft.com/office/powerpoint/2010/main" val="132503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96174495"/>
                    </a:ext>
                  </a:extLst>
                </a:gridCol>
                <a:gridCol w="1399032">
                  <a:extLst>
                    <a:ext uri="{9D8B030D-6E8A-4147-A177-3AD203B41FA5}">
                      <a16:colId xmlns:a16="http://schemas.microsoft.com/office/drawing/2014/main" val="423377307"/>
                    </a:ext>
                  </a:extLst>
                </a:gridCol>
                <a:gridCol w="658368">
                  <a:extLst>
                    <a:ext uri="{9D8B030D-6E8A-4147-A177-3AD203B41FA5}">
                      <a16:colId xmlns:a16="http://schemas.microsoft.com/office/drawing/2014/main" val="3539125042"/>
                    </a:ext>
                  </a:extLst>
                </a:gridCol>
                <a:gridCol w="658368">
                  <a:extLst>
                    <a:ext uri="{9D8B030D-6E8A-4147-A177-3AD203B41FA5}">
                      <a16:colId xmlns:a16="http://schemas.microsoft.com/office/drawing/2014/main" val="1006195433"/>
                    </a:ext>
                  </a:extLst>
                </a:gridCol>
                <a:gridCol w="658368">
                  <a:extLst>
                    <a:ext uri="{9D8B030D-6E8A-4147-A177-3AD203B41FA5}">
                      <a16:colId xmlns:a16="http://schemas.microsoft.com/office/drawing/2014/main" val="1955098888"/>
                    </a:ext>
                  </a:extLst>
                </a:gridCol>
                <a:gridCol w="658368">
                  <a:extLst>
                    <a:ext uri="{9D8B030D-6E8A-4147-A177-3AD203B41FA5}">
                      <a16:colId xmlns:a16="http://schemas.microsoft.com/office/drawing/2014/main" val="2991576605"/>
                    </a:ext>
                  </a:extLst>
                </a:gridCol>
                <a:gridCol w="658368">
                  <a:extLst>
                    <a:ext uri="{9D8B030D-6E8A-4147-A177-3AD203B41FA5}">
                      <a16:colId xmlns:a16="http://schemas.microsoft.com/office/drawing/2014/main" val="984803083"/>
                    </a:ext>
                  </a:extLst>
                </a:gridCol>
                <a:gridCol w="658368">
                  <a:extLst>
                    <a:ext uri="{9D8B030D-6E8A-4147-A177-3AD203B41FA5}">
                      <a16:colId xmlns:a16="http://schemas.microsoft.com/office/drawing/2014/main" val="2378326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3038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- 2021-01-01 14:31:13</a:t>
                      </a:r>
                      <a:r>
                        <a:rPr kumimoji="0" lang="de-DE" sz="1000" b="0" i="0" u="none" strike="noStrike" kern="1200" cap="none" spc="0" normalizeH="0" baseline="0" noProof="0">
                          <a:ln>
                            <a:noFill/>
                          </a:ln>
                          <a:solidFill>
                            <a:prstClr val="black"/>
                          </a:solidFill>
                          <a:effectLst/>
                          <a:uLnTx/>
                          <a:uFillTx/>
                          <a:latin typeface="+mn-lt"/>
                          <a:ea typeface="+mn-ea"/>
                          <a:cs typeface="+mn-cs"/>
                        </a:rPr>
                        <a:t>
 Sechs Landtagswahlen und die Bundestagswahl machen 2021 zum Superwahljahr ❌🗳️ In Ihrem #phoenixWahlprogramm verpassen Sie nichts und wir bringen Ihnen im Superwahljahr 2021 gewohnt verlässlich das ganze Bild mit scharfen Analysen, tiefgründigen Interviews, breiten Diskussionen und vielseitigen Gesprächen 📲 phoenix.de/s/0I.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s720x720/132865138_227517305493444_950785413844606852_n.jpg?_nc_cat=110&amp;ccb=2&amp;_nc_sid=ad6a45&amp;_nc_ohc=04voDXXk9qwAX8FQywf&amp;_nc_oc=AQlEDw38srXXSdHHdUM8Ac9lvzIUfCd6S-zyjkl0mnBCSNYmTynuwtS2_M4lwo_Fyl4&amp;_nc_ht=scontent-dfw5-1.xx&amp;oh=3176947f29f40ad98bbd83b39c8d2ea3&amp;oe=60410123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16831498"/>
                  </a:ext>
                </a:extLst>
              </a:tr>
            </a:tbl>
          </a:graphicData>
        </a:graphic>
      </p:graphicFrame>
      <p:sp>
        <p:nvSpPr>
          <p:cNvPr id="4" name="Text Placeholder 3">
            <a:extLst>
              <a:ext uri="{FF2B5EF4-FFF2-40B4-BE49-F238E27FC236}">
                <a16:creationId xmlns:a16="http://schemas.microsoft.com/office/drawing/2014/main" id="{FEC427E4-E7B0-443A-A07A-CA265359409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17701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945C6-189E-443B-A889-FE1D839ECC70}"/>
              </a:ext>
            </a:extLst>
          </p:cNvPr>
          <p:cNvSpPr>
            <a:spLocks noGrp="1"/>
          </p:cNvSpPr>
          <p:nvPr>
            <p:ph type="title"/>
          </p:nvPr>
        </p:nvSpPr>
        <p:spPr/>
        <p:txBody>
          <a:bodyPr/>
          <a:lstStyle/>
          <a:p>
            <a:r>
              <a:rPr lang="en-US"/>
              <a:t>Facebook Top-FB-Postings (nach Reichweite) | 09.Phoenix - 8 of 10</a:t>
            </a:r>
          </a:p>
        </p:txBody>
      </p:sp>
      <p:graphicFrame>
        <p:nvGraphicFramePr>
          <p:cNvPr id="5" name="Table Placeholder 4">
            <a:extLst>
              <a:ext uri="{FF2B5EF4-FFF2-40B4-BE49-F238E27FC236}">
                <a16:creationId xmlns:a16="http://schemas.microsoft.com/office/drawing/2014/main" id="{97148F31-F1DB-4DB1-AB6C-3BA9F417F105}"/>
              </a:ext>
            </a:extLst>
          </p:cNvPr>
          <p:cNvGraphicFramePr>
            <a:graphicFrameLocks noGrp="1"/>
          </p:cNvGraphicFramePr>
          <p:nvPr>
            <p:ph type="tbl" sz="quarter" idx="13"/>
            <p:extLst>
              <p:ext uri="{D42A27DB-BD31-4B8C-83A1-F6EECF244321}">
                <p14:modId xmlns:p14="http://schemas.microsoft.com/office/powerpoint/2010/main" val="1169982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44584847"/>
                    </a:ext>
                  </a:extLst>
                </a:gridCol>
                <a:gridCol w="1399032">
                  <a:extLst>
                    <a:ext uri="{9D8B030D-6E8A-4147-A177-3AD203B41FA5}">
                      <a16:colId xmlns:a16="http://schemas.microsoft.com/office/drawing/2014/main" val="4097393275"/>
                    </a:ext>
                  </a:extLst>
                </a:gridCol>
                <a:gridCol w="658368">
                  <a:extLst>
                    <a:ext uri="{9D8B030D-6E8A-4147-A177-3AD203B41FA5}">
                      <a16:colId xmlns:a16="http://schemas.microsoft.com/office/drawing/2014/main" val="2273215897"/>
                    </a:ext>
                  </a:extLst>
                </a:gridCol>
                <a:gridCol w="658368">
                  <a:extLst>
                    <a:ext uri="{9D8B030D-6E8A-4147-A177-3AD203B41FA5}">
                      <a16:colId xmlns:a16="http://schemas.microsoft.com/office/drawing/2014/main" val="3265864751"/>
                    </a:ext>
                  </a:extLst>
                </a:gridCol>
                <a:gridCol w="658368">
                  <a:extLst>
                    <a:ext uri="{9D8B030D-6E8A-4147-A177-3AD203B41FA5}">
                      <a16:colId xmlns:a16="http://schemas.microsoft.com/office/drawing/2014/main" val="501094980"/>
                    </a:ext>
                  </a:extLst>
                </a:gridCol>
                <a:gridCol w="658368">
                  <a:extLst>
                    <a:ext uri="{9D8B030D-6E8A-4147-A177-3AD203B41FA5}">
                      <a16:colId xmlns:a16="http://schemas.microsoft.com/office/drawing/2014/main" val="3249520032"/>
                    </a:ext>
                  </a:extLst>
                </a:gridCol>
                <a:gridCol w="658368">
                  <a:extLst>
                    <a:ext uri="{9D8B030D-6E8A-4147-A177-3AD203B41FA5}">
                      <a16:colId xmlns:a16="http://schemas.microsoft.com/office/drawing/2014/main" val="2137780376"/>
                    </a:ext>
                  </a:extLst>
                </a:gridCol>
                <a:gridCol w="658368">
                  <a:extLst>
                    <a:ext uri="{9D8B030D-6E8A-4147-A177-3AD203B41FA5}">
                      <a16:colId xmlns:a16="http://schemas.microsoft.com/office/drawing/2014/main" val="2956807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488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- 2021-01-18 16:58:47</a:t>
                      </a:r>
                      <a:r>
                        <a:rPr kumimoji="0" lang="de-DE" sz="1000" b="0" i="0" u="none" strike="noStrike" kern="1200" cap="none" spc="0" normalizeH="0" baseline="0" noProof="0">
                          <a:ln>
                            <a:noFill/>
                          </a:ln>
                          <a:solidFill>
                            <a:prstClr val="black"/>
                          </a:solidFill>
                          <a:effectLst/>
                          <a:uLnTx/>
                          <a:uFillTx/>
                          <a:latin typeface="+mn-lt"/>
                          <a:ea typeface="+mn-ea"/>
                          <a:cs typeface="+mn-cs"/>
                        </a:rPr>
                        <a:t>
 In vielen Ländern breiten sich derzeit die in Großbritannien und Südafrika entdeckten Mutationen des Corona-Virus aus. Wie gefährlich sind die Corona-Mutationen? Darüber spricht Michael Krons mit dem Virologen Prof. Hendrik Streeck in #coronanachgehakt: 
📲 https://phoenix.de/s/NS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https://scontent-iad3-1.xx.fbcdn.net/v/t15.5256-10/s720x720/131272653_394339848331090_423442042185051823_n.jpg?_nc_cat=103&amp;ccb=3&amp;_nc_sid=ad6a45&amp;_nc_ohc=lpwLnN8KNHoAX-7cXtE&amp;_nc_ht=scontent-iad3-1.xx&amp;oh=e3bdda1f56bf30d7f249bf7cf8e545a3&amp;oe=604965D8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69944472"/>
                  </a:ext>
                </a:extLst>
              </a:tr>
            </a:tbl>
          </a:graphicData>
        </a:graphic>
      </p:graphicFrame>
      <p:sp>
        <p:nvSpPr>
          <p:cNvPr id="4" name="Text Placeholder 3">
            <a:extLst>
              <a:ext uri="{FF2B5EF4-FFF2-40B4-BE49-F238E27FC236}">
                <a16:creationId xmlns:a16="http://schemas.microsoft.com/office/drawing/2014/main" id="{632C022E-E77B-46A1-848C-9CCDF9B5600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011673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57F62-1EAE-4703-8DF9-8C99B49E6657}"/>
              </a:ext>
            </a:extLst>
          </p:cNvPr>
          <p:cNvSpPr>
            <a:spLocks noGrp="1"/>
          </p:cNvSpPr>
          <p:nvPr>
            <p:ph type="title"/>
          </p:nvPr>
        </p:nvSpPr>
        <p:spPr/>
        <p:txBody>
          <a:bodyPr/>
          <a:lstStyle/>
          <a:p>
            <a:r>
              <a:rPr lang="en-US"/>
              <a:t>Facebook Top-FB-Postings (nach Reichweite) | 09.Phoenix - 9 of 10</a:t>
            </a:r>
          </a:p>
        </p:txBody>
      </p:sp>
      <p:graphicFrame>
        <p:nvGraphicFramePr>
          <p:cNvPr id="5" name="Table Placeholder 4">
            <a:extLst>
              <a:ext uri="{FF2B5EF4-FFF2-40B4-BE49-F238E27FC236}">
                <a16:creationId xmlns:a16="http://schemas.microsoft.com/office/drawing/2014/main" id="{4A90135B-AB79-44AE-BF0D-C1D7268506F3}"/>
              </a:ext>
            </a:extLst>
          </p:cNvPr>
          <p:cNvGraphicFramePr>
            <a:graphicFrameLocks noGrp="1"/>
          </p:cNvGraphicFramePr>
          <p:nvPr>
            <p:ph type="tbl" sz="quarter" idx="13"/>
            <p:extLst>
              <p:ext uri="{D42A27DB-BD31-4B8C-83A1-F6EECF244321}">
                <p14:modId xmlns:p14="http://schemas.microsoft.com/office/powerpoint/2010/main" val="2031541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33340194"/>
                    </a:ext>
                  </a:extLst>
                </a:gridCol>
                <a:gridCol w="1399032">
                  <a:extLst>
                    <a:ext uri="{9D8B030D-6E8A-4147-A177-3AD203B41FA5}">
                      <a16:colId xmlns:a16="http://schemas.microsoft.com/office/drawing/2014/main" val="4035891482"/>
                    </a:ext>
                  </a:extLst>
                </a:gridCol>
                <a:gridCol w="658368">
                  <a:extLst>
                    <a:ext uri="{9D8B030D-6E8A-4147-A177-3AD203B41FA5}">
                      <a16:colId xmlns:a16="http://schemas.microsoft.com/office/drawing/2014/main" val="1555585122"/>
                    </a:ext>
                  </a:extLst>
                </a:gridCol>
                <a:gridCol w="658368">
                  <a:extLst>
                    <a:ext uri="{9D8B030D-6E8A-4147-A177-3AD203B41FA5}">
                      <a16:colId xmlns:a16="http://schemas.microsoft.com/office/drawing/2014/main" val="3271988686"/>
                    </a:ext>
                  </a:extLst>
                </a:gridCol>
                <a:gridCol w="658368">
                  <a:extLst>
                    <a:ext uri="{9D8B030D-6E8A-4147-A177-3AD203B41FA5}">
                      <a16:colId xmlns:a16="http://schemas.microsoft.com/office/drawing/2014/main" val="1485311688"/>
                    </a:ext>
                  </a:extLst>
                </a:gridCol>
                <a:gridCol w="658368">
                  <a:extLst>
                    <a:ext uri="{9D8B030D-6E8A-4147-A177-3AD203B41FA5}">
                      <a16:colId xmlns:a16="http://schemas.microsoft.com/office/drawing/2014/main" val="2081229160"/>
                    </a:ext>
                  </a:extLst>
                </a:gridCol>
                <a:gridCol w="658368">
                  <a:extLst>
                    <a:ext uri="{9D8B030D-6E8A-4147-A177-3AD203B41FA5}">
                      <a16:colId xmlns:a16="http://schemas.microsoft.com/office/drawing/2014/main" val="2641962364"/>
                    </a:ext>
                  </a:extLst>
                </a:gridCol>
                <a:gridCol w="658368">
                  <a:extLst>
                    <a:ext uri="{9D8B030D-6E8A-4147-A177-3AD203B41FA5}">
                      <a16:colId xmlns:a16="http://schemas.microsoft.com/office/drawing/2014/main" val="736349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7045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- 2021-01-16 18:30:28</a:t>
                      </a:r>
                      <a:r>
                        <a:rPr kumimoji="0" lang="de-DE" sz="1000" b="0" i="0" u="none" strike="noStrike" kern="1200" cap="none" spc="0" normalizeH="0" baseline="0" noProof="0">
                          <a:ln>
                            <a:noFill/>
                          </a:ln>
                          <a:solidFill>
                            <a:prstClr val="black"/>
                          </a:solidFill>
                          <a:effectLst/>
                          <a:uLnTx/>
                          <a:uFillTx/>
                          <a:latin typeface="+mn-lt"/>
                          <a:ea typeface="+mn-ea"/>
                          <a:cs typeface="+mn-cs"/>
                        </a:rPr>
                        <a:t>
 Hendrik Streeck fehlt in der Diskussion um die Corona-Pandemie die Interdisziplinarität. Der Politik würde es guttun, wenn sie einen breiten Expertenrat aus unterschiedlichen Fachbereichen aufstellen würde, so der Virologe bei "phoenix persönlich".
Die ganze Sendung 📲 youtu.be/jg9GYRNTGKw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https://scontent-iad3-1.xx.fbcdn.net/v/t15.5256-10/s720x720/121904025_444669186714065_6550458869298415396_n.jpg?_nc_cat=111&amp;ccb=3&amp;_nc_sid=ad6a45&amp;_nc_ohc=wMn0MGZUAZcAX-EKbiB&amp;_nc_ht=scontent-iad3-1.xx&amp;oh=40dd64265a2129188f363998a90e7260&amp;oe=604856F6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91013339"/>
                  </a:ext>
                </a:extLst>
              </a:tr>
            </a:tbl>
          </a:graphicData>
        </a:graphic>
      </p:graphicFrame>
      <p:sp>
        <p:nvSpPr>
          <p:cNvPr id="4" name="Text Placeholder 3">
            <a:extLst>
              <a:ext uri="{FF2B5EF4-FFF2-40B4-BE49-F238E27FC236}">
                <a16:creationId xmlns:a16="http://schemas.microsoft.com/office/drawing/2014/main" id="{19817CE1-00C8-44A9-B645-95E817157187}"/>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020554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B3AD6-455F-43FA-97F0-980A20200D85}"/>
              </a:ext>
            </a:extLst>
          </p:cNvPr>
          <p:cNvSpPr>
            <a:spLocks noGrp="1"/>
          </p:cNvSpPr>
          <p:nvPr>
            <p:ph type="title"/>
          </p:nvPr>
        </p:nvSpPr>
        <p:spPr/>
        <p:txBody>
          <a:bodyPr/>
          <a:lstStyle/>
          <a:p>
            <a:r>
              <a:rPr lang="en-US"/>
              <a:t>Facebook Top-FB-Postings (nach Reichweite) | 09.Phoenix - 10 of 10</a:t>
            </a:r>
          </a:p>
        </p:txBody>
      </p:sp>
      <p:graphicFrame>
        <p:nvGraphicFramePr>
          <p:cNvPr id="5" name="Table Placeholder 4">
            <a:extLst>
              <a:ext uri="{FF2B5EF4-FFF2-40B4-BE49-F238E27FC236}">
                <a16:creationId xmlns:a16="http://schemas.microsoft.com/office/drawing/2014/main" id="{62FB8463-8812-4DBE-9A7D-B93C0B999CAA}"/>
              </a:ext>
            </a:extLst>
          </p:cNvPr>
          <p:cNvGraphicFramePr>
            <a:graphicFrameLocks noGrp="1"/>
          </p:cNvGraphicFramePr>
          <p:nvPr>
            <p:ph type="tbl" sz="quarter" idx="13"/>
            <p:extLst>
              <p:ext uri="{D42A27DB-BD31-4B8C-83A1-F6EECF244321}">
                <p14:modId xmlns:p14="http://schemas.microsoft.com/office/powerpoint/2010/main" val="4053016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84133248"/>
                    </a:ext>
                  </a:extLst>
                </a:gridCol>
                <a:gridCol w="1399032">
                  <a:extLst>
                    <a:ext uri="{9D8B030D-6E8A-4147-A177-3AD203B41FA5}">
                      <a16:colId xmlns:a16="http://schemas.microsoft.com/office/drawing/2014/main" val="3826782068"/>
                    </a:ext>
                  </a:extLst>
                </a:gridCol>
                <a:gridCol w="658368">
                  <a:extLst>
                    <a:ext uri="{9D8B030D-6E8A-4147-A177-3AD203B41FA5}">
                      <a16:colId xmlns:a16="http://schemas.microsoft.com/office/drawing/2014/main" val="938279736"/>
                    </a:ext>
                  </a:extLst>
                </a:gridCol>
                <a:gridCol w="658368">
                  <a:extLst>
                    <a:ext uri="{9D8B030D-6E8A-4147-A177-3AD203B41FA5}">
                      <a16:colId xmlns:a16="http://schemas.microsoft.com/office/drawing/2014/main" val="1052759419"/>
                    </a:ext>
                  </a:extLst>
                </a:gridCol>
                <a:gridCol w="658368">
                  <a:extLst>
                    <a:ext uri="{9D8B030D-6E8A-4147-A177-3AD203B41FA5}">
                      <a16:colId xmlns:a16="http://schemas.microsoft.com/office/drawing/2014/main" val="2548105246"/>
                    </a:ext>
                  </a:extLst>
                </a:gridCol>
                <a:gridCol w="658368">
                  <a:extLst>
                    <a:ext uri="{9D8B030D-6E8A-4147-A177-3AD203B41FA5}">
                      <a16:colId xmlns:a16="http://schemas.microsoft.com/office/drawing/2014/main" val="676061410"/>
                    </a:ext>
                  </a:extLst>
                </a:gridCol>
                <a:gridCol w="658368">
                  <a:extLst>
                    <a:ext uri="{9D8B030D-6E8A-4147-A177-3AD203B41FA5}">
                      <a16:colId xmlns:a16="http://schemas.microsoft.com/office/drawing/2014/main" val="601209609"/>
                    </a:ext>
                  </a:extLst>
                </a:gridCol>
                <a:gridCol w="658368">
                  <a:extLst>
                    <a:ext uri="{9D8B030D-6E8A-4147-A177-3AD203B41FA5}">
                      <a16:colId xmlns:a16="http://schemas.microsoft.com/office/drawing/2014/main" val="3463274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665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- 2021-01-27 12:17:41</a:t>
                      </a:r>
                      <a:r>
                        <a:rPr kumimoji="0" lang="de-DE" sz="1000" b="0" i="0" u="none" strike="noStrike" kern="1200" cap="none" spc="0" normalizeH="0" baseline="0" noProof="0">
                          <a:ln>
                            <a:noFill/>
                          </a:ln>
                          <a:solidFill>
                            <a:prstClr val="black"/>
                          </a:solidFill>
                          <a:effectLst/>
                          <a:uLnTx/>
                          <a:uFillTx/>
                          <a:latin typeface="+mn-lt"/>
                          <a:ea typeface="+mn-ea"/>
                          <a:cs typeface="+mn-cs"/>
                        </a:rPr>
                        <a:t>
 Vor einem Jahr wurde der erste Fall der Lungenkrankheit #COVID19 in Deutschland bekannt. Dann ging alles sehr schnell: Atemschutzmasken, Toilettenpapier und Desinfektionsmittel waren kaum noch zu bekommen. Was änderte sich alles in diesem Pandemie-Jahr? Ein Rückblick.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https://scontent-iad3-1.xx.fbcdn.net/v/t15.5256-10/s720x720/121924508_161547858856342_2400700543293140778_n.jpg?_nc_cat=111&amp;ccb=3&amp;_nc_sid=ad6a45&amp;_nc_ohc=IL0Q3RdEYpcAX8QoIfv&amp;_nc_ht=scontent-iad3-1.xx&amp;oh=96f37894369bcce930a4c244d0e34407&amp;oe=6048D238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84558238"/>
                  </a:ext>
                </a:extLst>
              </a:tr>
            </a:tbl>
          </a:graphicData>
        </a:graphic>
      </p:graphicFrame>
      <p:sp>
        <p:nvSpPr>
          <p:cNvPr id="4" name="Text Placeholder 3">
            <a:extLst>
              <a:ext uri="{FF2B5EF4-FFF2-40B4-BE49-F238E27FC236}">
                <a16:creationId xmlns:a16="http://schemas.microsoft.com/office/drawing/2014/main" id="{6FF289BF-5EC9-4886-B1E3-1C7FA7C780C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3887496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940</Words>
  <Application>Microsoft Office PowerPoint</Application>
  <PresentationFormat>On-screen Show (4:3)</PresentationFormat>
  <Paragraphs>180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Facebook Top-FB-Postings (nach Reichweite) | 09.Phoenix - 1 of 10</vt:lpstr>
      <vt:lpstr>Facebook Top-FB-Postings (nach Reichweite) | 09.Phoenix - 2 of 10</vt:lpstr>
      <vt:lpstr>Facebook Top-FB-Postings (nach Reichweite) | 09.Phoenix - 3 of 10</vt:lpstr>
      <vt:lpstr>Facebook Top-FB-Postings (nach Reichweite) | 09.Phoenix - 4 of 10</vt:lpstr>
      <vt:lpstr>Facebook Top-FB-Postings (nach Reichweite) | 09.Phoenix - 5 of 10</vt:lpstr>
      <vt:lpstr>Facebook Top-FB-Postings (nach Reichweite) | 09.Phoenix - 6 of 10</vt:lpstr>
      <vt:lpstr>Facebook Top-FB-Postings (nach Reichweite) | 09.Phoenix - 7 of 10</vt:lpstr>
      <vt:lpstr>Facebook Top-FB-Postings (nach Reichweite) | 09.Phoenix - 8 of 10</vt:lpstr>
      <vt:lpstr>Facebook Top-FB-Postings (nach Reichweite) | 09.Phoenix - 9 of 10</vt:lpstr>
      <vt:lpstr>Facebook Top-FB-Postings (nach Reichweite) | 09.Phoenix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Top-FB-Postings (nach Reichweite) | 09.Phoenix - 1 of 10</dc:title>
  <dc:creator>Frederik Peiniger</dc:creator>
  <cp:lastModifiedBy>Frederik Peiniger</cp:lastModifiedBy>
  <cp:revision>1</cp:revision>
  <dcterms:created xsi:type="dcterms:W3CDTF">2021-02-10T10:47:40Z</dcterms:created>
  <dcterms:modified xsi:type="dcterms:W3CDTF">2021-02-10T10:48:27Z</dcterms:modified>
</cp:coreProperties>
</file>