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504B8-1B5C-490C-BFC2-842F13D7A65C}"/>
              </a:ext>
            </a:extLst>
          </p:cNvPr>
          <p:cNvSpPr>
            <a:spLocks noGrp="1"/>
          </p:cNvSpPr>
          <p:nvPr>
            <p:ph type="title"/>
          </p:nvPr>
        </p:nvSpPr>
        <p:spPr/>
        <p:txBody>
          <a:bodyPr/>
          <a:lstStyle/>
          <a:p>
            <a:r>
              <a:rPr lang="en-US"/>
              <a:t>Instagram Posts Table | wdrdoku - 1 of 26</a:t>
            </a:r>
          </a:p>
        </p:txBody>
      </p:sp>
      <p:graphicFrame>
        <p:nvGraphicFramePr>
          <p:cNvPr id="5" name="Table Placeholder 4">
            <a:extLst>
              <a:ext uri="{FF2B5EF4-FFF2-40B4-BE49-F238E27FC236}">
                <a16:creationId xmlns:a16="http://schemas.microsoft.com/office/drawing/2014/main" id="{71A7EC89-BD85-43B6-9C78-0C29D6CE14F8}"/>
              </a:ext>
            </a:extLst>
          </p:cNvPr>
          <p:cNvGraphicFramePr>
            <a:graphicFrameLocks noGrp="1"/>
          </p:cNvGraphicFramePr>
          <p:nvPr>
            <p:ph type="tbl" sz="quarter" idx="13"/>
            <p:extLst>
              <p:ext uri="{D42A27DB-BD31-4B8C-83A1-F6EECF244321}">
                <p14:modId xmlns:p14="http://schemas.microsoft.com/office/powerpoint/2010/main" val="907678391"/>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30259933"/>
                    </a:ext>
                  </a:extLst>
                </a:gridCol>
                <a:gridCol w="1481327">
                  <a:extLst>
                    <a:ext uri="{9D8B030D-6E8A-4147-A177-3AD203B41FA5}">
                      <a16:colId xmlns:a16="http://schemas.microsoft.com/office/drawing/2014/main" val="2811934604"/>
                    </a:ext>
                  </a:extLst>
                </a:gridCol>
                <a:gridCol w="493776">
                  <a:extLst>
                    <a:ext uri="{9D8B030D-6E8A-4147-A177-3AD203B41FA5}">
                      <a16:colId xmlns:a16="http://schemas.microsoft.com/office/drawing/2014/main" val="3112683712"/>
                    </a:ext>
                  </a:extLst>
                </a:gridCol>
                <a:gridCol w="493776">
                  <a:extLst>
                    <a:ext uri="{9D8B030D-6E8A-4147-A177-3AD203B41FA5}">
                      <a16:colId xmlns:a16="http://schemas.microsoft.com/office/drawing/2014/main" val="2536290826"/>
                    </a:ext>
                  </a:extLst>
                </a:gridCol>
                <a:gridCol w="493776">
                  <a:extLst>
                    <a:ext uri="{9D8B030D-6E8A-4147-A177-3AD203B41FA5}">
                      <a16:colId xmlns:a16="http://schemas.microsoft.com/office/drawing/2014/main" val="1843518672"/>
                    </a:ext>
                  </a:extLst>
                </a:gridCol>
                <a:gridCol w="493776">
                  <a:extLst>
                    <a:ext uri="{9D8B030D-6E8A-4147-A177-3AD203B41FA5}">
                      <a16:colId xmlns:a16="http://schemas.microsoft.com/office/drawing/2014/main" val="2437251353"/>
                    </a:ext>
                  </a:extLst>
                </a:gridCol>
                <a:gridCol w="493776">
                  <a:extLst>
                    <a:ext uri="{9D8B030D-6E8A-4147-A177-3AD203B41FA5}">
                      <a16:colId xmlns:a16="http://schemas.microsoft.com/office/drawing/2014/main" val="2802041072"/>
                    </a:ext>
                  </a:extLst>
                </a:gridCol>
                <a:gridCol w="493776">
                  <a:extLst>
                    <a:ext uri="{9D8B030D-6E8A-4147-A177-3AD203B41FA5}">
                      <a16:colId xmlns:a16="http://schemas.microsoft.com/office/drawing/2014/main" val="3305658162"/>
                    </a:ext>
                  </a:extLst>
                </a:gridCol>
                <a:gridCol w="493776">
                  <a:extLst>
                    <a:ext uri="{9D8B030D-6E8A-4147-A177-3AD203B41FA5}">
                      <a16:colId xmlns:a16="http://schemas.microsoft.com/office/drawing/2014/main" val="3304197487"/>
                    </a:ext>
                  </a:extLst>
                </a:gridCol>
                <a:gridCol w="493776">
                  <a:extLst>
                    <a:ext uri="{9D8B030D-6E8A-4147-A177-3AD203B41FA5}">
                      <a16:colId xmlns:a16="http://schemas.microsoft.com/office/drawing/2014/main" val="1205190225"/>
                    </a:ext>
                  </a:extLst>
                </a:gridCol>
                <a:gridCol w="493776">
                  <a:extLst>
                    <a:ext uri="{9D8B030D-6E8A-4147-A177-3AD203B41FA5}">
                      <a16:colId xmlns:a16="http://schemas.microsoft.com/office/drawing/2014/main" val="746140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9576301"/>
                  </a:ext>
                </a:extLst>
              </a:tr>
            </a:tbl>
          </a:graphicData>
        </a:graphic>
      </p:graphicFrame>
      <p:sp>
        <p:nvSpPr>
          <p:cNvPr id="4" name="Text Placeholder 3">
            <a:extLst>
              <a:ext uri="{FF2B5EF4-FFF2-40B4-BE49-F238E27FC236}">
                <a16:creationId xmlns:a16="http://schemas.microsoft.com/office/drawing/2014/main" id="{1E8D65DF-F891-45F2-98DA-1906CD9595A2}"/>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3188256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A7AB3-35CC-4592-8B7F-CD255976AB64}"/>
              </a:ext>
            </a:extLst>
          </p:cNvPr>
          <p:cNvSpPr>
            <a:spLocks noGrp="1"/>
          </p:cNvSpPr>
          <p:nvPr>
            <p:ph type="title"/>
          </p:nvPr>
        </p:nvSpPr>
        <p:spPr/>
        <p:txBody>
          <a:bodyPr/>
          <a:lstStyle/>
          <a:p>
            <a:r>
              <a:rPr lang="en-US"/>
              <a:t>Instagram Posts Table | wdrdoku - 2 of 26</a:t>
            </a:r>
          </a:p>
        </p:txBody>
      </p:sp>
      <p:graphicFrame>
        <p:nvGraphicFramePr>
          <p:cNvPr id="5" name="Table Placeholder 4">
            <a:extLst>
              <a:ext uri="{FF2B5EF4-FFF2-40B4-BE49-F238E27FC236}">
                <a16:creationId xmlns:a16="http://schemas.microsoft.com/office/drawing/2014/main" id="{F172A5E7-520A-4483-B4C4-86A0E30F04E2}"/>
              </a:ext>
            </a:extLst>
          </p:cNvPr>
          <p:cNvGraphicFramePr>
            <a:graphicFrameLocks noGrp="1"/>
          </p:cNvGraphicFramePr>
          <p:nvPr>
            <p:ph type="tbl" sz="quarter" idx="13"/>
            <p:extLst>
              <p:ext uri="{D42A27DB-BD31-4B8C-83A1-F6EECF244321}">
                <p14:modId xmlns:p14="http://schemas.microsoft.com/office/powerpoint/2010/main" val="1056145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12777249"/>
                    </a:ext>
                  </a:extLst>
                </a:gridCol>
                <a:gridCol w="1481327">
                  <a:extLst>
                    <a:ext uri="{9D8B030D-6E8A-4147-A177-3AD203B41FA5}">
                      <a16:colId xmlns:a16="http://schemas.microsoft.com/office/drawing/2014/main" val="138383018"/>
                    </a:ext>
                  </a:extLst>
                </a:gridCol>
                <a:gridCol w="493776">
                  <a:extLst>
                    <a:ext uri="{9D8B030D-6E8A-4147-A177-3AD203B41FA5}">
                      <a16:colId xmlns:a16="http://schemas.microsoft.com/office/drawing/2014/main" val="3528654626"/>
                    </a:ext>
                  </a:extLst>
                </a:gridCol>
                <a:gridCol w="493776">
                  <a:extLst>
                    <a:ext uri="{9D8B030D-6E8A-4147-A177-3AD203B41FA5}">
                      <a16:colId xmlns:a16="http://schemas.microsoft.com/office/drawing/2014/main" val="3813699276"/>
                    </a:ext>
                  </a:extLst>
                </a:gridCol>
                <a:gridCol w="493776">
                  <a:extLst>
                    <a:ext uri="{9D8B030D-6E8A-4147-A177-3AD203B41FA5}">
                      <a16:colId xmlns:a16="http://schemas.microsoft.com/office/drawing/2014/main" val="413709626"/>
                    </a:ext>
                  </a:extLst>
                </a:gridCol>
                <a:gridCol w="493776">
                  <a:extLst>
                    <a:ext uri="{9D8B030D-6E8A-4147-A177-3AD203B41FA5}">
                      <a16:colId xmlns:a16="http://schemas.microsoft.com/office/drawing/2014/main" val="1631501516"/>
                    </a:ext>
                  </a:extLst>
                </a:gridCol>
                <a:gridCol w="493776">
                  <a:extLst>
                    <a:ext uri="{9D8B030D-6E8A-4147-A177-3AD203B41FA5}">
                      <a16:colId xmlns:a16="http://schemas.microsoft.com/office/drawing/2014/main" val="4086590567"/>
                    </a:ext>
                  </a:extLst>
                </a:gridCol>
                <a:gridCol w="493776">
                  <a:extLst>
                    <a:ext uri="{9D8B030D-6E8A-4147-A177-3AD203B41FA5}">
                      <a16:colId xmlns:a16="http://schemas.microsoft.com/office/drawing/2014/main" val="1390553746"/>
                    </a:ext>
                  </a:extLst>
                </a:gridCol>
                <a:gridCol w="493776">
                  <a:extLst>
                    <a:ext uri="{9D8B030D-6E8A-4147-A177-3AD203B41FA5}">
                      <a16:colId xmlns:a16="http://schemas.microsoft.com/office/drawing/2014/main" val="136510822"/>
                    </a:ext>
                  </a:extLst>
                </a:gridCol>
                <a:gridCol w="493776">
                  <a:extLst>
                    <a:ext uri="{9D8B030D-6E8A-4147-A177-3AD203B41FA5}">
                      <a16:colId xmlns:a16="http://schemas.microsoft.com/office/drawing/2014/main" val="1444880162"/>
                    </a:ext>
                  </a:extLst>
                </a:gridCol>
                <a:gridCol w="493776">
                  <a:extLst>
                    <a:ext uri="{9D8B030D-6E8A-4147-A177-3AD203B41FA5}">
                      <a16:colId xmlns:a16="http://schemas.microsoft.com/office/drawing/2014/main" val="2225827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04649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- 2020-10-31 16:31:22</a:t>
                      </a:r>
                      <a:r>
                        <a:rPr kumimoji="0" lang="de-DE" sz="1000" b="0" i="0" u="none" strike="noStrike" kern="1200" cap="none" spc="0" normalizeH="0" baseline="0" noProof="0">
                          <a:ln>
                            <a:noFill/>
                          </a:ln>
                          <a:solidFill>
                            <a:prstClr val="black"/>
                          </a:solidFill>
                          <a:effectLst/>
                          <a:uLnTx/>
                          <a:uFillTx/>
                          <a:latin typeface="+mn-lt"/>
                          <a:ea typeface="+mn-ea"/>
                          <a:cs typeface="+mn-cs"/>
                        </a:rPr>
                        <a:t>
 Rund 59.000 Frauen sind in Deutschland wohnungslos. Eine davon ist die 59jährige Dagmar aus Hamburg. Gemeinsam mit ihrem Sohn Dennis lebt die gelernte Einzelhandelskauffrau im Moment von rund 100 Euro im Monat. Das reicht gerade so zum Überleben.
Diese Woche erzählen wir, wie Dagmar und Dennis ohne Wohnung überleben,  wie es soweit kommen konnte und wie es ist als Frau in Deutschland obdachlos zu sein. 
Kennt ihr obdachlose Frauen in Euer Umgebung? 
#wdrdoku #wdr #obdachlos #armut #homeless #obdachlosenhilfe #straße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26833</a:t>
                      </a:r>
                    </a:p>
                  </a:txBody>
                  <a:tcPr/>
                </a:tc>
                <a:extLst>
                  <a:ext uri="{0D108BD9-81ED-4DB2-BD59-A6C34878D82A}">
                    <a16:rowId xmlns:a16="http://schemas.microsoft.com/office/drawing/2014/main" val="1665877314"/>
                  </a:ext>
                </a:extLst>
              </a:tr>
            </a:tbl>
          </a:graphicData>
        </a:graphic>
      </p:graphicFrame>
      <p:sp>
        <p:nvSpPr>
          <p:cNvPr id="4" name="Text Placeholder 3">
            <a:extLst>
              <a:ext uri="{FF2B5EF4-FFF2-40B4-BE49-F238E27FC236}">
                <a16:creationId xmlns:a16="http://schemas.microsoft.com/office/drawing/2014/main" id="{09BA724E-61CA-4411-B0CC-96AD6ECD8658}"/>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187123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EA88-DB91-4371-8454-7066778BE607}"/>
              </a:ext>
            </a:extLst>
          </p:cNvPr>
          <p:cNvSpPr>
            <a:spLocks noGrp="1"/>
          </p:cNvSpPr>
          <p:nvPr>
            <p:ph type="title"/>
          </p:nvPr>
        </p:nvSpPr>
        <p:spPr/>
        <p:txBody>
          <a:bodyPr/>
          <a:lstStyle/>
          <a:p>
            <a:r>
              <a:rPr lang="en-US"/>
              <a:t>Instagram Posts Table | wdrdoku - 3 of 26</a:t>
            </a:r>
          </a:p>
        </p:txBody>
      </p:sp>
      <p:graphicFrame>
        <p:nvGraphicFramePr>
          <p:cNvPr id="5" name="Table Placeholder 4">
            <a:extLst>
              <a:ext uri="{FF2B5EF4-FFF2-40B4-BE49-F238E27FC236}">
                <a16:creationId xmlns:a16="http://schemas.microsoft.com/office/drawing/2014/main" id="{A8526CE6-085C-48DA-AB6F-C8F73170E7C9}"/>
              </a:ext>
            </a:extLst>
          </p:cNvPr>
          <p:cNvGraphicFramePr>
            <a:graphicFrameLocks noGrp="1"/>
          </p:cNvGraphicFramePr>
          <p:nvPr>
            <p:ph type="tbl" sz="quarter" idx="13"/>
            <p:extLst>
              <p:ext uri="{D42A27DB-BD31-4B8C-83A1-F6EECF244321}">
                <p14:modId xmlns:p14="http://schemas.microsoft.com/office/powerpoint/2010/main" val="65080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45891008"/>
                    </a:ext>
                  </a:extLst>
                </a:gridCol>
                <a:gridCol w="1481327">
                  <a:extLst>
                    <a:ext uri="{9D8B030D-6E8A-4147-A177-3AD203B41FA5}">
                      <a16:colId xmlns:a16="http://schemas.microsoft.com/office/drawing/2014/main" val="1429302363"/>
                    </a:ext>
                  </a:extLst>
                </a:gridCol>
                <a:gridCol w="493776">
                  <a:extLst>
                    <a:ext uri="{9D8B030D-6E8A-4147-A177-3AD203B41FA5}">
                      <a16:colId xmlns:a16="http://schemas.microsoft.com/office/drawing/2014/main" val="3745984513"/>
                    </a:ext>
                  </a:extLst>
                </a:gridCol>
                <a:gridCol w="493776">
                  <a:extLst>
                    <a:ext uri="{9D8B030D-6E8A-4147-A177-3AD203B41FA5}">
                      <a16:colId xmlns:a16="http://schemas.microsoft.com/office/drawing/2014/main" val="3021726991"/>
                    </a:ext>
                  </a:extLst>
                </a:gridCol>
                <a:gridCol w="493776">
                  <a:extLst>
                    <a:ext uri="{9D8B030D-6E8A-4147-A177-3AD203B41FA5}">
                      <a16:colId xmlns:a16="http://schemas.microsoft.com/office/drawing/2014/main" val="3743377713"/>
                    </a:ext>
                  </a:extLst>
                </a:gridCol>
                <a:gridCol w="493776">
                  <a:extLst>
                    <a:ext uri="{9D8B030D-6E8A-4147-A177-3AD203B41FA5}">
                      <a16:colId xmlns:a16="http://schemas.microsoft.com/office/drawing/2014/main" val="3103925049"/>
                    </a:ext>
                  </a:extLst>
                </a:gridCol>
                <a:gridCol w="493776">
                  <a:extLst>
                    <a:ext uri="{9D8B030D-6E8A-4147-A177-3AD203B41FA5}">
                      <a16:colId xmlns:a16="http://schemas.microsoft.com/office/drawing/2014/main" val="2050355198"/>
                    </a:ext>
                  </a:extLst>
                </a:gridCol>
                <a:gridCol w="493776">
                  <a:extLst>
                    <a:ext uri="{9D8B030D-6E8A-4147-A177-3AD203B41FA5}">
                      <a16:colId xmlns:a16="http://schemas.microsoft.com/office/drawing/2014/main" val="1323609713"/>
                    </a:ext>
                  </a:extLst>
                </a:gridCol>
                <a:gridCol w="493776">
                  <a:extLst>
                    <a:ext uri="{9D8B030D-6E8A-4147-A177-3AD203B41FA5}">
                      <a16:colId xmlns:a16="http://schemas.microsoft.com/office/drawing/2014/main" val="3796997711"/>
                    </a:ext>
                  </a:extLst>
                </a:gridCol>
                <a:gridCol w="493776">
                  <a:extLst>
                    <a:ext uri="{9D8B030D-6E8A-4147-A177-3AD203B41FA5}">
                      <a16:colId xmlns:a16="http://schemas.microsoft.com/office/drawing/2014/main" val="2209518005"/>
                    </a:ext>
                  </a:extLst>
                </a:gridCol>
                <a:gridCol w="493776">
                  <a:extLst>
                    <a:ext uri="{9D8B030D-6E8A-4147-A177-3AD203B41FA5}">
                      <a16:colId xmlns:a16="http://schemas.microsoft.com/office/drawing/2014/main" val="2343799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3993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- 2020-10-30 15:16:29</a:t>
                      </a:r>
                      <a:r>
                        <a:rPr kumimoji="0" lang="de-DE" sz="1000" b="0" i="0" u="none" strike="noStrike" kern="1200" cap="none" spc="0" normalizeH="0" baseline="0" noProof="0">
                          <a:ln>
                            <a:noFill/>
                          </a:ln>
                          <a:solidFill>
                            <a:prstClr val="black"/>
                          </a:solidFill>
                          <a:effectLst/>
                          <a:uLnTx/>
                          <a:uFillTx/>
                          <a:latin typeface="+mn-lt"/>
                          <a:ea typeface="+mn-ea"/>
                          <a:cs typeface="+mn-cs"/>
                        </a:rPr>
                        <a:t>
 Reiner war schon immer Hobby-Musiker. Aber seit seiner Erblindung hat Musik eine andere Rolle in seinem Leben bekommen. Stimmen und Klänge nimmt er anders wahr. 
Nach unserer Doku hat sich eine Sängerin bei Reiner gemeldet, die ihn in ihrer Band haben wollte. Statt alleine zuhause Gitarre zu spielen, probt Reiner jetzt regelmäßig mit der Band. Und jetzt würde er sich auch trauen, das erste Mal aufzutreten. Das ist ihr gemeinsames Ziel.
#wdrdoku #blind #handicap #blindsein #unfall #körperlichebehinderung #blindexperience #blindheit #schicksalschlag #mut #aufstehen #weitermachen #hoffnung #hope #music #musik #musiktherapie #heilung #gitarre #band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25802</a:t>
                      </a:r>
                    </a:p>
                  </a:txBody>
                  <a:tcPr/>
                </a:tc>
                <a:extLst>
                  <a:ext uri="{0D108BD9-81ED-4DB2-BD59-A6C34878D82A}">
                    <a16:rowId xmlns:a16="http://schemas.microsoft.com/office/drawing/2014/main" val="1678107314"/>
                  </a:ext>
                </a:extLst>
              </a:tr>
            </a:tbl>
          </a:graphicData>
        </a:graphic>
      </p:graphicFrame>
      <p:sp>
        <p:nvSpPr>
          <p:cNvPr id="4" name="Text Placeholder 3">
            <a:extLst>
              <a:ext uri="{FF2B5EF4-FFF2-40B4-BE49-F238E27FC236}">
                <a16:creationId xmlns:a16="http://schemas.microsoft.com/office/drawing/2014/main" id="{411A26E0-D685-4FA5-8B4A-C3DD7B6F9812}"/>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3863086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A59DF-8B27-47B5-AA28-6BA821E44BD6}"/>
              </a:ext>
            </a:extLst>
          </p:cNvPr>
          <p:cNvSpPr>
            <a:spLocks noGrp="1"/>
          </p:cNvSpPr>
          <p:nvPr>
            <p:ph type="title"/>
          </p:nvPr>
        </p:nvSpPr>
        <p:spPr/>
        <p:txBody>
          <a:bodyPr/>
          <a:lstStyle/>
          <a:p>
            <a:r>
              <a:rPr lang="en-US"/>
              <a:t>Instagram Posts Table | wdrdoku - 4 of 26</a:t>
            </a:r>
          </a:p>
        </p:txBody>
      </p:sp>
      <p:graphicFrame>
        <p:nvGraphicFramePr>
          <p:cNvPr id="5" name="Table Placeholder 4">
            <a:extLst>
              <a:ext uri="{FF2B5EF4-FFF2-40B4-BE49-F238E27FC236}">
                <a16:creationId xmlns:a16="http://schemas.microsoft.com/office/drawing/2014/main" id="{6C77A63B-5F77-41BE-A3A3-04959FD5151B}"/>
              </a:ext>
            </a:extLst>
          </p:cNvPr>
          <p:cNvGraphicFramePr>
            <a:graphicFrameLocks noGrp="1"/>
          </p:cNvGraphicFramePr>
          <p:nvPr>
            <p:ph type="tbl" sz="quarter" idx="13"/>
            <p:extLst>
              <p:ext uri="{D42A27DB-BD31-4B8C-83A1-F6EECF244321}">
                <p14:modId xmlns:p14="http://schemas.microsoft.com/office/powerpoint/2010/main" val="1281400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68384160"/>
                    </a:ext>
                  </a:extLst>
                </a:gridCol>
                <a:gridCol w="1481327">
                  <a:extLst>
                    <a:ext uri="{9D8B030D-6E8A-4147-A177-3AD203B41FA5}">
                      <a16:colId xmlns:a16="http://schemas.microsoft.com/office/drawing/2014/main" val="4233547969"/>
                    </a:ext>
                  </a:extLst>
                </a:gridCol>
                <a:gridCol w="493776">
                  <a:extLst>
                    <a:ext uri="{9D8B030D-6E8A-4147-A177-3AD203B41FA5}">
                      <a16:colId xmlns:a16="http://schemas.microsoft.com/office/drawing/2014/main" val="452125137"/>
                    </a:ext>
                  </a:extLst>
                </a:gridCol>
                <a:gridCol w="493776">
                  <a:extLst>
                    <a:ext uri="{9D8B030D-6E8A-4147-A177-3AD203B41FA5}">
                      <a16:colId xmlns:a16="http://schemas.microsoft.com/office/drawing/2014/main" val="1002469984"/>
                    </a:ext>
                  </a:extLst>
                </a:gridCol>
                <a:gridCol w="493776">
                  <a:extLst>
                    <a:ext uri="{9D8B030D-6E8A-4147-A177-3AD203B41FA5}">
                      <a16:colId xmlns:a16="http://schemas.microsoft.com/office/drawing/2014/main" val="615817917"/>
                    </a:ext>
                  </a:extLst>
                </a:gridCol>
                <a:gridCol w="493776">
                  <a:extLst>
                    <a:ext uri="{9D8B030D-6E8A-4147-A177-3AD203B41FA5}">
                      <a16:colId xmlns:a16="http://schemas.microsoft.com/office/drawing/2014/main" val="945154062"/>
                    </a:ext>
                  </a:extLst>
                </a:gridCol>
                <a:gridCol w="493776">
                  <a:extLst>
                    <a:ext uri="{9D8B030D-6E8A-4147-A177-3AD203B41FA5}">
                      <a16:colId xmlns:a16="http://schemas.microsoft.com/office/drawing/2014/main" val="1598807658"/>
                    </a:ext>
                  </a:extLst>
                </a:gridCol>
                <a:gridCol w="493776">
                  <a:extLst>
                    <a:ext uri="{9D8B030D-6E8A-4147-A177-3AD203B41FA5}">
                      <a16:colId xmlns:a16="http://schemas.microsoft.com/office/drawing/2014/main" val="745621209"/>
                    </a:ext>
                  </a:extLst>
                </a:gridCol>
                <a:gridCol w="493776">
                  <a:extLst>
                    <a:ext uri="{9D8B030D-6E8A-4147-A177-3AD203B41FA5}">
                      <a16:colId xmlns:a16="http://schemas.microsoft.com/office/drawing/2014/main" val="511277407"/>
                    </a:ext>
                  </a:extLst>
                </a:gridCol>
                <a:gridCol w="493776">
                  <a:extLst>
                    <a:ext uri="{9D8B030D-6E8A-4147-A177-3AD203B41FA5}">
                      <a16:colId xmlns:a16="http://schemas.microsoft.com/office/drawing/2014/main" val="4266289041"/>
                    </a:ext>
                  </a:extLst>
                </a:gridCol>
                <a:gridCol w="493776">
                  <a:extLst>
                    <a:ext uri="{9D8B030D-6E8A-4147-A177-3AD203B41FA5}">
                      <a16:colId xmlns:a16="http://schemas.microsoft.com/office/drawing/2014/main" val="2670668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44587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- 2020-10-29 16:03:19</a:t>
                      </a:r>
                      <a:r>
                        <a:rPr kumimoji="0" lang="de-DE" sz="1000" b="0" i="0" u="none" strike="noStrike" kern="1200" cap="none" spc="0" normalizeH="0" baseline="0" noProof="0">
                          <a:ln>
                            <a:noFill/>
                          </a:ln>
                          <a:solidFill>
                            <a:prstClr val="black"/>
                          </a:solidFill>
                          <a:effectLst/>
                          <a:uLnTx/>
                          <a:uFillTx/>
                          <a:latin typeface="+mn-lt"/>
                          <a:ea typeface="+mn-ea"/>
                          <a:cs typeface="+mn-cs"/>
                        </a:rPr>
                        <a:t>
 Vor 12 Jahren hat Reiner seine Ehefrau verloren. Sie ist an Krebs verstorben. Nach seiner Erblindung konnte er sich gar nicht vorstellen, sich nochmal zu verlieben.
Nach der Ausstrahlung unserer WDR-Doku hat sich aber eine Frau beim bei uns gemeldet, die ganz beeindruckt von Reiner war. Und dann hat es doch zwischen den beiden gefunkt gefunkt. Von dieser Erfahrung erzählt uns Reiner heute in unserer Story.
#verlust #eltern #familie #wdrdoku #blind #handicap #blindsein #love #loveisblind #fellinlove  #körperlichebehinderung #blindexperience #blindheit #schicksalschlag #mut #aufstehen #weitermachen #hoffnung #hope
#liebe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13648</a:t>
                      </a:r>
                    </a:p>
                  </a:txBody>
                  <a:tcPr/>
                </a:tc>
                <a:extLst>
                  <a:ext uri="{0D108BD9-81ED-4DB2-BD59-A6C34878D82A}">
                    <a16:rowId xmlns:a16="http://schemas.microsoft.com/office/drawing/2014/main" val="2905699614"/>
                  </a:ext>
                </a:extLst>
              </a:tr>
            </a:tbl>
          </a:graphicData>
        </a:graphic>
      </p:graphicFrame>
      <p:sp>
        <p:nvSpPr>
          <p:cNvPr id="4" name="Text Placeholder 3">
            <a:extLst>
              <a:ext uri="{FF2B5EF4-FFF2-40B4-BE49-F238E27FC236}">
                <a16:creationId xmlns:a16="http://schemas.microsoft.com/office/drawing/2014/main" id="{B3D4BD7C-A876-4750-8A78-908BCAFB2FC0}"/>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2192572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09CCB-A9D5-44BE-B534-24139F763053}"/>
              </a:ext>
            </a:extLst>
          </p:cNvPr>
          <p:cNvSpPr>
            <a:spLocks noGrp="1"/>
          </p:cNvSpPr>
          <p:nvPr>
            <p:ph type="title"/>
          </p:nvPr>
        </p:nvSpPr>
        <p:spPr/>
        <p:txBody>
          <a:bodyPr/>
          <a:lstStyle/>
          <a:p>
            <a:r>
              <a:rPr lang="en-US"/>
              <a:t>Instagram Posts Table | wdrdoku - 5 of 26</a:t>
            </a:r>
          </a:p>
        </p:txBody>
      </p:sp>
      <p:graphicFrame>
        <p:nvGraphicFramePr>
          <p:cNvPr id="5" name="Table Placeholder 4">
            <a:extLst>
              <a:ext uri="{FF2B5EF4-FFF2-40B4-BE49-F238E27FC236}">
                <a16:creationId xmlns:a16="http://schemas.microsoft.com/office/drawing/2014/main" id="{964E26D7-E00A-4315-98B9-A1CAC0D4FE0E}"/>
              </a:ext>
            </a:extLst>
          </p:cNvPr>
          <p:cNvGraphicFramePr>
            <a:graphicFrameLocks noGrp="1"/>
          </p:cNvGraphicFramePr>
          <p:nvPr>
            <p:ph type="tbl" sz="quarter" idx="13"/>
            <p:extLst>
              <p:ext uri="{D42A27DB-BD31-4B8C-83A1-F6EECF244321}">
                <p14:modId xmlns:p14="http://schemas.microsoft.com/office/powerpoint/2010/main" val="149241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97919245"/>
                    </a:ext>
                  </a:extLst>
                </a:gridCol>
                <a:gridCol w="1481327">
                  <a:extLst>
                    <a:ext uri="{9D8B030D-6E8A-4147-A177-3AD203B41FA5}">
                      <a16:colId xmlns:a16="http://schemas.microsoft.com/office/drawing/2014/main" val="2429250484"/>
                    </a:ext>
                  </a:extLst>
                </a:gridCol>
                <a:gridCol w="493776">
                  <a:extLst>
                    <a:ext uri="{9D8B030D-6E8A-4147-A177-3AD203B41FA5}">
                      <a16:colId xmlns:a16="http://schemas.microsoft.com/office/drawing/2014/main" val="2378274648"/>
                    </a:ext>
                  </a:extLst>
                </a:gridCol>
                <a:gridCol w="493776">
                  <a:extLst>
                    <a:ext uri="{9D8B030D-6E8A-4147-A177-3AD203B41FA5}">
                      <a16:colId xmlns:a16="http://schemas.microsoft.com/office/drawing/2014/main" val="1175394484"/>
                    </a:ext>
                  </a:extLst>
                </a:gridCol>
                <a:gridCol w="493776">
                  <a:extLst>
                    <a:ext uri="{9D8B030D-6E8A-4147-A177-3AD203B41FA5}">
                      <a16:colId xmlns:a16="http://schemas.microsoft.com/office/drawing/2014/main" val="2264453107"/>
                    </a:ext>
                  </a:extLst>
                </a:gridCol>
                <a:gridCol w="493776">
                  <a:extLst>
                    <a:ext uri="{9D8B030D-6E8A-4147-A177-3AD203B41FA5}">
                      <a16:colId xmlns:a16="http://schemas.microsoft.com/office/drawing/2014/main" val="3210777906"/>
                    </a:ext>
                  </a:extLst>
                </a:gridCol>
                <a:gridCol w="493776">
                  <a:extLst>
                    <a:ext uri="{9D8B030D-6E8A-4147-A177-3AD203B41FA5}">
                      <a16:colId xmlns:a16="http://schemas.microsoft.com/office/drawing/2014/main" val="1922459463"/>
                    </a:ext>
                  </a:extLst>
                </a:gridCol>
                <a:gridCol w="493776">
                  <a:extLst>
                    <a:ext uri="{9D8B030D-6E8A-4147-A177-3AD203B41FA5}">
                      <a16:colId xmlns:a16="http://schemas.microsoft.com/office/drawing/2014/main" val="2025834308"/>
                    </a:ext>
                  </a:extLst>
                </a:gridCol>
                <a:gridCol w="493776">
                  <a:extLst>
                    <a:ext uri="{9D8B030D-6E8A-4147-A177-3AD203B41FA5}">
                      <a16:colId xmlns:a16="http://schemas.microsoft.com/office/drawing/2014/main" val="1364321101"/>
                    </a:ext>
                  </a:extLst>
                </a:gridCol>
                <a:gridCol w="493776">
                  <a:extLst>
                    <a:ext uri="{9D8B030D-6E8A-4147-A177-3AD203B41FA5}">
                      <a16:colId xmlns:a16="http://schemas.microsoft.com/office/drawing/2014/main" val="3004698688"/>
                    </a:ext>
                  </a:extLst>
                </a:gridCol>
                <a:gridCol w="493776">
                  <a:extLst>
                    <a:ext uri="{9D8B030D-6E8A-4147-A177-3AD203B41FA5}">
                      <a16:colId xmlns:a16="http://schemas.microsoft.com/office/drawing/2014/main" val="1161013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84964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- 2020-10-28 16:44:17</a:t>
                      </a:r>
                      <a:r>
                        <a:rPr kumimoji="0" lang="de-DE" sz="1000" b="0" i="0" u="none" strike="noStrike" kern="1200" cap="none" spc="0" normalizeH="0" baseline="0" noProof="0">
                          <a:ln>
                            <a:noFill/>
                          </a:ln>
                          <a:solidFill>
                            <a:prstClr val="black"/>
                          </a:solidFill>
                          <a:effectLst/>
                          <a:uLnTx/>
                          <a:uFillTx/>
                          <a:latin typeface="+mn-lt"/>
                          <a:ea typeface="+mn-ea"/>
                          <a:cs typeface="+mn-cs"/>
                        </a:rPr>
                        <a:t>
 Vor seiner Erblindung hat Reiner in einer Firma als Controller gearbeitet.
Das Arbeiten mit langen Excel-Listen gehörte dazu.
Doch wie arbeiten man mit Excel, wenn man solche Listen nicht sehen kann? Reiner musste feststellen, dass die Erblindung und der Beruf nicht mehr zusammenpassen. Stattdessen arbeitet er jetzt als Telefonseelsorger – und das aus Leidenschaft. Denn Reiner hat gemerkt, dass er trotz seiner Erblindung anderen Menschen viel geben kann.
#wdrdoku #blind #handicap #blindsein #unfall #körperlichebehinderung #blindexperience #blindheit #schicksalschlag #mut #aufstehen #weitermachen #hoffnung #hope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32987</a:t>
                      </a:r>
                    </a:p>
                  </a:txBody>
                  <a:tcPr/>
                </a:tc>
                <a:extLst>
                  <a:ext uri="{0D108BD9-81ED-4DB2-BD59-A6C34878D82A}">
                    <a16:rowId xmlns:a16="http://schemas.microsoft.com/office/drawing/2014/main" val="124377264"/>
                  </a:ext>
                </a:extLst>
              </a:tr>
            </a:tbl>
          </a:graphicData>
        </a:graphic>
      </p:graphicFrame>
      <p:sp>
        <p:nvSpPr>
          <p:cNvPr id="4" name="Text Placeholder 3">
            <a:extLst>
              <a:ext uri="{FF2B5EF4-FFF2-40B4-BE49-F238E27FC236}">
                <a16:creationId xmlns:a16="http://schemas.microsoft.com/office/drawing/2014/main" id="{25BAFB68-7D62-4ACC-B915-FC2885F63E2C}"/>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16757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E2190-194A-49E8-BA26-521E51CE550C}"/>
              </a:ext>
            </a:extLst>
          </p:cNvPr>
          <p:cNvSpPr>
            <a:spLocks noGrp="1"/>
          </p:cNvSpPr>
          <p:nvPr>
            <p:ph type="title"/>
          </p:nvPr>
        </p:nvSpPr>
        <p:spPr/>
        <p:txBody>
          <a:bodyPr/>
          <a:lstStyle/>
          <a:p>
            <a:r>
              <a:rPr lang="en-US"/>
              <a:t>Instagram Posts Table | wdrdoku - 6 of 26</a:t>
            </a:r>
          </a:p>
        </p:txBody>
      </p:sp>
      <p:graphicFrame>
        <p:nvGraphicFramePr>
          <p:cNvPr id="5" name="Table Placeholder 4">
            <a:extLst>
              <a:ext uri="{FF2B5EF4-FFF2-40B4-BE49-F238E27FC236}">
                <a16:creationId xmlns:a16="http://schemas.microsoft.com/office/drawing/2014/main" id="{CDCEF358-BDCE-4A2B-A1E7-9F9A5545CF49}"/>
              </a:ext>
            </a:extLst>
          </p:cNvPr>
          <p:cNvGraphicFramePr>
            <a:graphicFrameLocks noGrp="1"/>
          </p:cNvGraphicFramePr>
          <p:nvPr>
            <p:ph type="tbl" sz="quarter" idx="13"/>
            <p:extLst>
              <p:ext uri="{D42A27DB-BD31-4B8C-83A1-F6EECF244321}">
                <p14:modId xmlns:p14="http://schemas.microsoft.com/office/powerpoint/2010/main" val="2905263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97951851"/>
                    </a:ext>
                  </a:extLst>
                </a:gridCol>
                <a:gridCol w="1481327">
                  <a:extLst>
                    <a:ext uri="{9D8B030D-6E8A-4147-A177-3AD203B41FA5}">
                      <a16:colId xmlns:a16="http://schemas.microsoft.com/office/drawing/2014/main" val="1900369590"/>
                    </a:ext>
                  </a:extLst>
                </a:gridCol>
                <a:gridCol w="493776">
                  <a:extLst>
                    <a:ext uri="{9D8B030D-6E8A-4147-A177-3AD203B41FA5}">
                      <a16:colId xmlns:a16="http://schemas.microsoft.com/office/drawing/2014/main" val="1527626375"/>
                    </a:ext>
                  </a:extLst>
                </a:gridCol>
                <a:gridCol w="493776">
                  <a:extLst>
                    <a:ext uri="{9D8B030D-6E8A-4147-A177-3AD203B41FA5}">
                      <a16:colId xmlns:a16="http://schemas.microsoft.com/office/drawing/2014/main" val="2330031725"/>
                    </a:ext>
                  </a:extLst>
                </a:gridCol>
                <a:gridCol w="493776">
                  <a:extLst>
                    <a:ext uri="{9D8B030D-6E8A-4147-A177-3AD203B41FA5}">
                      <a16:colId xmlns:a16="http://schemas.microsoft.com/office/drawing/2014/main" val="3503138078"/>
                    </a:ext>
                  </a:extLst>
                </a:gridCol>
                <a:gridCol w="493776">
                  <a:extLst>
                    <a:ext uri="{9D8B030D-6E8A-4147-A177-3AD203B41FA5}">
                      <a16:colId xmlns:a16="http://schemas.microsoft.com/office/drawing/2014/main" val="437377779"/>
                    </a:ext>
                  </a:extLst>
                </a:gridCol>
                <a:gridCol w="493776">
                  <a:extLst>
                    <a:ext uri="{9D8B030D-6E8A-4147-A177-3AD203B41FA5}">
                      <a16:colId xmlns:a16="http://schemas.microsoft.com/office/drawing/2014/main" val="2344227312"/>
                    </a:ext>
                  </a:extLst>
                </a:gridCol>
                <a:gridCol w="493776">
                  <a:extLst>
                    <a:ext uri="{9D8B030D-6E8A-4147-A177-3AD203B41FA5}">
                      <a16:colId xmlns:a16="http://schemas.microsoft.com/office/drawing/2014/main" val="3501026459"/>
                    </a:ext>
                  </a:extLst>
                </a:gridCol>
                <a:gridCol w="493776">
                  <a:extLst>
                    <a:ext uri="{9D8B030D-6E8A-4147-A177-3AD203B41FA5}">
                      <a16:colId xmlns:a16="http://schemas.microsoft.com/office/drawing/2014/main" val="3208353557"/>
                    </a:ext>
                  </a:extLst>
                </a:gridCol>
                <a:gridCol w="493776">
                  <a:extLst>
                    <a:ext uri="{9D8B030D-6E8A-4147-A177-3AD203B41FA5}">
                      <a16:colId xmlns:a16="http://schemas.microsoft.com/office/drawing/2014/main" val="2110556092"/>
                    </a:ext>
                  </a:extLst>
                </a:gridCol>
                <a:gridCol w="493776">
                  <a:extLst>
                    <a:ext uri="{9D8B030D-6E8A-4147-A177-3AD203B41FA5}">
                      <a16:colId xmlns:a16="http://schemas.microsoft.com/office/drawing/2014/main" val="292727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5341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- 2020-10-27 15:47:39</a:t>
                      </a:r>
                      <a:r>
                        <a:rPr kumimoji="0" lang="de-DE" sz="1000" b="0" i="0" u="none" strike="noStrike" kern="1200" cap="none" spc="0" normalizeH="0" baseline="0" noProof="0">
                          <a:ln>
                            <a:noFill/>
                          </a:ln>
                          <a:solidFill>
                            <a:prstClr val="black"/>
                          </a:solidFill>
                          <a:effectLst/>
                          <a:uLnTx/>
                          <a:uFillTx/>
                          <a:latin typeface="+mn-lt"/>
                          <a:ea typeface="+mn-ea"/>
                          <a:cs typeface="+mn-cs"/>
                        </a:rPr>
                        <a:t>
 Das Leben nach seiner Erblindung ist für Reiner das Leben 2.0.
Er braucht Hilfsmittel, um sich im Alltag zurecht zu finden. Er möchte so selbstständig wie nur möglich leben. Dazu benutzt er Sprachcomputer und Apps.
Die eine App liest ihm Dokumente vor, die andere sagt ihm, welche Farbe sein Hemd hat.
Habt Ihr Euch schon mal vorgestellt, wie das ist, blind zu sein? Und wie dann Euer Alltag wäre?
#wdrdoku #blind #handicap #blindsein #unfall #körperlichebehinderung #blindexperience #blindheit #schicksalschlag #mut #aufstehen #weitermachen #hoffnung #hope #technology #app #software #künstlicheintelligenz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25543</a:t>
                      </a:r>
                    </a:p>
                  </a:txBody>
                  <a:tcPr/>
                </a:tc>
                <a:extLst>
                  <a:ext uri="{0D108BD9-81ED-4DB2-BD59-A6C34878D82A}">
                    <a16:rowId xmlns:a16="http://schemas.microsoft.com/office/drawing/2014/main" val="4165159387"/>
                  </a:ext>
                </a:extLst>
              </a:tr>
            </a:tbl>
          </a:graphicData>
        </a:graphic>
      </p:graphicFrame>
      <p:sp>
        <p:nvSpPr>
          <p:cNvPr id="4" name="Text Placeholder 3">
            <a:extLst>
              <a:ext uri="{FF2B5EF4-FFF2-40B4-BE49-F238E27FC236}">
                <a16:creationId xmlns:a16="http://schemas.microsoft.com/office/drawing/2014/main" id="{D89E0D8F-FD08-4475-8364-F394B853E30C}"/>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726105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6F8C7-8509-4D96-A2F5-51081C233C36}"/>
              </a:ext>
            </a:extLst>
          </p:cNvPr>
          <p:cNvSpPr>
            <a:spLocks noGrp="1"/>
          </p:cNvSpPr>
          <p:nvPr>
            <p:ph type="title"/>
          </p:nvPr>
        </p:nvSpPr>
        <p:spPr/>
        <p:txBody>
          <a:bodyPr/>
          <a:lstStyle/>
          <a:p>
            <a:r>
              <a:rPr lang="en-US"/>
              <a:t>Instagram Posts Table | wdrdoku - 7 of 26</a:t>
            </a:r>
          </a:p>
        </p:txBody>
      </p:sp>
      <p:graphicFrame>
        <p:nvGraphicFramePr>
          <p:cNvPr id="5" name="Table Placeholder 4">
            <a:extLst>
              <a:ext uri="{FF2B5EF4-FFF2-40B4-BE49-F238E27FC236}">
                <a16:creationId xmlns:a16="http://schemas.microsoft.com/office/drawing/2014/main" id="{748A1465-C5E6-4E6E-BF85-DA1348BDD550}"/>
              </a:ext>
            </a:extLst>
          </p:cNvPr>
          <p:cNvGraphicFramePr>
            <a:graphicFrameLocks noGrp="1"/>
          </p:cNvGraphicFramePr>
          <p:nvPr>
            <p:ph type="tbl" sz="quarter" idx="13"/>
            <p:extLst>
              <p:ext uri="{D42A27DB-BD31-4B8C-83A1-F6EECF244321}">
                <p14:modId xmlns:p14="http://schemas.microsoft.com/office/powerpoint/2010/main" val="3782891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60878296"/>
                    </a:ext>
                  </a:extLst>
                </a:gridCol>
                <a:gridCol w="1481327">
                  <a:extLst>
                    <a:ext uri="{9D8B030D-6E8A-4147-A177-3AD203B41FA5}">
                      <a16:colId xmlns:a16="http://schemas.microsoft.com/office/drawing/2014/main" val="2757954163"/>
                    </a:ext>
                  </a:extLst>
                </a:gridCol>
                <a:gridCol w="493776">
                  <a:extLst>
                    <a:ext uri="{9D8B030D-6E8A-4147-A177-3AD203B41FA5}">
                      <a16:colId xmlns:a16="http://schemas.microsoft.com/office/drawing/2014/main" val="1428788888"/>
                    </a:ext>
                  </a:extLst>
                </a:gridCol>
                <a:gridCol w="493776">
                  <a:extLst>
                    <a:ext uri="{9D8B030D-6E8A-4147-A177-3AD203B41FA5}">
                      <a16:colId xmlns:a16="http://schemas.microsoft.com/office/drawing/2014/main" val="1854806984"/>
                    </a:ext>
                  </a:extLst>
                </a:gridCol>
                <a:gridCol w="493776">
                  <a:extLst>
                    <a:ext uri="{9D8B030D-6E8A-4147-A177-3AD203B41FA5}">
                      <a16:colId xmlns:a16="http://schemas.microsoft.com/office/drawing/2014/main" val="3358114493"/>
                    </a:ext>
                  </a:extLst>
                </a:gridCol>
                <a:gridCol w="493776">
                  <a:extLst>
                    <a:ext uri="{9D8B030D-6E8A-4147-A177-3AD203B41FA5}">
                      <a16:colId xmlns:a16="http://schemas.microsoft.com/office/drawing/2014/main" val="1797226357"/>
                    </a:ext>
                  </a:extLst>
                </a:gridCol>
                <a:gridCol w="493776">
                  <a:extLst>
                    <a:ext uri="{9D8B030D-6E8A-4147-A177-3AD203B41FA5}">
                      <a16:colId xmlns:a16="http://schemas.microsoft.com/office/drawing/2014/main" val="1671889557"/>
                    </a:ext>
                  </a:extLst>
                </a:gridCol>
                <a:gridCol w="493776">
                  <a:extLst>
                    <a:ext uri="{9D8B030D-6E8A-4147-A177-3AD203B41FA5}">
                      <a16:colId xmlns:a16="http://schemas.microsoft.com/office/drawing/2014/main" val="1228960777"/>
                    </a:ext>
                  </a:extLst>
                </a:gridCol>
                <a:gridCol w="493776">
                  <a:extLst>
                    <a:ext uri="{9D8B030D-6E8A-4147-A177-3AD203B41FA5}">
                      <a16:colId xmlns:a16="http://schemas.microsoft.com/office/drawing/2014/main" val="4041339644"/>
                    </a:ext>
                  </a:extLst>
                </a:gridCol>
                <a:gridCol w="493776">
                  <a:extLst>
                    <a:ext uri="{9D8B030D-6E8A-4147-A177-3AD203B41FA5}">
                      <a16:colId xmlns:a16="http://schemas.microsoft.com/office/drawing/2014/main" val="557821373"/>
                    </a:ext>
                  </a:extLst>
                </a:gridCol>
                <a:gridCol w="493776">
                  <a:extLst>
                    <a:ext uri="{9D8B030D-6E8A-4147-A177-3AD203B41FA5}">
                      <a16:colId xmlns:a16="http://schemas.microsoft.com/office/drawing/2014/main" val="428294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13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- 2020-10-26 16:18:00</a:t>
                      </a:r>
                      <a:r>
                        <a:rPr kumimoji="0" lang="de-DE" sz="1000" b="0" i="0" u="none" strike="noStrike" kern="1200" cap="none" spc="0" normalizeH="0" baseline="0" noProof="0">
                          <a:ln>
                            <a:noFill/>
                          </a:ln>
                          <a:solidFill>
                            <a:prstClr val="black"/>
                          </a:solidFill>
                          <a:effectLst/>
                          <a:uLnTx/>
                          <a:uFillTx/>
                          <a:latin typeface="+mn-lt"/>
                          <a:ea typeface="+mn-ea"/>
                          <a:cs typeface="+mn-cs"/>
                        </a:rPr>
                        <a:t>
 Als Reiner mit Organversagen ins Krankenhaus kam, ging alles ganz schnell. Vier Wochen lag er im Koma. Seine zwei Kinder waren immer bei ihm.
Ihre Mutter hatten sie schon 12 Jahre vorher durch Krebs verloren.
Das Familienleben hat sich nach der Erblindung von Reiner radikal verändert. Für manche Dinge ist Reiner auf die Hilfe seiner Kinder angewiesen. Er sagt, sie sind dadurch noch viel mehr zusammengewachsen.
Müsst ihr euch auch um ein Elternteil kümmern?
#verlust #eltern #familie
#wdrdoku #blind #handicap #blindsein #unfall #körperlichebehinderung #blindexperience #blindheit #schicksalschlag #mut #aufstehen #weitermachen #hoffnung #hope #family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32155</a:t>
                      </a:r>
                    </a:p>
                  </a:txBody>
                  <a:tcPr/>
                </a:tc>
                <a:extLst>
                  <a:ext uri="{0D108BD9-81ED-4DB2-BD59-A6C34878D82A}">
                    <a16:rowId xmlns:a16="http://schemas.microsoft.com/office/drawing/2014/main" val="3074498591"/>
                  </a:ext>
                </a:extLst>
              </a:tr>
            </a:tbl>
          </a:graphicData>
        </a:graphic>
      </p:graphicFrame>
      <p:sp>
        <p:nvSpPr>
          <p:cNvPr id="4" name="Text Placeholder 3">
            <a:extLst>
              <a:ext uri="{FF2B5EF4-FFF2-40B4-BE49-F238E27FC236}">
                <a16:creationId xmlns:a16="http://schemas.microsoft.com/office/drawing/2014/main" id="{97551962-4612-4A0F-A9DD-6DFDBA4C0420}"/>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1361737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C9B06-A472-4B8B-A8A7-4DE10E22955C}"/>
              </a:ext>
            </a:extLst>
          </p:cNvPr>
          <p:cNvSpPr>
            <a:spLocks noGrp="1"/>
          </p:cNvSpPr>
          <p:nvPr>
            <p:ph type="title"/>
          </p:nvPr>
        </p:nvSpPr>
        <p:spPr/>
        <p:txBody>
          <a:bodyPr/>
          <a:lstStyle/>
          <a:p>
            <a:r>
              <a:rPr lang="en-US"/>
              <a:t>Instagram Posts Table | wdrdoku - 8 of 26</a:t>
            </a:r>
          </a:p>
        </p:txBody>
      </p:sp>
      <p:graphicFrame>
        <p:nvGraphicFramePr>
          <p:cNvPr id="5" name="Table Placeholder 4">
            <a:extLst>
              <a:ext uri="{FF2B5EF4-FFF2-40B4-BE49-F238E27FC236}">
                <a16:creationId xmlns:a16="http://schemas.microsoft.com/office/drawing/2014/main" id="{9AC90266-6316-4AB9-959F-87CB09E26C2C}"/>
              </a:ext>
            </a:extLst>
          </p:cNvPr>
          <p:cNvGraphicFramePr>
            <a:graphicFrameLocks noGrp="1"/>
          </p:cNvGraphicFramePr>
          <p:nvPr>
            <p:ph type="tbl" sz="quarter" idx="13"/>
            <p:extLst>
              <p:ext uri="{D42A27DB-BD31-4B8C-83A1-F6EECF244321}">
                <p14:modId xmlns:p14="http://schemas.microsoft.com/office/powerpoint/2010/main" val="100186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44418126"/>
                    </a:ext>
                  </a:extLst>
                </a:gridCol>
                <a:gridCol w="1481327">
                  <a:extLst>
                    <a:ext uri="{9D8B030D-6E8A-4147-A177-3AD203B41FA5}">
                      <a16:colId xmlns:a16="http://schemas.microsoft.com/office/drawing/2014/main" val="2157454912"/>
                    </a:ext>
                  </a:extLst>
                </a:gridCol>
                <a:gridCol w="493776">
                  <a:extLst>
                    <a:ext uri="{9D8B030D-6E8A-4147-A177-3AD203B41FA5}">
                      <a16:colId xmlns:a16="http://schemas.microsoft.com/office/drawing/2014/main" val="1435110795"/>
                    </a:ext>
                  </a:extLst>
                </a:gridCol>
                <a:gridCol w="493776">
                  <a:extLst>
                    <a:ext uri="{9D8B030D-6E8A-4147-A177-3AD203B41FA5}">
                      <a16:colId xmlns:a16="http://schemas.microsoft.com/office/drawing/2014/main" val="1923924524"/>
                    </a:ext>
                  </a:extLst>
                </a:gridCol>
                <a:gridCol w="493776">
                  <a:extLst>
                    <a:ext uri="{9D8B030D-6E8A-4147-A177-3AD203B41FA5}">
                      <a16:colId xmlns:a16="http://schemas.microsoft.com/office/drawing/2014/main" val="2839948730"/>
                    </a:ext>
                  </a:extLst>
                </a:gridCol>
                <a:gridCol w="493776">
                  <a:extLst>
                    <a:ext uri="{9D8B030D-6E8A-4147-A177-3AD203B41FA5}">
                      <a16:colId xmlns:a16="http://schemas.microsoft.com/office/drawing/2014/main" val="3999476476"/>
                    </a:ext>
                  </a:extLst>
                </a:gridCol>
                <a:gridCol w="493776">
                  <a:extLst>
                    <a:ext uri="{9D8B030D-6E8A-4147-A177-3AD203B41FA5}">
                      <a16:colId xmlns:a16="http://schemas.microsoft.com/office/drawing/2014/main" val="458495691"/>
                    </a:ext>
                  </a:extLst>
                </a:gridCol>
                <a:gridCol w="493776">
                  <a:extLst>
                    <a:ext uri="{9D8B030D-6E8A-4147-A177-3AD203B41FA5}">
                      <a16:colId xmlns:a16="http://schemas.microsoft.com/office/drawing/2014/main" val="3771565304"/>
                    </a:ext>
                  </a:extLst>
                </a:gridCol>
                <a:gridCol w="493776">
                  <a:extLst>
                    <a:ext uri="{9D8B030D-6E8A-4147-A177-3AD203B41FA5}">
                      <a16:colId xmlns:a16="http://schemas.microsoft.com/office/drawing/2014/main" val="2481829517"/>
                    </a:ext>
                  </a:extLst>
                </a:gridCol>
                <a:gridCol w="493776">
                  <a:extLst>
                    <a:ext uri="{9D8B030D-6E8A-4147-A177-3AD203B41FA5}">
                      <a16:colId xmlns:a16="http://schemas.microsoft.com/office/drawing/2014/main" val="1117491182"/>
                    </a:ext>
                  </a:extLst>
                </a:gridCol>
                <a:gridCol w="493776">
                  <a:extLst>
                    <a:ext uri="{9D8B030D-6E8A-4147-A177-3AD203B41FA5}">
                      <a16:colId xmlns:a16="http://schemas.microsoft.com/office/drawing/2014/main" val="4215261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6842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- 2020-10-25 16:18:45</a:t>
                      </a:r>
                      <a:r>
                        <a:rPr kumimoji="0" lang="de-DE" sz="1000" b="0" i="0" u="none" strike="noStrike" kern="1200" cap="none" spc="0" normalizeH="0" baseline="0" noProof="0">
                          <a:ln>
                            <a:noFill/>
                          </a:ln>
                          <a:solidFill>
                            <a:prstClr val="black"/>
                          </a:solidFill>
                          <a:effectLst/>
                          <a:uLnTx/>
                          <a:uFillTx/>
                          <a:latin typeface="+mn-lt"/>
                          <a:ea typeface="+mn-ea"/>
                          <a:cs typeface="+mn-cs"/>
                        </a:rPr>
                        <a:t>
 Mit dem Blindenstock gehen, den Alltag bewältigen und wieder selbstständig werden.
Nach dem Reiner plötzlich blind geworden war, musste er nahezu alles neu lernen. Auch das Leben mit einem teilweise gelähmten Bein.
Anderthalb Jahre war Reiner in Krankenhäusern und in der Reha. Heute erzählt er uns von seinem Kampf zurück ins Leben.
Hast du dich schon mal zurück ins Leben kämpfen müssen?
#wdrdoku #blind #handicap #blindsein #unfall #körperlichebehinderung #blindexperience #blindheit #schicksalschlag #mut #aufstehen #weitermachen #hoffnung #hope #pflegern #pflege #krankenhaus #arzt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25640</a:t>
                      </a:r>
                    </a:p>
                  </a:txBody>
                  <a:tcPr/>
                </a:tc>
                <a:extLst>
                  <a:ext uri="{0D108BD9-81ED-4DB2-BD59-A6C34878D82A}">
                    <a16:rowId xmlns:a16="http://schemas.microsoft.com/office/drawing/2014/main" val="356319109"/>
                  </a:ext>
                </a:extLst>
              </a:tr>
            </a:tbl>
          </a:graphicData>
        </a:graphic>
      </p:graphicFrame>
      <p:sp>
        <p:nvSpPr>
          <p:cNvPr id="4" name="Text Placeholder 3">
            <a:extLst>
              <a:ext uri="{FF2B5EF4-FFF2-40B4-BE49-F238E27FC236}">
                <a16:creationId xmlns:a16="http://schemas.microsoft.com/office/drawing/2014/main" id="{88AB5D63-9BDC-483D-9E35-A2EF89F56515}"/>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125212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E6F56-D5FF-42F0-85BE-D00D3985C5E4}"/>
              </a:ext>
            </a:extLst>
          </p:cNvPr>
          <p:cNvSpPr>
            <a:spLocks noGrp="1"/>
          </p:cNvSpPr>
          <p:nvPr>
            <p:ph type="title"/>
          </p:nvPr>
        </p:nvSpPr>
        <p:spPr/>
        <p:txBody>
          <a:bodyPr/>
          <a:lstStyle/>
          <a:p>
            <a:r>
              <a:rPr lang="en-US"/>
              <a:t>Instagram Posts Table | wdrdoku - 9 of 26</a:t>
            </a:r>
          </a:p>
        </p:txBody>
      </p:sp>
      <p:graphicFrame>
        <p:nvGraphicFramePr>
          <p:cNvPr id="5" name="Table Placeholder 4">
            <a:extLst>
              <a:ext uri="{FF2B5EF4-FFF2-40B4-BE49-F238E27FC236}">
                <a16:creationId xmlns:a16="http://schemas.microsoft.com/office/drawing/2014/main" id="{99E1F7BB-7F0D-4442-B42B-E19267B93C28}"/>
              </a:ext>
            </a:extLst>
          </p:cNvPr>
          <p:cNvGraphicFramePr>
            <a:graphicFrameLocks noGrp="1"/>
          </p:cNvGraphicFramePr>
          <p:nvPr>
            <p:ph type="tbl" sz="quarter" idx="13"/>
            <p:extLst>
              <p:ext uri="{D42A27DB-BD31-4B8C-83A1-F6EECF244321}">
                <p14:modId xmlns:p14="http://schemas.microsoft.com/office/powerpoint/2010/main" val="68435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12909193"/>
                    </a:ext>
                  </a:extLst>
                </a:gridCol>
                <a:gridCol w="1481327">
                  <a:extLst>
                    <a:ext uri="{9D8B030D-6E8A-4147-A177-3AD203B41FA5}">
                      <a16:colId xmlns:a16="http://schemas.microsoft.com/office/drawing/2014/main" val="182186766"/>
                    </a:ext>
                  </a:extLst>
                </a:gridCol>
                <a:gridCol w="493776">
                  <a:extLst>
                    <a:ext uri="{9D8B030D-6E8A-4147-A177-3AD203B41FA5}">
                      <a16:colId xmlns:a16="http://schemas.microsoft.com/office/drawing/2014/main" val="3034162697"/>
                    </a:ext>
                  </a:extLst>
                </a:gridCol>
                <a:gridCol w="493776">
                  <a:extLst>
                    <a:ext uri="{9D8B030D-6E8A-4147-A177-3AD203B41FA5}">
                      <a16:colId xmlns:a16="http://schemas.microsoft.com/office/drawing/2014/main" val="248728067"/>
                    </a:ext>
                  </a:extLst>
                </a:gridCol>
                <a:gridCol w="493776">
                  <a:extLst>
                    <a:ext uri="{9D8B030D-6E8A-4147-A177-3AD203B41FA5}">
                      <a16:colId xmlns:a16="http://schemas.microsoft.com/office/drawing/2014/main" val="2837089783"/>
                    </a:ext>
                  </a:extLst>
                </a:gridCol>
                <a:gridCol w="493776">
                  <a:extLst>
                    <a:ext uri="{9D8B030D-6E8A-4147-A177-3AD203B41FA5}">
                      <a16:colId xmlns:a16="http://schemas.microsoft.com/office/drawing/2014/main" val="570964477"/>
                    </a:ext>
                  </a:extLst>
                </a:gridCol>
                <a:gridCol w="493776">
                  <a:extLst>
                    <a:ext uri="{9D8B030D-6E8A-4147-A177-3AD203B41FA5}">
                      <a16:colId xmlns:a16="http://schemas.microsoft.com/office/drawing/2014/main" val="1402975759"/>
                    </a:ext>
                  </a:extLst>
                </a:gridCol>
                <a:gridCol w="493776">
                  <a:extLst>
                    <a:ext uri="{9D8B030D-6E8A-4147-A177-3AD203B41FA5}">
                      <a16:colId xmlns:a16="http://schemas.microsoft.com/office/drawing/2014/main" val="405864661"/>
                    </a:ext>
                  </a:extLst>
                </a:gridCol>
                <a:gridCol w="493776">
                  <a:extLst>
                    <a:ext uri="{9D8B030D-6E8A-4147-A177-3AD203B41FA5}">
                      <a16:colId xmlns:a16="http://schemas.microsoft.com/office/drawing/2014/main" val="3014166275"/>
                    </a:ext>
                  </a:extLst>
                </a:gridCol>
                <a:gridCol w="493776">
                  <a:extLst>
                    <a:ext uri="{9D8B030D-6E8A-4147-A177-3AD203B41FA5}">
                      <a16:colId xmlns:a16="http://schemas.microsoft.com/office/drawing/2014/main" val="3942794349"/>
                    </a:ext>
                  </a:extLst>
                </a:gridCol>
                <a:gridCol w="493776">
                  <a:extLst>
                    <a:ext uri="{9D8B030D-6E8A-4147-A177-3AD203B41FA5}">
                      <a16:colId xmlns:a16="http://schemas.microsoft.com/office/drawing/2014/main" val="784285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7083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- 2020-10-24 16:42:30</a:t>
                      </a:r>
                      <a:r>
                        <a:rPr kumimoji="0" lang="de-DE" sz="1000" b="0" i="0" u="none" strike="noStrike" kern="1200" cap="none" spc="0" normalizeH="0" baseline="0" noProof="0">
                          <a:ln>
                            <a:noFill/>
                          </a:ln>
                          <a:solidFill>
                            <a:prstClr val="black"/>
                          </a:solidFill>
                          <a:effectLst/>
                          <a:uLnTx/>
                          <a:uFillTx/>
                          <a:latin typeface="+mn-lt"/>
                          <a:ea typeface="+mn-ea"/>
                          <a:cs typeface="+mn-cs"/>
                        </a:rPr>
                        <a:t>
 Vor fünf Jahren veränderte sich Reiners leben auf einen Schlag. Nach einer durchtanzten Nacht wachte er mit starke Rückenschmerzen auf. Er fuhr ins Krankenhaus und bekam eine Spritze, um die Schmerzen zu lindern. Kurze Zeit später ging es ihm sehr schlecht. Mit multiplen Organversagen kam er ins Krankenhaus.
Nach vier Wochen Koma wachte Reiner blind und teilweise gelähmt auf. Diese Woche erzählen wir Reiners Geschichte.
#wdrdoku #blind #handicap #blindsein #unfall #körperlichebehinderung #blindexperience #blindheit #schicksalschlag #mut #aufstehen #weitermachen #hoffnung #hope #nevergiveup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30240</a:t>
                      </a:r>
                    </a:p>
                  </a:txBody>
                  <a:tcPr/>
                </a:tc>
                <a:extLst>
                  <a:ext uri="{0D108BD9-81ED-4DB2-BD59-A6C34878D82A}">
                    <a16:rowId xmlns:a16="http://schemas.microsoft.com/office/drawing/2014/main" val="2372425407"/>
                  </a:ext>
                </a:extLst>
              </a:tr>
            </a:tbl>
          </a:graphicData>
        </a:graphic>
      </p:graphicFrame>
      <p:sp>
        <p:nvSpPr>
          <p:cNvPr id="4" name="Text Placeholder 3">
            <a:extLst>
              <a:ext uri="{FF2B5EF4-FFF2-40B4-BE49-F238E27FC236}">
                <a16:creationId xmlns:a16="http://schemas.microsoft.com/office/drawing/2014/main" id="{FC398AA4-0438-4B7A-80DF-7DBE0057B580}"/>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2110061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722F2-3A51-4748-8224-A0F3778BF71A}"/>
              </a:ext>
            </a:extLst>
          </p:cNvPr>
          <p:cNvSpPr>
            <a:spLocks noGrp="1"/>
          </p:cNvSpPr>
          <p:nvPr>
            <p:ph type="title"/>
          </p:nvPr>
        </p:nvSpPr>
        <p:spPr/>
        <p:txBody>
          <a:bodyPr/>
          <a:lstStyle/>
          <a:p>
            <a:r>
              <a:rPr lang="en-US"/>
              <a:t>Instagram Posts Table | wdrdoku - 10 of 26</a:t>
            </a:r>
          </a:p>
        </p:txBody>
      </p:sp>
      <p:graphicFrame>
        <p:nvGraphicFramePr>
          <p:cNvPr id="5" name="Table Placeholder 4">
            <a:extLst>
              <a:ext uri="{FF2B5EF4-FFF2-40B4-BE49-F238E27FC236}">
                <a16:creationId xmlns:a16="http://schemas.microsoft.com/office/drawing/2014/main" id="{1B94159E-FCA7-47BE-BBFA-DF9BB146FC67}"/>
              </a:ext>
            </a:extLst>
          </p:cNvPr>
          <p:cNvGraphicFramePr>
            <a:graphicFrameLocks noGrp="1"/>
          </p:cNvGraphicFramePr>
          <p:nvPr>
            <p:ph type="tbl" sz="quarter" idx="13"/>
            <p:extLst>
              <p:ext uri="{D42A27DB-BD31-4B8C-83A1-F6EECF244321}">
                <p14:modId xmlns:p14="http://schemas.microsoft.com/office/powerpoint/2010/main" val="124386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29594273"/>
                    </a:ext>
                  </a:extLst>
                </a:gridCol>
                <a:gridCol w="1481327">
                  <a:extLst>
                    <a:ext uri="{9D8B030D-6E8A-4147-A177-3AD203B41FA5}">
                      <a16:colId xmlns:a16="http://schemas.microsoft.com/office/drawing/2014/main" val="613417554"/>
                    </a:ext>
                  </a:extLst>
                </a:gridCol>
                <a:gridCol w="493776">
                  <a:extLst>
                    <a:ext uri="{9D8B030D-6E8A-4147-A177-3AD203B41FA5}">
                      <a16:colId xmlns:a16="http://schemas.microsoft.com/office/drawing/2014/main" val="616939589"/>
                    </a:ext>
                  </a:extLst>
                </a:gridCol>
                <a:gridCol w="493776">
                  <a:extLst>
                    <a:ext uri="{9D8B030D-6E8A-4147-A177-3AD203B41FA5}">
                      <a16:colId xmlns:a16="http://schemas.microsoft.com/office/drawing/2014/main" val="2183942371"/>
                    </a:ext>
                  </a:extLst>
                </a:gridCol>
                <a:gridCol w="493776">
                  <a:extLst>
                    <a:ext uri="{9D8B030D-6E8A-4147-A177-3AD203B41FA5}">
                      <a16:colId xmlns:a16="http://schemas.microsoft.com/office/drawing/2014/main" val="370217619"/>
                    </a:ext>
                  </a:extLst>
                </a:gridCol>
                <a:gridCol w="493776">
                  <a:extLst>
                    <a:ext uri="{9D8B030D-6E8A-4147-A177-3AD203B41FA5}">
                      <a16:colId xmlns:a16="http://schemas.microsoft.com/office/drawing/2014/main" val="3719027439"/>
                    </a:ext>
                  </a:extLst>
                </a:gridCol>
                <a:gridCol w="493776">
                  <a:extLst>
                    <a:ext uri="{9D8B030D-6E8A-4147-A177-3AD203B41FA5}">
                      <a16:colId xmlns:a16="http://schemas.microsoft.com/office/drawing/2014/main" val="2720655415"/>
                    </a:ext>
                  </a:extLst>
                </a:gridCol>
                <a:gridCol w="493776">
                  <a:extLst>
                    <a:ext uri="{9D8B030D-6E8A-4147-A177-3AD203B41FA5}">
                      <a16:colId xmlns:a16="http://schemas.microsoft.com/office/drawing/2014/main" val="30033373"/>
                    </a:ext>
                  </a:extLst>
                </a:gridCol>
                <a:gridCol w="493776">
                  <a:extLst>
                    <a:ext uri="{9D8B030D-6E8A-4147-A177-3AD203B41FA5}">
                      <a16:colId xmlns:a16="http://schemas.microsoft.com/office/drawing/2014/main" val="1382621875"/>
                    </a:ext>
                  </a:extLst>
                </a:gridCol>
                <a:gridCol w="493776">
                  <a:extLst>
                    <a:ext uri="{9D8B030D-6E8A-4147-A177-3AD203B41FA5}">
                      <a16:colId xmlns:a16="http://schemas.microsoft.com/office/drawing/2014/main" val="1565678019"/>
                    </a:ext>
                  </a:extLst>
                </a:gridCol>
                <a:gridCol w="493776">
                  <a:extLst>
                    <a:ext uri="{9D8B030D-6E8A-4147-A177-3AD203B41FA5}">
                      <a16:colId xmlns:a16="http://schemas.microsoft.com/office/drawing/2014/main" val="3726970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86841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- 2020-10-23 15:00:23</a:t>
                      </a:r>
                      <a:r>
                        <a:rPr kumimoji="0" lang="de-DE" sz="1000" b="0" i="0" u="none" strike="noStrike" kern="1200" cap="none" spc="0" normalizeH="0" baseline="0" noProof="0">
                          <a:ln>
                            <a:noFill/>
                          </a:ln>
                          <a:solidFill>
                            <a:prstClr val="black"/>
                          </a:solidFill>
                          <a:effectLst/>
                          <a:uLnTx/>
                          <a:uFillTx/>
                          <a:latin typeface="+mn-lt"/>
                          <a:ea typeface="+mn-ea"/>
                          <a:cs typeface="+mn-cs"/>
                        </a:rPr>
                        <a:t>
 Wir haben die ganze Woche viel  ü b e r  die Polizei gesprochen. Heute spricht mal die Polizei selbst - oder zumindest einer, der die Behörde von innen kennt. Martin ist seit 12 Jahren im Polizeidienst, arbeitet bei der Bundespolizei und engagiert sich auch bei der Jungen Gruppe der Gewerkschaft GdP.👮‍♂️
In unserer heutigen Story schildert er seine Sicht auf die kritische Debatte rund um die Polizei in den vergangenen Monaten. Könnt ihr seine Argumente nachvollziehen? 🤔
❗️Übrigens: Wenn ihr Fragen habt, stellt sie hier in den Kommentaren und adressiert direkt die @jungegruppegdp. Martin und seine Kolleg*innen werden dann versuchen, sie in den kommenden Tagen zu beantworten.
#polizei #polizeimensch #polizeifamilie #polizeigewalt #polizeistudie #rassismus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40017</a:t>
                      </a:r>
                    </a:p>
                  </a:txBody>
                  <a:tcPr/>
                </a:tc>
                <a:extLst>
                  <a:ext uri="{0D108BD9-81ED-4DB2-BD59-A6C34878D82A}">
                    <a16:rowId xmlns:a16="http://schemas.microsoft.com/office/drawing/2014/main" val="1766887958"/>
                  </a:ext>
                </a:extLst>
              </a:tr>
            </a:tbl>
          </a:graphicData>
        </a:graphic>
      </p:graphicFrame>
      <p:sp>
        <p:nvSpPr>
          <p:cNvPr id="4" name="Text Placeholder 3">
            <a:extLst>
              <a:ext uri="{FF2B5EF4-FFF2-40B4-BE49-F238E27FC236}">
                <a16:creationId xmlns:a16="http://schemas.microsoft.com/office/drawing/2014/main" id="{E5DF8B4A-AB22-459A-8F09-4B632DD80F8F}"/>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3599255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76360-5211-4AE0-90AF-7FAD255D4F40}"/>
              </a:ext>
            </a:extLst>
          </p:cNvPr>
          <p:cNvSpPr>
            <a:spLocks noGrp="1"/>
          </p:cNvSpPr>
          <p:nvPr>
            <p:ph type="title"/>
          </p:nvPr>
        </p:nvSpPr>
        <p:spPr/>
        <p:txBody>
          <a:bodyPr/>
          <a:lstStyle/>
          <a:p>
            <a:r>
              <a:rPr lang="en-US"/>
              <a:t>Instagram Posts Table | wdrdoku - 11 of 26</a:t>
            </a:r>
          </a:p>
        </p:txBody>
      </p:sp>
      <p:graphicFrame>
        <p:nvGraphicFramePr>
          <p:cNvPr id="5" name="Table Placeholder 4">
            <a:extLst>
              <a:ext uri="{FF2B5EF4-FFF2-40B4-BE49-F238E27FC236}">
                <a16:creationId xmlns:a16="http://schemas.microsoft.com/office/drawing/2014/main" id="{BBF81CC7-432F-4874-8DBE-62ACD6F0B7F1}"/>
              </a:ext>
            </a:extLst>
          </p:cNvPr>
          <p:cNvGraphicFramePr>
            <a:graphicFrameLocks noGrp="1"/>
          </p:cNvGraphicFramePr>
          <p:nvPr>
            <p:ph type="tbl" sz="quarter" idx="13"/>
            <p:extLst>
              <p:ext uri="{D42A27DB-BD31-4B8C-83A1-F6EECF244321}">
                <p14:modId xmlns:p14="http://schemas.microsoft.com/office/powerpoint/2010/main" val="3407077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83132282"/>
                    </a:ext>
                  </a:extLst>
                </a:gridCol>
                <a:gridCol w="1481327">
                  <a:extLst>
                    <a:ext uri="{9D8B030D-6E8A-4147-A177-3AD203B41FA5}">
                      <a16:colId xmlns:a16="http://schemas.microsoft.com/office/drawing/2014/main" val="1984283354"/>
                    </a:ext>
                  </a:extLst>
                </a:gridCol>
                <a:gridCol w="493776">
                  <a:extLst>
                    <a:ext uri="{9D8B030D-6E8A-4147-A177-3AD203B41FA5}">
                      <a16:colId xmlns:a16="http://schemas.microsoft.com/office/drawing/2014/main" val="2978102768"/>
                    </a:ext>
                  </a:extLst>
                </a:gridCol>
                <a:gridCol w="493776">
                  <a:extLst>
                    <a:ext uri="{9D8B030D-6E8A-4147-A177-3AD203B41FA5}">
                      <a16:colId xmlns:a16="http://schemas.microsoft.com/office/drawing/2014/main" val="1307315357"/>
                    </a:ext>
                  </a:extLst>
                </a:gridCol>
                <a:gridCol w="493776">
                  <a:extLst>
                    <a:ext uri="{9D8B030D-6E8A-4147-A177-3AD203B41FA5}">
                      <a16:colId xmlns:a16="http://schemas.microsoft.com/office/drawing/2014/main" val="2283865236"/>
                    </a:ext>
                  </a:extLst>
                </a:gridCol>
                <a:gridCol w="493776">
                  <a:extLst>
                    <a:ext uri="{9D8B030D-6E8A-4147-A177-3AD203B41FA5}">
                      <a16:colId xmlns:a16="http://schemas.microsoft.com/office/drawing/2014/main" val="3471954879"/>
                    </a:ext>
                  </a:extLst>
                </a:gridCol>
                <a:gridCol w="493776">
                  <a:extLst>
                    <a:ext uri="{9D8B030D-6E8A-4147-A177-3AD203B41FA5}">
                      <a16:colId xmlns:a16="http://schemas.microsoft.com/office/drawing/2014/main" val="2008884059"/>
                    </a:ext>
                  </a:extLst>
                </a:gridCol>
                <a:gridCol w="493776">
                  <a:extLst>
                    <a:ext uri="{9D8B030D-6E8A-4147-A177-3AD203B41FA5}">
                      <a16:colId xmlns:a16="http://schemas.microsoft.com/office/drawing/2014/main" val="741554576"/>
                    </a:ext>
                  </a:extLst>
                </a:gridCol>
                <a:gridCol w="493776">
                  <a:extLst>
                    <a:ext uri="{9D8B030D-6E8A-4147-A177-3AD203B41FA5}">
                      <a16:colId xmlns:a16="http://schemas.microsoft.com/office/drawing/2014/main" val="1864660040"/>
                    </a:ext>
                  </a:extLst>
                </a:gridCol>
                <a:gridCol w="493776">
                  <a:extLst>
                    <a:ext uri="{9D8B030D-6E8A-4147-A177-3AD203B41FA5}">
                      <a16:colId xmlns:a16="http://schemas.microsoft.com/office/drawing/2014/main" val="2881622354"/>
                    </a:ext>
                  </a:extLst>
                </a:gridCol>
                <a:gridCol w="493776">
                  <a:extLst>
                    <a:ext uri="{9D8B030D-6E8A-4147-A177-3AD203B41FA5}">
                      <a16:colId xmlns:a16="http://schemas.microsoft.com/office/drawing/2014/main" val="2236558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5423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- 2020-10-22 15:00:07</a:t>
                      </a:r>
                      <a:r>
                        <a:rPr kumimoji="0" lang="de-DE" sz="1000" b="0" i="0" u="none" strike="noStrike" kern="1200" cap="none" spc="0" normalizeH="0" baseline="0" noProof="0">
                          <a:ln>
                            <a:noFill/>
                          </a:ln>
                          <a:solidFill>
                            <a:prstClr val="black"/>
                          </a:solidFill>
                          <a:effectLst/>
                          <a:uLnTx/>
                          <a:uFillTx/>
                          <a:latin typeface="+mn-lt"/>
                          <a:ea typeface="+mn-ea"/>
                          <a:cs typeface="+mn-cs"/>
                        </a:rPr>
                        <a:t>
 In seiner Ausbildung bei der Polizei erlebte Simon Neumeyer, wie rechte Äußerungen von Ausbilder*innen und Mitschüler*innen kommentarlos hingenommen oder sogar unterstützt wurden. Er brach die Ausbildung ab und veröffentlichte Chatprotokolle, in denen rassistisches Gedankengut offensichtlich wurde.
Immer wieder fielen zuletzt Polizist*innen wegen Rassismus und rechter Gesinnung auf. In mehreren Bundesländern sind rechte Chatgruppen von Polizist*innen bekannt geworden. In Hessen wurden von Polizei-Computern die Adressen verschiedener Menschen abgerufen, die daraufhin Morddrohungen erhielten. Zwölf der Schreiben verschickte ein ehemaliger Polizist aus Bayern. In Mecklenburg-Vorpommern wurde bekannt, dass ein Beamter zur rechten Gruppe “Nordkreuz” gehörte und sich illegal ein privates Waffenarsenal anlegte.
Weil sich diese Fälle häuften, wurde die Forderung nach einer Studie zu Rassismus und Rechtsextremismus in der Polizei laut. In dieser Woche wurde nun bekannt, dass sogar zwei Studien geplant sind - allerdings beschäftigt sich keine explizit mit Rassismus innerhalb der Polizei. Eine Studie soll sich laut Innenminister Seehofer mit Rassismus in der Gesellschaft befassen, die andere mit den veränderten Arbeitsbedingungen bei der Polizei.
Findet ihr das einen guten Ansatz, durch den die Polizei nicht isoliert in die rechte Ecke gestellt wird? Oder ist es für euch ein fauler Kompromiss, der die offensichtliche Probleme vertuscht?
#polizeistudie #polizei #polizeigewalt #rassismus #police #policebrutality #racism #wdrdoku #dokumentation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33422</a:t>
                      </a:r>
                    </a:p>
                  </a:txBody>
                  <a:tcPr/>
                </a:tc>
                <a:extLst>
                  <a:ext uri="{0D108BD9-81ED-4DB2-BD59-A6C34878D82A}">
                    <a16:rowId xmlns:a16="http://schemas.microsoft.com/office/drawing/2014/main" val="1481364198"/>
                  </a:ext>
                </a:extLst>
              </a:tr>
            </a:tbl>
          </a:graphicData>
        </a:graphic>
      </p:graphicFrame>
      <p:sp>
        <p:nvSpPr>
          <p:cNvPr id="4" name="Text Placeholder 3">
            <a:extLst>
              <a:ext uri="{FF2B5EF4-FFF2-40B4-BE49-F238E27FC236}">
                <a16:creationId xmlns:a16="http://schemas.microsoft.com/office/drawing/2014/main" id="{60121E71-7687-4EAB-B309-E1CB6EA11759}"/>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2344984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D41F5-1A2C-43FC-BF3E-5FE9DC8E1608}"/>
              </a:ext>
            </a:extLst>
          </p:cNvPr>
          <p:cNvSpPr>
            <a:spLocks noGrp="1"/>
          </p:cNvSpPr>
          <p:nvPr>
            <p:ph type="title"/>
          </p:nvPr>
        </p:nvSpPr>
        <p:spPr/>
        <p:txBody>
          <a:bodyPr/>
          <a:lstStyle/>
          <a:p>
            <a:r>
              <a:rPr lang="en-US"/>
              <a:t>Instagram Posts Table | wdrdoku - 12 of 26</a:t>
            </a:r>
          </a:p>
        </p:txBody>
      </p:sp>
      <p:graphicFrame>
        <p:nvGraphicFramePr>
          <p:cNvPr id="5" name="Table Placeholder 4">
            <a:extLst>
              <a:ext uri="{FF2B5EF4-FFF2-40B4-BE49-F238E27FC236}">
                <a16:creationId xmlns:a16="http://schemas.microsoft.com/office/drawing/2014/main" id="{BAD01B1B-C26F-40B2-8BD1-1412AC65A795}"/>
              </a:ext>
            </a:extLst>
          </p:cNvPr>
          <p:cNvGraphicFramePr>
            <a:graphicFrameLocks noGrp="1"/>
          </p:cNvGraphicFramePr>
          <p:nvPr>
            <p:ph type="tbl" sz="quarter" idx="13"/>
            <p:extLst>
              <p:ext uri="{D42A27DB-BD31-4B8C-83A1-F6EECF244321}">
                <p14:modId xmlns:p14="http://schemas.microsoft.com/office/powerpoint/2010/main" val="2197045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12981808"/>
                    </a:ext>
                  </a:extLst>
                </a:gridCol>
                <a:gridCol w="1481327">
                  <a:extLst>
                    <a:ext uri="{9D8B030D-6E8A-4147-A177-3AD203B41FA5}">
                      <a16:colId xmlns:a16="http://schemas.microsoft.com/office/drawing/2014/main" val="139509716"/>
                    </a:ext>
                  </a:extLst>
                </a:gridCol>
                <a:gridCol w="493776">
                  <a:extLst>
                    <a:ext uri="{9D8B030D-6E8A-4147-A177-3AD203B41FA5}">
                      <a16:colId xmlns:a16="http://schemas.microsoft.com/office/drawing/2014/main" val="1565130026"/>
                    </a:ext>
                  </a:extLst>
                </a:gridCol>
                <a:gridCol w="493776">
                  <a:extLst>
                    <a:ext uri="{9D8B030D-6E8A-4147-A177-3AD203B41FA5}">
                      <a16:colId xmlns:a16="http://schemas.microsoft.com/office/drawing/2014/main" val="1707275803"/>
                    </a:ext>
                  </a:extLst>
                </a:gridCol>
                <a:gridCol w="493776">
                  <a:extLst>
                    <a:ext uri="{9D8B030D-6E8A-4147-A177-3AD203B41FA5}">
                      <a16:colId xmlns:a16="http://schemas.microsoft.com/office/drawing/2014/main" val="1576686752"/>
                    </a:ext>
                  </a:extLst>
                </a:gridCol>
                <a:gridCol w="493776">
                  <a:extLst>
                    <a:ext uri="{9D8B030D-6E8A-4147-A177-3AD203B41FA5}">
                      <a16:colId xmlns:a16="http://schemas.microsoft.com/office/drawing/2014/main" val="3333743646"/>
                    </a:ext>
                  </a:extLst>
                </a:gridCol>
                <a:gridCol w="493776">
                  <a:extLst>
                    <a:ext uri="{9D8B030D-6E8A-4147-A177-3AD203B41FA5}">
                      <a16:colId xmlns:a16="http://schemas.microsoft.com/office/drawing/2014/main" val="2618236598"/>
                    </a:ext>
                  </a:extLst>
                </a:gridCol>
                <a:gridCol w="493776">
                  <a:extLst>
                    <a:ext uri="{9D8B030D-6E8A-4147-A177-3AD203B41FA5}">
                      <a16:colId xmlns:a16="http://schemas.microsoft.com/office/drawing/2014/main" val="530587887"/>
                    </a:ext>
                  </a:extLst>
                </a:gridCol>
                <a:gridCol w="493776">
                  <a:extLst>
                    <a:ext uri="{9D8B030D-6E8A-4147-A177-3AD203B41FA5}">
                      <a16:colId xmlns:a16="http://schemas.microsoft.com/office/drawing/2014/main" val="60400987"/>
                    </a:ext>
                  </a:extLst>
                </a:gridCol>
                <a:gridCol w="493776">
                  <a:extLst>
                    <a:ext uri="{9D8B030D-6E8A-4147-A177-3AD203B41FA5}">
                      <a16:colId xmlns:a16="http://schemas.microsoft.com/office/drawing/2014/main" val="3366553207"/>
                    </a:ext>
                  </a:extLst>
                </a:gridCol>
                <a:gridCol w="493776">
                  <a:extLst>
                    <a:ext uri="{9D8B030D-6E8A-4147-A177-3AD203B41FA5}">
                      <a16:colId xmlns:a16="http://schemas.microsoft.com/office/drawing/2014/main" val="911994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1604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- 2020-10-21 15:02:20</a:t>
                      </a:r>
                      <a:r>
                        <a:rPr kumimoji="0" lang="de-DE" sz="1000" b="0" i="0" u="none" strike="noStrike" kern="1200" cap="none" spc="0" normalizeH="0" baseline="0" noProof="0">
                          <a:ln>
                            <a:noFill/>
                          </a:ln>
                          <a:solidFill>
                            <a:prstClr val="black"/>
                          </a:solidFill>
                          <a:effectLst/>
                          <a:uLnTx/>
                          <a:uFillTx/>
                          <a:latin typeface="+mn-lt"/>
                          <a:ea typeface="+mn-ea"/>
                          <a:cs typeface="+mn-cs"/>
                        </a:rPr>
                        <a:t>
 TRIGGERWARNUNG: Dieser Post erzählt einen Fall von Polizeigewalt.
——
"Ein Mucks, dann hau ich dir ein Paar ins Gesicht, dass du deine Zähne aufsammeln kannst", schreit der Polizist. Es sind heftige Szenen, festgehalten auf einem Handyvideo.
Zuvor ist eine Routinekontrolle der Gewerbeaufsicht und der Polizei in einer Dortmunder Shishabar eskaliert. Die Besitzerin Aouatef Mimouni ist einen Polizisten angegangen, als dieser die Kasse der Bar öffnete. Es kommt zu Beleidigungen und einer Rangelei. Dann schlägt ein Polizist Mimouni ins Gesicht, drückt sie im Hinterhof auf den Boden und droht ihr weitere Gewalt an.
Eine gerechtfertigte Reaktion, um die aufgebrachte Frau zu beruhigen, urteilt die Staatsanwaltschaft später, nachdem der Vorfall polizeiintern aufgearbeitet worden ist. Überzogene, rassistisch motivierte Gewalt, sagen die Geschädigte und ihre Anwältin Lisa Grüter. Der Beamte soll gesagt habe, mit einer deutschen Frau wäre er nicht so umgegangen.
Diese Aussage ist nicht belegt, passt für Lisa Grüter aber ins Bild. Sie habe in ihrem Arbeitsalltag regelmäßig mit rassistisch motivierter Polizeigewalt zu tun. "Manche Mandanten berichten beiläufig, fast schon routiniert davon, wie sie auf den Polizeiwachen behandelt, beleidigt und misshandelt worden sind", sagt sie.
Das vermeintlich überzogene Auftreten der Polizei in Shisha-Bars ist ihr dabei - auch unabhängig vom Umgang mit ihrer Mandantin - schon lange ein Dorn im Auge. Mit anlasslosen Kontrollen würden normale Gewerbetreibende mit ausländischen Wurzeln regelmäßig pauschal kriminalisiert, oft unter dem Vorwand, Clan-Kriminalität bekämpfen zu wollen. Frau Mimouni und ihre Familie seien aber zum Beispiel kein Teil eines Clans gewesen, sagt Grüter, sonder einfach nur eine Familie, die eine Shisha-Bar betrieben hat.
#polizei #polizeigewalt #rassismus #police #polizeistudie #policebrutality #racism #wdrdoku #dokumentation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29884</a:t>
                      </a:r>
                    </a:p>
                  </a:txBody>
                  <a:tcPr/>
                </a:tc>
                <a:extLst>
                  <a:ext uri="{0D108BD9-81ED-4DB2-BD59-A6C34878D82A}">
                    <a16:rowId xmlns:a16="http://schemas.microsoft.com/office/drawing/2014/main" val="3723126269"/>
                  </a:ext>
                </a:extLst>
              </a:tr>
            </a:tbl>
          </a:graphicData>
        </a:graphic>
      </p:graphicFrame>
      <p:sp>
        <p:nvSpPr>
          <p:cNvPr id="4" name="Text Placeholder 3">
            <a:extLst>
              <a:ext uri="{FF2B5EF4-FFF2-40B4-BE49-F238E27FC236}">
                <a16:creationId xmlns:a16="http://schemas.microsoft.com/office/drawing/2014/main" id="{9869BC77-D15A-4BB5-BCE7-EE9323CE4B3D}"/>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302600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9F013-398F-4F96-9B92-2D93F11CD49B}"/>
              </a:ext>
            </a:extLst>
          </p:cNvPr>
          <p:cNvSpPr>
            <a:spLocks noGrp="1"/>
          </p:cNvSpPr>
          <p:nvPr>
            <p:ph type="title"/>
          </p:nvPr>
        </p:nvSpPr>
        <p:spPr/>
        <p:txBody>
          <a:bodyPr/>
          <a:lstStyle/>
          <a:p>
            <a:r>
              <a:rPr lang="en-US"/>
              <a:t>Instagram Posts Table | wdrdoku - 13 of 26</a:t>
            </a:r>
          </a:p>
        </p:txBody>
      </p:sp>
      <p:graphicFrame>
        <p:nvGraphicFramePr>
          <p:cNvPr id="5" name="Table Placeholder 4">
            <a:extLst>
              <a:ext uri="{FF2B5EF4-FFF2-40B4-BE49-F238E27FC236}">
                <a16:creationId xmlns:a16="http://schemas.microsoft.com/office/drawing/2014/main" id="{D4F374E2-9C8A-49F1-95DF-87A7D269C613}"/>
              </a:ext>
            </a:extLst>
          </p:cNvPr>
          <p:cNvGraphicFramePr>
            <a:graphicFrameLocks noGrp="1"/>
          </p:cNvGraphicFramePr>
          <p:nvPr>
            <p:ph type="tbl" sz="quarter" idx="13"/>
            <p:extLst>
              <p:ext uri="{D42A27DB-BD31-4B8C-83A1-F6EECF244321}">
                <p14:modId xmlns:p14="http://schemas.microsoft.com/office/powerpoint/2010/main" val="1595236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46287879"/>
                    </a:ext>
                  </a:extLst>
                </a:gridCol>
                <a:gridCol w="1481327">
                  <a:extLst>
                    <a:ext uri="{9D8B030D-6E8A-4147-A177-3AD203B41FA5}">
                      <a16:colId xmlns:a16="http://schemas.microsoft.com/office/drawing/2014/main" val="2540855083"/>
                    </a:ext>
                  </a:extLst>
                </a:gridCol>
                <a:gridCol w="493776">
                  <a:extLst>
                    <a:ext uri="{9D8B030D-6E8A-4147-A177-3AD203B41FA5}">
                      <a16:colId xmlns:a16="http://schemas.microsoft.com/office/drawing/2014/main" val="3832114328"/>
                    </a:ext>
                  </a:extLst>
                </a:gridCol>
                <a:gridCol w="493776">
                  <a:extLst>
                    <a:ext uri="{9D8B030D-6E8A-4147-A177-3AD203B41FA5}">
                      <a16:colId xmlns:a16="http://schemas.microsoft.com/office/drawing/2014/main" val="3376092912"/>
                    </a:ext>
                  </a:extLst>
                </a:gridCol>
                <a:gridCol w="493776">
                  <a:extLst>
                    <a:ext uri="{9D8B030D-6E8A-4147-A177-3AD203B41FA5}">
                      <a16:colId xmlns:a16="http://schemas.microsoft.com/office/drawing/2014/main" val="1630314114"/>
                    </a:ext>
                  </a:extLst>
                </a:gridCol>
                <a:gridCol w="493776">
                  <a:extLst>
                    <a:ext uri="{9D8B030D-6E8A-4147-A177-3AD203B41FA5}">
                      <a16:colId xmlns:a16="http://schemas.microsoft.com/office/drawing/2014/main" val="3356712879"/>
                    </a:ext>
                  </a:extLst>
                </a:gridCol>
                <a:gridCol w="493776">
                  <a:extLst>
                    <a:ext uri="{9D8B030D-6E8A-4147-A177-3AD203B41FA5}">
                      <a16:colId xmlns:a16="http://schemas.microsoft.com/office/drawing/2014/main" val="3054474944"/>
                    </a:ext>
                  </a:extLst>
                </a:gridCol>
                <a:gridCol w="493776">
                  <a:extLst>
                    <a:ext uri="{9D8B030D-6E8A-4147-A177-3AD203B41FA5}">
                      <a16:colId xmlns:a16="http://schemas.microsoft.com/office/drawing/2014/main" val="4044231366"/>
                    </a:ext>
                  </a:extLst>
                </a:gridCol>
                <a:gridCol w="493776">
                  <a:extLst>
                    <a:ext uri="{9D8B030D-6E8A-4147-A177-3AD203B41FA5}">
                      <a16:colId xmlns:a16="http://schemas.microsoft.com/office/drawing/2014/main" val="3357745027"/>
                    </a:ext>
                  </a:extLst>
                </a:gridCol>
                <a:gridCol w="493776">
                  <a:extLst>
                    <a:ext uri="{9D8B030D-6E8A-4147-A177-3AD203B41FA5}">
                      <a16:colId xmlns:a16="http://schemas.microsoft.com/office/drawing/2014/main" val="2756006439"/>
                    </a:ext>
                  </a:extLst>
                </a:gridCol>
                <a:gridCol w="493776">
                  <a:extLst>
                    <a:ext uri="{9D8B030D-6E8A-4147-A177-3AD203B41FA5}">
                      <a16:colId xmlns:a16="http://schemas.microsoft.com/office/drawing/2014/main" val="2907671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6031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- 2020-10-20 14:59:46</a:t>
                      </a:r>
                      <a:r>
                        <a:rPr kumimoji="0" lang="de-DE" sz="1000" b="0" i="0" u="none" strike="noStrike" kern="1200" cap="none" spc="0" normalizeH="0" baseline="0" noProof="0">
                          <a:ln>
                            <a:noFill/>
                          </a:ln>
                          <a:solidFill>
                            <a:prstClr val="black"/>
                          </a:solidFill>
                          <a:effectLst/>
                          <a:uLnTx/>
                          <a:uFillTx/>
                          <a:latin typeface="+mn-lt"/>
                          <a:ea typeface="+mn-ea"/>
                          <a:cs typeface="+mn-cs"/>
                        </a:rPr>
                        <a:t>
 TRIGGERWARNUNG: Dieser Post erzählt einen Fall von illegaler Polizeigewalt.
——
Kurz nach dem Mord an CDU-Politiker Walter Lübcke durch einen Neonazi marschiert in Kassel die Partei Die Rechte auf. @miriam_hagelstein nimmt an der Gegendemo teil und will mit einigen anderen Demonstrierenden eine Straße blockieren, um die rechte Demo zu stören. Als sie sich auf den Asphalt setzen, greift ein Polizist zum Pfefferspray und sprüht es den Demonstrierenden ins Gesicht. Mehrere von ihnen erleiden Reizungen. Die Blockade wird gewaltsam aufgelöst. Miriam sagt: Die Polizei war klar in der Überzahl, hätte die Demonstrierenden auch ohne eine Eskalation wegtragen können.
Die Staatsanwaltschaft ermittelt. Dass die Anzeige, die ein Linkenpolitiker im Anschluss stellte, Erfolg haben wird, kann sie sich nur schwer vorstellen. „Es ist ein Problem, wenn Kolleg*innen gegen Kolleg*innen ermitteln“, sagt sie. Um lückenlos aufzuklären, brauche es eine unabhängige Behörde, die bei möglichen Vergehen von Beamt*innen die Ermittlungen übernehmen. Nur in drei Bundesländern gibt es bislang solche unabhängige Stellen. Diese dürfen allerdings nicht strafrechtlich ermitteln, sondern sind nur Akten einsehen und Stellungnahmen einholen.
Im Ausland ist das teilweise anders. „In Dänemark gibt es beispielsweise eine Behörde, die bei Fällen von Polizeigewalt ähnlich vorgehen darf wie die deutsche Staatsanwaltschaft in Deutschland. Die dänische „Polizeibeschwerdebehörde“ ist unabhängig und hat weitreichende Ermittlungsbefugnisse.“ Mehr dazu erfahrt ihr in der heutigen Story.
Wie seht ihr das? Sollte eine solche unabhängige Stelle auch in Deutschland zum Standard werden? Oder schürt eine solche Maßnahme nur das Misstrauen gegenüber der großen Mehrheit der Polizist*innen, die sich an die Regeln halten?
#polizei #polizeigewalt #police #policebrutality #dokumentation #wdrdoku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20270</a:t>
                      </a:r>
                    </a:p>
                  </a:txBody>
                  <a:tcPr/>
                </a:tc>
                <a:extLst>
                  <a:ext uri="{0D108BD9-81ED-4DB2-BD59-A6C34878D82A}">
                    <a16:rowId xmlns:a16="http://schemas.microsoft.com/office/drawing/2014/main" val="2774036205"/>
                  </a:ext>
                </a:extLst>
              </a:tr>
            </a:tbl>
          </a:graphicData>
        </a:graphic>
      </p:graphicFrame>
      <p:sp>
        <p:nvSpPr>
          <p:cNvPr id="4" name="Text Placeholder 3">
            <a:extLst>
              <a:ext uri="{FF2B5EF4-FFF2-40B4-BE49-F238E27FC236}">
                <a16:creationId xmlns:a16="http://schemas.microsoft.com/office/drawing/2014/main" id="{E221D13B-0B4F-478C-B353-D738561F70FE}"/>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3586542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81BD5-AFF5-41A3-A766-FA74C5231FC4}"/>
              </a:ext>
            </a:extLst>
          </p:cNvPr>
          <p:cNvSpPr>
            <a:spLocks noGrp="1"/>
          </p:cNvSpPr>
          <p:nvPr>
            <p:ph type="title"/>
          </p:nvPr>
        </p:nvSpPr>
        <p:spPr/>
        <p:txBody>
          <a:bodyPr/>
          <a:lstStyle/>
          <a:p>
            <a:r>
              <a:rPr lang="en-US"/>
              <a:t>Instagram Posts Table | wdrdoku - 14 of 26</a:t>
            </a:r>
          </a:p>
        </p:txBody>
      </p:sp>
      <p:graphicFrame>
        <p:nvGraphicFramePr>
          <p:cNvPr id="5" name="Table Placeholder 4">
            <a:extLst>
              <a:ext uri="{FF2B5EF4-FFF2-40B4-BE49-F238E27FC236}">
                <a16:creationId xmlns:a16="http://schemas.microsoft.com/office/drawing/2014/main" id="{E9DEAD98-5D76-44A8-BDD9-BFC7D169EDB6}"/>
              </a:ext>
            </a:extLst>
          </p:cNvPr>
          <p:cNvGraphicFramePr>
            <a:graphicFrameLocks noGrp="1"/>
          </p:cNvGraphicFramePr>
          <p:nvPr>
            <p:ph type="tbl" sz="quarter" idx="13"/>
            <p:extLst>
              <p:ext uri="{D42A27DB-BD31-4B8C-83A1-F6EECF244321}">
                <p14:modId xmlns:p14="http://schemas.microsoft.com/office/powerpoint/2010/main" val="1781890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32038901"/>
                    </a:ext>
                  </a:extLst>
                </a:gridCol>
                <a:gridCol w="1481327">
                  <a:extLst>
                    <a:ext uri="{9D8B030D-6E8A-4147-A177-3AD203B41FA5}">
                      <a16:colId xmlns:a16="http://schemas.microsoft.com/office/drawing/2014/main" val="1759992948"/>
                    </a:ext>
                  </a:extLst>
                </a:gridCol>
                <a:gridCol w="493776">
                  <a:extLst>
                    <a:ext uri="{9D8B030D-6E8A-4147-A177-3AD203B41FA5}">
                      <a16:colId xmlns:a16="http://schemas.microsoft.com/office/drawing/2014/main" val="2842051661"/>
                    </a:ext>
                  </a:extLst>
                </a:gridCol>
                <a:gridCol w="493776">
                  <a:extLst>
                    <a:ext uri="{9D8B030D-6E8A-4147-A177-3AD203B41FA5}">
                      <a16:colId xmlns:a16="http://schemas.microsoft.com/office/drawing/2014/main" val="1010025724"/>
                    </a:ext>
                  </a:extLst>
                </a:gridCol>
                <a:gridCol w="493776">
                  <a:extLst>
                    <a:ext uri="{9D8B030D-6E8A-4147-A177-3AD203B41FA5}">
                      <a16:colId xmlns:a16="http://schemas.microsoft.com/office/drawing/2014/main" val="2099909837"/>
                    </a:ext>
                  </a:extLst>
                </a:gridCol>
                <a:gridCol w="493776">
                  <a:extLst>
                    <a:ext uri="{9D8B030D-6E8A-4147-A177-3AD203B41FA5}">
                      <a16:colId xmlns:a16="http://schemas.microsoft.com/office/drawing/2014/main" val="3993858552"/>
                    </a:ext>
                  </a:extLst>
                </a:gridCol>
                <a:gridCol w="493776">
                  <a:extLst>
                    <a:ext uri="{9D8B030D-6E8A-4147-A177-3AD203B41FA5}">
                      <a16:colId xmlns:a16="http://schemas.microsoft.com/office/drawing/2014/main" val="994694211"/>
                    </a:ext>
                  </a:extLst>
                </a:gridCol>
                <a:gridCol w="493776">
                  <a:extLst>
                    <a:ext uri="{9D8B030D-6E8A-4147-A177-3AD203B41FA5}">
                      <a16:colId xmlns:a16="http://schemas.microsoft.com/office/drawing/2014/main" val="3255293622"/>
                    </a:ext>
                  </a:extLst>
                </a:gridCol>
                <a:gridCol w="493776">
                  <a:extLst>
                    <a:ext uri="{9D8B030D-6E8A-4147-A177-3AD203B41FA5}">
                      <a16:colId xmlns:a16="http://schemas.microsoft.com/office/drawing/2014/main" val="2009957577"/>
                    </a:ext>
                  </a:extLst>
                </a:gridCol>
                <a:gridCol w="493776">
                  <a:extLst>
                    <a:ext uri="{9D8B030D-6E8A-4147-A177-3AD203B41FA5}">
                      <a16:colId xmlns:a16="http://schemas.microsoft.com/office/drawing/2014/main" val="75727464"/>
                    </a:ext>
                  </a:extLst>
                </a:gridCol>
                <a:gridCol w="493776">
                  <a:extLst>
                    <a:ext uri="{9D8B030D-6E8A-4147-A177-3AD203B41FA5}">
                      <a16:colId xmlns:a16="http://schemas.microsoft.com/office/drawing/2014/main" val="4188916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5406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- 2020-10-19 15:02:06</a:t>
                      </a:r>
                      <a:r>
                        <a:rPr kumimoji="0" lang="de-DE" sz="1000" b="0" i="0" u="none" strike="noStrike" kern="1200" cap="none" spc="0" normalizeH="0" baseline="0" noProof="0">
                          <a:ln>
                            <a:noFill/>
                          </a:ln>
                          <a:solidFill>
                            <a:prstClr val="black"/>
                          </a:solidFill>
                          <a:effectLst/>
                          <a:uLnTx/>
                          <a:uFillTx/>
                          <a:latin typeface="+mn-lt"/>
                          <a:ea typeface="+mn-ea"/>
                          <a:cs typeface="+mn-cs"/>
                        </a:rPr>
                        <a:t>
 TRIGGERWARNUNG: Dieser Post erzählt einen Fall von illegaler Polizeigewalt.
——
Polizist*innen sind im Dienst selten allein – ob als Teil eines Duos im Streifendienst oder mit der Hundertschaft bei einer hitzigen Demonstration. Teamarbeit und Zusammenhalt sind bei der Polizei wichtige Werte, auch weil sie selbst immer wieder zu Opfern von Gewalt werden. Wer sich nicht auf seine Kolleg*innen verlassen kann, hat schnell ein Problem.
Laut Expert*innen kann dadurch ein „Corpsgeist“ entstehen: Wenn es Probleme gibt, werden diese bevorzugt untereinander geklärt. Wer sich gegen die eigenen Kolleg*innen stellt, gilt schnell als Verräter*in oder Nestbeschmutzer*in.
Für die Aufklärung von Fällen unerlaubter Polizeigewalt ist das ein Problem. Oft können nur anwesende Beamt*innen einen Vorfall verlässlich schildern. Schweigen oder lügen sie, steht Aussage gegen Aussage und es kommt meist nicht zur Anklage. Und: Ermittlungen innerhalb der Polizei verlaufen häufig im Sand.
Die Folge, sagen kritische Beobachter wie Prof. Tobias Singelnstein von der Bochumer Ruhr-Universität, ist eine mangelnde Fehlerkultur und Transparenz innerhalb der Polizei – und geringe Chancen für Opfer von Polizeigewalt, juristisch zu Gerechtigkeit zu kommen.
#polizei #polizeigewalt #police #policebrutality #dokumentation #wdrdoku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40677</a:t>
                      </a:r>
                    </a:p>
                  </a:txBody>
                  <a:tcPr/>
                </a:tc>
                <a:extLst>
                  <a:ext uri="{0D108BD9-81ED-4DB2-BD59-A6C34878D82A}">
                    <a16:rowId xmlns:a16="http://schemas.microsoft.com/office/drawing/2014/main" val="2506117643"/>
                  </a:ext>
                </a:extLst>
              </a:tr>
            </a:tbl>
          </a:graphicData>
        </a:graphic>
      </p:graphicFrame>
      <p:sp>
        <p:nvSpPr>
          <p:cNvPr id="4" name="Text Placeholder 3">
            <a:extLst>
              <a:ext uri="{FF2B5EF4-FFF2-40B4-BE49-F238E27FC236}">
                <a16:creationId xmlns:a16="http://schemas.microsoft.com/office/drawing/2014/main" id="{32FFF70B-3D85-4125-88F1-FE953D748EFE}"/>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686194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6E14-AA84-42B7-86CF-CAC68B4345C1}"/>
              </a:ext>
            </a:extLst>
          </p:cNvPr>
          <p:cNvSpPr>
            <a:spLocks noGrp="1"/>
          </p:cNvSpPr>
          <p:nvPr>
            <p:ph type="title"/>
          </p:nvPr>
        </p:nvSpPr>
        <p:spPr/>
        <p:txBody>
          <a:bodyPr/>
          <a:lstStyle/>
          <a:p>
            <a:r>
              <a:rPr lang="en-US"/>
              <a:t>Instagram Posts Table | wdrdoku - 15 of 26</a:t>
            </a:r>
          </a:p>
        </p:txBody>
      </p:sp>
      <p:graphicFrame>
        <p:nvGraphicFramePr>
          <p:cNvPr id="5" name="Table Placeholder 4">
            <a:extLst>
              <a:ext uri="{FF2B5EF4-FFF2-40B4-BE49-F238E27FC236}">
                <a16:creationId xmlns:a16="http://schemas.microsoft.com/office/drawing/2014/main" id="{ADBDC380-B300-41FF-8D15-71798B54A5BA}"/>
              </a:ext>
            </a:extLst>
          </p:cNvPr>
          <p:cNvGraphicFramePr>
            <a:graphicFrameLocks noGrp="1"/>
          </p:cNvGraphicFramePr>
          <p:nvPr>
            <p:ph type="tbl" sz="quarter" idx="13"/>
            <p:extLst>
              <p:ext uri="{D42A27DB-BD31-4B8C-83A1-F6EECF244321}">
                <p14:modId xmlns:p14="http://schemas.microsoft.com/office/powerpoint/2010/main" val="126278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07917373"/>
                    </a:ext>
                  </a:extLst>
                </a:gridCol>
                <a:gridCol w="1481327">
                  <a:extLst>
                    <a:ext uri="{9D8B030D-6E8A-4147-A177-3AD203B41FA5}">
                      <a16:colId xmlns:a16="http://schemas.microsoft.com/office/drawing/2014/main" val="4180816802"/>
                    </a:ext>
                  </a:extLst>
                </a:gridCol>
                <a:gridCol w="493776">
                  <a:extLst>
                    <a:ext uri="{9D8B030D-6E8A-4147-A177-3AD203B41FA5}">
                      <a16:colId xmlns:a16="http://schemas.microsoft.com/office/drawing/2014/main" val="2083318669"/>
                    </a:ext>
                  </a:extLst>
                </a:gridCol>
                <a:gridCol w="493776">
                  <a:extLst>
                    <a:ext uri="{9D8B030D-6E8A-4147-A177-3AD203B41FA5}">
                      <a16:colId xmlns:a16="http://schemas.microsoft.com/office/drawing/2014/main" val="3392635444"/>
                    </a:ext>
                  </a:extLst>
                </a:gridCol>
                <a:gridCol w="493776">
                  <a:extLst>
                    <a:ext uri="{9D8B030D-6E8A-4147-A177-3AD203B41FA5}">
                      <a16:colId xmlns:a16="http://schemas.microsoft.com/office/drawing/2014/main" val="840918686"/>
                    </a:ext>
                  </a:extLst>
                </a:gridCol>
                <a:gridCol w="493776">
                  <a:extLst>
                    <a:ext uri="{9D8B030D-6E8A-4147-A177-3AD203B41FA5}">
                      <a16:colId xmlns:a16="http://schemas.microsoft.com/office/drawing/2014/main" val="3674902403"/>
                    </a:ext>
                  </a:extLst>
                </a:gridCol>
                <a:gridCol w="493776">
                  <a:extLst>
                    <a:ext uri="{9D8B030D-6E8A-4147-A177-3AD203B41FA5}">
                      <a16:colId xmlns:a16="http://schemas.microsoft.com/office/drawing/2014/main" val="3858105814"/>
                    </a:ext>
                  </a:extLst>
                </a:gridCol>
                <a:gridCol w="493776">
                  <a:extLst>
                    <a:ext uri="{9D8B030D-6E8A-4147-A177-3AD203B41FA5}">
                      <a16:colId xmlns:a16="http://schemas.microsoft.com/office/drawing/2014/main" val="634064905"/>
                    </a:ext>
                  </a:extLst>
                </a:gridCol>
                <a:gridCol w="493776">
                  <a:extLst>
                    <a:ext uri="{9D8B030D-6E8A-4147-A177-3AD203B41FA5}">
                      <a16:colId xmlns:a16="http://schemas.microsoft.com/office/drawing/2014/main" val="336513978"/>
                    </a:ext>
                  </a:extLst>
                </a:gridCol>
                <a:gridCol w="493776">
                  <a:extLst>
                    <a:ext uri="{9D8B030D-6E8A-4147-A177-3AD203B41FA5}">
                      <a16:colId xmlns:a16="http://schemas.microsoft.com/office/drawing/2014/main" val="1516318902"/>
                    </a:ext>
                  </a:extLst>
                </a:gridCol>
                <a:gridCol w="493776">
                  <a:extLst>
                    <a:ext uri="{9D8B030D-6E8A-4147-A177-3AD203B41FA5}">
                      <a16:colId xmlns:a16="http://schemas.microsoft.com/office/drawing/2014/main" val="1293932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3824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- 2020-10-18 15:00:19</a:t>
                      </a:r>
                      <a:r>
                        <a:rPr kumimoji="0" lang="de-DE" sz="1000" b="0" i="0" u="none" strike="noStrike" kern="1200" cap="none" spc="0" normalizeH="0" baseline="0" noProof="0">
                          <a:ln>
                            <a:noFill/>
                          </a:ln>
                          <a:solidFill>
                            <a:prstClr val="black"/>
                          </a:solidFill>
                          <a:effectLst/>
                          <a:uLnTx/>
                          <a:uFillTx/>
                          <a:latin typeface="+mn-lt"/>
                          <a:ea typeface="+mn-ea"/>
                          <a:cs typeface="+mn-cs"/>
                        </a:rPr>
                        <a:t>
 TRIGGERWARNUNG: Dieser Post erzählt einen Fall von illegaler Polizeigewalt.
——
Svens Trauma verheilte nicht mit den körperlichen Wunden, die ihm vor vier Jahren durch die Schläge und Tritte von Polizeibeamt*innen zugefügt wurden. Das juristische Nachspiel dauerte bis Anfang dieses Jahres – und richtete sich nicht gegen die Täter, sondern gegen Sven selbst. Die Polizei hatte ihn wegen Widerstands gegen die Staatsgewalt angezeigt. Die Beamten, die auf ihn einprügelten, sind hingegen bis heute nicht angeklagt worden.
Das ist keine Ausnahme, sondern eher die Regel. Von den etwa 2000 Fällen von angezeigter Polizeigewalt, die von den deutschen Staatsanwaltschaften jährlich bearbeitet werden, kommt es in weniger zwei Prozent zu einer Anklage durch die Staatsanwaltschaft. In weniger als einem Prozent der Fälle werden die Täter*innen tatsächlich verurteilt.
#polizei #polizeigewalt #police #policebrutality #dokumentation #wdrdoku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57670</a:t>
                      </a:r>
                    </a:p>
                  </a:txBody>
                  <a:tcPr/>
                </a:tc>
                <a:extLst>
                  <a:ext uri="{0D108BD9-81ED-4DB2-BD59-A6C34878D82A}">
                    <a16:rowId xmlns:a16="http://schemas.microsoft.com/office/drawing/2014/main" val="490156106"/>
                  </a:ext>
                </a:extLst>
              </a:tr>
            </a:tbl>
          </a:graphicData>
        </a:graphic>
      </p:graphicFrame>
      <p:sp>
        <p:nvSpPr>
          <p:cNvPr id="4" name="Text Placeholder 3">
            <a:extLst>
              <a:ext uri="{FF2B5EF4-FFF2-40B4-BE49-F238E27FC236}">
                <a16:creationId xmlns:a16="http://schemas.microsoft.com/office/drawing/2014/main" id="{03EA39A5-70D9-4686-B44E-CEF18E527369}"/>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4223782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B258-D7B9-485C-BF64-AD4813AA21F9}"/>
              </a:ext>
            </a:extLst>
          </p:cNvPr>
          <p:cNvSpPr>
            <a:spLocks noGrp="1"/>
          </p:cNvSpPr>
          <p:nvPr>
            <p:ph type="title"/>
          </p:nvPr>
        </p:nvSpPr>
        <p:spPr/>
        <p:txBody>
          <a:bodyPr/>
          <a:lstStyle/>
          <a:p>
            <a:r>
              <a:rPr lang="en-US"/>
              <a:t>Instagram Posts Table | wdrdoku - 16 of 26</a:t>
            </a:r>
          </a:p>
        </p:txBody>
      </p:sp>
      <p:graphicFrame>
        <p:nvGraphicFramePr>
          <p:cNvPr id="5" name="Table Placeholder 4">
            <a:extLst>
              <a:ext uri="{FF2B5EF4-FFF2-40B4-BE49-F238E27FC236}">
                <a16:creationId xmlns:a16="http://schemas.microsoft.com/office/drawing/2014/main" id="{33C46BFB-230A-4990-8675-3BCA2DFC6AC5}"/>
              </a:ext>
            </a:extLst>
          </p:cNvPr>
          <p:cNvGraphicFramePr>
            <a:graphicFrameLocks noGrp="1"/>
          </p:cNvGraphicFramePr>
          <p:nvPr>
            <p:ph type="tbl" sz="quarter" idx="13"/>
            <p:extLst>
              <p:ext uri="{D42A27DB-BD31-4B8C-83A1-F6EECF244321}">
                <p14:modId xmlns:p14="http://schemas.microsoft.com/office/powerpoint/2010/main" val="1261013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51699781"/>
                    </a:ext>
                  </a:extLst>
                </a:gridCol>
                <a:gridCol w="1481327">
                  <a:extLst>
                    <a:ext uri="{9D8B030D-6E8A-4147-A177-3AD203B41FA5}">
                      <a16:colId xmlns:a16="http://schemas.microsoft.com/office/drawing/2014/main" val="2155348572"/>
                    </a:ext>
                  </a:extLst>
                </a:gridCol>
                <a:gridCol w="493776">
                  <a:extLst>
                    <a:ext uri="{9D8B030D-6E8A-4147-A177-3AD203B41FA5}">
                      <a16:colId xmlns:a16="http://schemas.microsoft.com/office/drawing/2014/main" val="3007165927"/>
                    </a:ext>
                  </a:extLst>
                </a:gridCol>
                <a:gridCol w="493776">
                  <a:extLst>
                    <a:ext uri="{9D8B030D-6E8A-4147-A177-3AD203B41FA5}">
                      <a16:colId xmlns:a16="http://schemas.microsoft.com/office/drawing/2014/main" val="2243527428"/>
                    </a:ext>
                  </a:extLst>
                </a:gridCol>
                <a:gridCol w="493776">
                  <a:extLst>
                    <a:ext uri="{9D8B030D-6E8A-4147-A177-3AD203B41FA5}">
                      <a16:colId xmlns:a16="http://schemas.microsoft.com/office/drawing/2014/main" val="3393871441"/>
                    </a:ext>
                  </a:extLst>
                </a:gridCol>
                <a:gridCol w="493776">
                  <a:extLst>
                    <a:ext uri="{9D8B030D-6E8A-4147-A177-3AD203B41FA5}">
                      <a16:colId xmlns:a16="http://schemas.microsoft.com/office/drawing/2014/main" val="312833212"/>
                    </a:ext>
                  </a:extLst>
                </a:gridCol>
                <a:gridCol w="493776">
                  <a:extLst>
                    <a:ext uri="{9D8B030D-6E8A-4147-A177-3AD203B41FA5}">
                      <a16:colId xmlns:a16="http://schemas.microsoft.com/office/drawing/2014/main" val="370150358"/>
                    </a:ext>
                  </a:extLst>
                </a:gridCol>
                <a:gridCol w="493776">
                  <a:extLst>
                    <a:ext uri="{9D8B030D-6E8A-4147-A177-3AD203B41FA5}">
                      <a16:colId xmlns:a16="http://schemas.microsoft.com/office/drawing/2014/main" val="40271381"/>
                    </a:ext>
                  </a:extLst>
                </a:gridCol>
                <a:gridCol w="493776">
                  <a:extLst>
                    <a:ext uri="{9D8B030D-6E8A-4147-A177-3AD203B41FA5}">
                      <a16:colId xmlns:a16="http://schemas.microsoft.com/office/drawing/2014/main" val="3656277230"/>
                    </a:ext>
                  </a:extLst>
                </a:gridCol>
                <a:gridCol w="493776">
                  <a:extLst>
                    <a:ext uri="{9D8B030D-6E8A-4147-A177-3AD203B41FA5}">
                      <a16:colId xmlns:a16="http://schemas.microsoft.com/office/drawing/2014/main" val="2587515637"/>
                    </a:ext>
                  </a:extLst>
                </a:gridCol>
                <a:gridCol w="493776">
                  <a:extLst>
                    <a:ext uri="{9D8B030D-6E8A-4147-A177-3AD203B41FA5}">
                      <a16:colId xmlns:a16="http://schemas.microsoft.com/office/drawing/2014/main" val="3393085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55439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- 2020-10-17 17:05:37</a:t>
                      </a:r>
                      <a:r>
                        <a:rPr kumimoji="0" lang="de-DE" sz="1000" b="0" i="0" u="none" strike="noStrike" kern="1200" cap="none" spc="0" normalizeH="0" baseline="0" noProof="0">
                          <a:ln>
                            <a:noFill/>
                          </a:ln>
                          <a:solidFill>
                            <a:prstClr val="black"/>
                          </a:solidFill>
                          <a:effectLst/>
                          <a:uLnTx/>
                          <a:uFillTx/>
                          <a:latin typeface="+mn-lt"/>
                          <a:ea typeface="+mn-ea"/>
                          <a:cs typeface="+mn-cs"/>
                        </a:rPr>
                        <a:t>
 TRIGGERWARNUNG: Dieser Post erzählt einen Fall von illegaler Polizeigewalt.
——
Eigentlich wollte Sven nur einen Streit schlichten. 
Als ein Mann im Sommer 2016 vor der Toilette eines Fast-Food-Restaurants zwei Frauen anpöbelt, geht er dazwischen und wird ein Handgemenge verwickelt. Das Personal ruft die Polizei – und für Sven beginnt eine Leidenszeit, die bis heute andauert. Die Beamt*innen schlagen und treten ihn mehrfach, beleidigen ihn homophob und sperren ihn für mehrere Stunden ein. Bis heute hat er mental mit den Folgen der Ereignisse zu kämpfen.
Immer wieder kommt es zu Gewalt durch Polizeibeamt*innen, nicht nur in den USA, sondern auch in Deutschland. In vielen Fällen, als letzter Ausweg, ist sie ein legitimes Mittel, um Recht und Ordnung durchzusetzen. Doch immer wieder kommt es zu unangemessener Brutalität. Forscher der Ruhr-Uni Bochum gehen von bis zu 10.000 Fällen illegaler Polizeigewalt jährlich aus. Eine genaue Schätzung ist aber wegen der hohen Dunkelziffer schwierig.
Die ganze Woche über stellen wir auf unserem Kanal die Opfer von Polizeigewalt vor, sprechen über Ursachen für die schlechte Aufklärungsrate und mögliche Lösungsansätze. Auch die stellenweise rassistischen Strukturen in Polizeibehörden werden eine Rolle spielen.
Habt ihr Erfahrungen mit Polizeigewalt gemacht?
#polizei #polizeigewalt #police #policebrutality #dokumentation #wdrdoku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43171</a:t>
                      </a:r>
                    </a:p>
                  </a:txBody>
                  <a:tcPr/>
                </a:tc>
                <a:extLst>
                  <a:ext uri="{0D108BD9-81ED-4DB2-BD59-A6C34878D82A}">
                    <a16:rowId xmlns:a16="http://schemas.microsoft.com/office/drawing/2014/main" val="3449771324"/>
                  </a:ext>
                </a:extLst>
              </a:tr>
            </a:tbl>
          </a:graphicData>
        </a:graphic>
      </p:graphicFrame>
      <p:sp>
        <p:nvSpPr>
          <p:cNvPr id="4" name="Text Placeholder 3">
            <a:extLst>
              <a:ext uri="{FF2B5EF4-FFF2-40B4-BE49-F238E27FC236}">
                <a16:creationId xmlns:a16="http://schemas.microsoft.com/office/drawing/2014/main" id="{7FE0FC19-33BE-4304-80FC-3EE69F69DE0E}"/>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2696162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A0FD-68F1-4EA8-B2DD-A287A5D3EF7C}"/>
              </a:ext>
            </a:extLst>
          </p:cNvPr>
          <p:cNvSpPr>
            <a:spLocks noGrp="1"/>
          </p:cNvSpPr>
          <p:nvPr>
            <p:ph type="title"/>
          </p:nvPr>
        </p:nvSpPr>
        <p:spPr/>
        <p:txBody>
          <a:bodyPr/>
          <a:lstStyle/>
          <a:p>
            <a:r>
              <a:rPr lang="en-US"/>
              <a:t>Instagram Posts Table | wdrdoku - 17 of 26</a:t>
            </a:r>
          </a:p>
        </p:txBody>
      </p:sp>
      <p:graphicFrame>
        <p:nvGraphicFramePr>
          <p:cNvPr id="5" name="Table Placeholder 4">
            <a:extLst>
              <a:ext uri="{FF2B5EF4-FFF2-40B4-BE49-F238E27FC236}">
                <a16:creationId xmlns:a16="http://schemas.microsoft.com/office/drawing/2014/main" id="{69CF5868-E9C6-410E-94D4-76F2B2B74B8F}"/>
              </a:ext>
            </a:extLst>
          </p:cNvPr>
          <p:cNvGraphicFramePr>
            <a:graphicFrameLocks noGrp="1"/>
          </p:cNvGraphicFramePr>
          <p:nvPr>
            <p:ph type="tbl" sz="quarter" idx="13"/>
            <p:extLst>
              <p:ext uri="{D42A27DB-BD31-4B8C-83A1-F6EECF244321}">
                <p14:modId xmlns:p14="http://schemas.microsoft.com/office/powerpoint/2010/main" val="35791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98009065"/>
                    </a:ext>
                  </a:extLst>
                </a:gridCol>
                <a:gridCol w="1481327">
                  <a:extLst>
                    <a:ext uri="{9D8B030D-6E8A-4147-A177-3AD203B41FA5}">
                      <a16:colId xmlns:a16="http://schemas.microsoft.com/office/drawing/2014/main" val="156688765"/>
                    </a:ext>
                  </a:extLst>
                </a:gridCol>
                <a:gridCol w="493776">
                  <a:extLst>
                    <a:ext uri="{9D8B030D-6E8A-4147-A177-3AD203B41FA5}">
                      <a16:colId xmlns:a16="http://schemas.microsoft.com/office/drawing/2014/main" val="2655348437"/>
                    </a:ext>
                  </a:extLst>
                </a:gridCol>
                <a:gridCol w="493776">
                  <a:extLst>
                    <a:ext uri="{9D8B030D-6E8A-4147-A177-3AD203B41FA5}">
                      <a16:colId xmlns:a16="http://schemas.microsoft.com/office/drawing/2014/main" val="2634877051"/>
                    </a:ext>
                  </a:extLst>
                </a:gridCol>
                <a:gridCol w="493776">
                  <a:extLst>
                    <a:ext uri="{9D8B030D-6E8A-4147-A177-3AD203B41FA5}">
                      <a16:colId xmlns:a16="http://schemas.microsoft.com/office/drawing/2014/main" val="2663110315"/>
                    </a:ext>
                  </a:extLst>
                </a:gridCol>
                <a:gridCol w="493776">
                  <a:extLst>
                    <a:ext uri="{9D8B030D-6E8A-4147-A177-3AD203B41FA5}">
                      <a16:colId xmlns:a16="http://schemas.microsoft.com/office/drawing/2014/main" val="462295469"/>
                    </a:ext>
                  </a:extLst>
                </a:gridCol>
                <a:gridCol w="493776">
                  <a:extLst>
                    <a:ext uri="{9D8B030D-6E8A-4147-A177-3AD203B41FA5}">
                      <a16:colId xmlns:a16="http://schemas.microsoft.com/office/drawing/2014/main" val="775772946"/>
                    </a:ext>
                  </a:extLst>
                </a:gridCol>
                <a:gridCol w="493776">
                  <a:extLst>
                    <a:ext uri="{9D8B030D-6E8A-4147-A177-3AD203B41FA5}">
                      <a16:colId xmlns:a16="http://schemas.microsoft.com/office/drawing/2014/main" val="1243637754"/>
                    </a:ext>
                  </a:extLst>
                </a:gridCol>
                <a:gridCol w="493776">
                  <a:extLst>
                    <a:ext uri="{9D8B030D-6E8A-4147-A177-3AD203B41FA5}">
                      <a16:colId xmlns:a16="http://schemas.microsoft.com/office/drawing/2014/main" val="3682247612"/>
                    </a:ext>
                  </a:extLst>
                </a:gridCol>
                <a:gridCol w="493776">
                  <a:extLst>
                    <a:ext uri="{9D8B030D-6E8A-4147-A177-3AD203B41FA5}">
                      <a16:colId xmlns:a16="http://schemas.microsoft.com/office/drawing/2014/main" val="578780221"/>
                    </a:ext>
                  </a:extLst>
                </a:gridCol>
                <a:gridCol w="493776">
                  <a:extLst>
                    <a:ext uri="{9D8B030D-6E8A-4147-A177-3AD203B41FA5}">
                      <a16:colId xmlns:a16="http://schemas.microsoft.com/office/drawing/2014/main" val="1542458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96095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- 2020-10-16 15:03:53</a:t>
                      </a:r>
                      <a:r>
                        <a:rPr kumimoji="0" lang="de-DE" sz="1000" b="0" i="0" u="none" strike="noStrike" kern="1200" cap="none" spc="0" normalizeH="0" baseline="0" noProof="0">
                          <a:ln>
                            <a:noFill/>
                          </a:ln>
                          <a:solidFill>
                            <a:prstClr val="black"/>
                          </a:solidFill>
                          <a:effectLst/>
                          <a:uLnTx/>
                          <a:uFillTx/>
                          <a:latin typeface="+mn-lt"/>
                          <a:ea typeface="+mn-ea"/>
                          <a:cs typeface="+mn-cs"/>
                        </a:rPr>
                        <a:t>
 An Heiligabend im Jahr 2017 stirbt Keno. Seine Familie ist bei ihm.
Keno findet seine letzte Ruhestätte im Meer, vor der Küste von Norderney – seinem zweiten Zuhause.
Jetzt kann Keno Adler sein, wie er sich das vor seinem Tod gewünscht hat.
#wdr #wdrdoku #menschenhautnah #adrenoleukodystrophie #todkrankekinder #kinderpalliativversorgung #krankheit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80506</a:t>
                      </a:r>
                    </a:p>
                  </a:txBody>
                  <a:tcPr/>
                </a:tc>
                <a:extLst>
                  <a:ext uri="{0D108BD9-81ED-4DB2-BD59-A6C34878D82A}">
                    <a16:rowId xmlns:a16="http://schemas.microsoft.com/office/drawing/2014/main" val="2770624306"/>
                  </a:ext>
                </a:extLst>
              </a:tr>
            </a:tbl>
          </a:graphicData>
        </a:graphic>
      </p:graphicFrame>
      <p:sp>
        <p:nvSpPr>
          <p:cNvPr id="4" name="Text Placeholder 3">
            <a:extLst>
              <a:ext uri="{FF2B5EF4-FFF2-40B4-BE49-F238E27FC236}">
                <a16:creationId xmlns:a16="http://schemas.microsoft.com/office/drawing/2014/main" id="{B29BA20A-61D1-4F20-8561-D405CAD1D75F}"/>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817214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C2EC1-F73E-49EE-AF8C-357B22DC0FED}"/>
              </a:ext>
            </a:extLst>
          </p:cNvPr>
          <p:cNvSpPr>
            <a:spLocks noGrp="1"/>
          </p:cNvSpPr>
          <p:nvPr>
            <p:ph type="title"/>
          </p:nvPr>
        </p:nvSpPr>
        <p:spPr/>
        <p:txBody>
          <a:bodyPr/>
          <a:lstStyle/>
          <a:p>
            <a:r>
              <a:rPr lang="en-US"/>
              <a:t>Instagram Posts Table | wdrdoku - 18 of 26</a:t>
            </a:r>
          </a:p>
        </p:txBody>
      </p:sp>
      <p:graphicFrame>
        <p:nvGraphicFramePr>
          <p:cNvPr id="5" name="Table Placeholder 4">
            <a:extLst>
              <a:ext uri="{FF2B5EF4-FFF2-40B4-BE49-F238E27FC236}">
                <a16:creationId xmlns:a16="http://schemas.microsoft.com/office/drawing/2014/main" id="{E446CF3D-CD4F-48D5-A156-D42D03A26559}"/>
              </a:ext>
            </a:extLst>
          </p:cNvPr>
          <p:cNvGraphicFramePr>
            <a:graphicFrameLocks noGrp="1"/>
          </p:cNvGraphicFramePr>
          <p:nvPr>
            <p:ph type="tbl" sz="quarter" idx="13"/>
            <p:extLst>
              <p:ext uri="{D42A27DB-BD31-4B8C-83A1-F6EECF244321}">
                <p14:modId xmlns:p14="http://schemas.microsoft.com/office/powerpoint/2010/main" val="4055466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05798560"/>
                    </a:ext>
                  </a:extLst>
                </a:gridCol>
                <a:gridCol w="1481327">
                  <a:extLst>
                    <a:ext uri="{9D8B030D-6E8A-4147-A177-3AD203B41FA5}">
                      <a16:colId xmlns:a16="http://schemas.microsoft.com/office/drawing/2014/main" val="640618452"/>
                    </a:ext>
                  </a:extLst>
                </a:gridCol>
                <a:gridCol w="493776">
                  <a:extLst>
                    <a:ext uri="{9D8B030D-6E8A-4147-A177-3AD203B41FA5}">
                      <a16:colId xmlns:a16="http://schemas.microsoft.com/office/drawing/2014/main" val="2937651520"/>
                    </a:ext>
                  </a:extLst>
                </a:gridCol>
                <a:gridCol w="493776">
                  <a:extLst>
                    <a:ext uri="{9D8B030D-6E8A-4147-A177-3AD203B41FA5}">
                      <a16:colId xmlns:a16="http://schemas.microsoft.com/office/drawing/2014/main" val="2913366401"/>
                    </a:ext>
                  </a:extLst>
                </a:gridCol>
                <a:gridCol w="493776">
                  <a:extLst>
                    <a:ext uri="{9D8B030D-6E8A-4147-A177-3AD203B41FA5}">
                      <a16:colId xmlns:a16="http://schemas.microsoft.com/office/drawing/2014/main" val="2482654932"/>
                    </a:ext>
                  </a:extLst>
                </a:gridCol>
                <a:gridCol w="493776">
                  <a:extLst>
                    <a:ext uri="{9D8B030D-6E8A-4147-A177-3AD203B41FA5}">
                      <a16:colId xmlns:a16="http://schemas.microsoft.com/office/drawing/2014/main" val="2484315733"/>
                    </a:ext>
                  </a:extLst>
                </a:gridCol>
                <a:gridCol w="493776">
                  <a:extLst>
                    <a:ext uri="{9D8B030D-6E8A-4147-A177-3AD203B41FA5}">
                      <a16:colId xmlns:a16="http://schemas.microsoft.com/office/drawing/2014/main" val="31641091"/>
                    </a:ext>
                  </a:extLst>
                </a:gridCol>
                <a:gridCol w="493776">
                  <a:extLst>
                    <a:ext uri="{9D8B030D-6E8A-4147-A177-3AD203B41FA5}">
                      <a16:colId xmlns:a16="http://schemas.microsoft.com/office/drawing/2014/main" val="338616314"/>
                    </a:ext>
                  </a:extLst>
                </a:gridCol>
                <a:gridCol w="493776">
                  <a:extLst>
                    <a:ext uri="{9D8B030D-6E8A-4147-A177-3AD203B41FA5}">
                      <a16:colId xmlns:a16="http://schemas.microsoft.com/office/drawing/2014/main" val="997924618"/>
                    </a:ext>
                  </a:extLst>
                </a:gridCol>
                <a:gridCol w="493776">
                  <a:extLst>
                    <a:ext uri="{9D8B030D-6E8A-4147-A177-3AD203B41FA5}">
                      <a16:colId xmlns:a16="http://schemas.microsoft.com/office/drawing/2014/main" val="2856720385"/>
                    </a:ext>
                  </a:extLst>
                </a:gridCol>
                <a:gridCol w="493776">
                  <a:extLst>
                    <a:ext uri="{9D8B030D-6E8A-4147-A177-3AD203B41FA5}">
                      <a16:colId xmlns:a16="http://schemas.microsoft.com/office/drawing/2014/main" val="1537902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1693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- 2020-10-15 15:13:00</a:t>
                      </a:r>
                      <a:r>
                        <a:rPr kumimoji="0" lang="de-DE" sz="1000" b="0" i="0" u="none" strike="noStrike" kern="1200" cap="none" spc="0" normalizeH="0" baseline="0" noProof="0">
                          <a:ln>
                            <a:noFill/>
                          </a:ln>
                          <a:solidFill>
                            <a:prstClr val="black"/>
                          </a:solidFill>
                          <a:effectLst/>
                          <a:uLnTx/>
                          <a:uFillTx/>
                          <a:latin typeface="+mn-lt"/>
                          <a:ea typeface="+mn-ea"/>
                          <a:cs typeface="+mn-cs"/>
                        </a:rPr>
                        <a:t>
 November 2015. Fünf Jahre lebt Keno nun mit seiner Krankheit. Keno wohnt nicht mehr zu Hause. Seine Mutter Karin hat die Entscheidung getroffen, ihn in ein Heim zu geben.
Keno ist nun 14, ein Teenager. Als Keno zu Hause wohnte, gab es für Mutter Karin kaum Privatsphäre. Das Klinikpersonal ging ein und aus, um Keno zu betreuen.
Trotzdem plagt die Mutter dauernd ein schlechtes Gewissen und die Angst vor dem, was kommen wird.
#wdr #wdrdoku #menschenhautnah #adrenoleukodystrophie #todkrankekinder #kinderpalliativversorgung #krankheit @kinderpalliativzentrum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27968</a:t>
                      </a:r>
                    </a:p>
                  </a:txBody>
                  <a:tcPr/>
                </a:tc>
                <a:extLst>
                  <a:ext uri="{0D108BD9-81ED-4DB2-BD59-A6C34878D82A}">
                    <a16:rowId xmlns:a16="http://schemas.microsoft.com/office/drawing/2014/main" val="576599629"/>
                  </a:ext>
                </a:extLst>
              </a:tr>
            </a:tbl>
          </a:graphicData>
        </a:graphic>
      </p:graphicFrame>
      <p:sp>
        <p:nvSpPr>
          <p:cNvPr id="4" name="Text Placeholder 3">
            <a:extLst>
              <a:ext uri="{FF2B5EF4-FFF2-40B4-BE49-F238E27FC236}">
                <a16:creationId xmlns:a16="http://schemas.microsoft.com/office/drawing/2014/main" id="{4974A5F6-4FCB-47AB-85A5-EFC356243102}"/>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3078025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93A19-5824-4416-A7D8-588CA2D7A84F}"/>
              </a:ext>
            </a:extLst>
          </p:cNvPr>
          <p:cNvSpPr>
            <a:spLocks noGrp="1"/>
          </p:cNvSpPr>
          <p:nvPr>
            <p:ph type="title"/>
          </p:nvPr>
        </p:nvSpPr>
        <p:spPr/>
        <p:txBody>
          <a:bodyPr/>
          <a:lstStyle/>
          <a:p>
            <a:r>
              <a:rPr lang="en-US"/>
              <a:t>Instagram Posts Table | wdrdoku - 19 of 26</a:t>
            </a:r>
          </a:p>
        </p:txBody>
      </p:sp>
      <p:graphicFrame>
        <p:nvGraphicFramePr>
          <p:cNvPr id="5" name="Table Placeholder 4">
            <a:extLst>
              <a:ext uri="{FF2B5EF4-FFF2-40B4-BE49-F238E27FC236}">
                <a16:creationId xmlns:a16="http://schemas.microsoft.com/office/drawing/2014/main" id="{5801AD8A-9EDD-4E1C-B638-E31C007F3453}"/>
              </a:ext>
            </a:extLst>
          </p:cNvPr>
          <p:cNvGraphicFramePr>
            <a:graphicFrameLocks noGrp="1"/>
          </p:cNvGraphicFramePr>
          <p:nvPr>
            <p:ph type="tbl" sz="quarter" idx="13"/>
            <p:extLst>
              <p:ext uri="{D42A27DB-BD31-4B8C-83A1-F6EECF244321}">
                <p14:modId xmlns:p14="http://schemas.microsoft.com/office/powerpoint/2010/main" val="3273330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90530768"/>
                    </a:ext>
                  </a:extLst>
                </a:gridCol>
                <a:gridCol w="1481327">
                  <a:extLst>
                    <a:ext uri="{9D8B030D-6E8A-4147-A177-3AD203B41FA5}">
                      <a16:colId xmlns:a16="http://schemas.microsoft.com/office/drawing/2014/main" val="192595177"/>
                    </a:ext>
                  </a:extLst>
                </a:gridCol>
                <a:gridCol w="493776">
                  <a:extLst>
                    <a:ext uri="{9D8B030D-6E8A-4147-A177-3AD203B41FA5}">
                      <a16:colId xmlns:a16="http://schemas.microsoft.com/office/drawing/2014/main" val="3443937143"/>
                    </a:ext>
                  </a:extLst>
                </a:gridCol>
                <a:gridCol w="493776">
                  <a:extLst>
                    <a:ext uri="{9D8B030D-6E8A-4147-A177-3AD203B41FA5}">
                      <a16:colId xmlns:a16="http://schemas.microsoft.com/office/drawing/2014/main" val="734521719"/>
                    </a:ext>
                  </a:extLst>
                </a:gridCol>
                <a:gridCol w="493776">
                  <a:extLst>
                    <a:ext uri="{9D8B030D-6E8A-4147-A177-3AD203B41FA5}">
                      <a16:colId xmlns:a16="http://schemas.microsoft.com/office/drawing/2014/main" val="1814448410"/>
                    </a:ext>
                  </a:extLst>
                </a:gridCol>
                <a:gridCol w="493776">
                  <a:extLst>
                    <a:ext uri="{9D8B030D-6E8A-4147-A177-3AD203B41FA5}">
                      <a16:colId xmlns:a16="http://schemas.microsoft.com/office/drawing/2014/main" val="2760817023"/>
                    </a:ext>
                  </a:extLst>
                </a:gridCol>
                <a:gridCol w="493776">
                  <a:extLst>
                    <a:ext uri="{9D8B030D-6E8A-4147-A177-3AD203B41FA5}">
                      <a16:colId xmlns:a16="http://schemas.microsoft.com/office/drawing/2014/main" val="3193705860"/>
                    </a:ext>
                  </a:extLst>
                </a:gridCol>
                <a:gridCol w="493776">
                  <a:extLst>
                    <a:ext uri="{9D8B030D-6E8A-4147-A177-3AD203B41FA5}">
                      <a16:colId xmlns:a16="http://schemas.microsoft.com/office/drawing/2014/main" val="2480658739"/>
                    </a:ext>
                  </a:extLst>
                </a:gridCol>
                <a:gridCol w="493776">
                  <a:extLst>
                    <a:ext uri="{9D8B030D-6E8A-4147-A177-3AD203B41FA5}">
                      <a16:colId xmlns:a16="http://schemas.microsoft.com/office/drawing/2014/main" val="2189888548"/>
                    </a:ext>
                  </a:extLst>
                </a:gridCol>
                <a:gridCol w="493776">
                  <a:extLst>
                    <a:ext uri="{9D8B030D-6E8A-4147-A177-3AD203B41FA5}">
                      <a16:colId xmlns:a16="http://schemas.microsoft.com/office/drawing/2014/main" val="4109169712"/>
                    </a:ext>
                  </a:extLst>
                </a:gridCol>
                <a:gridCol w="493776">
                  <a:extLst>
                    <a:ext uri="{9D8B030D-6E8A-4147-A177-3AD203B41FA5}">
                      <a16:colId xmlns:a16="http://schemas.microsoft.com/office/drawing/2014/main" val="1659665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13991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- 2020-10-14 15:10:01</a:t>
                      </a:r>
                      <a:r>
                        <a:rPr kumimoji="0" lang="de-DE" sz="1000" b="0" i="0" u="none" strike="noStrike" kern="1200" cap="none" spc="0" normalizeH="0" baseline="0" noProof="0">
                          <a:ln>
                            <a:noFill/>
                          </a:ln>
                          <a:solidFill>
                            <a:prstClr val="black"/>
                          </a:solidFill>
                          <a:effectLst/>
                          <a:uLnTx/>
                          <a:uFillTx/>
                          <a:latin typeface="+mn-lt"/>
                          <a:ea typeface="+mn-ea"/>
                          <a:cs typeface="+mn-cs"/>
                        </a:rPr>
                        <a:t>
 Keno wird in den Jahren seiner Krankheit von einem Palliativteam des Kinderpalliativzentrums Datteln versorgt. Das Zentrum ist damals das erste seiner Art in Deutschland.
Sie können Kenos Krankheit nicht heilen, aber die Schmerzen lindern und der Familie den Alltag erleichtern. 2010 sind solche ambulanten Palliativteams eine Seltenheit und auf die Unterstützung durch Spenden angewiesen.
Heutzutage haben Kinder in Deutschland mit einer lebenslimitierenden Krankheit einen gesetzlichen Anspruch auf eine häusliche Palliativversorgung. Damit sind unter anderem die Kosten für Ärzt*innen und Pfleger*innen abgedeckt. Doch viele Bereiche bleiben weiterhin spendenfinanziert. 
#wdr #wdrdoku #todkrankekinder #kinderpalliativversorgung #krankheit #adrenoleukodystrophie #menschenhautnah
@kinderpalliativzentrum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32237</a:t>
                      </a:r>
                    </a:p>
                  </a:txBody>
                  <a:tcPr/>
                </a:tc>
                <a:extLst>
                  <a:ext uri="{0D108BD9-81ED-4DB2-BD59-A6C34878D82A}">
                    <a16:rowId xmlns:a16="http://schemas.microsoft.com/office/drawing/2014/main" val="1698416709"/>
                  </a:ext>
                </a:extLst>
              </a:tr>
            </a:tbl>
          </a:graphicData>
        </a:graphic>
      </p:graphicFrame>
      <p:sp>
        <p:nvSpPr>
          <p:cNvPr id="4" name="Text Placeholder 3">
            <a:extLst>
              <a:ext uri="{FF2B5EF4-FFF2-40B4-BE49-F238E27FC236}">
                <a16:creationId xmlns:a16="http://schemas.microsoft.com/office/drawing/2014/main" id="{7E9804A2-CB80-4FF0-8AB8-7341B2914C01}"/>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11723202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D0E18-ACBF-4A0A-B744-ADF1E9658330}"/>
              </a:ext>
            </a:extLst>
          </p:cNvPr>
          <p:cNvSpPr>
            <a:spLocks noGrp="1"/>
          </p:cNvSpPr>
          <p:nvPr>
            <p:ph type="title"/>
          </p:nvPr>
        </p:nvSpPr>
        <p:spPr/>
        <p:txBody>
          <a:bodyPr/>
          <a:lstStyle/>
          <a:p>
            <a:r>
              <a:rPr lang="en-US"/>
              <a:t>Instagram Posts Table | wdrdoku - 20 of 26</a:t>
            </a:r>
          </a:p>
        </p:txBody>
      </p:sp>
      <p:graphicFrame>
        <p:nvGraphicFramePr>
          <p:cNvPr id="5" name="Table Placeholder 4">
            <a:extLst>
              <a:ext uri="{FF2B5EF4-FFF2-40B4-BE49-F238E27FC236}">
                <a16:creationId xmlns:a16="http://schemas.microsoft.com/office/drawing/2014/main" id="{53C768B9-CF96-4F02-AA3D-E8B37F7D9D84}"/>
              </a:ext>
            </a:extLst>
          </p:cNvPr>
          <p:cNvGraphicFramePr>
            <a:graphicFrameLocks noGrp="1"/>
          </p:cNvGraphicFramePr>
          <p:nvPr>
            <p:ph type="tbl" sz="quarter" idx="13"/>
            <p:extLst>
              <p:ext uri="{D42A27DB-BD31-4B8C-83A1-F6EECF244321}">
                <p14:modId xmlns:p14="http://schemas.microsoft.com/office/powerpoint/2010/main" val="3452740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26519317"/>
                    </a:ext>
                  </a:extLst>
                </a:gridCol>
                <a:gridCol w="1481327">
                  <a:extLst>
                    <a:ext uri="{9D8B030D-6E8A-4147-A177-3AD203B41FA5}">
                      <a16:colId xmlns:a16="http://schemas.microsoft.com/office/drawing/2014/main" val="568836930"/>
                    </a:ext>
                  </a:extLst>
                </a:gridCol>
                <a:gridCol w="493776">
                  <a:extLst>
                    <a:ext uri="{9D8B030D-6E8A-4147-A177-3AD203B41FA5}">
                      <a16:colId xmlns:a16="http://schemas.microsoft.com/office/drawing/2014/main" val="3013880544"/>
                    </a:ext>
                  </a:extLst>
                </a:gridCol>
                <a:gridCol w="493776">
                  <a:extLst>
                    <a:ext uri="{9D8B030D-6E8A-4147-A177-3AD203B41FA5}">
                      <a16:colId xmlns:a16="http://schemas.microsoft.com/office/drawing/2014/main" val="2587738885"/>
                    </a:ext>
                  </a:extLst>
                </a:gridCol>
                <a:gridCol w="493776">
                  <a:extLst>
                    <a:ext uri="{9D8B030D-6E8A-4147-A177-3AD203B41FA5}">
                      <a16:colId xmlns:a16="http://schemas.microsoft.com/office/drawing/2014/main" val="3107831394"/>
                    </a:ext>
                  </a:extLst>
                </a:gridCol>
                <a:gridCol w="493776">
                  <a:extLst>
                    <a:ext uri="{9D8B030D-6E8A-4147-A177-3AD203B41FA5}">
                      <a16:colId xmlns:a16="http://schemas.microsoft.com/office/drawing/2014/main" val="955708560"/>
                    </a:ext>
                  </a:extLst>
                </a:gridCol>
                <a:gridCol w="493776">
                  <a:extLst>
                    <a:ext uri="{9D8B030D-6E8A-4147-A177-3AD203B41FA5}">
                      <a16:colId xmlns:a16="http://schemas.microsoft.com/office/drawing/2014/main" val="1626294219"/>
                    </a:ext>
                  </a:extLst>
                </a:gridCol>
                <a:gridCol w="493776">
                  <a:extLst>
                    <a:ext uri="{9D8B030D-6E8A-4147-A177-3AD203B41FA5}">
                      <a16:colId xmlns:a16="http://schemas.microsoft.com/office/drawing/2014/main" val="3480558177"/>
                    </a:ext>
                  </a:extLst>
                </a:gridCol>
                <a:gridCol w="493776">
                  <a:extLst>
                    <a:ext uri="{9D8B030D-6E8A-4147-A177-3AD203B41FA5}">
                      <a16:colId xmlns:a16="http://schemas.microsoft.com/office/drawing/2014/main" val="484113436"/>
                    </a:ext>
                  </a:extLst>
                </a:gridCol>
                <a:gridCol w="493776">
                  <a:extLst>
                    <a:ext uri="{9D8B030D-6E8A-4147-A177-3AD203B41FA5}">
                      <a16:colId xmlns:a16="http://schemas.microsoft.com/office/drawing/2014/main" val="2505570934"/>
                    </a:ext>
                  </a:extLst>
                </a:gridCol>
                <a:gridCol w="493776">
                  <a:extLst>
                    <a:ext uri="{9D8B030D-6E8A-4147-A177-3AD203B41FA5}">
                      <a16:colId xmlns:a16="http://schemas.microsoft.com/office/drawing/2014/main" val="1962900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8348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- 2020-10-13 15:03:17</a:t>
                      </a:r>
                      <a:r>
                        <a:rPr kumimoji="0" lang="de-DE" sz="1000" b="0" i="0" u="none" strike="noStrike" kern="1200" cap="none" spc="0" normalizeH="0" baseline="0" noProof="0">
                          <a:ln>
                            <a:noFill/>
                          </a:ln>
                          <a:solidFill>
                            <a:prstClr val="black"/>
                          </a:solidFill>
                          <a:effectLst/>
                          <a:uLnTx/>
                          <a:uFillTx/>
                          <a:latin typeface="+mn-lt"/>
                          <a:ea typeface="+mn-ea"/>
                          <a:cs typeface="+mn-cs"/>
                        </a:rPr>
                        <a:t>
 Es ist März 2011. Noch vor anderthalb Jahren war Keno ein ganz normaler Junge. Er war gut in der Schule, der Beste beim Fußballspielen.
Nun kann er nicht mehr richtig sprechen und nicht mehr laufen. 
Mutter Karin sieht ihren Sohn nach und nach verschwinden. Um damit umgehen zu können, bekommt sie psychologische Betreuung.
#wdr #wdrdoku #todkrankekinder #krankheit #erbkrankheit #palliativmedizin #kinderpalliativmedizin @kinderpalliativzentrum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00:13:27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44358</a:t>
                      </a:r>
                    </a:p>
                  </a:txBody>
                  <a:tcPr/>
                </a:tc>
                <a:extLst>
                  <a:ext uri="{0D108BD9-81ED-4DB2-BD59-A6C34878D82A}">
                    <a16:rowId xmlns:a16="http://schemas.microsoft.com/office/drawing/2014/main" val="3835536895"/>
                  </a:ext>
                </a:extLst>
              </a:tr>
            </a:tbl>
          </a:graphicData>
        </a:graphic>
      </p:graphicFrame>
      <p:sp>
        <p:nvSpPr>
          <p:cNvPr id="4" name="Text Placeholder 3">
            <a:extLst>
              <a:ext uri="{FF2B5EF4-FFF2-40B4-BE49-F238E27FC236}">
                <a16:creationId xmlns:a16="http://schemas.microsoft.com/office/drawing/2014/main" id="{0C0811F4-2DB0-4939-A655-828403268FFC}"/>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1567443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1C37E-DD37-4820-83DC-4CB7D2FB509C}"/>
              </a:ext>
            </a:extLst>
          </p:cNvPr>
          <p:cNvSpPr>
            <a:spLocks noGrp="1"/>
          </p:cNvSpPr>
          <p:nvPr>
            <p:ph type="title"/>
          </p:nvPr>
        </p:nvSpPr>
        <p:spPr/>
        <p:txBody>
          <a:bodyPr/>
          <a:lstStyle/>
          <a:p>
            <a:r>
              <a:rPr lang="en-US"/>
              <a:t>Instagram Posts Table | wdrdoku - 21 of 26</a:t>
            </a:r>
          </a:p>
        </p:txBody>
      </p:sp>
      <p:graphicFrame>
        <p:nvGraphicFramePr>
          <p:cNvPr id="5" name="Table Placeholder 4">
            <a:extLst>
              <a:ext uri="{FF2B5EF4-FFF2-40B4-BE49-F238E27FC236}">
                <a16:creationId xmlns:a16="http://schemas.microsoft.com/office/drawing/2014/main" id="{E40A2076-144A-4C12-AE64-467FCF32E1E3}"/>
              </a:ext>
            </a:extLst>
          </p:cNvPr>
          <p:cNvGraphicFramePr>
            <a:graphicFrameLocks noGrp="1"/>
          </p:cNvGraphicFramePr>
          <p:nvPr>
            <p:ph type="tbl" sz="quarter" idx="13"/>
            <p:extLst>
              <p:ext uri="{D42A27DB-BD31-4B8C-83A1-F6EECF244321}">
                <p14:modId xmlns:p14="http://schemas.microsoft.com/office/powerpoint/2010/main" val="3921673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18742819"/>
                    </a:ext>
                  </a:extLst>
                </a:gridCol>
                <a:gridCol w="1481327">
                  <a:extLst>
                    <a:ext uri="{9D8B030D-6E8A-4147-A177-3AD203B41FA5}">
                      <a16:colId xmlns:a16="http://schemas.microsoft.com/office/drawing/2014/main" val="3821365907"/>
                    </a:ext>
                  </a:extLst>
                </a:gridCol>
                <a:gridCol w="493776">
                  <a:extLst>
                    <a:ext uri="{9D8B030D-6E8A-4147-A177-3AD203B41FA5}">
                      <a16:colId xmlns:a16="http://schemas.microsoft.com/office/drawing/2014/main" val="1634713987"/>
                    </a:ext>
                  </a:extLst>
                </a:gridCol>
                <a:gridCol w="493776">
                  <a:extLst>
                    <a:ext uri="{9D8B030D-6E8A-4147-A177-3AD203B41FA5}">
                      <a16:colId xmlns:a16="http://schemas.microsoft.com/office/drawing/2014/main" val="880701405"/>
                    </a:ext>
                  </a:extLst>
                </a:gridCol>
                <a:gridCol w="493776">
                  <a:extLst>
                    <a:ext uri="{9D8B030D-6E8A-4147-A177-3AD203B41FA5}">
                      <a16:colId xmlns:a16="http://schemas.microsoft.com/office/drawing/2014/main" val="85542469"/>
                    </a:ext>
                  </a:extLst>
                </a:gridCol>
                <a:gridCol w="493776">
                  <a:extLst>
                    <a:ext uri="{9D8B030D-6E8A-4147-A177-3AD203B41FA5}">
                      <a16:colId xmlns:a16="http://schemas.microsoft.com/office/drawing/2014/main" val="1299032731"/>
                    </a:ext>
                  </a:extLst>
                </a:gridCol>
                <a:gridCol w="493776">
                  <a:extLst>
                    <a:ext uri="{9D8B030D-6E8A-4147-A177-3AD203B41FA5}">
                      <a16:colId xmlns:a16="http://schemas.microsoft.com/office/drawing/2014/main" val="2367922916"/>
                    </a:ext>
                  </a:extLst>
                </a:gridCol>
                <a:gridCol w="493776">
                  <a:extLst>
                    <a:ext uri="{9D8B030D-6E8A-4147-A177-3AD203B41FA5}">
                      <a16:colId xmlns:a16="http://schemas.microsoft.com/office/drawing/2014/main" val="3052737378"/>
                    </a:ext>
                  </a:extLst>
                </a:gridCol>
                <a:gridCol w="493776">
                  <a:extLst>
                    <a:ext uri="{9D8B030D-6E8A-4147-A177-3AD203B41FA5}">
                      <a16:colId xmlns:a16="http://schemas.microsoft.com/office/drawing/2014/main" val="3097211012"/>
                    </a:ext>
                  </a:extLst>
                </a:gridCol>
                <a:gridCol w="493776">
                  <a:extLst>
                    <a:ext uri="{9D8B030D-6E8A-4147-A177-3AD203B41FA5}">
                      <a16:colId xmlns:a16="http://schemas.microsoft.com/office/drawing/2014/main" val="3805979181"/>
                    </a:ext>
                  </a:extLst>
                </a:gridCol>
                <a:gridCol w="493776">
                  <a:extLst>
                    <a:ext uri="{9D8B030D-6E8A-4147-A177-3AD203B41FA5}">
                      <a16:colId xmlns:a16="http://schemas.microsoft.com/office/drawing/2014/main" val="4169344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73041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- 2020-10-12 14:59:32</a:t>
                      </a:r>
                      <a:r>
                        <a:rPr kumimoji="0" lang="de-DE" sz="1000" b="0" i="0" u="none" strike="noStrike" kern="1200" cap="none" spc="0" normalizeH="0" baseline="0" noProof="0">
                          <a:ln>
                            <a:noFill/>
                          </a:ln>
                          <a:solidFill>
                            <a:prstClr val="black"/>
                          </a:solidFill>
                          <a:effectLst/>
                          <a:uLnTx/>
                          <a:uFillTx/>
                          <a:latin typeface="+mn-lt"/>
                          <a:ea typeface="+mn-ea"/>
                          <a:cs typeface="+mn-cs"/>
                        </a:rPr>
                        <a:t>
 Kenos Krankheit schränkt ihn immer weiter ein. Die Motorik geht nach und nach zurück, er hört schlechter, sieht kaum noch.
Das macht es für ihn unmöglich, sich mit seinen Schulkamerad*innen zu verständigen. Sie verstehen ihn nicht und er versteht sie nicht.
Keno ist immer öfter alleine, hat Angst. Der Tod ist zwischen Keno und seiner Mutter immer öfter Thema.
#wdrdoku #wdr #todkrankekinder #adrenoleukodystrophie #krankekinder #palliativmedizin @kinderpalliativzentrum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00:13:27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34774</a:t>
                      </a:r>
                    </a:p>
                  </a:txBody>
                  <a:tcPr/>
                </a:tc>
                <a:extLst>
                  <a:ext uri="{0D108BD9-81ED-4DB2-BD59-A6C34878D82A}">
                    <a16:rowId xmlns:a16="http://schemas.microsoft.com/office/drawing/2014/main" val="2722531839"/>
                  </a:ext>
                </a:extLst>
              </a:tr>
            </a:tbl>
          </a:graphicData>
        </a:graphic>
      </p:graphicFrame>
      <p:sp>
        <p:nvSpPr>
          <p:cNvPr id="4" name="Text Placeholder 3">
            <a:extLst>
              <a:ext uri="{FF2B5EF4-FFF2-40B4-BE49-F238E27FC236}">
                <a16:creationId xmlns:a16="http://schemas.microsoft.com/office/drawing/2014/main" id="{BC02F187-50C9-4F30-A13E-BAEDFE6BC0E8}"/>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1759674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9B999-B551-49F4-A801-60A1C2D34BFC}"/>
              </a:ext>
            </a:extLst>
          </p:cNvPr>
          <p:cNvSpPr>
            <a:spLocks noGrp="1"/>
          </p:cNvSpPr>
          <p:nvPr>
            <p:ph type="title"/>
          </p:nvPr>
        </p:nvSpPr>
        <p:spPr/>
        <p:txBody>
          <a:bodyPr/>
          <a:lstStyle/>
          <a:p>
            <a:r>
              <a:rPr lang="en-US"/>
              <a:t>Instagram Posts Table | wdrdoku - 22 of 26</a:t>
            </a:r>
          </a:p>
        </p:txBody>
      </p:sp>
      <p:graphicFrame>
        <p:nvGraphicFramePr>
          <p:cNvPr id="5" name="Table Placeholder 4">
            <a:extLst>
              <a:ext uri="{FF2B5EF4-FFF2-40B4-BE49-F238E27FC236}">
                <a16:creationId xmlns:a16="http://schemas.microsoft.com/office/drawing/2014/main" id="{3F01A268-55C8-48C1-AAF0-A6C6755A052B}"/>
              </a:ext>
            </a:extLst>
          </p:cNvPr>
          <p:cNvGraphicFramePr>
            <a:graphicFrameLocks noGrp="1"/>
          </p:cNvGraphicFramePr>
          <p:nvPr>
            <p:ph type="tbl" sz="quarter" idx="13"/>
            <p:extLst>
              <p:ext uri="{D42A27DB-BD31-4B8C-83A1-F6EECF244321}">
                <p14:modId xmlns:p14="http://schemas.microsoft.com/office/powerpoint/2010/main" val="322776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9586269"/>
                    </a:ext>
                  </a:extLst>
                </a:gridCol>
                <a:gridCol w="1481327">
                  <a:extLst>
                    <a:ext uri="{9D8B030D-6E8A-4147-A177-3AD203B41FA5}">
                      <a16:colId xmlns:a16="http://schemas.microsoft.com/office/drawing/2014/main" val="3445071141"/>
                    </a:ext>
                  </a:extLst>
                </a:gridCol>
                <a:gridCol w="493776">
                  <a:extLst>
                    <a:ext uri="{9D8B030D-6E8A-4147-A177-3AD203B41FA5}">
                      <a16:colId xmlns:a16="http://schemas.microsoft.com/office/drawing/2014/main" val="3707573941"/>
                    </a:ext>
                  </a:extLst>
                </a:gridCol>
                <a:gridCol w="493776">
                  <a:extLst>
                    <a:ext uri="{9D8B030D-6E8A-4147-A177-3AD203B41FA5}">
                      <a16:colId xmlns:a16="http://schemas.microsoft.com/office/drawing/2014/main" val="158032485"/>
                    </a:ext>
                  </a:extLst>
                </a:gridCol>
                <a:gridCol w="493776">
                  <a:extLst>
                    <a:ext uri="{9D8B030D-6E8A-4147-A177-3AD203B41FA5}">
                      <a16:colId xmlns:a16="http://schemas.microsoft.com/office/drawing/2014/main" val="1541034234"/>
                    </a:ext>
                  </a:extLst>
                </a:gridCol>
                <a:gridCol w="493776">
                  <a:extLst>
                    <a:ext uri="{9D8B030D-6E8A-4147-A177-3AD203B41FA5}">
                      <a16:colId xmlns:a16="http://schemas.microsoft.com/office/drawing/2014/main" val="2013214163"/>
                    </a:ext>
                  </a:extLst>
                </a:gridCol>
                <a:gridCol w="493776">
                  <a:extLst>
                    <a:ext uri="{9D8B030D-6E8A-4147-A177-3AD203B41FA5}">
                      <a16:colId xmlns:a16="http://schemas.microsoft.com/office/drawing/2014/main" val="497299511"/>
                    </a:ext>
                  </a:extLst>
                </a:gridCol>
                <a:gridCol w="493776">
                  <a:extLst>
                    <a:ext uri="{9D8B030D-6E8A-4147-A177-3AD203B41FA5}">
                      <a16:colId xmlns:a16="http://schemas.microsoft.com/office/drawing/2014/main" val="2490842986"/>
                    </a:ext>
                  </a:extLst>
                </a:gridCol>
                <a:gridCol w="493776">
                  <a:extLst>
                    <a:ext uri="{9D8B030D-6E8A-4147-A177-3AD203B41FA5}">
                      <a16:colId xmlns:a16="http://schemas.microsoft.com/office/drawing/2014/main" val="892651904"/>
                    </a:ext>
                  </a:extLst>
                </a:gridCol>
                <a:gridCol w="493776">
                  <a:extLst>
                    <a:ext uri="{9D8B030D-6E8A-4147-A177-3AD203B41FA5}">
                      <a16:colId xmlns:a16="http://schemas.microsoft.com/office/drawing/2014/main" val="3650853658"/>
                    </a:ext>
                  </a:extLst>
                </a:gridCol>
                <a:gridCol w="493776">
                  <a:extLst>
                    <a:ext uri="{9D8B030D-6E8A-4147-A177-3AD203B41FA5}">
                      <a16:colId xmlns:a16="http://schemas.microsoft.com/office/drawing/2014/main" val="3893761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8806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- 2020-10-11 14:58:36</a:t>
                      </a:r>
                      <a:r>
                        <a:rPr kumimoji="0" lang="de-DE" sz="1000" b="0" i="0" u="none" strike="noStrike" kern="1200" cap="none" spc="0" normalizeH="0" baseline="0" noProof="0">
                          <a:ln>
                            <a:noFill/>
                          </a:ln>
                          <a:solidFill>
                            <a:prstClr val="black"/>
                          </a:solidFill>
                          <a:effectLst/>
                          <a:uLnTx/>
                          <a:uFillTx/>
                          <a:latin typeface="+mn-lt"/>
                          <a:ea typeface="+mn-ea"/>
                          <a:cs typeface="+mn-cs"/>
                        </a:rPr>
                        <a:t>
 Ein Palliativteam der Kinderklinik Datteln versorgt Keno und seine Familie. Das Team kümmert sich dabei nicht nur um medizinische Fragen, sondern bereitet die Familie auch auf die kommenden Jahre vor. In Notfällen steht das Team rund um die Uhr zur Verfügung. 
Im Jahr 2010 sind solche ambulanten Palliativteams noch selten, besonders für Kinder. Viele Kinder sterben ohne diese Versorgung, oftmals qualvoll.
Neben dem Palliativteam unterstützt auch Integrationshelferin Sara den kranken Keno. Sie hilft ihm im Alltag und begleitet ihn in die Schule. Auch privat wächst sie mehr und mehr mit der Familie zusammen. Sie begleitet Keno und seine Mutter im Sommer 2010 auch mit auf die Insel Norderney. 
#wdrdoku #wdr #todkrankekinder #krankheit #adrenoleukodystrophie #palliativmedizin #palliativ @kinderpalliativzentrum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00:13:27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46975</a:t>
                      </a:r>
                    </a:p>
                  </a:txBody>
                  <a:tcPr/>
                </a:tc>
                <a:extLst>
                  <a:ext uri="{0D108BD9-81ED-4DB2-BD59-A6C34878D82A}">
                    <a16:rowId xmlns:a16="http://schemas.microsoft.com/office/drawing/2014/main" val="1444547972"/>
                  </a:ext>
                </a:extLst>
              </a:tr>
            </a:tbl>
          </a:graphicData>
        </a:graphic>
      </p:graphicFrame>
      <p:sp>
        <p:nvSpPr>
          <p:cNvPr id="4" name="Text Placeholder 3">
            <a:extLst>
              <a:ext uri="{FF2B5EF4-FFF2-40B4-BE49-F238E27FC236}">
                <a16:creationId xmlns:a16="http://schemas.microsoft.com/office/drawing/2014/main" id="{D1379740-6893-4A13-A64A-CBABA1737E5E}"/>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408617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49533-DACE-452D-85E5-011417B98E98}"/>
              </a:ext>
            </a:extLst>
          </p:cNvPr>
          <p:cNvSpPr>
            <a:spLocks noGrp="1"/>
          </p:cNvSpPr>
          <p:nvPr>
            <p:ph type="title"/>
          </p:nvPr>
        </p:nvSpPr>
        <p:spPr/>
        <p:txBody>
          <a:bodyPr/>
          <a:lstStyle/>
          <a:p>
            <a:r>
              <a:rPr lang="en-US"/>
              <a:t>Instagram Posts Table | wdrdoku - 23 of 26</a:t>
            </a:r>
          </a:p>
        </p:txBody>
      </p:sp>
      <p:graphicFrame>
        <p:nvGraphicFramePr>
          <p:cNvPr id="5" name="Table Placeholder 4">
            <a:extLst>
              <a:ext uri="{FF2B5EF4-FFF2-40B4-BE49-F238E27FC236}">
                <a16:creationId xmlns:a16="http://schemas.microsoft.com/office/drawing/2014/main" id="{6E89BCAB-C827-4F34-99F8-AF2A86FA87FD}"/>
              </a:ext>
            </a:extLst>
          </p:cNvPr>
          <p:cNvGraphicFramePr>
            <a:graphicFrameLocks noGrp="1"/>
          </p:cNvGraphicFramePr>
          <p:nvPr>
            <p:ph type="tbl" sz="quarter" idx="13"/>
            <p:extLst>
              <p:ext uri="{D42A27DB-BD31-4B8C-83A1-F6EECF244321}">
                <p14:modId xmlns:p14="http://schemas.microsoft.com/office/powerpoint/2010/main" val="173983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60397230"/>
                    </a:ext>
                  </a:extLst>
                </a:gridCol>
                <a:gridCol w="1481327">
                  <a:extLst>
                    <a:ext uri="{9D8B030D-6E8A-4147-A177-3AD203B41FA5}">
                      <a16:colId xmlns:a16="http://schemas.microsoft.com/office/drawing/2014/main" val="640481683"/>
                    </a:ext>
                  </a:extLst>
                </a:gridCol>
                <a:gridCol w="493776">
                  <a:extLst>
                    <a:ext uri="{9D8B030D-6E8A-4147-A177-3AD203B41FA5}">
                      <a16:colId xmlns:a16="http://schemas.microsoft.com/office/drawing/2014/main" val="1632712198"/>
                    </a:ext>
                  </a:extLst>
                </a:gridCol>
                <a:gridCol w="493776">
                  <a:extLst>
                    <a:ext uri="{9D8B030D-6E8A-4147-A177-3AD203B41FA5}">
                      <a16:colId xmlns:a16="http://schemas.microsoft.com/office/drawing/2014/main" val="1064858348"/>
                    </a:ext>
                  </a:extLst>
                </a:gridCol>
                <a:gridCol w="493776">
                  <a:extLst>
                    <a:ext uri="{9D8B030D-6E8A-4147-A177-3AD203B41FA5}">
                      <a16:colId xmlns:a16="http://schemas.microsoft.com/office/drawing/2014/main" val="2844754797"/>
                    </a:ext>
                  </a:extLst>
                </a:gridCol>
                <a:gridCol w="493776">
                  <a:extLst>
                    <a:ext uri="{9D8B030D-6E8A-4147-A177-3AD203B41FA5}">
                      <a16:colId xmlns:a16="http://schemas.microsoft.com/office/drawing/2014/main" val="2997563541"/>
                    </a:ext>
                  </a:extLst>
                </a:gridCol>
                <a:gridCol w="493776">
                  <a:extLst>
                    <a:ext uri="{9D8B030D-6E8A-4147-A177-3AD203B41FA5}">
                      <a16:colId xmlns:a16="http://schemas.microsoft.com/office/drawing/2014/main" val="3425906666"/>
                    </a:ext>
                  </a:extLst>
                </a:gridCol>
                <a:gridCol w="493776">
                  <a:extLst>
                    <a:ext uri="{9D8B030D-6E8A-4147-A177-3AD203B41FA5}">
                      <a16:colId xmlns:a16="http://schemas.microsoft.com/office/drawing/2014/main" val="640996244"/>
                    </a:ext>
                  </a:extLst>
                </a:gridCol>
                <a:gridCol w="493776">
                  <a:extLst>
                    <a:ext uri="{9D8B030D-6E8A-4147-A177-3AD203B41FA5}">
                      <a16:colId xmlns:a16="http://schemas.microsoft.com/office/drawing/2014/main" val="2050251942"/>
                    </a:ext>
                  </a:extLst>
                </a:gridCol>
                <a:gridCol w="493776">
                  <a:extLst>
                    <a:ext uri="{9D8B030D-6E8A-4147-A177-3AD203B41FA5}">
                      <a16:colId xmlns:a16="http://schemas.microsoft.com/office/drawing/2014/main" val="3499408380"/>
                    </a:ext>
                  </a:extLst>
                </a:gridCol>
                <a:gridCol w="493776">
                  <a:extLst>
                    <a:ext uri="{9D8B030D-6E8A-4147-A177-3AD203B41FA5}">
                      <a16:colId xmlns:a16="http://schemas.microsoft.com/office/drawing/2014/main" val="884871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3646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- 2020-10-10 15:00:12</a:t>
                      </a:r>
                      <a:r>
                        <a:rPr kumimoji="0" lang="de-DE" sz="1000" b="0" i="0" u="none" strike="noStrike" kern="1200" cap="none" spc="0" normalizeH="0" baseline="0" noProof="0">
                          <a:ln>
                            <a:noFill/>
                          </a:ln>
                          <a:solidFill>
                            <a:prstClr val="black"/>
                          </a:solidFill>
                          <a:effectLst/>
                          <a:uLnTx/>
                          <a:uFillTx/>
                          <a:latin typeface="+mn-lt"/>
                          <a:ea typeface="+mn-ea"/>
                          <a:cs typeface="+mn-cs"/>
                        </a:rPr>
                        <a:t>
 Das ist Keno im Jahr 2010. Ein paar Wochen zuvor haben die Ärzt*innen festgestellt, was dem Jungen fehlt: Keno hat Adrenoleukodystrophie, eine Erbkrankheit.
Sie glauben, dass Keno innerhalb der nächsten drei Jahre an seiner Krankheit sterben wird. 
Doch es kommt anders. Obwohl die Krankheit ihm nach und nach die Sinne nimmt und er später kaum mehr ansprechbar sein wird, lebt er weiter.
Ende 2017 stirbt Keno im Alter von 16 Jahren. Wir haben Keno und seine Mutter von Beginn der Krankheit bis zu Kenos Tod begleitet. Den Link in der Doku findet Ihr in der Bio.
Habt Ihr in Eurem Umfeld schon einmal erfahren, wie es ist, wenn junge Kinder sterben? 
#wdr #wdrdoku #todkrankekinder #krankekinder @kinderpalliativzentrum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39245</a:t>
                      </a:r>
                    </a:p>
                  </a:txBody>
                  <a:tcPr/>
                </a:tc>
                <a:extLst>
                  <a:ext uri="{0D108BD9-81ED-4DB2-BD59-A6C34878D82A}">
                    <a16:rowId xmlns:a16="http://schemas.microsoft.com/office/drawing/2014/main" val="2047896651"/>
                  </a:ext>
                </a:extLst>
              </a:tr>
            </a:tbl>
          </a:graphicData>
        </a:graphic>
      </p:graphicFrame>
      <p:sp>
        <p:nvSpPr>
          <p:cNvPr id="4" name="Text Placeholder 3">
            <a:extLst>
              <a:ext uri="{FF2B5EF4-FFF2-40B4-BE49-F238E27FC236}">
                <a16:creationId xmlns:a16="http://schemas.microsoft.com/office/drawing/2014/main" id="{3CA2821C-2116-49F6-8A1F-B0A119118BDC}"/>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460910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437C1-8111-4733-8CF7-37FC1BD646AA}"/>
              </a:ext>
            </a:extLst>
          </p:cNvPr>
          <p:cNvSpPr>
            <a:spLocks noGrp="1"/>
          </p:cNvSpPr>
          <p:nvPr>
            <p:ph type="title"/>
          </p:nvPr>
        </p:nvSpPr>
        <p:spPr/>
        <p:txBody>
          <a:bodyPr/>
          <a:lstStyle/>
          <a:p>
            <a:r>
              <a:rPr lang="en-US"/>
              <a:t>Instagram Posts Table | wdrdoku - 24 of 26</a:t>
            </a:r>
          </a:p>
        </p:txBody>
      </p:sp>
      <p:graphicFrame>
        <p:nvGraphicFramePr>
          <p:cNvPr id="5" name="Table Placeholder 4">
            <a:extLst>
              <a:ext uri="{FF2B5EF4-FFF2-40B4-BE49-F238E27FC236}">
                <a16:creationId xmlns:a16="http://schemas.microsoft.com/office/drawing/2014/main" id="{12F9F3FB-990F-46F1-BD45-1C8DC57CBA8A}"/>
              </a:ext>
            </a:extLst>
          </p:cNvPr>
          <p:cNvGraphicFramePr>
            <a:graphicFrameLocks noGrp="1"/>
          </p:cNvGraphicFramePr>
          <p:nvPr>
            <p:ph type="tbl" sz="quarter" idx="13"/>
            <p:extLst>
              <p:ext uri="{D42A27DB-BD31-4B8C-83A1-F6EECF244321}">
                <p14:modId xmlns:p14="http://schemas.microsoft.com/office/powerpoint/2010/main" val="1983119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5247038"/>
                    </a:ext>
                  </a:extLst>
                </a:gridCol>
                <a:gridCol w="1481327">
                  <a:extLst>
                    <a:ext uri="{9D8B030D-6E8A-4147-A177-3AD203B41FA5}">
                      <a16:colId xmlns:a16="http://schemas.microsoft.com/office/drawing/2014/main" val="1192447108"/>
                    </a:ext>
                  </a:extLst>
                </a:gridCol>
                <a:gridCol w="493776">
                  <a:extLst>
                    <a:ext uri="{9D8B030D-6E8A-4147-A177-3AD203B41FA5}">
                      <a16:colId xmlns:a16="http://schemas.microsoft.com/office/drawing/2014/main" val="698397494"/>
                    </a:ext>
                  </a:extLst>
                </a:gridCol>
                <a:gridCol w="493776">
                  <a:extLst>
                    <a:ext uri="{9D8B030D-6E8A-4147-A177-3AD203B41FA5}">
                      <a16:colId xmlns:a16="http://schemas.microsoft.com/office/drawing/2014/main" val="2944583428"/>
                    </a:ext>
                  </a:extLst>
                </a:gridCol>
                <a:gridCol w="493776">
                  <a:extLst>
                    <a:ext uri="{9D8B030D-6E8A-4147-A177-3AD203B41FA5}">
                      <a16:colId xmlns:a16="http://schemas.microsoft.com/office/drawing/2014/main" val="917387246"/>
                    </a:ext>
                  </a:extLst>
                </a:gridCol>
                <a:gridCol w="493776">
                  <a:extLst>
                    <a:ext uri="{9D8B030D-6E8A-4147-A177-3AD203B41FA5}">
                      <a16:colId xmlns:a16="http://schemas.microsoft.com/office/drawing/2014/main" val="3557711989"/>
                    </a:ext>
                  </a:extLst>
                </a:gridCol>
                <a:gridCol w="493776">
                  <a:extLst>
                    <a:ext uri="{9D8B030D-6E8A-4147-A177-3AD203B41FA5}">
                      <a16:colId xmlns:a16="http://schemas.microsoft.com/office/drawing/2014/main" val="4039543410"/>
                    </a:ext>
                  </a:extLst>
                </a:gridCol>
                <a:gridCol w="493776">
                  <a:extLst>
                    <a:ext uri="{9D8B030D-6E8A-4147-A177-3AD203B41FA5}">
                      <a16:colId xmlns:a16="http://schemas.microsoft.com/office/drawing/2014/main" val="2877626205"/>
                    </a:ext>
                  </a:extLst>
                </a:gridCol>
                <a:gridCol w="493776">
                  <a:extLst>
                    <a:ext uri="{9D8B030D-6E8A-4147-A177-3AD203B41FA5}">
                      <a16:colId xmlns:a16="http://schemas.microsoft.com/office/drawing/2014/main" val="2813708579"/>
                    </a:ext>
                  </a:extLst>
                </a:gridCol>
                <a:gridCol w="493776">
                  <a:extLst>
                    <a:ext uri="{9D8B030D-6E8A-4147-A177-3AD203B41FA5}">
                      <a16:colId xmlns:a16="http://schemas.microsoft.com/office/drawing/2014/main" val="2582353985"/>
                    </a:ext>
                  </a:extLst>
                </a:gridCol>
                <a:gridCol w="493776">
                  <a:extLst>
                    <a:ext uri="{9D8B030D-6E8A-4147-A177-3AD203B41FA5}">
                      <a16:colId xmlns:a16="http://schemas.microsoft.com/office/drawing/2014/main" val="3112084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4749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- 2020-10-09 15:34:31</a:t>
                      </a:r>
                      <a:r>
                        <a:rPr kumimoji="0" lang="de-DE" sz="1000" b="0" i="0" u="none" strike="noStrike" kern="1200" cap="none" spc="0" normalizeH="0" baseline="0" noProof="0">
                          <a:ln>
                            <a:noFill/>
                          </a:ln>
                          <a:solidFill>
                            <a:prstClr val="black"/>
                          </a:solidFill>
                          <a:effectLst/>
                          <a:uLnTx/>
                          <a:uFillTx/>
                          <a:latin typeface="+mn-lt"/>
                          <a:ea typeface="+mn-ea"/>
                          <a:cs typeface="+mn-cs"/>
                        </a:rPr>
                        <a:t>
 Felicitas’ Leben hat sich seit ihrer Lungenembolie in 2009 stark verändert. Sie hat gelernt, mit ihren Einschränkungen durch die Erkrankung umzugehen und versucht, das Beste aus ihren Leben zu machen.
⠀
Der Prozess auf Schadensersatz und Schmerzensgeld gegen Bayer läuft noch. Felicitas wünscht sich, dass Bayer verurteilt wird, und kämpft weiterhin dafür. 
⠀
Sie hat viel für die Zukunft geplant und wünscht sich ein intensives, glückliches Leben. 
⠀
Was hat euch an unserer Themenwoche gefallen? Welche Themen wünscht ihr euch noch auf unserem Kanal? Schreibt uns das gerne in die Kommentare!
⠀
#pille #pilleabsetzen #pillenfrei #diepille #pilleabgesetzt #risikopille #verhütung #generationpille #hormone #periode #antibabypille #thrombose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00:13:27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21878</a:t>
                      </a:r>
                    </a:p>
                  </a:txBody>
                  <a:tcPr/>
                </a:tc>
                <a:extLst>
                  <a:ext uri="{0D108BD9-81ED-4DB2-BD59-A6C34878D82A}">
                    <a16:rowId xmlns:a16="http://schemas.microsoft.com/office/drawing/2014/main" val="3584233407"/>
                  </a:ext>
                </a:extLst>
              </a:tr>
            </a:tbl>
          </a:graphicData>
        </a:graphic>
      </p:graphicFrame>
      <p:sp>
        <p:nvSpPr>
          <p:cNvPr id="4" name="Text Placeholder 3">
            <a:extLst>
              <a:ext uri="{FF2B5EF4-FFF2-40B4-BE49-F238E27FC236}">
                <a16:creationId xmlns:a16="http://schemas.microsoft.com/office/drawing/2014/main" id="{7C2DCDA9-B418-43F4-AFB6-BE1A8A7F091B}"/>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1291460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59C83-70F5-4D46-98FF-17A44E6EA0D6}"/>
              </a:ext>
            </a:extLst>
          </p:cNvPr>
          <p:cNvSpPr>
            <a:spLocks noGrp="1"/>
          </p:cNvSpPr>
          <p:nvPr>
            <p:ph type="title"/>
          </p:nvPr>
        </p:nvSpPr>
        <p:spPr/>
        <p:txBody>
          <a:bodyPr/>
          <a:lstStyle/>
          <a:p>
            <a:r>
              <a:rPr lang="en-US"/>
              <a:t>Instagram Posts Table | wdrdoku - 25 of 26</a:t>
            </a:r>
          </a:p>
        </p:txBody>
      </p:sp>
      <p:graphicFrame>
        <p:nvGraphicFramePr>
          <p:cNvPr id="5" name="Table Placeholder 4">
            <a:extLst>
              <a:ext uri="{FF2B5EF4-FFF2-40B4-BE49-F238E27FC236}">
                <a16:creationId xmlns:a16="http://schemas.microsoft.com/office/drawing/2014/main" id="{5AB8F095-75DC-453F-8C0F-AC4800EEA834}"/>
              </a:ext>
            </a:extLst>
          </p:cNvPr>
          <p:cNvGraphicFramePr>
            <a:graphicFrameLocks noGrp="1"/>
          </p:cNvGraphicFramePr>
          <p:nvPr>
            <p:ph type="tbl" sz="quarter" idx="13"/>
            <p:extLst>
              <p:ext uri="{D42A27DB-BD31-4B8C-83A1-F6EECF244321}">
                <p14:modId xmlns:p14="http://schemas.microsoft.com/office/powerpoint/2010/main" val="4234062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71933050"/>
                    </a:ext>
                  </a:extLst>
                </a:gridCol>
                <a:gridCol w="1481327">
                  <a:extLst>
                    <a:ext uri="{9D8B030D-6E8A-4147-A177-3AD203B41FA5}">
                      <a16:colId xmlns:a16="http://schemas.microsoft.com/office/drawing/2014/main" val="2242938801"/>
                    </a:ext>
                  </a:extLst>
                </a:gridCol>
                <a:gridCol w="493776">
                  <a:extLst>
                    <a:ext uri="{9D8B030D-6E8A-4147-A177-3AD203B41FA5}">
                      <a16:colId xmlns:a16="http://schemas.microsoft.com/office/drawing/2014/main" val="2083017512"/>
                    </a:ext>
                  </a:extLst>
                </a:gridCol>
                <a:gridCol w="493776">
                  <a:extLst>
                    <a:ext uri="{9D8B030D-6E8A-4147-A177-3AD203B41FA5}">
                      <a16:colId xmlns:a16="http://schemas.microsoft.com/office/drawing/2014/main" val="581730092"/>
                    </a:ext>
                  </a:extLst>
                </a:gridCol>
                <a:gridCol w="493776">
                  <a:extLst>
                    <a:ext uri="{9D8B030D-6E8A-4147-A177-3AD203B41FA5}">
                      <a16:colId xmlns:a16="http://schemas.microsoft.com/office/drawing/2014/main" val="749061759"/>
                    </a:ext>
                  </a:extLst>
                </a:gridCol>
                <a:gridCol w="493776">
                  <a:extLst>
                    <a:ext uri="{9D8B030D-6E8A-4147-A177-3AD203B41FA5}">
                      <a16:colId xmlns:a16="http://schemas.microsoft.com/office/drawing/2014/main" val="173056137"/>
                    </a:ext>
                  </a:extLst>
                </a:gridCol>
                <a:gridCol w="493776">
                  <a:extLst>
                    <a:ext uri="{9D8B030D-6E8A-4147-A177-3AD203B41FA5}">
                      <a16:colId xmlns:a16="http://schemas.microsoft.com/office/drawing/2014/main" val="2561561543"/>
                    </a:ext>
                  </a:extLst>
                </a:gridCol>
                <a:gridCol w="493776">
                  <a:extLst>
                    <a:ext uri="{9D8B030D-6E8A-4147-A177-3AD203B41FA5}">
                      <a16:colId xmlns:a16="http://schemas.microsoft.com/office/drawing/2014/main" val="827039324"/>
                    </a:ext>
                  </a:extLst>
                </a:gridCol>
                <a:gridCol w="493776">
                  <a:extLst>
                    <a:ext uri="{9D8B030D-6E8A-4147-A177-3AD203B41FA5}">
                      <a16:colId xmlns:a16="http://schemas.microsoft.com/office/drawing/2014/main" val="3349648162"/>
                    </a:ext>
                  </a:extLst>
                </a:gridCol>
                <a:gridCol w="493776">
                  <a:extLst>
                    <a:ext uri="{9D8B030D-6E8A-4147-A177-3AD203B41FA5}">
                      <a16:colId xmlns:a16="http://schemas.microsoft.com/office/drawing/2014/main" val="3331884026"/>
                    </a:ext>
                  </a:extLst>
                </a:gridCol>
                <a:gridCol w="493776">
                  <a:extLst>
                    <a:ext uri="{9D8B030D-6E8A-4147-A177-3AD203B41FA5}">
                      <a16:colId xmlns:a16="http://schemas.microsoft.com/office/drawing/2014/main" val="3546234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50070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wdrdoku - 2020-10-08 18:27:06</a:t>
                      </a:r>
                      <a:r>
                        <a:rPr kumimoji="0" lang="en-US" sz="1000" b="0" i="0" u="none" strike="noStrike" kern="1200" cap="none" spc="0" normalizeH="0" baseline="0" noProof="0">
                          <a:ln>
                            <a:noFill/>
                          </a:ln>
                          <a:solidFill>
                            <a:prstClr val="black"/>
                          </a:solidFill>
                          <a:effectLst/>
                          <a:uLnTx/>
                          <a:uFillTx/>
                          <a:latin typeface="+mn-lt"/>
                          <a:ea typeface="+mn-ea"/>
                          <a:cs typeface="+mn-cs"/>
                        </a:rPr>
                        <a:t>
 Im Laufe unserer Themenwoche hattet ihr viele Fragen rund um die Pille. In unserer Story stellen wir der Frauenärztin Dr. Elena Leineweber @doktor_ela einige davon. Sie erzählt unter anderem, was sie beim Verschreiben der Pille beachtet und von der drosperinonhaltigen Pille hält.
⠀
#pille #pilleabsetzen #pillenfrei #diepille #pilleabgesetzt #risikopille #verhütung #generationpille #hormone #periode #antibabypille #thrombose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56087</a:t>
                      </a:r>
                    </a:p>
                  </a:txBody>
                  <a:tcPr/>
                </a:tc>
                <a:extLst>
                  <a:ext uri="{0D108BD9-81ED-4DB2-BD59-A6C34878D82A}">
                    <a16:rowId xmlns:a16="http://schemas.microsoft.com/office/drawing/2014/main" val="1145204769"/>
                  </a:ext>
                </a:extLst>
              </a:tr>
            </a:tbl>
          </a:graphicData>
        </a:graphic>
      </p:graphicFrame>
      <p:sp>
        <p:nvSpPr>
          <p:cNvPr id="4" name="Text Placeholder 3">
            <a:extLst>
              <a:ext uri="{FF2B5EF4-FFF2-40B4-BE49-F238E27FC236}">
                <a16:creationId xmlns:a16="http://schemas.microsoft.com/office/drawing/2014/main" id="{82CFEB78-EF43-433C-8D6E-3EF405CFF323}"/>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1659060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0FA7D-251C-4102-BB78-5CA5D121DF7D}"/>
              </a:ext>
            </a:extLst>
          </p:cNvPr>
          <p:cNvSpPr>
            <a:spLocks noGrp="1"/>
          </p:cNvSpPr>
          <p:nvPr>
            <p:ph type="title"/>
          </p:nvPr>
        </p:nvSpPr>
        <p:spPr/>
        <p:txBody>
          <a:bodyPr/>
          <a:lstStyle/>
          <a:p>
            <a:r>
              <a:rPr lang="en-US"/>
              <a:t>Instagram Posts Table | wdrdoku - 26 of 26</a:t>
            </a:r>
          </a:p>
        </p:txBody>
      </p:sp>
      <p:graphicFrame>
        <p:nvGraphicFramePr>
          <p:cNvPr id="5" name="Table Placeholder 4">
            <a:extLst>
              <a:ext uri="{FF2B5EF4-FFF2-40B4-BE49-F238E27FC236}">
                <a16:creationId xmlns:a16="http://schemas.microsoft.com/office/drawing/2014/main" id="{A4F6AEAD-A44E-410F-A009-9875FD292E7E}"/>
              </a:ext>
            </a:extLst>
          </p:cNvPr>
          <p:cNvGraphicFramePr>
            <a:graphicFrameLocks noGrp="1"/>
          </p:cNvGraphicFramePr>
          <p:nvPr>
            <p:ph type="tbl" sz="quarter" idx="13"/>
            <p:extLst>
              <p:ext uri="{D42A27DB-BD31-4B8C-83A1-F6EECF244321}">
                <p14:modId xmlns:p14="http://schemas.microsoft.com/office/powerpoint/2010/main" val="94882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84194359"/>
                    </a:ext>
                  </a:extLst>
                </a:gridCol>
                <a:gridCol w="1481327">
                  <a:extLst>
                    <a:ext uri="{9D8B030D-6E8A-4147-A177-3AD203B41FA5}">
                      <a16:colId xmlns:a16="http://schemas.microsoft.com/office/drawing/2014/main" val="1572338786"/>
                    </a:ext>
                  </a:extLst>
                </a:gridCol>
                <a:gridCol w="493776">
                  <a:extLst>
                    <a:ext uri="{9D8B030D-6E8A-4147-A177-3AD203B41FA5}">
                      <a16:colId xmlns:a16="http://schemas.microsoft.com/office/drawing/2014/main" val="104210815"/>
                    </a:ext>
                  </a:extLst>
                </a:gridCol>
                <a:gridCol w="493776">
                  <a:extLst>
                    <a:ext uri="{9D8B030D-6E8A-4147-A177-3AD203B41FA5}">
                      <a16:colId xmlns:a16="http://schemas.microsoft.com/office/drawing/2014/main" val="1276632570"/>
                    </a:ext>
                  </a:extLst>
                </a:gridCol>
                <a:gridCol w="493776">
                  <a:extLst>
                    <a:ext uri="{9D8B030D-6E8A-4147-A177-3AD203B41FA5}">
                      <a16:colId xmlns:a16="http://schemas.microsoft.com/office/drawing/2014/main" val="1862684307"/>
                    </a:ext>
                  </a:extLst>
                </a:gridCol>
                <a:gridCol w="493776">
                  <a:extLst>
                    <a:ext uri="{9D8B030D-6E8A-4147-A177-3AD203B41FA5}">
                      <a16:colId xmlns:a16="http://schemas.microsoft.com/office/drawing/2014/main" val="2146548973"/>
                    </a:ext>
                  </a:extLst>
                </a:gridCol>
                <a:gridCol w="493776">
                  <a:extLst>
                    <a:ext uri="{9D8B030D-6E8A-4147-A177-3AD203B41FA5}">
                      <a16:colId xmlns:a16="http://schemas.microsoft.com/office/drawing/2014/main" val="2458706321"/>
                    </a:ext>
                  </a:extLst>
                </a:gridCol>
                <a:gridCol w="493776">
                  <a:extLst>
                    <a:ext uri="{9D8B030D-6E8A-4147-A177-3AD203B41FA5}">
                      <a16:colId xmlns:a16="http://schemas.microsoft.com/office/drawing/2014/main" val="914010841"/>
                    </a:ext>
                  </a:extLst>
                </a:gridCol>
                <a:gridCol w="493776">
                  <a:extLst>
                    <a:ext uri="{9D8B030D-6E8A-4147-A177-3AD203B41FA5}">
                      <a16:colId xmlns:a16="http://schemas.microsoft.com/office/drawing/2014/main" val="274228971"/>
                    </a:ext>
                  </a:extLst>
                </a:gridCol>
                <a:gridCol w="493776">
                  <a:extLst>
                    <a:ext uri="{9D8B030D-6E8A-4147-A177-3AD203B41FA5}">
                      <a16:colId xmlns:a16="http://schemas.microsoft.com/office/drawing/2014/main" val="3906710190"/>
                    </a:ext>
                  </a:extLst>
                </a:gridCol>
                <a:gridCol w="493776">
                  <a:extLst>
                    <a:ext uri="{9D8B030D-6E8A-4147-A177-3AD203B41FA5}">
                      <a16:colId xmlns:a16="http://schemas.microsoft.com/office/drawing/2014/main" val="1262610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67160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wdrdoku - 2020-10-07 15:34:29</a:t>
                      </a:r>
                      <a:r>
                        <a:rPr kumimoji="0" lang="de-DE" sz="1000" b="0" i="0" u="none" strike="noStrike" kern="1200" cap="none" spc="0" normalizeH="0" baseline="0" noProof="0">
                          <a:ln>
                            <a:noFill/>
                          </a:ln>
                          <a:solidFill>
                            <a:prstClr val="black"/>
                          </a:solidFill>
                          <a:effectLst/>
                          <a:uLnTx/>
                          <a:uFillTx/>
                          <a:latin typeface="+mn-lt"/>
                          <a:ea typeface="+mn-ea"/>
                          <a:cs typeface="+mn-cs"/>
                        </a:rPr>
                        <a:t>
 Habt ihr schon mal die Pille abgesetzt? Was hat sich bei euch verändert? Schreibt uns das gerne in die Kommentare.
⠀
Dass viele derzeit die Pille skeptischer sehen und sie absetzen, ist auch euch schon aufgefallen: In unserer Story gestern haben wir euch gefragt und es haben 94 Prozent dafür gestimmt.
⠀
Die jungen Frauen @mutausbrueche, @babsiboeck, @hanna_bohnekamp und @genausonuranders haben die Pille genommen und dann abgesetzt. In unserer Story erzählen sie uns von ihren Erfahrungen und was sich seitdem verändert hat.
⠀
#pille #pilleabsetzen #pillenfrei #diepille #pilleabgesetzt #risikopille #verhütung #generationpille #hormone #periode #antibabypille #thrombose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00:13:27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89752</a:t>
                      </a:r>
                    </a:p>
                  </a:txBody>
                  <a:tcPr/>
                </a:tc>
                <a:extLst>
                  <a:ext uri="{0D108BD9-81ED-4DB2-BD59-A6C34878D82A}">
                    <a16:rowId xmlns:a16="http://schemas.microsoft.com/office/drawing/2014/main" val="2229823192"/>
                  </a:ext>
                </a:extLst>
              </a:tr>
            </a:tbl>
          </a:graphicData>
        </a:graphic>
      </p:graphicFrame>
      <p:sp>
        <p:nvSpPr>
          <p:cNvPr id="4" name="Text Placeholder 3">
            <a:extLst>
              <a:ext uri="{FF2B5EF4-FFF2-40B4-BE49-F238E27FC236}">
                <a16:creationId xmlns:a16="http://schemas.microsoft.com/office/drawing/2014/main" id="{2BC190FA-C78D-4C9B-B78D-317BAE9FA546}"/>
              </a:ext>
            </a:extLst>
          </p:cNvPr>
          <p:cNvSpPr>
            <a:spLocks noGrp="1"/>
          </p:cNvSpPr>
          <p:nvPr>
            <p:ph type="body" sz="quarter" idx="14"/>
          </p:nvPr>
        </p:nvSpPr>
        <p:spPr/>
        <p:txBody>
          <a:bodyPr/>
          <a:lstStyle/>
          <a:p>
            <a:r>
              <a:rPr lang="en-US"/>
              <a:t>01/01/2020 - 10/31/2020</a:t>
            </a:r>
          </a:p>
        </p:txBody>
      </p:sp>
    </p:spTree>
    <p:extLst>
      <p:ext uri="{BB962C8B-B14F-4D97-AF65-F5344CB8AC3E}">
        <p14:creationId xmlns:p14="http://schemas.microsoft.com/office/powerpoint/2010/main" val="34138270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1571</Words>
  <Application>Microsoft Office PowerPoint</Application>
  <PresentationFormat>On-screen Show (4:3)</PresentationFormat>
  <Paragraphs>588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Instagram Posts Table | wdrdoku - 1 of 26</vt:lpstr>
      <vt:lpstr>Instagram Posts Table | wdrdoku - 2 of 26</vt:lpstr>
      <vt:lpstr>Instagram Posts Table | wdrdoku - 3 of 26</vt:lpstr>
      <vt:lpstr>Instagram Posts Table | wdrdoku - 4 of 26</vt:lpstr>
      <vt:lpstr>Instagram Posts Table | wdrdoku - 5 of 26</vt:lpstr>
      <vt:lpstr>Instagram Posts Table | wdrdoku - 6 of 26</vt:lpstr>
      <vt:lpstr>Instagram Posts Table | wdrdoku - 7 of 26</vt:lpstr>
      <vt:lpstr>Instagram Posts Table | wdrdoku - 8 of 26</vt:lpstr>
      <vt:lpstr>Instagram Posts Table | wdrdoku - 9 of 26</vt:lpstr>
      <vt:lpstr>Instagram Posts Table | wdrdoku - 10 of 26</vt:lpstr>
      <vt:lpstr>Instagram Posts Table | wdrdoku - 11 of 26</vt:lpstr>
      <vt:lpstr>Instagram Posts Table | wdrdoku - 12 of 26</vt:lpstr>
      <vt:lpstr>Instagram Posts Table | wdrdoku - 13 of 26</vt:lpstr>
      <vt:lpstr>Instagram Posts Table | wdrdoku - 14 of 26</vt:lpstr>
      <vt:lpstr>Instagram Posts Table | wdrdoku - 15 of 26</vt:lpstr>
      <vt:lpstr>Instagram Posts Table | wdrdoku - 16 of 26</vt:lpstr>
      <vt:lpstr>Instagram Posts Table | wdrdoku - 17 of 26</vt:lpstr>
      <vt:lpstr>Instagram Posts Table | wdrdoku - 18 of 26</vt:lpstr>
      <vt:lpstr>Instagram Posts Table | wdrdoku - 19 of 26</vt:lpstr>
      <vt:lpstr>Instagram Posts Table | wdrdoku - 20 of 26</vt:lpstr>
      <vt:lpstr>Instagram Posts Table | wdrdoku - 21 of 26</vt:lpstr>
      <vt:lpstr>Instagram Posts Table | wdrdoku - 22 of 26</vt:lpstr>
      <vt:lpstr>Instagram Posts Table | wdrdoku - 23 of 26</vt:lpstr>
      <vt:lpstr>Instagram Posts Table | wdrdoku - 24 of 26</vt:lpstr>
      <vt:lpstr>Instagram Posts Table | wdrdoku - 25 of 26</vt:lpstr>
      <vt:lpstr>Instagram Posts Table | wdrdoku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wdrdoku - 1 of 26</dc:title>
  <dc:creator>Frederik Peiniger</dc:creator>
  <cp:lastModifiedBy>Frederik Peiniger</cp:lastModifiedBy>
  <cp:revision>1</cp:revision>
  <dcterms:created xsi:type="dcterms:W3CDTF">2020-11-03T07:31:53Z</dcterms:created>
  <dcterms:modified xsi:type="dcterms:W3CDTF">2020-11-03T07:37:07Z</dcterms:modified>
</cp:coreProperties>
</file>